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4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5.xml" ContentType="application/vnd.openxmlformats-officedocument.drawingml.chart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6.xml" ContentType="application/vnd.openxmlformats-officedocument.drawingml.chart+xml"/>
  <Override PartName="/ppt/notesSlides/notesSlide39.xml" ContentType="application/vnd.openxmlformats-officedocument.presentationml.notesSlide+xml"/>
  <Override PartName="/ppt/charts/chart7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44"/>
  </p:notesMasterIdLst>
  <p:handoutMasterIdLst>
    <p:handoutMasterId r:id="rId45"/>
  </p:handoutMasterIdLst>
  <p:sldIdLst>
    <p:sldId id="332" r:id="rId3"/>
    <p:sldId id="289" r:id="rId4"/>
    <p:sldId id="287" r:id="rId5"/>
    <p:sldId id="288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335" r:id="rId16"/>
    <p:sldId id="299" r:id="rId17"/>
    <p:sldId id="300" r:id="rId18"/>
    <p:sldId id="301" r:id="rId19"/>
    <p:sldId id="302" r:id="rId20"/>
    <p:sldId id="305" r:id="rId21"/>
    <p:sldId id="306" r:id="rId22"/>
    <p:sldId id="311" r:id="rId23"/>
    <p:sldId id="310" r:id="rId24"/>
    <p:sldId id="309" r:id="rId25"/>
    <p:sldId id="308" r:id="rId26"/>
    <p:sldId id="307" r:id="rId27"/>
    <p:sldId id="313" r:id="rId28"/>
    <p:sldId id="321" r:id="rId29"/>
    <p:sldId id="334" r:id="rId30"/>
    <p:sldId id="319" r:id="rId31"/>
    <p:sldId id="312" r:id="rId32"/>
    <p:sldId id="318" r:id="rId33"/>
    <p:sldId id="317" r:id="rId34"/>
    <p:sldId id="326" r:id="rId35"/>
    <p:sldId id="323" r:id="rId36"/>
    <p:sldId id="322" r:id="rId37"/>
    <p:sldId id="325" r:id="rId38"/>
    <p:sldId id="329" r:id="rId39"/>
    <p:sldId id="327" r:id="rId40"/>
    <p:sldId id="328" r:id="rId41"/>
    <p:sldId id="330" r:id="rId42"/>
    <p:sldId id="286" r:id="rId43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1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D0D0CE"/>
    <a:srgbClr val="FF6600"/>
    <a:srgbClr val="BFFFDD"/>
    <a:srgbClr val="FF9933"/>
    <a:srgbClr val="FF9966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3682" autoAdjust="0"/>
  </p:normalViewPr>
  <p:slideViewPr>
    <p:cSldViewPr snapToGrid="0">
      <p:cViewPr varScale="1">
        <p:scale>
          <a:sx n="68" d="100"/>
          <a:sy n="68" d="100"/>
        </p:scale>
        <p:origin x="62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9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8342541436464134E-2"/>
          <c:y val="1.9230769230769246E-2"/>
          <c:w val="0.72486187845303895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616226</c:v>
                </c:pt>
                <c:pt idx="1">
                  <c:v>597408</c:v>
                </c:pt>
                <c:pt idx="2">
                  <c:v>560953</c:v>
                </c:pt>
                <c:pt idx="3">
                  <c:v>605019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59116022099447552"/>
                  <c:y val="4.3706293706293746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143646408839752"/>
                  <c:y val="5.2447552447552462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267003</c:v>
                </c:pt>
                <c:pt idx="1">
                  <c:v>196508</c:v>
                </c:pt>
                <c:pt idx="2">
                  <c:v>193517</c:v>
                </c:pt>
                <c:pt idx="3">
                  <c:v>212760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6876352"/>
        <c:axId val="276871648"/>
        <c:axId val="0"/>
      </c:bar3DChart>
      <c:catAx>
        <c:axId val="276876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1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6871648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6352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5484923004030688"/>
          <c:y val="0.17233776496163949"/>
          <c:w val="0.14515076995969323"/>
          <c:h val="0.51312991430902677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9"/>
          <c:y val="1.9230769230769253E-2"/>
          <c:w val="0.7138121546961326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32649</c:v>
                </c:pt>
                <c:pt idx="1">
                  <c:v>46611</c:v>
                </c:pt>
                <c:pt idx="2">
                  <c:v>175633</c:v>
                </c:pt>
                <c:pt idx="3">
                  <c:v>274720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1.3271890171451224E-2"/>
                  <c:y val="-0.118254914678909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0645162488924125E-2"/>
                  <c:y val="-0.119744951998620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607734806629834"/>
                  <c:y val="0.3444055944055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3812154696132597"/>
                  <c:y val="0.47027972027972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416510</c:v>
                </c:pt>
                <c:pt idx="1">
                  <c:v>183398</c:v>
                </c:pt>
                <c:pt idx="2">
                  <c:v>9665</c:v>
                </c:pt>
                <c:pt idx="3">
                  <c:v>10870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6872432"/>
        <c:axId val="276873216"/>
        <c:axId val="0"/>
      </c:bar3DChart>
      <c:catAx>
        <c:axId val="276872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3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687321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2432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15659325611053088"/>
          <c:w val="0.15027624309392276"/>
          <c:h val="0.5504396582433300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602209944751388"/>
          <c:y val="1.9230769230769253E-2"/>
          <c:w val="0.7049723756906077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648875</c:v>
                </c:pt>
                <c:pt idx="1">
                  <c:v>644019</c:v>
                </c:pt>
                <c:pt idx="2">
                  <c:v>736586</c:v>
                </c:pt>
                <c:pt idx="3">
                  <c:v>879739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187845303867436"/>
                  <c:y val="0.17307692307692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475138121546951"/>
                  <c:y val="0.21503496503496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683513</c:v>
                </c:pt>
                <c:pt idx="1">
                  <c:v>379906</c:v>
                </c:pt>
                <c:pt idx="2">
                  <c:v>203182</c:v>
                </c:pt>
                <c:pt idx="3">
                  <c:v>223630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6874784"/>
        <c:axId val="276872040"/>
        <c:axId val="0"/>
      </c:bar3DChart>
      <c:catAx>
        <c:axId val="27687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2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6872040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4784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447552447552431"/>
          <c:w val="0.15469613259668524"/>
          <c:h val="0.4592958227235939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613259668508329E-2"/>
          <c:y val="1.9230769230769291E-2"/>
          <c:w val="0.65635359116022096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Podíl osobních nákladů na celkových nákladech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474654463494594E-3"/>
                  <c:y val="-0.100379331305650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3455351120452911E-3"/>
                  <c:y val="-1.0605542313996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533039284911563E-3"/>
                  <c:y val="-2.5376615494223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241337885487211E-3"/>
                  <c:y val="-2.2696095830370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631011611800814E-3"/>
                  <c:y val="-1.4297942986525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Sheet1!$B$2:$E$2</c:f>
              <c:numCache>
                <c:formatCode>0%</c:formatCode>
                <c:ptCount val="4"/>
                <c:pt idx="0">
                  <c:v>0.41</c:v>
                </c:pt>
                <c:pt idx="1">
                  <c:v>0.41</c:v>
                </c:pt>
                <c:pt idx="2">
                  <c:v>0.44</c:v>
                </c:pt>
                <c:pt idx="3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6875176"/>
        <c:axId val="276877920"/>
        <c:axId val="0"/>
      </c:bar3DChart>
      <c:catAx>
        <c:axId val="276875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7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6877920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6875176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7569060773480869"/>
          <c:y val="0.30594405594405677"/>
          <c:w val="0.1977900552486184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63646408839779001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mzdové náklady DPP, DPČ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3.9031897472732537E-3"/>
                  <c:y val="-2.3997479579947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3982293928359894E-3"/>
                  <c:y val="-6.2479654390708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1643747401212878E-3"/>
                  <c:y val="-2.5142439943805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5422840911373613E-3"/>
                  <c:y val="-4.4838368322113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34461</c:v>
                </c:pt>
                <c:pt idx="1">
                  <c:v>22830</c:v>
                </c:pt>
                <c:pt idx="2">
                  <c:v>24828</c:v>
                </c:pt>
                <c:pt idx="3">
                  <c:v>26569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9481864"/>
        <c:axId val="279479120"/>
        <c:axId val="0"/>
      </c:bar3DChart>
      <c:catAx>
        <c:axId val="279481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9479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9479120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9481864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2517482517482643"/>
          <c:w val="0.19779005524861867"/>
          <c:h val="0.32867132867132853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8"/>
          <c:y val="1.9230769230769291E-2"/>
          <c:w val="0.71381215469613268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FPP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Sheet1!$B$2:$H$2</c:f>
              <c:numCache>
                <c:formatCode>#,##0</c:formatCode>
                <c:ptCount val="7"/>
                <c:pt idx="0">
                  <c:v>250937</c:v>
                </c:pt>
                <c:pt idx="1">
                  <c:v>301651</c:v>
                </c:pt>
                <c:pt idx="2">
                  <c:v>305955</c:v>
                </c:pt>
                <c:pt idx="3">
                  <c:v>372234</c:v>
                </c:pt>
                <c:pt idx="4">
                  <c:v>455265</c:v>
                </c:pt>
                <c:pt idx="5">
                  <c:v>501099</c:v>
                </c:pt>
                <c:pt idx="6">
                  <c:v>523149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FRIM</c:v>
                </c:pt>
              </c:strCache>
            </c:strRef>
          </c:tx>
          <c:spPr>
            <a:solidFill>
              <a:srgbClr val="FF99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9956259573814675E-3"/>
                  <c:y val="-2.476777827976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9983307377869639E-3"/>
                  <c:y val="-3.3077939835999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Sheet1!$B$3:$H$3</c:f>
              <c:numCache>
                <c:formatCode>#,##0</c:formatCode>
                <c:ptCount val="7"/>
                <c:pt idx="0">
                  <c:v>116404</c:v>
                </c:pt>
                <c:pt idx="1">
                  <c:v>65593</c:v>
                </c:pt>
                <c:pt idx="2">
                  <c:v>124369</c:v>
                </c:pt>
                <c:pt idx="3">
                  <c:v>139450</c:v>
                </c:pt>
                <c:pt idx="4">
                  <c:v>143877</c:v>
                </c:pt>
                <c:pt idx="5">
                  <c:v>114644</c:v>
                </c:pt>
                <c:pt idx="6">
                  <c:v>106987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9479904"/>
        <c:axId val="279480296"/>
        <c:axId val="0"/>
      </c:bar3DChart>
      <c:catAx>
        <c:axId val="279479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9480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9480296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9479904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83425414364640882"/>
          <c:y val="0.30944055944055948"/>
          <c:w val="0.15027624309392262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72596685082872925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Stipendijní fond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Sheet1!$B$2:$I$2</c:f>
              <c:numCache>
                <c:formatCode>#,##0</c:formatCode>
                <c:ptCount val="7"/>
                <c:pt idx="0">
                  <c:v>16599</c:v>
                </c:pt>
                <c:pt idx="1">
                  <c:v>21411</c:v>
                </c:pt>
                <c:pt idx="2">
                  <c:v>25661</c:v>
                </c:pt>
                <c:pt idx="3">
                  <c:v>28836</c:v>
                </c:pt>
                <c:pt idx="4">
                  <c:v>29626</c:v>
                </c:pt>
                <c:pt idx="5">
                  <c:v>34287</c:v>
                </c:pt>
                <c:pt idx="6">
                  <c:v>36348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FÚUP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8311731676213029E-3"/>
                  <c:y val="-2.462653892558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9357956421759493E-3"/>
                  <c:y val="2.3218487442841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Sheet1!$B$3:$I$3</c:f>
              <c:numCache>
                <c:formatCode>#,##0</c:formatCode>
                <c:ptCount val="7"/>
                <c:pt idx="0">
                  <c:v>6058</c:v>
                </c:pt>
                <c:pt idx="1">
                  <c:v>6001</c:v>
                </c:pt>
                <c:pt idx="2">
                  <c:v>8678</c:v>
                </c:pt>
                <c:pt idx="3">
                  <c:v>10349</c:v>
                </c:pt>
                <c:pt idx="4">
                  <c:v>12119</c:v>
                </c:pt>
                <c:pt idx="5">
                  <c:v>13966</c:v>
                </c:pt>
                <c:pt idx="6">
                  <c:v>18301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79481080"/>
        <c:axId val="279482648"/>
        <c:axId val="0"/>
      </c:bar3DChart>
      <c:catAx>
        <c:axId val="279481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9482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9482648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79481080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83646408839779007"/>
          <c:y val="0.30069930069930068"/>
          <c:w val="0.15027624309392293"/>
          <c:h val="0.32867132867132876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2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defTabSz="90834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9" tIns="45414" rIns="90829" bIns="45414" numCol="1" anchor="b" anchorCtr="0" compatLnSpc="1">
            <a:prstTxWarp prst="textNoShape">
              <a:avLst/>
            </a:prstTxWarp>
          </a:bodyPr>
          <a:lstStyle>
            <a:lvl1pPr algn="r" defTabSz="90834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963" indent="-283832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327" indent="-227065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459" indent="-227065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590" indent="-227065" defTabSz="91614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721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852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983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0114" indent="-227065" defTabSz="9161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00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030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96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073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607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675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181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023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63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1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1928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95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934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9874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3458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5438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8085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9888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8976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973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9178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4742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5101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917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2083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5293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5981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2167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9532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2301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643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9927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92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2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038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484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92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39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1800" b="1" dirty="0" smtClean="0">
                <a:solidFill>
                  <a:srgbClr val="000000"/>
                </a:solidFill>
              </a:rPr>
              <a:t>Akademický</a:t>
            </a:r>
            <a:r>
              <a:rPr lang="cs-CZ" altLang="cs-CZ" sz="1800" b="1" baseline="0" dirty="0" smtClean="0">
                <a:solidFill>
                  <a:srgbClr val="000000"/>
                </a:solidFill>
              </a:rPr>
              <a:t> senát UTB, 15. května 2018</a:t>
            </a:r>
            <a:endParaRPr lang="cs-CZ" altLang="cs-CZ" sz="1800" b="1" dirty="0" smtClean="0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 dirty="0"/>
              <a:t>Klepnutím lze upravit styl předlohy nadpisů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 smtClean="0">
                <a:solidFill>
                  <a:srgbClr val="000000"/>
                </a:solidFill>
              </a:rPr>
              <a:t>     </a:t>
            </a:r>
            <a:r>
              <a:rPr lang="cs-CZ" altLang="cs-CZ" sz="1400" b="1" smtClean="0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List_aplikace_Microsoft_Excel_97_20033.xls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List_aplikace_Microsoft_Excel_97_20034.xls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../embeddings/List_aplikace_Microsoft_Excel_97_20035.xls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5" Type="http://schemas.openxmlformats.org/officeDocument/2006/relationships/oleObject" Target="../embeddings/List_aplikace_Microsoft_Excel_97_20036.xls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List_aplikace_Microsoft_Excel_97_20037.xls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emf"/><Relationship Id="rId5" Type="http://schemas.openxmlformats.org/officeDocument/2006/relationships/oleObject" Target="../embeddings/List_aplikace_Microsoft_Excel_97_20038.xls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List_aplikace_Microsoft_Excel_97_20031.xls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List_aplikace_Microsoft_Excel_97_20032.xls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endParaRPr lang="cs-CZ" altLang="cs-CZ" sz="1000" dirty="0" smtClean="0">
              <a:latin typeface="Arial" charset="0"/>
            </a:endParaRP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VÝROČNÍ ZPRÁVA O HOSPODAŘENÍ 2017</a:t>
            </a:r>
          </a:p>
          <a:p>
            <a:pPr eaLnBrk="1" hangingPunct="1"/>
            <a:endParaRPr lang="cs-CZ" altLang="cs-CZ" sz="3200" dirty="0" smtClean="0">
              <a:latin typeface="Arial" charset="0"/>
            </a:endParaRPr>
          </a:p>
          <a:p>
            <a:pPr eaLnBrk="1" hangingPunct="1"/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 smtClean="0">
                <a:latin typeface="Arial" charset="0"/>
              </a:rPr>
              <a:t>RNDr. Alexander Černý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571875" y="6381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741668619"/>
              </p:ext>
            </p:extLst>
          </p:nvPr>
        </p:nvGraphicFramePr>
        <p:xfrm>
          <a:off x="190500" y="965200"/>
          <a:ext cx="8632825" cy="569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8" name="List" r:id="rId5" imgW="8639177" imgH="5696001" progId="Excel.Sheet.8">
                  <p:embed/>
                </p:oleObj>
              </mc:Choice>
              <mc:Fallback>
                <p:oleObj name="List" r:id="rId5" imgW="8639177" imgH="5696001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" y="965200"/>
                        <a:ext cx="8632825" cy="5691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Celkové výnosy v letech 2014 – 2017 (v tis. Kč)</a:t>
            </a:r>
          </a:p>
        </p:txBody>
      </p:sp>
    </p:spTree>
    <p:extLst>
      <p:ext uri="{BB962C8B-B14F-4D97-AF65-F5344CB8AC3E}">
        <p14:creationId xmlns:p14="http://schemas.microsoft.com/office/powerpoint/2010/main" val="2865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41762891"/>
              </p:ext>
            </p:extLst>
          </p:nvPr>
        </p:nvGraphicFramePr>
        <p:xfrm>
          <a:off x="419100" y="952500"/>
          <a:ext cx="8575675" cy="595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43" name="List" r:id="rId5" imgW="8581928" imgH="5962675" progId="Excel.Sheet.8">
                  <p:embed/>
                </p:oleObj>
              </mc:Choice>
              <mc:Fallback>
                <p:oleObj name="List" r:id="rId5" imgW="8581928" imgH="5962675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952500"/>
                        <a:ext cx="8575675" cy="5957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dotačních zdrojů na celkových výnosech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letech 2014 – 2017 (v tis. Kč)</a:t>
            </a:r>
          </a:p>
        </p:txBody>
      </p:sp>
    </p:spTree>
    <p:extLst>
      <p:ext uri="{BB962C8B-B14F-4D97-AF65-F5344CB8AC3E}">
        <p14:creationId xmlns:p14="http://schemas.microsoft.com/office/powerpoint/2010/main" val="287830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854028"/>
              </p:ext>
            </p:extLst>
          </p:nvPr>
        </p:nvGraphicFramePr>
        <p:xfrm>
          <a:off x="274176" y="1249829"/>
          <a:ext cx="8613791" cy="4622121"/>
        </p:xfrm>
        <a:graphic>
          <a:graphicData uri="http://schemas.openxmlformats.org/drawingml/2006/table">
            <a:tbl>
              <a:tblPr/>
              <a:tblGrid>
                <a:gridCol w="3666268"/>
                <a:gridCol w="1198861"/>
                <a:gridCol w="1297614"/>
                <a:gridCol w="1225524"/>
                <a:gridCol w="1225524"/>
              </a:tblGrid>
              <a:tr h="450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Dotace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 příspěvky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2014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2015</a:t>
                      </a:r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*)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2016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2017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I. (A+K)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542 412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518 965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517 195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516 123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>
                          <a:tab pos="539750" algn="l"/>
                        </a:tabLst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spolufinancování LCFT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23 128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kapitálový příspěvek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19 500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29 200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II. (C,J,S,U)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42 014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40 179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37 336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34 233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III. (G, 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30 939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31 866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31 661 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31 760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6 223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4 897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5 232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IV. (D, F)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11 888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880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14 278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dotace/příspěvek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SVV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23 493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24 542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24 189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RVO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84 175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95 325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112 680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116 764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8 200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9 400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732 437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721 716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737 294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737 347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6016701"/>
            <a:ext cx="8568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*)	Není zahrnut příspěvek, který UTB obdržela v roce 2015 na posílení institucionálního</a:t>
            </a:r>
            <a:b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	financování roku 2016 (15 919 tis. Kč), zahrnuto v roce 2016</a:t>
            </a:r>
            <a:endParaRPr lang="cs-CZ" altLang="cs-CZ" sz="16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Zúčtované dotace a příspěvky z MŠMT (v tis. Kč)</a:t>
            </a:r>
          </a:p>
        </p:txBody>
      </p:sp>
    </p:spTree>
    <p:extLst>
      <p:ext uri="{BB962C8B-B14F-4D97-AF65-F5344CB8AC3E}">
        <p14:creationId xmlns:p14="http://schemas.microsoft.com/office/powerpoint/2010/main" val="12644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449105"/>
              </p:ext>
            </p:extLst>
          </p:nvPr>
        </p:nvGraphicFramePr>
        <p:xfrm>
          <a:off x="109183" y="1114779"/>
          <a:ext cx="8787932" cy="5081395"/>
        </p:xfrm>
        <a:graphic>
          <a:graphicData uri="http://schemas.openxmlformats.org/drawingml/2006/table">
            <a:tbl>
              <a:tblPr/>
              <a:tblGrid>
                <a:gridCol w="3138984"/>
                <a:gridCol w="1413255"/>
                <a:gridCol w="1358619"/>
                <a:gridCol w="1438537"/>
                <a:gridCol w="1438537"/>
              </a:tblGrid>
              <a:tr h="8326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dotace: projekty   </a:t>
                      </a:r>
                      <a:b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 granty (včetně</a:t>
                      </a:r>
                      <a:b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spoluřešitelských)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2016*)</a:t>
                      </a: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ERDF (OP </a:t>
                      </a:r>
                      <a:r>
                        <a:rPr lang="cs-CZ" sz="1800" u="none" strike="noStrike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VaVpI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 OP PI)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85 266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ESF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(zejména OP VK)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82 800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26 033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-2 142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ESF (zejména OP VVV)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18 860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86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OP PIK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5 917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GAČR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9 209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7 946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8 546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19 546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TAČR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23 255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22 056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27 185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vnitra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2 185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5 067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zemědělství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1 821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1 681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2 025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MPO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1 240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Národní program udržitelnosti</a:t>
                      </a:r>
                      <a:b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MŠMT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1 699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19 728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33 034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33 876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ÚSC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1 608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1 425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Zahraniční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14 078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21 774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17 115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Ostatní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2 170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2 382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2 272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221 971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113 528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90 809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133 344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Provozní dotace – projekty a granty 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65177" y="5998464"/>
            <a:ext cx="8631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7188" algn="l"/>
              </a:tabLst>
            </a:pPr>
            <a:endParaRPr lang="cs-CZ" sz="1600" dirty="0" smtClean="0"/>
          </a:p>
          <a:p>
            <a:pPr algn="just">
              <a:tabLst>
                <a:tab pos="357188" algn="l"/>
              </a:tabLst>
            </a:pPr>
            <a:r>
              <a:rPr lang="cs-CZ" sz="1600" dirty="0" smtClean="0"/>
              <a:t>*)	U ERDF a ESF projektů zahrnuje položka převod způsobilých výdajů minulých let </a:t>
            </a:r>
            <a:br>
              <a:rPr lang="cs-CZ" sz="1600" dirty="0" smtClean="0"/>
            </a:br>
            <a:r>
              <a:rPr lang="cs-CZ" sz="1600" dirty="0" smtClean="0"/>
              <a:t>	do nezpůsobilých výdajů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269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654225"/>
              </p:ext>
            </p:extLst>
          </p:nvPr>
        </p:nvGraphicFramePr>
        <p:xfrm>
          <a:off x="461555" y="2515867"/>
          <a:ext cx="8405272" cy="2680338"/>
        </p:xfrm>
        <a:graphic>
          <a:graphicData uri="http://schemas.openxmlformats.org/drawingml/2006/table">
            <a:tbl>
              <a:tblPr/>
              <a:tblGrid>
                <a:gridCol w="3552508"/>
                <a:gridCol w="1175899"/>
                <a:gridCol w="1272761"/>
                <a:gridCol w="1202052"/>
                <a:gridCol w="1202052"/>
              </a:tblGrid>
              <a:tr h="7510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akce „UTB – Vzdělávací</a:t>
                      </a:r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komplex“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2014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2015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2016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2017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5585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342000" indent="-342000" algn="l" fontAlgn="b"/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investiční 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1 740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134 719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239 049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33569">
                <a:tc>
                  <a:txBody>
                    <a:bodyPr/>
                    <a:lstStyle/>
                    <a:p>
                      <a:pPr marL="342000" marR="0" lvl="0" indent="-34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dotace</a:t>
                      </a:r>
                      <a:endParaRPr lang="cs-CZ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10 000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4" y="6170588"/>
            <a:ext cx="71906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/>
                <a:cs typeface="Arial"/>
              </a:rPr>
              <a:t>*</a:t>
            </a:r>
            <a:endParaRPr lang="cs-CZ" altLang="cs-CZ" sz="12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Programové financování z MŠMT  (v tis. Kč)</a:t>
            </a:r>
          </a:p>
        </p:txBody>
      </p:sp>
    </p:spTree>
    <p:extLst>
      <p:ext uri="{BB962C8B-B14F-4D97-AF65-F5344CB8AC3E}">
        <p14:creationId xmlns:p14="http://schemas.microsoft.com/office/powerpoint/2010/main" val="258926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Skladba výnosů v roce 2017 dle zdrojů (v tis. Kč)</a:t>
            </a:r>
          </a:p>
        </p:txBody>
      </p:sp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076586"/>
              </p:ext>
            </p:extLst>
          </p:nvPr>
        </p:nvGraphicFramePr>
        <p:xfrm>
          <a:off x="419100" y="1143000"/>
          <a:ext cx="8477250" cy="458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66" name="List" r:id="rId5" imgW="9020014" imgH="4600594" progId="Excel.Sheet.8">
                  <p:embed/>
                </p:oleObj>
              </mc:Choice>
              <mc:Fallback>
                <p:oleObj name="List" r:id="rId5" imgW="9020014" imgH="4600594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143000"/>
                        <a:ext cx="8477250" cy="45894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590096" y="5437187"/>
            <a:ext cx="6919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Pozn.: bez zúčtování odpisů, fondů a aktivace, zúčtováno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29482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742388"/>
              </p:ext>
            </p:extLst>
          </p:nvPr>
        </p:nvGraphicFramePr>
        <p:xfrm>
          <a:off x="265176" y="1268413"/>
          <a:ext cx="8622792" cy="4218422"/>
        </p:xfrm>
        <a:graphic>
          <a:graphicData uri="http://schemas.openxmlformats.org/drawingml/2006/table">
            <a:tbl>
              <a:tblPr/>
              <a:tblGrid>
                <a:gridCol w="3048223"/>
                <a:gridCol w="1480921"/>
                <a:gridCol w="1306484"/>
                <a:gridCol w="1393582"/>
                <a:gridCol w="1393582"/>
              </a:tblGrid>
              <a:tr h="542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za vlastní výkony 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za zboží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82 748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87 130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82 766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99 690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7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Aktivace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Úroky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bankovních účtů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Smluvní pokuty a úroky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zisky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Zúčtování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28 463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35 653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44 225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65 496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 výnosy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181 225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214 153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211 360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210 354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 prodeje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Přijaté příspěvky (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dary) 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5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r>
                        <a:rPr lang="cs-C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300 017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341 784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341 198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379 864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Skladba výnosů bez dotací 2014 – 2017 (v tis. Kč)</a:t>
            </a:r>
          </a:p>
        </p:txBody>
      </p:sp>
    </p:spTree>
    <p:extLst>
      <p:ext uri="{BB962C8B-B14F-4D97-AF65-F5344CB8AC3E}">
        <p14:creationId xmlns:p14="http://schemas.microsoft.com/office/powerpoint/2010/main" val="222893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výnosů součástí na celkových výnosech UTB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roce 2017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844579"/>
              </p:ext>
            </p:extLst>
          </p:nvPr>
        </p:nvGraphicFramePr>
        <p:xfrm>
          <a:off x="219410" y="1410789"/>
          <a:ext cx="8584956" cy="4161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90" name="List" r:id="rId5" imgW="8562986" imgH="4248290" progId="Excel.Sheet.8">
                  <p:embed/>
                </p:oleObj>
              </mc:Choice>
              <mc:Fallback>
                <p:oleObj name="List" r:id="rId5" imgW="8562986" imgH="4248290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410" y="1410789"/>
                        <a:ext cx="8584956" cy="416133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>
            <a:off x="347726" y="5989892"/>
            <a:ext cx="72024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>
                <a:latin typeface="Arial" charset="0"/>
              </a:rPr>
              <a:t>Pozn.: bez zúčtování </a:t>
            </a:r>
            <a:r>
              <a:rPr lang="cs-CZ" altLang="cs-CZ" sz="1200" b="1" dirty="0" smtClean="0">
                <a:latin typeface="Arial" charset="0"/>
              </a:rPr>
              <a:t>odpisů a fondů, zúčtováno dle Výkazu zisku a ztráty</a:t>
            </a:r>
            <a:endParaRPr lang="cs-CZ" altLang="cs-CZ" sz="12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4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1" y="29366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tržeb z prodeje služeb dle součástí v roce 2017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882149"/>
              </p:ext>
            </p:extLst>
          </p:nvPr>
        </p:nvGraphicFramePr>
        <p:xfrm>
          <a:off x="8709" y="1300888"/>
          <a:ext cx="9148762" cy="441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3" name="List" r:id="rId5" imgW="9153643" imgH="4419625" progId="Excel.Sheet.8">
                  <p:embed/>
                </p:oleObj>
              </mc:Choice>
              <mc:Fallback>
                <p:oleObj name="List" r:id="rId5" imgW="9153643" imgH="4419625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09" y="1300888"/>
                        <a:ext cx="9148762" cy="441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Hospodaření KMZ v letech 2014 – 2017 (v tis. Kč)</a:t>
            </a:r>
          </a:p>
        </p:txBody>
      </p:sp>
      <p:graphicFrame>
        <p:nvGraphicFramePr>
          <p:cNvPr id="5" name="Group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860921"/>
              </p:ext>
            </p:extLst>
          </p:nvPr>
        </p:nvGraphicFramePr>
        <p:xfrm>
          <a:off x="395288" y="1412875"/>
          <a:ext cx="8373809" cy="1878013"/>
        </p:xfrm>
        <a:graphic>
          <a:graphicData uri="http://schemas.openxmlformats.org/drawingml/2006/table">
            <a:tbl>
              <a:tblPr/>
              <a:tblGrid>
                <a:gridCol w="2734502"/>
                <a:gridCol w="1562022"/>
                <a:gridCol w="1343077"/>
                <a:gridCol w="1367104"/>
                <a:gridCol w="1367104"/>
              </a:tblGrid>
              <a:tr h="503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810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stravování 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24 210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24 785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24 700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26 697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24 366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24 811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24 905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26 934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- 156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- 205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- 237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553572"/>
              </p:ext>
            </p:extLst>
          </p:nvPr>
        </p:nvGraphicFramePr>
        <p:xfrm>
          <a:off x="395288" y="3790950"/>
          <a:ext cx="8373810" cy="1881188"/>
        </p:xfrm>
        <a:graphic>
          <a:graphicData uri="http://schemas.openxmlformats.org/drawingml/2006/table">
            <a:tbl>
              <a:tblPr/>
              <a:tblGrid>
                <a:gridCol w="2740241"/>
                <a:gridCol w="1565298"/>
                <a:gridCol w="1363461"/>
                <a:gridCol w="1352405"/>
                <a:gridCol w="1352405"/>
              </a:tblGrid>
              <a:tr h="501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093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ubytování 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22 393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23 988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25 331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26 150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20 170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22 171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22 541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23 944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2 223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1 817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2 790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2 206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0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Hospodářský výsledek UTB v roce 2017 (v tis. Kč)</a:t>
            </a:r>
          </a:p>
        </p:txBody>
      </p:sp>
      <p:graphicFrame>
        <p:nvGraphicFramePr>
          <p:cNvPr id="6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917980"/>
              </p:ext>
            </p:extLst>
          </p:nvPr>
        </p:nvGraphicFramePr>
        <p:xfrm>
          <a:off x="898525" y="1844675"/>
          <a:ext cx="7345363" cy="2813051"/>
        </p:xfrm>
        <a:graphic>
          <a:graphicData uri="http://schemas.openxmlformats.org/drawingml/2006/table">
            <a:tbl>
              <a:tblPr/>
              <a:tblGrid>
                <a:gridCol w="2592388"/>
                <a:gridCol w="1655762"/>
                <a:gridCol w="1584325"/>
                <a:gridCol w="1512888"/>
              </a:tblGrid>
              <a:tr h="504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Hlavní činnost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1 135 435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1 139 459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- 4 024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1 056 267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1 058 472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- 2 205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62 208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42 946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+ 19 262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45 798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29 564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+ 16 234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138"/>
          <p:cNvSpPr>
            <a:spLocks noChangeArrowheads="1"/>
          </p:cNvSpPr>
          <p:nvPr/>
        </p:nvSpPr>
        <p:spPr bwMode="auto">
          <a:xfrm rot="10800000" flipV="1">
            <a:off x="822325" y="5331897"/>
            <a:ext cx="6919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Meziroční nárůst HV v doplňkové činnosti o 18,7 %</a:t>
            </a:r>
            <a:endParaRPr lang="cs-CZ" altLang="cs-CZ" sz="1800" b="1" dirty="0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827088" y="1154111"/>
            <a:ext cx="7681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Hospodářský výsledek UTB po zdanění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Náklady KMZ v letech 2014 – 2017 (v tis. Kč)</a:t>
            </a:r>
          </a:p>
        </p:txBody>
      </p:sp>
      <p:graphicFrame>
        <p:nvGraphicFramePr>
          <p:cNvPr id="5" name="Group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956157"/>
              </p:ext>
            </p:extLst>
          </p:nvPr>
        </p:nvGraphicFramePr>
        <p:xfrm>
          <a:off x="265176" y="1268413"/>
          <a:ext cx="8631936" cy="4660902"/>
        </p:xfrm>
        <a:graphic>
          <a:graphicData uri="http://schemas.openxmlformats.org/drawingml/2006/table">
            <a:tbl>
              <a:tblPr/>
              <a:tblGrid>
                <a:gridCol w="3094687"/>
                <a:gridCol w="1303027"/>
                <a:gridCol w="1465906"/>
                <a:gridCol w="1384158"/>
                <a:gridCol w="1384158"/>
              </a:tblGrid>
              <a:tr h="6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materiálu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8 733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8 927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10 050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energie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5 806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5 773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prodané zboží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3 301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2 759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opravy a udržování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1 376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1 138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1 568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služby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4 556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4 921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5 511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osobní 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13 624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14 696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15 710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odpisy (včetně tzv. dotačních)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4 292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5 085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5 853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náklady (včetně vnitropodnikových)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3 698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3 634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3 261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3 249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44 536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46 982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47 446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50 878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4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Výnosy KMZ v letech 2014 – 2017 (v tis. Kč)</a:t>
            </a:r>
          </a:p>
        </p:txBody>
      </p:sp>
      <p:graphicFrame>
        <p:nvGraphicFramePr>
          <p:cNvPr id="5" name="Group 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727430"/>
              </p:ext>
            </p:extLst>
          </p:nvPr>
        </p:nvGraphicFramePr>
        <p:xfrm>
          <a:off x="269694" y="1150675"/>
          <a:ext cx="8618275" cy="5443539"/>
        </p:xfrm>
        <a:graphic>
          <a:graphicData uri="http://schemas.openxmlformats.org/drawingml/2006/table">
            <a:tbl>
              <a:tblPr/>
              <a:tblGrid>
                <a:gridCol w="4037130"/>
                <a:gridCol w="1141006"/>
                <a:gridCol w="1250479"/>
                <a:gridCol w="1094830"/>
                <a:gridCol w="1094830"/>
              </a:tblGrid>
              <a:tr h="6699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(včetně vnitropodnikových výnosů)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52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dotace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3 546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3 705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3 402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3 345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zaměstnanců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2 323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2 622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- příspěvek UTB na stravování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1 926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1 955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6 965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6 404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6 435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6 960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ostatní, prodej zboží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9 262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10 582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10 599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11 161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ubytování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16 357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17 339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17 024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17 057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– zúčtování odpisů </a:t>
                      </a:r>
                      <a:b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 majetku poříz. z dotace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2 652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3 358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výnosy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3 436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3 578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4 949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6 456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46 603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48 773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50 031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52 847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87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81327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Náklady UTB v letech 2014 – 2017 (v tis. Kč)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54797"/>
              </p:ext>
            </p:extLst>
          </p:nvPr>
        </p:nvGraphicFramePr>
        <p:xfrm>
          <a:off x="152400" y="1041400"/>
          <a:ext cx="8632825" cy="586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9" name="List" r:id="rId5" imgW="8639177" imgH="5867321" progId="Excel.Sheet.8">
                  <p:embed/>
                </p:oleObj>
              </mc:Choice>
              <mc:Fallback>
                <p:oleObj name="List" r:id="rId5" imgW="8639177" imgH="5867321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41400"/>
                        <a:ext cx="8632825" cy="586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68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Náklady hlavní činnosti UTB za rok 2017 (v tis. Kč)</a:t>
            </a:r>
          </a:p>
        </p:txBody>
      </p:sp>
      <p:graphicFrame>
        <p:nvGraphicFramePr>
          <p:cNvPr id="5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464775"/>
              </p:ext>
            </p:extLst>
          </p:nvPr>
        </p:nvGraphicFramePr>
        <p:xfrm>
          <a:off x="246888" y="1244537"/>
          <a:ext cx="8622792" cy="3679765"/>
        </p:xfrm>
        <a:graphic>
          <a:graphicData uri="http://schemas.openxmlformats.org/drawingml/2006/table">
            <a:tbl>
              <a:tblPr/>
              <a:tblGrid>
                <a:gridCol w="5266944"/>
                <a:gridCol w="1632672"/>
                <a:gridCol w="1723176"/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Celkové náklady UTB v hlavní činnosti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1 139 459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z toho    osobní náklady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508 282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44,6 %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jiné ostatní náklady*)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211 780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odpisy dlouhodobého majetku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187 769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16,5 %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 služby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72 388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6,4 %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spotřeba materiálu a energie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115 157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cestovné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24 988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2,2 %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19 095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90"/>
          <p:cNvSpPr>
            <a:spLocks noChangeArrowheads="1"/>
          </p:cNvSpPr>
          <p:nvPr/>
        </p:nvSpPr>
        <p:spPr bwMode="auto">
          <a:xfrm>
            <a:off x="246888" y="5251387"/>
            <a:ext cx="86227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tabLst>
                <a:tab pos="357188" algn="l"/>
              </a:tabLst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	</a:t>
            </a:r>
            <a:r>
              <a:rPr lang="cs-CZ" altLang="cs-CZ" sz="1800" dirty="0" smtClean="0">
                <a:latin typeface="Arial" charset="0"/>
                <a:cs typeface="Arial" charset="0"/>
              </a:rPr>
              <a:t>zejména tvorba fondů, vyplacená stipendia studentům</a:t>
            </a:r>
          </a:p>
        </p:txBody>
      </p:sp>
    </p:spTree>
    <p:extLst>
      <p:ext uri="{BB962C8B-B14F-4D97-AF65-F5344CB8AC3E}">
        <p14:creationId xmlns:p14="http://schemas.microsoft.com/office/powerpoint/2010/main" val="120146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063120"/>
              </p:ext>
            </p:extLst>
          </p:nvPr>
        </p:nvGraphicFramePr>
        <p:xfrm>
          <a:off x="280307" y="1064524"/>
          <a:ext cx="8607662" cy="5677464"/>
        </p:xfrm>
        <a:graphic>
          <a:graphicData uri="http://schemas.openxmlformats.org/drawingml/2006/table">
            <a:tbl>
              <a:tblPr/>
              <a:tblGrid>
                <a:gridCol w="3755981"/>
                <a:gridCol w="1335592"/>
                <a:gridCol w="1325027"/>
                <a:gridCol w="1095531"/>
                <a:gridCol w="1095531"/>
              </a:tblGrid>
              <a:tr h="5595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524" marR="71989" marT="9523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78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materiálu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109 412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67 269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52 011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97 610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23 927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28 302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28 564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29 156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Prodané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zboží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3 929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3 334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Opravy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udržování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10 891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Cestovné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34 077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26 398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25 632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reprezentaci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služby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121 732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97 749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77 461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Změny stavu zásob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činnosti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- 2 307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- 876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Mzdové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366 660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348 026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357 383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395 506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0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soc. a zdrav. pojištění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118 473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112 896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115 645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128 020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pojištění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Daně a poplatky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nedobytné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pohledávky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8510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Přehled účetních nákladů UTB za roky 2014 – 2017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</p:spTree>
    <p:extLst>
      <p:ext uri="{BB962C8B-B14F-4D97-AF65-F5344CB8AC3E}">
        <p14:creationId xmlns:p14="http://schemas.microsoft.com/office/powerpoint/2010/main" val="276428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139035"/>
              </p:ext>
            </p:extLst>
          </p:nvPr>
        </p:nvGraphicFramePr>
        <p:xfrm>
          <a:off x="265176" y="1249998"/>
          <a:ext cx="8595362" cy="4211338"/>
        </p:xfrm>
        <a:graphic>
          <a:graphicData uri="http://schemas.openxmlformats.org/drawingml/2006/table">
            <a:tbl>
              <a:tblPr/>
              <a:tblGrid>
                <a:gridCol w="3389576"/>
                <a:gridCol w="1232574"/>
                <a:gridCol w="1264638"/>
                <a:gridCol w="1354287"/>
                <a:gridCol w="1354287"/>
              </a:tblGrid>
              <a:tr h="553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pokuty a úroky z prodlení,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ostatní pokuty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penále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464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1 312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- 690*)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1 337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ztráty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52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Manka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škody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náklady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199 854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210 454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197 541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213 399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Odpisy dlouhodobého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majetku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175 566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206 872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202 785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187 879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0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Zůstat.cena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prod.dl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Poskytnuté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členské příspěvky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1 364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1 453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Daň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příjmů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3 023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3 062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1 903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3 113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CELKEM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1 174 120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1 130 125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1 088 036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1 182 405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8510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Přehled účetních nákladů UTB za roky 2014 – 2017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46888" y="6199632"/>
            <a:ext cx="863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</a:tabLst>
            </a:pPr>
            <a:r>
              <a:rPr lang="cs-CZ" dirty="0" smtClean="0"/>
              <a:t>*)	prominutí pokut a penále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8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dle součástí za rok 2017 (v tis. Kč)</a:t>
            </a:r>
          </a:p>
        </p:txBody>
      </p:sp>
      <p:graphicFrame>
        <p:nvGraphicFramePr>
          <p:cNvPr id="5" name="Group 1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872781"/>
              </p:ext>
            </p:extLst>
          </p:nvPr>
        </p:nvGraphicFramePr>
        <p:xfrm>
          <a:off x="135845" y="1058180"/>
          <a:ext cx="8785225" cy="5630680"/>
        </p:xfrm>
        <a:graphic>
          <a:graphicData uri="http://schemas.openxmlformats.org/drawingml/2006/table">
            <a:tbl>
              <a:tblPr/>
              <a:tblGrid>
                <a:gridCol w="4752975"/>
                <a:gridCol w="1871662"/>
                <a:gridCol w="2160588"/>
              </a:tblGrid>
              <a:tr h="4322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Zahraničí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Tuzemsko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1 944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1 267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961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2 245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955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1 461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2 436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906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1 318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433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1 640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832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3 267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574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2 956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18 754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6 878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1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dle zdrojů a součástí za rok 2017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271279"/>
              </p:ext>
            </p:extLst>
          </p:nvPr>
        </p:nvGraphicFramePr>
        <p:xfrm>
          <a:off x="174171" y="1082620"/>
          <a:ext cx="8785225" cy="5598899"/>
        </p:xfrm>
        <a:graphic>
          <a:graphicData uri="http://schemas.openxmlformats.org/drawingml/2006/table">
            <a:tbl>
              <a:tblPr/>
              <a:tblGrid>
                <a:gridCol w="4752975"/>
                <a:gridCol w="1871663"/>
                <a:gridCol w="2160587"/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Zdroj 1100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Ostatní zdroje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1 638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1 573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1 166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2 034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961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976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1 001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2 341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580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1 171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1 812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515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3 326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3 585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7 685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17 947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7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zaměstnanci a studenti za rok 2017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0342632"/>
              </p:ext>
            </p:extLst>
          </p:nvPr>
        </p:nvGraphicFramePr>
        <p:xfrm>
          <a:off x="174171" y="1082620"/>
          <a:ext cx="8785225" cy="5598899"/>
        </p:xfrm>
        <a:graphic>
          <a:graphicData uri="http://schemas.openxmlformats.org/drawingml/2006/table">
            <a:tbl>
              <a:tblPr/>
              <a:tblGrid>
                <a:gridCol w="4752975"/>
                <a:gridCol w="1871663"/>
                <a:gridCol w="2160587"/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zaměstnanci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2 763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448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1 129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2 252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948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1 453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2 204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1 138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1 553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3 036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3 267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325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20 656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4 976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7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  <a:cs typeface="Arial" charset="0"/>
              </a:rPr>
              <a:t>Struktura stipendií vyplacených UTB ve 2017 (v tis. Kč)  </a:t>
            </a:r>
          </a:p>
        </p:txBody>
      </p:sp>
      <p:graphicFrame>
        <p:nvGraphicFramePr>
          <p:cNvPr id="5" name="Group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3100589"/>
              </p:ext>
            </p:extLst>
          </p:nvPr>
        </p:nvGraphicFramePr>
        <p:xfrm>
          <a:off x="236310" y="1154793"/>
          <a:ext cx="8640763" cy="5375293"/>
        </p:xfrm>
        <a:graphic>
          <a:graphicData uri="http://schemas.openxmlformats.org/drawingml/2006/table">
            <a:tbl>
              <a:tblPr/>
              <a:tblGrid>
                <a:gridCol w="6048375"/>
                <a:gridCol w="1368425"/>
                <a:gridCol w="1223963"/>
              </a:tblGrid>
              <a:tr h="504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Druh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Vyplaceno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Podíl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studijní výsledky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1 889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2,4 %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vědecké, výzkumné, vývojové, umělecké nebo další tvůrčí výsledky přispívající k prohloubení znalostí 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956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1,2 %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výzkumnou, vývojovou a inovační činnost dle zvl. právního předpisu (zákon č. 130/2002 Sb.)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11 594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14,6 %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případě tíživé sociální situace studenta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780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případech zvláštního zřetele (zejména ubytovací stipendia)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27 411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34,6 %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zahraničí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11 797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14,9 %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ČR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11 543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14,5 %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studentům doktorských studijních programů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13 308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16,8 %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 za UTB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79 278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6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81378555"/>
              </p:ext>
            </p:extLst>
          </p:nvPr>
        </p:nvGraphicFramePr>
        <p:xfrm>
          <a:off x="228600" y="990600"/>
          <a:ext cx="8582025" cy="578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" name="List" r:id="rId5" imgW="8581928" imgH="5791340" progId="Excel.Sheet.8">
                  <p:embed/>
                </p:oleObj>
              </mc:Choice>
              <mc:Fallback>
                <p:oleObj name="List" r:id="rId5" imgW="8581928" imgH="5791340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8582025" cy="578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81327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Hospodářský výsledek v letech 2014 – 2017 (v tis. Kč)</a:t>
            </a:r>
          </a:p>
        </p:txBody>
      </p:sp>
    </p:spTree>
    <p:extLst>
      <p:ext uri="{BB962C8B-B14F-4D97-AF65-F5344CB8AC3E}">
        <p14:creationId xmlns:p14="http://schemas.microsoft.com/office/powerpoint/2010/main" val="376865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Vyplacená stipendia dle součástí  v letech 2014 – 2017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2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320793"/>
              </p:ext>
            </p:extLst>
          </p:nvPr>
        </p:nvGraphicFramePr>
        <p:xfrm>
          <a:off x="207736" y="1198789"/>
          <a:ext cx="8680233" cy="5289343"/>
        </p:xfrm>
        <a:graphic>
          <a:graphicData uri="http://schemas.openxmlformats.org/drawingml/2006/table">
            <a:tbl>
              <a:tblPr/>
              <a:tblGrid>
                <a:gridCol w="4084647"/>
                <a:gridCol w="1078964"/>
                <a:gridCol w="1096090"/>
                <a:gridCol w="1210266"/>
                <a:gridCol w="1210266"/>
              </a:tblGrid>
              <a:tr h="401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Součást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technologická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18 438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16 726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16 800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16 511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logistiky a krizového řízení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1 870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2 148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2 152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2 576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aplikované informatiky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12 433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11 493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10 359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multimediálních komunikací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7 540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8 336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7 758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7 809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managementu a ekonomiky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17 638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16 541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12 230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humanitních studií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5 345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6 019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5 921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6 849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Univerzitní institut 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Rektorát (ERASMUS, IRP)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16 653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16 946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19 138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18 373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Celoškolská střediska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CEBIA-Tech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895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1 192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Centrum polymerních systémů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1 643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3 020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Knihovna UTB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77 687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82 843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81 612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79 278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2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osobních nákladů na celkových nákladech v letech 2014 – 2017</a:t>
            </a:r>
          </a:p>
        </p:txBody>
      </p:sp>
      <p:graphicFrame>
        <p:nvGraphicFramePr>
          <p:cNvPr id="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329445"/>
              </p:ext>
            </p:extLst>
          </p:nvPr>
        </p:nvGraphicFramePr>
        <p:xfrm>
          <a:off x="429306" y="112500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28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Mzdy za rok 2017 dle zdrojů (v tis. Kč)</a:t>
            </a:r>
          </a:p>
        </p:txBody>
      </p:sp>
      <p:graphicFrame>
        <p:nvGraphicFramePr>
          <p:cNvPr id="5" name="Group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933242"/>
              </p:ext>
            </p:extLst>
          </p:nvPr>
        </p:nvGraphicFramePr>
        <p:xfrm>
          <a:off x="323850" y="1399016"/>
          <a:ext cx="8569325" cy="4013142"/>
        </p:xfrm>
        <a:graphic>
          <a:graphicData uri="http://schemas.openxmlformats.org/drawingml/2006/table">
            <a:tbl>
              <a:tblPr/>
              <a:tblGrid>
                <a:gridCol w="4392613"/>
                <a:gridCol w="1368425"/>
                <a:gridCol w="1439862"/>
                <a:gridCol w="1368425"/>
              </a:tblGrid>
              <a:tr h="43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OON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bez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243 266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17 652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71 853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1 167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18,5 %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národní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20 916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4 549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6,4 %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zahraniční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OP VVV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11 514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Fondy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10 024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1 253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2,9 %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10 063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1 250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2,9 %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368 386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26 599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323850" y="5873162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OON: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7569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0774355"/>
              </p:ext>
            </p:extLst>
          </p:nvPr>
        </p:nvGraphicFramePr>
        <p:xfrm>
          <a:off x="358204" y="1139215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293966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Mzdové náklady - DPP, DPČ v letech 2014 – 2017</a:t>
            </a:r>
          </a:p>
          <a:p>
            <a:pPr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(v tis. Kč)</a:t>
            </a:r>
          </a:p>
        </p:txBody>
      </p:sp>
    </p:spTree>
    <p:extLst>
      <p:ext uri="{BB962C8B-B14F-4D97-AF65-F5344CB8AC3E}">
        <p14:creationId xmlns:p14="http://schemas.microsoft.com/office/powerpoint/2010/main" val="17026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Podíl osobních nákladů na celkových výnosech UTB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za rok 2017 (v tis. Kč)</a:t>
            </a:r>
          </a:p>
        </p:txBody>
      </p:sp>
      <p:graphicFrame>
        <p:nvGraphicFramePr>
          <p:cNvPr id="5" name="Group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8879419"/>
              </p:ext>
            </p:extLst>
          </p:nvPr>
        </p:nvGraphicFramePr>
        <p:xfrm>
          <a:off x="900113" y="2636838"/>
          <a:ext cx="7200900" cy="1260475"/>
        </p:xfrm>
        <a:graphic>
          <a:graphicData uri="http://schemas.openxmlformats.org/drawingml/2006/table">
            <a:tbl>
              <a:tblPr/>
              <a:tblGrid>
                <a:gridCol w="2663825"/>
                <a:gridCol w="2447925"/>
                <a:gridCol w="2089150"/>
              </a:tblGrid>
              <a:tr h="647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Osobní náklady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61277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523 914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1 197 643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43,7 %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240361"/>
              </p:ext>
            </p:extLst>
          </p:nvPr>
        </p:nvGraphicFramePr>
        <p:xfrm>
          <a:off x="827088" y="1557338"/>
          <a:ext cx="7345362" cy="4403725"/>
        </p:xfrm>
        <a:graphic>
          <a:graphicData uri="http://schemas.openxmlformats.org/drawingml/2006/table">
            <a:tbl>
              <a:tblPr/>
              <a:tblGrid>
                <a:gridCol w="1619250"/>
                <a:gridCol w="1871662"/>
                <a:gridCol w="1944688"/>
                <a:gridCol w="1909762"/>
              </a:tblGrid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 v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- 1,0 %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+ 0,1 %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+ 4,1 %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5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>
              <a:buFont typeface="Wingdings" pitchFamily="2" charset="2"/>
              <a:buNone/>
            </a:pPr>
            <a:r>
              <a:rPr lang="cs-CZ" altLang="cs-CZ" kern="0" dirty="0" smtClean="0">
                <a:latin typeface="Arial" charset="0"/>
              </a:rPr>
              <a:t>Přepočtený počet zaměstnanců UTB</a:t>
            </a:r>
          </a:p>
        </p:txBody>
      </p:sp>
    </p:spTree>
    <p:extLst>
      <p:ext uri="{BB962C8B-B14F-4D97-AF65-F5344CB8AC3E}">
        <p14:creationId xmlns:p14="http://schemas.microsoft.com/office/powerpoint/2010/main" val="18051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047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Průměrná měsíční mzda dle kategorií a zdrojů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za rok 2017 (v tis. Kč)</a:t>
            </a: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726667"/>
              </p:ext>
            </p:extLst>
          </p:nvPr>
        </p:nvGraphicFramePr>
        <p:xfrm>
          <a:off x="179388" y="1196975"/>
          <a:ext cx="8785225" cy="4359278"/>
        </p:xfrm>
        <a:graphic>
          <a:graphicData uri="http://schemas.openxmlformats.org/drawingml/2006/table">
            <a:tbl>
              <a:tblPr/>
              <a:tblGrid>
                <a:gridCol w="3095625"/>
                <a:gridCol w="2089150"/>
                <a:gridCol w="1584325"/>
                <a:gridCol w="2016125"/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Kap. 333 MŠMT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Ost.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Pedagog. pracovník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39 733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38 611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39 474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56 523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50 042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55 875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53 187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42 968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51 803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37 898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40 009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38 154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28 586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42 083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29 022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29 059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36 000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29 185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34 559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42 030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36 721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30 824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32 935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31 057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15 462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17 533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17 111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36 574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31 935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35 821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79388" y="5753989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Ost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. zdroje: zejména </a:t>
            </a:r>
            <a:r>
              <a:rPr lang="cs-CZ" altLang="cs-CZ" sz="1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VaV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mimo MŠMT, fondy, doplňková činnost</a:t>
            </a:r>
          </a:p>
        </p:txBody>
      </p:sp>
    </p:spTree>
    <p:extLst>
      <p:ext uri="{BB962C8B-B14F-4D97-AF65-F5344CB8AC3E}">
        <p14:creationId xmlns:p14="http://schemas.microsoft.com/office/powerpoint/2010/main" val="16349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6867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Stav finančních prostředků na běžných účtech UTB</a:t>
            </a:r>
          </a:p>
        </p:txBody>
      </p:sp>
      <p:graphicFrame>
        <p:nvGraphicFramePr>
          <p:cNvPr id="5" name="Group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109889"/>
              </p:ext>
            </p:extLst>
          </p:nvPr>
        </p:nvGraphicFramePr>
        <p:xfrm>
          <a:off x="725714" y="1378859"/>
          <a:ext cx="7661049" cy="4483642"/>
        </p:xfrm>
        <a:graphic>
          <a:graphicData uri="http://schemas.openxmlformats.org/drawingml/2006/table">
            <a:tbl>
              <a:tblPr/>
              <a:tblGrid>
                <a:gridCol w="1414124"/>
                <a:gridCol w="3048654"/>
                <a:gridCol w="3198271"/>
              </a:tblGrid>
              <a:tr h="763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Rok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Počet bankovních účtů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 31. 12.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Stav k 31. 12. v tis. Kč</a:t>
                      </a:r>
                      <a:r>
                        <a:rPr kumimoji="0" lang="en-US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en-US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795 006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732 865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602 738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635 667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692 444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605 810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606 033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401 558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717233" y="543560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 zahrnuje zejména prostředky fondů UTB</a:t>
            </a:r>
            <a:endParaRPr lang="cs-CZ" altLang="cs-CZ" sz="18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9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2011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130380"/>
              </p:ext>
            </p:extLst>
          </p:nvPr>
        </p:nvGraphicFramePr>
        <p:xfrm>
          <a:off x="434848" y="1188966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29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8019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2011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320705"/>
              </p:ext>
            </p:extLst>
          </p:nvPr>
        </p:nvGraphicFramePr>
        <p:xfrm>
          <a:off x="325120" y="1217022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201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958347620"/>
              </p:ext>
            </p:extLst>
          </p:nvPr>
        </p:nvGraphicFramePr>
        <p:xfrm>
          <a:off x="425450" y="1201738"/>
          <a:ext cx="7937500" cy="490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2" name="List" r:id="rId5" imgW="7934443" imgH="4905420" progId="Excel.Sheet.8">
                  <p:embed/>
                </p:oleObj>
              </mc:Choice>
              <mc:Fallback>
                <p:oleObj name="List" r:id="rId5" imgW="7934443" imgH="4905420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" y="1201738"/>
                        <a:ext cx="7937500" cy="4903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Podíl součástí na hospodářském výsledku UTB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v roce 2017</a:t>
            </a:r>
          </a:p>
        </p:txBody>
      </p:sp>
    </p:spTree>
    <p:extLst>
      <p:ext uri="{BB962C8B-B14F-4D97-AF65-F5344CB8AC3E}">
        <p14:creationId xmlns:p14="http://schemas.microsoft.com/office/powerpoint/2010/main" val="42903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8196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Výrok auditora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b="1" kern="0" dirty="0" smtClean="0">
                <a:latin typeface="Arial" charset="0"/>
              </a:rPr>
              <a:t>Výrok auditora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 Podle našeho názoru účetní závěrka podává věrný a poctivý obraz aktiv a pasiv veřejné  vysoké školy Univerzita Tomáše Bati ve Zlíně </a:t>
            </a:r>
            <a:br>
              <a:rPr lang="cs-CZ" altLang="cs-CZ" sz="2000" i="1" kern="0" dirty="0" smtClean="0">
                <a:latin typeface="Arial" charset="0"/>
              </a:rPr>
            </a:br>
            <a:r>
              <a:rPr lang="cs-CZ" altLang="cs-CZ" sz="2000" i="1" kern="0" dirty="0" smtClean="0">
                <a:latin typeface="Arial" charset="0"/>
              </a:rPr>
              <a:t>k 31. 12. 2017 a nákladů a výnosů a výsledku jejího hospodaření za období od 1. 1. 2017 do 31. 12. 2017, v souladu s českými účetními předpisy.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i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V Brně dne 3. dubna 2018</a:t>
            </a: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BDO </a:t>
            </a:r>
            <a:r>
              <a:rPr lang="cs-CZ" altLang="cs-CZ" sz="2000" b="1" kern="0" dirty="0">
                <a:latin typeface="Arial" charset="0"/>
              </a:rPr>
              <a:t>CA s. r. </a:t>
            </a:r>
            <a:r>
              <a:rPr lang="cs-CZ" altLang="cs-CZ" sz="2000" b="1" kern="0" dirty="0" smtClean="0">
                <a:latin typeface="Arial" charset="0"/>
              </a:rPr>
              <a:t>o., evidenční číslo 305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zastoupená partnerem:</a:t>
            </a: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Ing. Rostislav Chalupa</a:t>
            </a:r>
            <a:endParaRPr lang="cs-CZ" altLang="cs-CZ" sz="16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evidenční číslo 1245</a:t>
            </a:r>
            <a:endParaRPr lang="cs-CZ" altLang="cs-CZ" sz="2800" b="1" kern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 smtClean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29047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 smtClean="0">
                <a:latin typeface="Arial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90563"/>
              </p:ext>
            </p:extLst>
          </p:nvPr>
        </p:nvGraphicFramePr>
        <p:xfrm>
          <a:off x="109264" y="1027507"/>
          <a:ext cx="889825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provozní příspěvky a dotace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2014 – 2017  (v tis. Kč)</a:t>
            </a:r>
          </a:p>
        </p:txBody>
      </p:sp>
    </p:spTree>
    <p:extLst>
      <p:ext uri="{BB962C8B-B14F-4D97-AF65-F5344CB8AC3E}">
        <p14:creationId xmlns:p14="http://schemas.microsoft.com/office/powerpoint/2010/main" val="330193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kapitálové příspěvky a dotace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2014 – 2017  (v tis. Kč)</a:t>
            </a:r>
          </a:p>
        </p:txBody>
      </p:sp>
      <p:graphicFrame>
        <p:nvGraphicFramePr>
          <p:cNvPr id="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449032"/>
              </p:ext>
            </p:extLst>
          </p:nvPr>
        </p:nvGraphicFramePr>
        <p:xfrm>
          <a:off x="352552" y="1211391"/>
          <a:ext cx="8612187" cy="4725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6016701"/>
            <a:ext cx="8568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cs-CZ" altLang="cs-CZ" sz="1600" dirty="0" smtClean="0">
                <a:latin typeface="Arial"/>
                <a:cs typeface="Arial"/>
              </a:rPr>
              <a:t>Pokles prostředků </a:t>
            </a:r>
            <a:r>
              <a:rPr lang="cs-CZ" altLang="cs-CZ" sz="1600" dirty="0" err="1" smtClean="0">
                <a:latin typeface="Arial"/>
                <a:cs typeface="Arial"/>
              </a:rPr>
              <a:t>VVaI</a:t>
            </a:r>
            <a:r>
              <a:rPr lang="cs-CZ" altLang="cs-CZ" sz="1600" dirty="0" smtClean="0">
                <a:latin typeface="Arial"/>
                <a:cs typeface="Arial"/>
              </a:rPr>
              <a:t> způsoben ukončením projektů OP </a:t>
            </a:r>
            <a:r>
              <a:rPr lang="cs-CZ" altLang="cs-CZ" sz="1600" dirty="0" err="1" smtClean="0">
                <a:latin typeface="Arial"/>
                <a:cs typeface="Arial"/>
              </a:rPr>
              <a:t>VaVpI</a:t>
            </a:r>
            <a:r>
              <a:rPr lang="cs-CZ" altLang="cs-CZ" sz="1600" dirty="0" smtClean="0">
                <a:latin typeface="Arial"/>
                <a:cs typeface="Arial"/>
              </a:rPr>
              <a:t>, nárůst prostředků ve vzdělávací činnosti způsoben čerpáním prostředků na akci UTB – Vzdělávací komplex.</a:t>
            </a:r>
            <a:endParaRPr lang="cs-CZ" altLang="cs-CZ" sz="16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08293"/>
              </p:ext>
            </p:extLst>
          </p:nvPr>
        </p:nvGraphicFramePr>
        <p:xfrm>
          <a:off x="279845" y="112228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příspěvky a dotace celkem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2014 – 2017 (v tis. Kč)</a:t>
            </a:r>
          </a:p>
        </p:txBody>
      </p:sp>
    </p:spTree>
    <p:extLst>
      <p:ext uri="{BB962C8B-B14F-4D97-AF65-F5344CB8AC3E}">
        <p14:creationId xmlns:p14="http://schemas.microsoft.com/office/powerpoint/2010/main" val="42644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291656"/>
            <a:ext cx="65881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Struktura financování UTB v roce 2017 z veřejných zdrojů (v tis. Kč)</a:t>
            </a:r>
          </a:p>
        </p:txBody>
      </p:sp>
      <p:graphicFrame>
        <p:nvGraphicFramePr>
          <p:cNvPr id="8" name="Group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703449"/>
              </p:ext>
            </p:extLst>
          </p:nvPr>
        </p:nvGraphicFramePr>
        <p:xfrm>
          <a:off x="323850" y="1662594"/>
          <a:ext cx="8497888" cy="3213101"/>
        </p:xfrm>
        <a:graphic>
          <a:graphicData uri="http://schemas.openxmlformats.org/drawingml/2006/table">
            <a:tbl>
              <a:tblPr/>
              <a:tblGrid>
                <a:gridCol w="4908550"/>
                <a:gridCol w="1571625"/>
                <a:gridCol w="2017713"/>
              </a:tblGrid>
              <a:tr h="936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Struktura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Použito </a:t>
                      </a:r>
                    </a:p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vyplaceno ve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mzdách</a:t>
                      </a:r>
                      <a:r>
                        <a:rPr kumimoji="0" lang="en-US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prostředky z veřejných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1 103 369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371 790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v tom  - přes kapitolu MŠMT (včetně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1 041 256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346 127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veřej.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44 697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25 663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ostatní veřejné zdroje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17 416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Obdélník 7"/>
          <p:cNvSpPr>
            <a:spLocks noChangeArrowheads="1"/>
          </p:cNvSpPr>
          <p:nvPr/>
        </p:nvSpPr>
        <p:spPr bwMode="auto">
          <a:xfrm>
            <a:off x="323850" y="5256589"/>
            <a:ext cx="7127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 zahrnuty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5385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Výnosy hlavní činnosti UTB za rok 2017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7418016"/>
              </p:ext>
            </p:extLst>
          </p:nvPr>
        </p:nvGraphicFramePr>
        <p:xfrm>
          <a:off x="395785" y="1264220"/>
          <a:ext cx="8287153" cy="2930146"/>
        </p:xfrm>
        <a:graphic>
          <a:graphicData uri="http://schemas.openxmlformats.org/drawingml/2006/table">
            <a:tbl>
              <a:tblPr/>
              <a:tblGrid>
                <a:gridCol w="5142178"/>
                <a:gridCol w="1488861"/>
                <a:gridCol w="1656114"/>
              </a:tblGrid>
              <a:tr h="393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UTB v hlavní činnosti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1 135 435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z toho    provozní dotace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817 779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72,0 %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jiné ostatní výnosy*)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210 323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tržby z prodeje služeb, zboží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40 996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3,6 %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zúčtování fondů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62 470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ostatní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3 867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541337" y="4468368"/>
            <a:ext cx="79914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	zejména zúčtování odpisů u majetku pořízeného z dotace  a 	převedených prostředků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příspěvku (180 006 tis. Kč), </a:t>
            </a:r>
          </a:p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0000"/>
                </a:solidFill>
                <a:latin typeface="Arial" charset="0"/>
                <a:cs typeface="Arial" charset="0"/>
              </a:rPr>
              <a:t>	</a:t>
            </a: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výnosy ve formě poplatků za studium – tvorba stipendijního 	</a:t>
            </a:r>
            <a:r>
              <a:rPr lang="cs-CZ" altLang="cs-CZ" sz="2000" dirty="0" smtClean="0">
                <a:latin typeface="Arial" charset="0"/>
                <a:cs typeface="Arial" charset="0"/>
              </a:rPr>
              <a:t>fondu	(11 228 tis. Kč)</a:t>
            </a:r>
          </a:p>
        </p:txBody>
      </p:sp>
    </p:spTree>
    <p:extLst>
      <p:ext uri="{BB962C8B-B14F-4D97-AF65-F5344CB8AC3E}">
        <p14:creationId xmlns:p14="http://schemas.microsoft.com/office/powerpoint/2010/main" val="347646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13524</TotalTime>
  <Words>2615</Words>
  <Application>Microsoft Office PowerPoint</Application>
  <PresentationFormat>Předvádění na obrazovce (4:3)</PresentationFormat>
  <Paragraphs>1098</Paragraphs>
  <Slides>41</Slides>
  <Notes>41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9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List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Večeřová;Černý</dc:creator>
  <cp:lastModifiedBy>machackova</cp:lastModifiedBy>
  <cp:revision>1158</cp:revision>
  <cp:lastPrinted>2018-03-20T07:39:27Z</cp:lastPrinted>
  <dcterms:created xsi:type="dcterms:W3CDTF">2006-02-27T10:09:50Z</dcterms:created>
  <dcterms:modified xsi:type="dcterms:W3CDTF">2018-05-21T05:44:04Z</dcterms:modified>
</cp:coreProperties>
</file>