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4"/>
    <p:sldMasterId id="2147484032" r:id="rId5"/>
  </p:sldMasterIdLst>
  <p:notesMasterIdLst>
    <p:notesMasterId r:id="rId18"/>
  </p:notesMasterIdLst>
  <p:handoutMasterIdLst>
    <p:handoutMasterId r:id="rId19"/>
  </p:handoutMasterIdLst>
  <p:sldIdLst>
    <p:sldId id="346" r:id="rId6"/>
    <p:sldId id="393" r:id="rId7"/>
    <p:sldId id="394" r:id="rId8"/>
    <p:sldId id="396" r:id="rId9"/>
    <p:sldId id="397" r:id="rId10"/>
    <p:sldId id="392" r:id="rId11"/>
    <p:sldId id="398" r:id="rId12"/>
    <p:sldId id="387" r:id="rId13"/>
    <p:sldId id="390" r:id="rId14"/>
    <p:sldId id="378" r:id="rId15"/>
    <p:sldId id="391" r:id="rId16"/>
    <p:sldId id="353" r:id="rId17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E65014"/>
    <a:srgbClr val="46505A"/>
    <a:srgbClr val="FF7800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2" autoAdjust="0"/>
    <p:restoredTop sz="85465" autoAdjust="0"/>
  </p:normalViewPr>
  <p:slideViewPr>
    <p:cSldViewPr snapToGrid="0">
      <p:cViewPr varScale="1">
        <p:scale>
          <a:sx n="66" d="100"/>
          <a:sy n="66" d="100"/>
        </p:scale>
        <p:origin x="116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AR </a:t>
            </a:r>
            <a:r>
              <a:rPr lang="cs-CZ" b="1" dirty="0"/>
              <a:t>2020</a:t>
            </a:r>
            <a:r>
              <a:rPr lang="en-US" b="1" dirty="0"/>
              <a:t>/2</a:t>
            </a:r>
            <a:r>
              <a:rPr lang="cs-CZ" b="1" dirty="0"/>
              <a:t>1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'srovnání součástí'!$B$13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'srovnání součástí'!$A$14:$A$21</c:f>
              <c:strCache>
                <c:ptCount val="8"/>
                <c:pt idx="0">
                  <c:v>CPS</c:v>
                </c:pt>
                <c:pt idx="1">
                  <c:v>FMK</c:v>
                </c:pt>
                <c:pt idx="2">
                  <c:v>FLKR</c:v>
                </c:pt>
                <c:pt idx="3">
                  <c:v>FAME</c:v>
                </c:pt>
                <c:pt idx="4">
                  <c:v>UTB</c:v>
                </c:pt>
                <c:pt idx="5">
                  <c:v>FAI+CEBIA</c:v>
                </c:pt>
                <c:pt idx="6">
                  <c:v>FHS</c:v>
                </c:pt>
                <c:pt idx="7">
                  <c:v>FT</c:v>
                </c:pt>
              </c:strCache>
            </c:strRef>
          </c:cat>
          <c:val>
            <c:numRef>
              <c:f>'srovnání součástí'!$B$14:$B$21</c:f>
              <c:numCache>
                <c:formatCode>0%</c:formatCode>
                <c:ptCount val="8"/>
                <c:pt idx="0">
                  <c:v>0.14955448275862071</c:v>
                </c:pt>
                <c:pt idx="1">
                  <c:v>0.75936416938110751</c:v>
                </c:pt>
                <c:pt idx="2">
                  <c:v>0.84</c:v>
                </c:pt>
                <c:pt idx="3">
                  <c:v>0.70763245729303537</c:v>
                </c:pt>
                <c:pt idx="4">
                  <c:v>0.63239369928400957</c:v>
                </c:pt>
                <c:pt idx="5">
                  <c:v>0.63198364849833144</c:v>
                </c:pt>
                <c:pt idx="6">
                  <c:v>0.80531405342624818</c:v>
                </c:pt>
                <c:pt idx="7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25-4594-98E3-81F5A7F41012}"/>
            </c:ext>
          </c:extLst>
        </c:ser>
        <c:ser>
          <c:idx val="1"/>
          <c:order val="1"/>
          <c:tx>
            <c:strRef>
              <c:f>'srovnání součástí'!$C$13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'srovnání součástí'!$A$14:$A$21</c:f>
              <c:strCache>
                <c:ptCount val="8"/>
                <c:pt idx="0">
                  <c:v>CPS</c:v>
                </c:pt>
                <c:pt idx="1">
                  <c:v>FMK</c:v>
                </c:pt>
                <c:pt idx="2">
                  <c:v>FLKR</c:v>
                </c:pt>
                <c:pt idx="3">
                  <c:v>FAME</c:v>
                </c:pt>
                <c:pt idx="4">
                  <c:v>UTB</c:v>
                </c:pt>
                <c:pt idx="5">
                  <c:v>FAI+CEBIA</c:v>
                </c:pt>
                <c:pt idx="6">
                  <c:v>FHS</c:v>
                </c:pt>
                <c:pt idx="7">
                  <c:v>FT</c:v>
                </c:pt>
              </c:strCache>
            </c:strRef>
          </c:cat>
          <c:val>
            <c:numRef>
              <c:f>'srovnání součástí'!$C$14:$C$21</c:f>
              <c:numCache>
                <c:formatCode>0%</c:formatCode>
                <c:ptCount val="8"/>
                <c:pt idx="0">
                  <c:v>1.3170337931034499</c:v>
                </c:pt>
                <c:pt idx="1">
                  <c:v>0.3715185667752442</c:v>
                </c:pt>
                <c:pt idx="2">
                  <c:v>0.19391566265060242</c:v>
                </c:pt>
                <c:pt idx="3">
                  <c:v>0.35</c:v>
                </c:pt>
                <c:pt idx="4">
                  <c:v>0.45456713345115363</c:v>
                </c:pt>
                <c:pt idx="5">
                  <c:v>0.41513848720800883</c:v>
                </c:pt>
                <c:pt idx="6">
                  <c:v>0.15356670538005823</c:v>
                </c:pt>
                <c:pt idx="7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25-4594-98E3-81F5A7F41012}"/>
            </c:ext>
          </c:extLst>
        </c:ser>
        <c:ser>
          <c:idx val="2"/>
          <c:order val="2"/>
          <c:tx>
            <c:strRef>
              <c:f>'srovnání součástí'!$D$13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'srovnání součástí'!$A$14:$A$21</c:f>
              <c:strCache>
                <c:ptCount val="8"/>
                <c:pt idx="0">
                  <c:v>CPS</c:v>
                </c:pt>
                <c:pt idx="1">
                  <c:v>FMK</c:v>
                </c:pt>
                <c:pt idx="2">
                  <c:v>FLKR</c:v>
                </c:pt>
                <c:pt idx="3">
                  <c:v>FAME</c:v>
                </c:pt>
                <c:pt idx="4">
                  <c:v>UTB</c:v>
                </c:pt>
                <c:pt idx="5">
                  <c:v>FAI+CEBIA</c:v>
                </c:pt>
                <c:pt idx="6">
                  <c:v>FHS</c:v>
                </c:pt>
                <c:pt idx="7">
                  <c:v>FT</c:v>
                </c:pt>
              </c:strCache>
            </c:strRef>
          </c:cat>
          <c:val>
            <c:numRef>
              <c:f>'srovnání součástí'!$D$14:$D$21</c:f>
              <c:numCache>
                <c:formatCode>0%</c:formatCode>
                <c:ptCount val="8"/>
                <c:pt idx="0">
                  <c:v>0.13559551724137936</c:v>
                </c:pt>
                <c:pt idx="1">
                  <c:v>0.19595765472312704</c:v>
                </c:pt>
                <c:pt idx="2">
                  <c:v>0.21367469879518067</c:v>
                </c:pt>
                <c:pt idx="3">
                  <c:v>0.17117996057818655</c:v>
                </c:pt>
                <c:pt idx="4">
                  <c:v>0.13800176412092288</c:v>
                </c:pt>
                <c:pt idx="5">
                  <c:v>0.10601779755283648</c:v>
                </c:pt>
                <c:pt idx="6">
                  <c:v>0.13775958188153314</c:v>
                </c:pt>
                <c:pt idx="7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25-4594-98E3-81F5A7F41012}"/>
            </c:ext>
          </c:extLst>
        </c:ser>
        <c:ser>
          <c:idx val="3"/>
          <c:order val="3"/>
          <c:tx>
            <c:strRef>
              <c:f>'srovnání součástí'!$E$13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'srovnání součástí'!$A$14:$A$21</c:f>
              <c:strCache>
                <c:ptCount val="8"/>
                <c:pt idx="0">
                  <c:v>CPS</c:v>
                </c:pt>
                <c:pt idx="1">
                  <c:v>FMK</c:v>
                </c:pt>
                <c:pt idx="2">
                  <c:v>FLKR</c:v>
                </c:pt>
                <c:pt idx="3">
                  <c:v>FAME</c:v>
                </c:pt>
                <c:pt idx="4">
                  <c:v>UTB</c:v>
                </c:pt>
                <c:pt idx="5">
                  <c:v>FAI+CEBIA</c:v>
                </c:pt>
                <c:pt idx="6">
                  <c:v>FHS</c:v>
                </c:pt>
                <c:pt idx="7">
                  <c:v>FT</c:v>
                </c:pt>
              </c:strCache>
            </c:strRef>
          </c:cat>
          <c:val>
            <c:numRef>
              <c:f>'srovnání součástí'!$E$14:$E$21</c:f>
              <c:numCache>
                <c:formatCode>0%</c:formatCode>
                <c:ptCount val="8"/>
                <c:pt idx="0">
                  <c:v>8.0237068965517244E-2</c:v>
                </c:pt>
                <c:pt idx="1">
                  <c:v>7.0000000000000007E-2</c:v>
                </c:pt>
                <c:pt idx="2">
                  <c:v>7.0000000000000007E-2</c:v>
                </c:pt>
                <c:pt idx="3">
                  <c:v>4.154664914586071E-2</c:v>
                </c:pt>
                <c:pt idx="4">
                  <c:v>7.0000000000000007E-2</c:v>
                </c:pt>
                <c:pt idx="5">
                  <c:v>0.06</c:v>
                </c:pt>
                <c:pt idx="6">
                  <c:v>7.0000000000000007E-2</c:v>
                </c:pt>
                <c:pt idx="7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25-4594-98E3-81F5A7F4101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96700848"/>
        <c:axId val="1696701680"/>
      </c:barChart>
      <c:catAx>
        <c:axId val="1696700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96701680"/>
        <c:crosses val="autoZero"/>
        <c:auto val="1"/>
        <c:lblAlgn val="ctr"/>
        <c:lblOffset val="100"/>
        <c:noMultiLvlLbl val="0"/>
      </c:catAx>
      <c:valAx>
        <c:axId val="1696701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96700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Struktura pedagogické činnosti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'srovnání součástí'!$D$165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'srovnání součástí'!$C$166:$C$172</c:f>
              <c:strCache>
                <c:ptCount val="7"/>
                <c:pt idx="0">
                  <c:v>CPS</c:v>
                </c:pt>
                <c:pt idx="1">
                  <c:v>FAI+CEBIA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'srovnání součástí'!$D$166:$D$172</c:f>
              <c:numCache>
                <c:formatCode>General</c:formatCode>
                <c:ptCount val="7"/>
                <c:pt idx="0">
                  <c:v>150</c:v>
                </c:pt>
                <c:pt idx="1">
                  <c:v>632</c:v>
                </c:pt>
                <c:pt idx="2">
                  <c:v>556</c:v>
                </c:pt>
                <c:pt idx="3">
                  <c:v>693</c:v>
                </c:pt>
                <c:pt idx="4">
                  <c:v>736</c:v>
                </c:pt>
                <c:pt idx="5">
                  <c:v>622</c:v>
                </c:pt>
                <c:pt idx="6">
                  <c:v>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66-4853-8C47-ABE53E8CDA6D}"/>
            </c:ext>
          </c:extLst>
        </c:ser>
        <c:ser>
          <c:idx val="1"/>
          <c:order val="1"/>
          <c:tx>
            <c:strRef>
              <c:f>'srovnání součástí'!$E$165</c:f>
              <c:strCache>
                <c:ptCount val="1"/>
                <c:pt idx="0">
                  <c:v>A.1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'srovnání součástí'!$C$166:$C$172</c:f>
              <c:strCache>
                <c:ptCount val="7"/>
                <c:pt idx="0">
                  <c:v>CPS</c:v>
                </c:pt>
                <c:pt idx="1">
                  <c:v>FAI+CEBIA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'srovnání součástí'!$E$166:$E$172</c:f>
              <c:numCache>
                <c:formatCode>General</c:formatCode>
                <c:ptCount val="7"/>
                <c:pt idx="0">
                  <c:v>109</c:v>
                </c:pt>
                <c:pt idx="1">
                  <c:v>467</c:v>
                </c:pt>
                <c:pt idx="2">
                  <c:v>373</c:v>
                </c:pt>
                <c:pt idx="3">
                  <c:v>534</c:v>
                </c:pt>
                <c:pt idx="4">
                  <c:v>536</c:v>
                </c:pt>
                <c:pt idx="5">
                  <c:v>471</c:v>
                </c:pt>
                <c:pt idx="6">
                  <c:v>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66-4853-8C47-ABE53E8CDA6D}"/>
            </c:ext>
          </c:extLst>
        </c:ser>
        <c:ser>
          <c:idx val="2"/>
          <c:order val="2"/>
          <c:tx>
            <c:strRef>
              <c:f>'srovnání součástí'!$F$165</c:f>
              <c:strCache>
                <c:ptCount val="1"/>
                <c:pt idx="0">
                  <c:v>A.2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'srovnání součástí'!$C$166:$C$172</c:f>
              <c:strCache>
                <c:ptCount val="7"/>
                <c:pt idx="0">
                  <c:v>CPS</c:v>
                </c:pt>
                <c:pt idx="1">
                  <c:v>FAI+CEBIA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'srovnání součástí'!$F$166:$F$172</c:f>
              <c:numCache>
                <c:formatCode>General</c:formatCode>
                <c:ptCount val="7"/>
                <c:pt idx="0">
                  <c:v>17</c:v>
                </c:pt>
                <c:pt idx="1">
                  <c:v>72</c:v>
                </c:pt>
                <c:pt idx="2">
                  <c:v>95</c:v>
                </c:pt>
                <c:pt idx="3">
                  <c:v>101</c:v>
                </c:pt>
                <c:pt idx="4">
                  <c:v>63</c:v>
                </c:pt>
                <c:pt idx="5">
                  <c:v>47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66-4853-8C47-ABE53E8CDA6D}"/>
            </c:ext>
          </c:extLst>
        </c:ser>
        <c:ser>
          <c:idx val="3"/>
          <c:order val="3"/>
          <c:tx>
            <c:strRef>
              <c:f>'srovnání součástí'!$G$165</c:f>
              <c:strCache>
                <c:ptCount val="1"/>
                <c:pt idx="0">
                  <c:v>A.3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'srovnání součástí'!$C$166:$C$172</c:f>
              <c:strCache>
                <c:ptCount val="7"/>
                <c:pt idx="0">
                  <c:v>CPS</c:v>
                </c:pt>
                <c:pt idx="1">
                  <c:v>FAI+CEBIA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'srovnání součástí'!$G$166:$G$172</c:f>
              <c:numCache>
                <c:formatCode>General</c:formatCode>
                <c:ptCount val="7"/>
                <c:pt idx="0">
                  <c:v>23</c:v>
                </c:pt>
                <c:pt idx="1">
                  <c:v>93</c:v>
                </c:pt>
                <c:pt idx="2">
                  <c:v>89</c:v>
                </c:pt>
                <c:pt idx="3">
                  <c:v>57</c:v>
                </c:pt>
                <c:pt idx="4">
                  <c:v>137</c:v>
                </c:pt>
                <c:pt idx="5">
                  <c:v>105</c:v>
                </c:pt>
                <c:pt idx="6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866-4853-8C47-ABE53E8CDA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7637135"/>
        <c:axId val="1843511727"/>
      </c:barChart>
      <c:catAx>
        <c:axId val="117637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3511727"/>
        <c:crosses val="autoZero"/>
        <c:auto val="1"/>
        <c:lblAlgn val="ctr"/>
        <c:lblOffset val="100"/>
        <c:noMultiLvlLbl val="0"/>
      </c:catAx>
      <c:valAx>
        <c:axId val="1843511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7637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 dirty="0">
                <a:solidFill>
                  <a:srgbClr val="080808"/>
                </a:solidFill>
              </a:rPr>
              <a:t>Vývoj TČ v PB</a:t>
            </a:r>
            <a:r>
              <a:rPr lang="cs-CZ" b="1" baseline="0" dirty="0">
                <a:solidFill>
                  <a:srgbClr val="080808"/>
                </a:solidFill>
              </a:rPr>
              <a:t>/</a:t>
            </a:r>
          </a:p>
          <a:p>
            <a:pPr>
              <a:defRPr/>
            </a:pPr>
            <a:r>
              <a:rPr lang="cs-CZ" b="1" baseline="0" dirty="0">
                <a:solidFill>
                  <a:srgbClr val="080808"/>
                </a:solidFill>
              </a:rPr>
              <a:t>1 FTE</a:t>
            </a:r>
            <a:endParaRPr lang="cs-CZ" b="1" dirty="0">
              <a:solidFill>
                <a:srgbClr val="080808"/>
              </a:solidFill>
            </a:endParaRPr>
          </a:p>
        </c:rich>
      </c:tx>
      <c:layout>
        <c:manualLayout>
          <c:xMode val="edge"/>
          <c:yMode val="edge"/>
          <c:x val="0.43909138629935596"/>
          <c:y val="2.27262514648788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'vývoj TČ'!$L$4:$L$5</c:f>
              <c:strCache>
                <c:ptCount val="2"/>
                <c:pt idx="0">
                  <c:v>Koeficient (PB/FTE)</c:v>
                </c:pt>
                <c:pt idx="1">
                  <c:v>2018/19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'vývoj TČ'!$K$6:$K$13</c:f>
              <c:strCache>
                <c:ptCount val="8"/>
                <c:pt idx="0">
                  <c:v>CPS</c:v>
                </c:pt>
                <c:pt idx="1">
                  <c:v>FAI+CEBIA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  <c:pt idx="7">
                  <c:v>Celkem UTB</c:v>
                </c:pt>
              </c:strCache>
            </c:strRef>
          </c:cat>
          <c:val>
            <c:numRef>
              <c:f>'vývoj TČ'!$L$6:$L$13</c:f>
              <c:numCache>
                <c:formatCode>0</c:formatCode>
                <c:ptCount val="8"/>
                <c:pt idx="1">
                  <c:v>362.55405405405401</c:v>
                </c:pt>
                <c:pt idx="2">
                  <c:v>259.95530726256982</c:v>
                </c:pt>
                <c:pt idx="3">
                  <c:v>100.67567567567566</c:v>
                </c:pt>
                <c:pt idx="4">
                  <c:v>162.73015873015873</c:v>
                </c:pt>
                <c:pt idx="5">
                  <c:v>310.80402010050256</c:v>
                </c:pt>
                <c:pt idx="6">
                  <c:v>527.1520146520146</c:v>
                </c:pt>
                <c:pt idx="7">
                  <c:v>313.35279586795423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62-4584-9B67-1C6174A62692}"/>
            </c:ext>
          </c:extLst>
        </c:ser>
        <c:ser>
          <c:idx val="1"/>
          <c:order val="1"/>
          <c:tx>
            <c:strRef>
              <c:f>'vývoj TČ'!$M$4:$M$5</c:f>
              <c:strCache>
                <c:ptCount val="2"/>
                <c:pt idx="0">
                  <c:v>Koeficient (PB/FTE)</c:v>
                </c:pt>
                <c:pt idx="1">
                  <c:v>2019/20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'vývoj TČ'!$K$6:$K$13</c:f>
              <c:strCache>
                <c:ptCount val="8"/>
                <c:pt idx="0">
                  <c:v>CPS</c:v>
                </c:pt>
                <c:pt idx="1">
                  <c:v>FAI+CEBIA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  <c:pt idx="7">
                  <c:v>Celkem UTB</c:v>
                </c:pt>
              </c:strCache>
            </c:strRef>
          </c:cat>
          <c:val>
            <c:numRef>
              <c:f>'vývoj TČ'!$M$6:$M$13</c:f>
              <c:numCache>
                <c:formatCode>0</c:formatCode>
                <c:ptCount val="8"/>
                <c:pt idx="0">
                  <c:v>1387.0337931034483</c:v>
                </c:pt>
                <c:pt idx="1">
                  <c:v>415.13848720800883</c:v>
                </c:pt>
                <c:pt idx="2">
                  <c:v>441.28475732400796</c:v>
                </c:pt>
                <c:pt idx="3">
                  <c:v>153.56670538005824</c:v>
                </c:pt>
                <c:pt idx="4">
                  <c:v>193.91566265060243</c:v>
                </c:pt>
                <c:pt idx="5">
                  <c:v>371.51856677524421</c:v>
                </c:pt>
                <c:pt idx="6">
                  <c:v>463.29930112725617</c:v>
                </c:pt>
                <c:pt idx="7">
                  <c:v>454.56713345115361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62-4584-9B67-1C6174A62692}"/>
            </c:ext>
          </c:extLst>
        </c:ser>
        <c:ser>
          <c:idx val="2"/>
          <c:order val="2"/>
          <c:tx>
            <c:strRef>
              <c:f>'vývoj TČ'!$N$4:$N$5</c:f>
              <c:strCache>
                <c:ptCount val="2"/>
                <c:pt idx="0">
                  <c:v>Koeficient (PB/FTE)</c:v>
                </c:pt>
                <c:pt idx="1">
                  <c:v>2020/21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'vývoj TČ'!$K$6:$K$13</c:f>
              <c:strCache>
                <c:ptCount val="8"/>
                <c:pt idx="0">
                  <c:v>CPS</c:v>
                </c:pt>
                <c:pt idx="1">
                  <c:v>FAI+CEBIA</c:v>
                </c:pt>
                <c:pt idx="2">
                  <c:v>FAME</c:v>
                </c:pt>
                <c:pt idx="3">
                  <c:v>FHS</c:v>
                </c:pt>
                <c:pt idx="4">
                  <c:v>FLKŘ</c:v>
                </c:pt>
                <c:pt idx="5">
                  <c:v>FMK</c:v>
                </c:pt>
                <c:pt idx="6">
                  <c:v>FT</c:v>
                </c:pt>
                <c:pt idx="7">
                  <c:v>Celkem UTB</c:v>
                </c:pt>
              </c:strCache>
            </c:strRef>
          </c:cat>
          <c:val>
            <c:numRef>
              <c:f>'vývoj TČ'!$N$6:$N$13</c:f>
              <c:numCache>
                <c:formatCode>0</c:formatCode>
                <c:ptCount val="8"/>
                <c:pt idx="0">
                  <c:v>2026.2599117221985</c:v>
                </c:pt>
                <c:pt idx="1">
                  <c:v>380.20193815174406</c:v>
                </c:pt>
                <c:pt idx="2">
                  <c:v>419.48448293385405</c:v>
                </c:pt>
                <c:pt idx="3">
                  <c:v>180.91056614549868</c:v>
                </c:pt>
                <c:pt idx="4">
                  <c:v>253.60136452241716</c:v>
                </c:pt>
                <c:pt idx="5">
                  <c:v>377.19494791666665</c:v>
                </c:pt>
                <c:pt idx="6">
                  <c:v>502.42550563779525</c:v>
                </c:pt>
                <c:pt idx="7">
                  <c:v>526.91687431867126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62-4584-9B67-1C6174A626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6787999"/>
        <c:axId val="111032751"/>
      </c:barChart>
      <c:catAx>
        <c:axId val="236787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1032751"/>
        <c:crosses val="autoZero"/>
        <c:auto val="1"/>
        <c:lblAlgn val="ctr"/>
        <c:lblOffset val="100"/>
        <c:noMultiLvlLbl val="0"/>
      </c:catAx>
      <c:valAx>
        <c:axId val="111032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367879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A15264-BFF6-4E23-B7B2-F8D742331FB5}" type="doc">
      <dgm:prSet loTypeId="urn:microsoft.com/office/officeart/2005/8/layout/matrix1" loCatId="matrix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cs-CZ"/>
        </a:p>
      </dgm:t>
    </dgm:pt>
    <dgm:pt modelId="{705D35F3-D478-4A91-A38F-AB666A0C69CD}">
      <dgm:prSet phldrT="[Text]"/>
      <dgm:spPr/>
      <dgm:t>
        <a:bodyPr/>
        <a:lstStyle/>
        <a:p>
          <a:r>
            <a:rPr lang="cs-CZ" dirty="0"/>
            <a:t>Principy hodnocení</a:t>
          </a:r>
        </a:p>
      </dgm:t>
    </dgm:pt>
    <dgm:pt modelId="{07241D0E-A3EE-4BCF-89D7-BF212F2BA3FA}" type="parTrans" cxnId="{81B39FF0-25F0-453D-8868-36F12D0576D4}">
      <dgm:prSet/>
      <dgm:spPr/>
      <dgm:t>
        <a:bodyPr/>
        <a:lstStyle/>
        <a:p>
          <a:endParaRPr lang="cs-CZ"/>
        </a:p>
      </dgm:t>
    </dgm:pt>
    <dgm:pt modelId="{B03DE0D2-DE7D-4DDA-A03D-249D9060C04C}" type="sibTrans" cxnId="{81B39FF0-25F0-453D-8868-36F12D0576D4}">
      <dgm:prSet/>
      <dgm:spPr/>
      <dgm:t>
        <a:bodyPr/>
        <a:lstStyle/>
        <a:p>
          <a:endParaRPr lang="cs-CZ"/>
        </a:p>
      </dgm:t>
    </dgm:pt>
    <dgm:pt modelId="{1BA56305-FC7F-49F3-ABF0-ABB1029BED37}">
      <dgm:prSet phldrT="[Text]" custT="1"/>
      <dgm:spPr/>
      <dgm:t>
        <a:bodyPr/>
        <a:lstStyle/>
        <a:p>
          <a:r>
            <a:rPr lang="cs-CZ" sz="3000" dirty="0"/>
            <a:t>Nástroj řízení a rozvoje AP/VP </a:t>
          </a:r>
          <a:r>
            <a:rPr lang="cs-CZ" sz="2000" dirty="0"/>
            <a:t>(plánování kariérního rozvoje na období 1 až 2 roky)</a:t>
          </a:r>
        </a:p>
      </dgm:t>
    </dgm:pt>
    <dgm:pt modelId="{73501C19-3BF4-48C0-ADAA-573881C6E2C5}" type="parTrans" cxnId="{595BA3DA-48FE-4CC4-824A-CC46E342DD45}">
      <dgm:prSet/>
      <dgm:spPr/>
      <dgm:t>
        <a:bodyPr/>
        <a:lstStyle/>
        <a:p>
          <a:endParaRPr lang="cs-CZ"/>
        </a:p>
      </dgm:t>
    </dgm:pt>
    <dgm:pt modelId="{0F921A2C-56EF-4E87-9E0B-569F70162CD9}" type="sibTrans" cxnId="{595BA3DA-48FE-4CC4-824A-CC46E342DD45}">
      <dgm:prSet/>
      <dgm:spPr/>
      <dgm:t>
        <a:bodyPr/>
        <a:lstStyle/>
        <a:p>
          <a:endParaRPr lang="cs-CZ"/>
        </a:p>
      </dgm:t>
    </dgm:pt>
    <dgm:pt modelId="{64D2AF5C-BAD1-423F-B1B3-D00E341A553C}">
      <dgm:prSet phldrT="[Text]" custT="1"/>
      <dgm:spPr/>
      <dgm:t>
        <a:bodyPr/>
        <a:lstStyle/>
        <a:p>
          <a:r>
            <a:rPr lang="cs-CZ" sz="3100" dirty="0"/>
            <a:t>Upravuje SR 07/2021</a:t>
          </a:r>
        </a:p>
        <a:p>
          <a:r>
            <a:rPr lang="cs-CZ" sz="2000" dirty="0"/>
            <a:t>(stejné podmínky napříč UTB)</a:t>
          </a:r>
        </a:p>
      </dgm:t>
    </dgm:pt>
    <dgm:pt modelId="{CB4F03C2-151B-415B-BD67-D9A39E9A61E5}" type="parTrans" cxnId="{C3643E47-91D9-430F-885F-DBF293F46C83}">
      <dgm:prSet/>
      <dgm:spPr/>
      <dgm:t>
        <a:bodyPr/>
        <a:lstStyle/>
        <a:p>
          <a:endParaRPr lang="cs-CZ"/>
        </a:p>
      </dgm:t>
    </dgm:pt>
    <dgm:pt modelId="{C64C4134-C7CB-4219-9DB1-0423EE4352FB}" type="sibTrans" cxnId="{C3643E47-91D9-430F-885F-DBF293F46C83}">
      <dgm:prSet/>
      <dgm:spPr/>
      <dgm:t>
        <a:bodyPr/>
        <a:lstStyle/>
        <a:p>
          <a:endParaRPr lang="cs-CZ"/>
        </a:p>
      </dgm:t>
    </dgm:pt>
    <dgm:pt modelId="{ABF4B8CA-7E6D-4F59-A842-605ABC7FE365}">
      <dgm:prSet phldrT="[Text]" custT="1"/>
      <dgm:spPr/>
      <dgm:t>
        <a:bodyPr/>
        <a:lstStyle/>
        <a:p>
          <a:r>
            <a:rPr lang="cs-CZ" sz="3100" dirty="0"/>
            <a:t>Hierarchické vyhodnocování</a:t>
          </a:r>
        </a:p>
        <a:p>
          <a:r>
            <a:rPr lang="cs-CZ" sz="2400" dirty="0"/>
            <a:t>(ředitelé ústavů, děkani, rektor)</a:t>
          </a:r>
        </a:p>
      </dgm:t>
    </dgm:pt>
    <dgm:pt modelId="{C8462873-ABFA-43E7-8EE5-949BEC96C2F9}" type="parTrans" cxnId="{B5B012AD-740A-409D-B2BF-96D602D2CC61}">
      <dgm:prSet/>
      <dgm:spPr/>
      <dgm:t>
        <a:bodyPr/>
        <a:lstStyle/>
        <a:p>
          <a:endParaRPr lang="cs-CZ"/>
        </a:p>
      </dgm:t>
    </dgm:pt>
    <dgm:pt modelId="{30CA32AF-EB6E-44EF-8D5B-13DAC19EB208}" type="sibTrans" cxnId="{B5B012AD-740A-409D-B2BF-96D602D2CC61}">
      <dgm:prSet/>
      <dgm:spPr/>
      <dgm:t>
        <a:bodyPr/>
        <a:lstStyle/>
        <a:p>
          <a:endParaRPr lang="cs-CZ"/>
        </a:p>
      </dgm:t>
    </dgm:pt>
    <dgm:pt modelId="{807E3B2F-427A-412A-A7EA-27253C245840}">
      <dgm:prSet phldrT="[Text]" custT="1"/>
      <dgm:spPr/>
      <dgm:t>
        <a:bodyPr/>
        <a:lstStyle/>
        <a:p>
          <a:r>
            <a:rPr lang="cs-CZ" sz="2800" dirty="0"/>
            <a:t>Návaznost na strategii MŠMT a UTB</a:t>
          </a:r>
        </a:p>
        <a:p>
          <a:r>
            <a:rPr lang="cs-CZ" sz="2400" dirty="0"/>
            <a:t>(Metodiku 17+, SZ MŠMT)</a:t>
          </a:r>
        </a:p>
      </dgm:t>
    </dgm:pt>
    <dgm:pt modelId="{06DC5E48-248A-4DA9-A625-055DF8BD796D}" type="parTrans" cxnId="{BD59B429-D19C-487F-B467-D412CAC24A21}">
      <dgm:prSet/>
      <dgm:spPr/>
      <dgm:t>
        <a:bodyPr/>
        <a:lstStyle/>
        <a:p>
          <a:endParaRPr lang="cs-CZ"/>
        </a:p>
      </dgm:t>
    </dgm:pt>
    <dgm:pt modelId="{23EF539A-DC0E-47BD-B56E-90C1A3892484}" type="sibTrans" cxnId="{BD59B429-D19C-487F-B467-D412CAC24A21}">
      <dgm:prSet/>
      <dgm:spPr/>
      <dgm:t>
        <a:bodyPr/>
        <a:lstStyle/>
        <a:p>
          <a:endParaRPr lang="cs-CZ"/>
        </a:p>
      </dgm:t>
    </dgm:pt>
    <dgm:pt modelId="{53C27404-1009-4634-8084-F055E7C75C1A}" type="pres">
      <dgm:prSet presAssocID="{7AA15264-BFF6-4E23-B7B2-F8D742331FB5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643843D-9F60-4E2D-8915-70B3D61048C3}" type="pres">
      <dgm:prSet presAssocID="{7AA15264-BFF6-4E23-B7B2-F8D742331FB5}" presName="matrix" presStyleCnt="0"/>
      <dgm:spPr/>
    </dgm:pt>
    <dgm:pt modelId="{EA66A778-1FDA-43D2-9417-24854C80356E}" type="pres">
      <dgm:prSet presAssocID="{7AA15264-BFF6-4E23-B7B2-F8D742331FB5}" presName="tile1" presStyleLbl="node1" presStyleIdx="0" presStyleCnt="4"/>
      <dgm:spPr/>
    </dgm:pt>
    <dgm:pt modelId="{CD5F7E5C-1004-46E1-9980-65261DBD03F6}" type="pres">
      <dgm:prSet presAssocID="{7AA15264-BFF6-4E23-B7B2-F8D742331FB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D5FE963-97EA-41A9-BEED-189E37C24A03}" type="pres">
      <dgm:prSet presAssocID="{7AA15264-BFF6-4E23-B7B2-F8D742331FB5}" presName="tile2" presStyleLbl="node1" presStyleIdx="1" presStyleCnt="4"/>
      <dgm:spPr/>
    </dgm:pt>
    <dgm:pt modelId="{03F865EF-05C9-4D63-AA24-F73551A76D15}" type="pres">
      <dgm:prSet presAssocID="{7AA15264-BFF6-4E23-B7B2-F8D742331FB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292A11D-0930-42E4-9B12-E066F3A84C3A}" type="pres">
      <dgm:prSet presAssocID="{7AA15264-BFF6-4E23-B7B2-F8D742331FB5}" presName="tile3" presStyleLbl="node1" presStyleIdx="2" presStyleCnt="4" custLinFactNeighborX="-1704"/>
      <dgm:spPr/>
    </dgm:pt>
    <dgm:pt modelId="{6C450282-2A7B-4A50-8DFB-FB1A9EF66256}" type="pres">
      <dgm:prSet presAssocID="{7AA15264-BFF6-4E23-B7B2-F8D742331FB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0FA7C7A-452F-4700-B363-388C187A7F01}" type="pres">
      <dgm:prSet presAssocID="{7AA15264-BFF6-4E23-B7B2-F8D742331FB5}" presName="tile4" presStyleLbl="node1" presStyleIdx="3" presStyleCnt="4"/>
      <dgm:spPr/>
    </dgm:pt>
    <dgm:pt modelId="{217788A0-42A6-4AA7-8BB4-64BF16AA72FB}" type="pres">
      <dgm:prSet presAssocID="{7AA15264-BFF6-4E23-B7B2-F8D742331FB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1A05C5F-17B2-43AB-A581-F1D939089FED}" type="pres">
      <dgm:prSet presAssocID="{7AA15264-BFF6-4E23-B7B2-F8D742331FB5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D7AE800B-64E0-469E-A791-C59F70471E9A}" type="presOf" srcId="{ABF4B8CA-7E6D-4F59-A842-605ABC7FE365}" destId="{8292A11D-0930-42E4-9B12-E066F3A84C3A}" srcOrd="0" destOrd="0" presId="urn:microsoft.com/office/officeart/2005/8/layout/matrix1"/>
    <dgm:cxn modelId="{BD59B429-D19C-487F-B467-D412CAC24A21}" srcId="{705D35F3-D478-4A91-A38F-AB666A0C69CD}" destId="{807E3B2F-427A-412A-A7EA-27253C245840}" srcOrd="3" destOrd="0" parTransId="{06DC5E48-248A-4DA9-A625-055DF8BD796D}" sibTransId="{23EF539A-DC0E-47BD-B56E-90C1A3892484}"/>
    <dgm:cxn modelId="{3AE4AE2F-FCF5-4834-BE17-E857E6B0A9E0}" type="presOf" srcId="{1BA56305-FC7F-49F3-ABF0-ABB1029BED37}" destId="{EA66A778-1FDA-43D2-9417-24854C80356E}" srcOrd="0" destOrd="0" presId="urn:microsoft.com/office/officeart/2005/8/layout/matrix1"/>
    <dgm:cxn modelId="{76FDAE2F-E270-44D8-9891-9568D4FCA67D}" type="presOf" srcId="{807E3B2F-427A-412A-A7EA-27253C245840}" destId="{217788A0-42A6-4AA7-8BB4-64BF16AA72FB}" srcOrd="1" destOrd="0" presId="urn:microsoft.com/office/officeart/2005/8/layout/matrix1"/>
    <dgm:cxn modelId="{C3643E47-91D9-430F-885F-DBF293F46C83}" srcId="{705D35F3-D478-4A91-A38F-AB666A0C69CD}" destId="{64D2AF5C-BAD1-423F-B1B3-D00E341A553C}" srcOrd="1" destOrd="0" parTransId="{CB4F03C2-151B-415B-BD67-D9A39E9A61E5}" sibTransId="{C64C4134-C7CB-4219-9DB1-0423EE4352FB}"/>
    <dgm:cxn modelId="{AE74294B-08B6-410F-880B-5383D1FC912D}" type="presOf" srcId="{705D35F3-D478-4A91-A38F-AB666A0C69CD}" destId="{31A05C5F-17B2-43AB-A581-F1D939089FED}" srcOrd="0" destOrd="0" presId="urn:microsoft.com/office/officeart/2005/8/layout/matrix1"/>
    <dgm:cxn modelId="{E09C496B-7622-488F-BDD4-DDA7B4853BAB}" type="presOf" srcId="{1BA56305-FC7F-49F3-ABF0-ABB1029BED37}" destId="{CD5F7E5C-1004-46E1-9980-65261DBD03F6}" srcOrd="1" destOrd="0" presId="urn:microsoft.com/office/officeart/2005/8/layout/matrix1"/>
    <dgm:cxn modelId="{A4AA5D84-137B-4B4E-8937-99810EF7FCA1}" type="presOf" srcId="{7AA15264-BFF6-4E23-B7B2-F8D742331FB5}" destId="{53C27404-1009-4634-8084-F055E7C75C1A}" srcOrd="0" destOrd="0" presId="urn:microsoft.com/office/officeart/2005/8/layout/matrix1"/>
    <dgm:cxn modelId="{3962D999-532E-4EA0-963E-240322427D0E}" type="presOf" srcId="{807E3B2F-427A-412A-A7EA-27253C245840}" destId="{B0FA7C7A-452F-4700-B363-388C187A7F01}" srcOrd="0" destOrd="0" presId="urn:microsoft.com/office/officeart/2005/8/layout/matrix1"/>
    <dgm:cxn modelId="{57FB62A2-0342-4EA1-99B1-EACCDBCADB0D}" type="presOf" srcId="{ABF4B8CA-7E6D-4F59-A842-605ABC7FE365}" destId="{6C450282-2A7B-4A50-8DFB-FB1A9EF66256}" srcOrd="1" destOrd="0" presId="urn:microsoft.com/office/officeart/2005/8/layout/matrix1"/>
    <dgm:cxn modelId="{B5B012AD-740A-409D-B2BF-96D602D2CC61}" srcId="{705D35F3-D478-4A91-A38F-AB666A0C69CD}" destId="{ABF4B8CA-7E6D-4F59-A842-605ABC7FE365}" srcOrd="2" destOrd="0" parTransId="{C8462873-ABFA-43E7-8EE5-949BEC96C2F9}" sibTransId="{30CA32AF-EB6E-44EF-8D5B-13DAC19EB208}"/>
    <dgm:cxn modelId="{CF47F1CA-DF1C-42FB-82AD-2BF917B174AF}" type="presOf" srcId="{64D2AF5C-BAD1-423F-B1B3-D00E341A553C}" destId="{9D5FE963-97EA-41A9-BEED-189E37C24A03}" srcOrd="0" destOrd="0" presId="urn:microsoft.com/office/officeart/2005/8/layout/matrix1"/>
    <dgm:cxn modelId="{70C900D5-BB65-4A2A-ABFD-708DD10C85E4}" type="presOf" srcId="{64D2AF5C-BAD1-423F-B1B3-D00E341A553C}" destId="{03F865EF-05C9-4D63-AA24-F73551A76D15}" srcOrd="1" destOrd="0" presId="urn:microsoft.com/office/officeart/2005/8/layout/matrix1"/>
    <dgm:cxn modelId="{595BA3DA-48FE-4CC4-824A-CC46E342DD45}" srcId="{705D35F3-D478-4A91-A38F-AB666A0C69CD}" destId="{1BA56305-FC7F-49F3-ABF0-ABB1029BED37}" srcOrd="0" destOrd="0" parTransId="{73501C19-3BF4-48C0-ADAA-573881C6E2C5}" sibTransId="{0F921A2C-56EF-4E87-9E0B-569F70162CD9}"/>
    <dgm:cxn modelId="{81B39FF0-25F0-453D-8868-36F12D0576D4}" srcId="{7AA15264-BFF6-4E23-B7B2-F8D742331FB5}" destId="{705D35F3-D478-4A91-A38F-AB666A0C69CD}" srcOrd="0" destOrd="0" parTransId="{07241D0E-A3EE-4BCF-89D7-BF212F2BA3FA}" sibTransId="{B03DE0D2-DE7D-4DDA-A03D-249D9060C04C}"/>
    <dgm:cxn modelId="{4DE6A106-B6C8-460B-9BFF-48953A72D5C5}" type="presParOf" srcId="{53C27404-1009-4634-8084-F055E7C75C1A}" destId="{4643843D-9F60-4E2D-8915-70B3D61048C3}" srcOrd="0" destOrd="0" presId="urn:microsoft.com/office/officeart/2005/8/layout/matrix1"/>
    <dgm:cxn modelId="{A0244F5D-25EB-43A8-AD64-E78DCC59A6DD}" type="presParOf" srcId="{4643843D-9F60-4E2D-8915-70B3D61048C3}" destId="{EA66A778-1FDA-43D2-9417-24854C80356E}" srcOrd="0" destOrd="0" presId="urn:microsoft.com/office/officeart/2005/8/layout/matrix1"/>
    <dgm:cxn modelId="{964756F9-2782-4AF0-B767-734C551F842C}" type="presParOf" srcId="{4643843D-9F60-4E2D-8915-70B3D61048C3}" destId="{CD5F7E5C-1004-46E1-9980-65261DBD03F6}" srcOrd="1" destOrd="0" presId="urn:microsoft.com/office/officeart/2005/8/layout/matrix1"/>
    <dgm:cxn modelId="{37490AF9-53C4-42CC-ADC5-BE906204EFA1}" type="presParOf" srcId="{4643843D-9F60-4E2D-8915-70B3D61048C3}" destId="{9D5FE963-97EA-41A9-BEED-189E37C24A03}" srcOrd="2" destOrd="0" presId="urn:microsoft.com/office/officeart/2005/8/layout/matrix1"/>
    <dgm:cxn modelId="{80A2A6D2-A947-4C0B-8708-C0842BA3EEF2}" type="presParOf" srcId="{4643843D-9F60-4E2D-8915-70B3D61048C3}" destId="{03F865EF-05C9-4D63-AA24-F73551A76D15}" srcOrd="3" destOrd="0" presId="urn:microsoft.com/office/officeart/2005/8/layout/matrix1"/>
    <dgm:cxn modelId="{2E8AC8A5-37D0-453B-84DE-EB280473D428}" type="presParOf" srcId="{4643843D-9F60-4E2D-8915-70B3D61048C3}" destId="{8292A11D-0930-42E4-9B12-E066F3A84C3A}" srcOrd="4" destOrd="0" presId="urn:microsoft.com/office/officeart/2005/8/layout/matrix1"/>
    <dgm:cxn modelId="{47E42A80-7317-422B-81BF-A9ED9F0CB7F4}" type="presParOf" srcId="{4643843D-9F60-4E2D-8915-70B3D61048C3}" destId="{6C450282-2A7B-4A50-8DFB-FB1A9EF66256}" srcOrd="5" destOrd="0" presId="urn:microsoft.com/office/officeart/2005/8/layout/matrix1"/>
    <dgm:cxn modelId="{66A5575A-2C75-4D3E-A30C-1174A878341C}" type="presParOf" srcId="{4643843D-9F60-4E2D-8915-70B3D61048C3}" destId="{B0FA7C7A-452F-4700-B363-388C187A7F01}" srcOrd="6" destOrd="0" presId="urn:microsoft.com/office/officeart/2005/8/layout/matrix1"/>
    <dgm:cxn modelId="{E66AEDE3-0031-43DB-9EA6-944764522717}" type="presParOf" srcId="{4643843D-9F60-4E2D-8915-70B3D61048C3}" destId="{217788A0-42A6-4AA7-8BB4-64BF16AA72FB}" srcOrd="7" destOrd="0" presId="urn:microsoft.com/office/officeart/2005/8/layout/matrix1"/>
    <dgm:cxn modelId="{E45C623E-F93A-4D4D-8029-BF36C83249E6}" type="presParOf" srcId="{53C27404-1009-4634-8084-F055E7C75C1A}" destId="{31A05C5F-17B2-43AB-A581-F1D939089FE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F1F72D-00CA-4462-8B1E-7807C9C8AC01}" type="doc">
      <dgm:prSet loTypeId="urn:microsoft.com/office/officeart/2005/8/layout/matrix1" loCatId="matrix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cs-CZ"/>
        </a:p>
      </dgm:t>
    </dgm:pt>
    <dgm:pt modelId="{CB807B25-D94F-4551-A8A4-73017CF727F6}">
      <dgm:prSet phldrT="[Text]"/>
      <dgm:spPr/>
      <dgm:t>
        <a:bodyPr/>
        <a:lstStyle/>
        <a:p>
          <a:r>
            <a:rPr lang="cs-CZ" dirty="0"/>
            <a:t>Oblasti hodnocení</a:t>
          </a:r>
        </a:p>
      </dgm:t>
    </dgm:pt>
    <dgm:pt modelId="{382D64B7-A381-4140-98E2-81D1638D4D5B}" type="parTrans" cxnId="{77742A9E-10CD-4863-ADB7-DA35428CD972}">
      <dgm:prSet/>
      <dgm:spPr/>
      <dgm:t>
        <a:bodyPr/>
        <a:lstStyle/>
        <a:p>
          <a:endParaRPr lang="cs-CZ"/>
        </a:p>
      </dgm:t>
    </dgm:pt>
    <dgm:pt modelId="{6374CF79-7587-4A0E-A9C5-7754C6AF9421}" type="sibTrans" cxnId="{77742A9E-10CD-4863-ADB7-DA35428CD972}">
      <dgm:prSet/>
      <dgm:spPr/>
      <dgm:t>
        <a:bodyPr/>
        <a:lstStyle/>
        <a:p>
          <a:endParaRPr lang="cs-CZ"/>
        </a:p>
      </dgm:t>
    </dgm:pt>
    <dgm:pt modelId="{72FF0CBD-B55B-4B30-906A-D6E6C8585C5D}">
      <dgm:prSet phldrT="[Text]" custT="1"/>
      <dgm:spPr/>
      <dgm:t>
        <a:bodyPr/>
        <a:lstStyle/>
        <a:p>
          <a:r>
            <a:rPr lang="cs-CZ" sz="3200" dirty="0"/>
            <a:t>Pedagogické činnosti</a:t>
          </a:r>
        </a:p>
        <a:p>
          <a:r>
            <a:rPr lang="cs-CZ" sz="2400" dirty="0"/>
            <a:t>(výuka ve SP)</a:t>
          </a:r>
        </a:p>
      </dgm:t>
    </dgm:pt>
    <dgm:pt modelId="{2842A114-DAC3-4BDD-B18E-9C72ABF59B46}" type="parTrans" cxnId="{2329CDE1-F13B-4073-914E-2C7D91D3E363}">
      <dgm:prSet/>
      <dgm:spPr/>
      <dgm:t>
        <a:bodyPr/>
        <a:lstStyle/>
        <a:p>
          <a:endParaRPr lang="cs-CZ"/>
        </a:p>
      </dgm:t>
    </dgm:pt>
    <dgm:pt modelId="{1E9E9A86-1257-4630-8985-64C9447F3DF1}" type="sibTrans" cxnId="{2329CDE1-F13B-4073-914E-2C7D91D3E363}">
      <dgm:prSet/>
      <dgm:spPr/>
      <dgm:t>
        <a:bodyPr/>
        <a:lstStyle/>
        <a:p>
          <a:endParaRPr lang="cs-CZ"/>
        </a:p>
      </dgm:t>
    </dgm:pt>
    <dgm:pt modelId="{8263AED9-E2EF-4C0C-B37B-E7E40E68819E}">
      <dgm:prSet phldrT="[Text]"/>
      <dgm:spPr/>
      <dgm:t>
        <a:bodyPr/>
        <a:lstStyle/>
        <a:p>
          <a:r>
            <a:rPr lang="cs-CZ" dirty="0"/>
            <a:t>Tvůrčí činnosti</a:t>
          </a:r>
        </a:p>
      </dgm:t>
    </dgm:pt>
    <dgm:pt modelId="{338F12F9-25CA-43F3-8158-0B68CAA38AB8}" type="parTrans" cxnId="{3C47F2B5-BDBD-4346-B0B5-15B1C0277C80}">
      <dgm:prSet/>
      <dgm:spPr/>
      <dgm:t>
        <a:bodyPr/>
        <a:lstStyle/>
        <a:p>
          <a:endParaRPr lang="cs-CZ"/>
        </a:p>
      </dgm:t>
    </dgm:pt>
    <dgm:pt modelId="{F310C1B6-4FB3-44C2-95D4-5EF39D9DD5EE}" type="sibTrans" cxnId="{3C47F2B5-BDBD-4346-B0B5-15B1C0277C80}">
      <dgm:prSet/>
      <dgm:spPr/>
      <dgm:t>
        <a:bodyPr/>
        <a:lstStyle/>
        <a:p>
          <a:endParaRPr lang="cs-CZ"/>
        </a:p>
      </dgm:t>
    </dgm:pt>
    <dgm:pt modelId="{858FA341-8EC6-44C9-9E71-928416418D55}">
      <dgm:prSet phldrT="[Text]"/>
      <dgm:spPr/>
      <dgm:t>
        <a:bodyPr/>
        <a:lstStyle/>
        <a:p>
          <a:r>
            <a:rPr lang="cs-CZ" dirty="0"/>
            <a:t>Řídící a organizační činnosti</a:t>
          </a:r>
        </a:p>
      </dgm:t>
    </dgm:pt>
    <dgm:pt modelId="{8588AE00-D10E-471F-8033-C165571C6C2B}" type="parTrans" cxnId="{7E25A2BF-CF84-41DC-8919-74CBD377A489}">
      <dgm:prSet/>
      <dgm:spPr/>
      <dgm:t>
        <a:bodyPr/>
        <a:lstStyle/>
        <a:p>
          <a:endParaRPr lang="cs-CZ"/>
        </a:p>
      </dgm:t>
    </dgm:pt>
    <dgm:pt modelId="{9248683E-3E1A-44F8-881D-AA680564711D}" type="sibTrans" cxnId="{7E25A2BF-CF84-41DC-8919-74CBD377A489}">
      <dgm:prSet/>
      <dgm:spPr/>
      <dgm:t>
        <a:bodyPr/>
        <a:lstStyle/>
        <a:p>
          <a:endParaRPr lang="cs-CZ"/>
        </a:p>
      </dgm:t>
    </dgm:pt>
    <dgm:pt modelId="{45374AF2-D30D-4FA3-B7D2-0FD1FD2E0F7A}">
      <dgm:prSet phldrT="[Text]"/>
      <dgm:spPr/>
      <dgm:t>
        <a:bodyPr/>
        <a:lstStyle/>
        <a:p>
          <a:r>
            <a:rPr lang="cs-CZ" dirty="0"/>
            <a:t>Další činnosti (třetí role)</a:t>
          </a:r>
        </a:p>
      </dgm:t>
    </dgm:pt>
    <dgm:pt modelId="{5C8CE51C-2965-4D79-9048-756933B4F449}" type="parTrans" cxnId="{424CB85D-3623-4D80-82C7-8932D711B6BF}">
      <dgm:prSet/>
      <dgm:spPr/>
      <dgm:t>
        <a:bodyPr/>
        <a:lstStyle/>
        <a:p>
          <a:endParaRPr lang="cs-CZ"/>
        </a:p>
      </dgm:t>
    </dgm:pt>
    <dgm:pt modelId="{A2749255-2CA2-4000-9B6E-B57F7BD34B3F}" type="sibTrans" cxnId="{424CB85D-3623-4D80-82C7-8932D711B6BF}">
      <dgm:prSet/>
      <dgm:spPr/>
      <dgm:t>
        <a:bodyPr/>
        <a:lstStyle/>
        <a:p>
          <a:endParaRPr lang="cs-CZ"/>
        </a:p>
      </dgm:t>
    </dgm:pt>
    <dgm:pt modelId="{2C6F9214-5AB8-4D5B-B95B-0A77AAFC38E5}" type="pres">
      <dgm:prSet presAssocID="{5EF1F72D-00CA-4462-8B1E-7807C9C8AC01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A98CA61-5DB4-4538-B765-D0629E5BA212}" type="pres">
      <dgm:prSet presAssocID="{5EF1F72D-00CA-4462-8B1E-7807C9C8AC01}" presName="matrix" presStyleCnt="0"/>
      <dgm:spPr/>
    </dgm:pt>
    <dgm:pt modelId="{F17E1FF1-31A2-482F-B567-B63649E1B09B}" type="pres">
      <dgm:prSet presAssocID="{5EF1F72D-00CA-4462-8B1E-7807C9C8AC01}" presName="tile1" presStyleLbl="node1" presStyleIdx="0" presStyleCnt="4"/>
      <dgm:spPr/>
    </dgm:pt>
    <dgm:pt modelId="{6CE1CDDA-80D8-4912-AE13-6435ED0FD5A0}" type="pres">
      <dgm:prSet presAssocID="{5EF1F72D-00CA-4462-8B1E-7807C9C8AC0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1B7B59C-17F6-4217-BEDF-F8606FF24754}" type="pres">
      <dgm:prSet presAssocID="{5EF1F72D-00CA-4462-8B1E-7807C9C8AC01}" presName="tile2" presStyleLbl="node1" presStyleIdx="1" presStyleCnt="4"/>
      <dgm:spPr/>
    </dgm:pt>
    <dgm:pt modelId="{DBCB689B-5503-47A0-9D66-761931C3429B}" type="pres">
      <dgm:prSet presAssocID="{5EF1F72D-00CA-4462-8B1E-7807C9C8AC0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2066352-0A70-42F4-AA3F-5A0001F58043}" type="pres">
      <dgm:prSet presAssocID="{5EF1F72D-00CA-4462-8B1E-7807C9C8AC01}" presName="tile3" presStyleLbl="node1" presStyleIdx="2" presStyleCnt="4"/>
      <dgm:spPr/>
    </dgm:pt>
    <dgm:pt modelId="{313BFB03-644C-40E6-B75C-91D6D7920817}" type="pres">
      <dgm:prSet presAssocID="{5EF1F72D-00CA-4462-8B1E-7807C9C8AC0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4D1AAC0-EE16-46B3-BE38-4BF32D72A2DB}" type="pres">
      <dgm:prSet presAssocID="{5EF1F72D-00CA-4462-8B1E-7807C9C8AC01}" presName="tile4" presStyleLbl="node1" presStyleIdx="3" presStyleCnt="4"/>
      <dgm:spPr/>
    </dgm:pt>
    <dgm:pt modelId="{07C31A88-713A-4985-829F-3699F06FEACC}" type="pres">
      <dgm:prSet presAssocID="{5EF1F72D-00CA-4462-8B1E-7807C9C8AC0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55A32EB-089E-44E6-A35A-78679622D974}" type="pres">
      <dgm:prSet presAssocID="{5EF1F72D-00CA-4462-8B1E-7807C9C8AC01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81BFA915-8E31-4781-9D22-A3D6C1E961B3}" type="presOf" srcId="{858FA341-8EC6-44C9-9E71-928416418D55}" destId="{313BFB03-644C-40E6-B75C-91D6D7920817}" srcOrd="1" destOrd="0" presId="urn:microsoft.com/office/officeart/2005/8/layout/matrix1"/>
    <dgm:cxn modelId="{69F9BB19-8360-4724-8CE7-BF8A0205E777}" type="presOf" srcId="{CB807B25-D94F-4551-A8A4-73017CF727F6}" destId="{E55A32EB-089E-44E6-A35A-78679622D974}" srcOrd="0" destOrd="0" presId="urn:microsoft.com/office/officeart/2005/8/layout/matrix1"/>
    <dgm:cxn modelId="{F94BF727-5683-4CB1-95B7-3AD0590CCE33}" type="presOf" srcId="{45374AF2-D30D-4FA3-B7D2-0FD1FD2E0F7A}" destId="{54D1AAC0-EE16-46B3-BE38-4BF32D72A2DB}" srcOrd="0" destOrd="0" presId="urn:microsoft.com/office/officeart/2005/8/layout/matrix1"/>
    <dgm:cxn modelId="{DFA1B53B-4BD7-4EF2-B397-D00A8D95DD91}" type="presOf" srcId="{5EF1F72D-00CA-4462-8B1E-7807C9C8AC01}" destId="{2C6F9214-5AB8-4D5B-B95B-0A77AAFC38E5}" srcOrd="0" destOrd="0" presId="urn:microsoft.com/office/officeart/2005/8/layout/matrix1"/>
    <dgm:cxn modelId="{424CB85D-3623-4D80-82C7-8932D711B6BF}" srcId="{CB807B25-D94F-4551-A8A4-73017CF727F6}" destId="{45374AF2-D30D-4FA3-B7D2-0FD1FD2E0F7A}" srcOrd="3" destOrd="0" parTransId="{5C8CE51C-2965-4D79-9048-756933B4F449}" sibTransId="{A2749255-2CA2-4000-9B6E-B57F7BD34B3F}"/>
    <dgm:cxn modelId="{8B87A372-BDD3-4CDD-95EA-C37D506A2741}" type="presOf" srcId="{8263AED9-E2EF-4C0C-B37B-E7E40E68819E}" destId="{F1B7B59C-17F6-4217-BEDF-F8606FF24754}" srcOrd="0" destOrd="0" presId="urn:microsoft.com/office/officeart/2005/8/layout/matrix1"/>
    <dgm:cxn modelId="{12C32C74-8DCF-466D-984A-6C646B243AD3}" type="presOf" srcId="{8263AED9-E2EF-4C0C-B37B-E7E40E68819E}" destId="{DBCB689B-5503-47A0-9D66-761931C3429B}" srcOrd="1" destOrd="0" presId="urn:microsoft.com/office/officeart/2005/8/layout/matrix1"/>
    <dgm:cxn modelId="{2C66D678-F6B4-41CF-9593-E4B2EA96B9A7}" type="presOf" srcId="{72FF0CBD-B55B-4B30-906A-D6E6C8585C5D}" destId="{F17E1FF1-31A2-482F-B567-B63649E1B09B}" srcOrd="0" destOrd="0" presId="urn:microsoft.com/office/officeart/2005/8/layout/matrix1"/>
    <dgm:cxn modelId="{77742A9E-10CD-4863-ADB7-DA35428CD972}" srcId="{5EF1F72D-00CA-4462-8B1E-7807C9C8AC01}" destId="{CB807B25-D94F-4551-A8A4-73017CF727F6}" srcOrd="0" destOrd="0" parTransId="{382D64B7-A381-4140-98E2-81D1638D4D5B}" sibTransId="{6374CF79-7587-4A0E-A9C5-7754C6AF9421}"/>
    <dgm:cxn modelId="{3C47F2B5-BDBD-4346-B0B5-15B1C0277C80}" srcId="{CB807B25-D94F-4551-A8A4-73017CF727F6}" destId="{8263AED9-E2EF-4C0C-B37B-E7E40E68819E}" srcOrd="1" destOrd="0" parTransId="{338F12F9-25CA-43F3-8158-0B68CAA38AB8}" sibTransId="{F310C1B6-4FB3-44C2-95D4-5EF39D9DD5EE}"/>
    <dgm:cxn modelId="{7E25A2BF-CF84-41DC-8919-74CBD377A489}" srcId="{CB807B25-D94F-4551-A8A4-73017CF727F6}" destId="{858FA341-8EC6-44C9-9E71-928416418D55}" srcOrd="2" destOrd="0" parTransId="{8588AE00-D10E-471F-8033-C165571C6C2B}" sibTransId="{9248683E-3E1A-44F8-881D-AA680564711D}"/>
    <dgm:cxn modelId="{A0095FC2-8235-4F77-AE4E-F505B29C376D}" type="presOf" srcId="{858FA341-8EC6-44C9-9E71-928416418D55}" destId="{12066352-0A70-42F4-AA3F-5A0001F58043}" srcOrd="0" destOrd="0" presId="urn:microsoft.com/office/officeart/2005/8/layout/matrix1"/>
    <dgm:cxn modelId="{2329CDE1-F13B-4073-914E-2C7D91D3E363}" srcId="{CB807B25-D94F-4551-A8A4-73017CF727F6}" destId="{72FF0CBD-B55B-4B30-906A-D6E6C8585C5D}" srcOrd="0" destOrd="0" parTransId="{2842A114-DAC3-4BDD-B18E-9C72ABF59B46}" sibTransId="{1E9E9A86-1257-4630-8985-64C9447F3DF1}"/>
    <dgm:cxn modelId="{359C13F7-0949-4ED6-903F-CED56653B06A}" type="presOf" srcId="{45374AF2-D30D-4FA3-B7D2-0FD1FD2E0F7A}" destId="{07C31A88-713A-4985-829F-3699F06FEACC}" srcOrd="1" destOrd="0" presId="urn:microsoft.com/office/officeart/2005/8/layout/matrix1"/>
    <dgm:cxn modelId="{01FA1DF7-84C2-4178-BE21-994ADA550BBD}" type="presOf" srcId="{72FF0CBD-B55B-4B30-906A-D6E6C8585C5D}" destId="{6CE1CDDA-80D8-4912-AE13-6435ED0FD5A0}" srcOrd="1" destOrd="0" presId="urn:microsoft.com/office/officeart/2005/8/layout/matrix1"/>
    <dgm:cxn modelId="{784C0731-3C0C-445F-B257-E8FA889EBF07}" type="presParOf" srcId="{2C6F9214-5AB8-4D5B-B95B-0A77AAFC38E5}" destId="{1A98CA61-5DB4-4538-B765-D0629E5BA212}" srcOrd="0" destOrd="0" presId="urn:microsoft.com/office/officeart/2005/8/layout/matrix1"/>
    <dgm:cxn modelId="{BF711A5E-EAFD-4648-9B23-0F5809CA51B2}" type="presParOf" srcId="{1A98CA61-5DB4-4538-B765-D0629E5BA212}" destId="{F17E1FF1-31A2-482F-B567-B63649E1B09B}" srcOrd="0" destOrd="0" presId="urn:microsoft.com/office/officeart/2005/8/layout/matrix1"/>
    <dgm:cxn modelId="{58B9DB36-6190-4B04-A41C-6296C6B63DA1}" type="presParOf" srcId="{1A98CA61-5DB4-4538-B765-D0629E5BA212}" destId="{6CE1CDDA-80D8-4912-AE13-6435ED0FD5A0}" srcOrd="1" destOrd="0" presId="urn:microsoft.com/office/officeart/2005/8/layout/matrix1"/>
    <dgm:cxn modelId="{34E17C4C-1968-4AA5-9ABE-2CC4B81E799F}" type="presParOf" srcId="{1A98CA61-5DB4-4538-B765-D0629E5BA212}" destId="{F1B7B59C-17F6-4217-BEDF-F8606FF24754}" srcOrd="2" destOrd="0" presId="urn:microsoft.com/office/officeart/2005/8/layout/matrix1"/>
    <dgm:cxn modelId="{92DBFEEC-0092-425E-AC83-DBD577B02D8D}" type="presParOf" srcId="{1A98CA61-5DB4-4538-B765-D0629E5BA212}" destId="{DBCB689B-5503-47A0-9D66-761931C3429B}" srcOrd="3" destOrd="0" presId="urn:microsoft.com/office/officeart/2005/8/layout/matrix1"/>
    <dgm:cxn modelId="{111D5199-EDA4-4312-8AC4-19DFC5FE0410}" type="presParOf" srcId="{1A98CA61-5DB4-4538-B765-D0629E5BA212}" destId="{12066352-0A70-42F4-AA3F-5A0001F58043}" srcOrd="4" destOrd="0" presId="urn:microsoft.com/office/officeart/2005/8/layout/matrix1"/>
    <dgm:cxn modelId="{88FBDAB4-7446-4508-91FD-30EBAA7EDACC}" type="presParOf" srcId="{1A98CA61-5DB4-4538-B765-D0629E5BA212}" destId="{313BFB03-644C-40E6-B75C-91D6D7920817}" srcOrd="5" destOrd="0" presId="urn:microsoft.com/office/officeart/2005/8/layout/matrix1"/>
    <dgm:cxn modelId="{4B38FB87-55CD-42B5-B72C-8EB4E89C4C79}" type="presParOf" srcId="{1A98CA61-5DB4-4538-B765-D0629E5BA212}" destId="{54D1AAC0-EE16-46B3-BE38-4BF32D72A2DB}" srcOrd="6" destOrd="0" presId="urn:microsoft.com/office/officeart/2005/8/layout/matrix1"/>
    <dgm:cxn modelId="{BA52E6AD-0ADF-4B7F-B6B8-DFC829361742}" type="presParOf" srcId="{1A98CA61-5DB4-4538-B765-D0629E5BA212}" destId="{07C31A88-713A-4985-829F-3699F06FEACC}" srcOrd="7" destOrd="0" presId="urn:microsoft.com/office/officeart/2005/8/layout/matrix1"/>
    <dgm:cxn modelId="{417749BC-CCEA-4B8D-A1F6-26CE01B8AFE4}" type="presParOf" srcId="{2C6F9214-5AB8-4D5B-B95B-0A77AAFC38E5}" destId="{E55A32EB-089E-44E6-A35A-78679622D97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6A778-1FDA-43D2-9417-24854C80356E}">
      <dsp:nvSpPr>
        <dsp:cNvPr id="0" name=""/>
        <dsp:cNvSpPr/>
      </dsp:nvSpPr>
      <dsp:spPr>
        <a:xfrm rot="16200000">
          <a:off x="1497012" y="-1497012"/>
          <a:ext cx="2175669" cy="5169693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Nástroj řízení a rozvoje AP/VP </a:t>
          </a:r>
          <a:r>
            <a:rPr lang="cs-CZ" sz="2000" kern="1200" dirty="0"/>
            <a:t>(plánování kariérního rozvoje na období 1 až 2 roky)</a:t>
          </a:r>
        </a:p>
      </dsp:txBody>
      <dsp:txXfrm rot="5400000">
        <a:off x="-1" y="1"/>
        <a:ext cx="5169693" cy="1631751"/>
      </dsp:txXfrm>
    </dsp:sp>
    <dsp:sp modelId="{9D5FE963-97EA-41A9-BEED-189E37C24A03}">
      <dsp:nvSpPr>
        <dsp:cNvPr id="0" name=""/>
        <dsp:cNvSpPr/>
      </dsp:nvSpPr>
      <dsp:spPr>
        <a:xfrm>
          <a:off x="5169693" y="0"/>
          <a:ext cx="5169693" cy="2175669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/>
            <a:t>Upravuje SR 07/2021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(stejné podmínky napříč UTB)</a:t>
          </a:r>
        </a:p>
      </dsp:txBody>
      <dsp:txXfrm>
        <a:off x="5169693" y="0"/>
        <a:ext cx="5169693" cy="1631751"/>
      </dsp:txXfrm>
    </dsp:sp>
    <dsp:sp modelId="{8292A11D-0930-42E4-9B12-E066F3A84C3A}">
      <dsp:nvSpPr>
        <dsp:cNvPr id="0" name=""/>
        <dsp:cNvSpPr/>
      </dsp:nvSpPr>
      <dsp:spPr>
        <a:xfrm rot="10800000">
          <a:off x="0" y="2175669"/>
          <a:ext cx="5169693" cy="2175669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/>
            <a:t>Hierarchické vyhodnocování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(ředitelé ústavů, děkani, rektor)</a:t>
          </a:r>
        </a:p>
      </dsp:txBody>
      <dsp:txXfrm rot="10800000">
        <a:off x="0" y="2719586"/>
        <a:ext cx="5169693" cy="1631751"/>
      </dsp:txXfrm>
    </dsp:sp>
    <dsp:sp modelId="{B0FA7C7A-452F-4700-B363-388C187A7F01}">
      <dsp:nvSpPr>
        <dsp:cNvPr id="0" name=""/>
        <dsp:cNvSpPr/>
      </dsp:nvSpPr>
      <dsp:spPr>
        <a:xfrm rot="5400000">
          <a:off x="6666705" y="678656"/>
          <a:ext cx="2175669" cy="5169693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 dirty="0"/>
            <a:t>Návaznost na strategii MŠMT a UTB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(Metodiku 17+, SZ MŠMT)</a:t>
          </a:r>
        </a:p>
      </dsp:txBody>
      <dsp:txXfrm rot="-5400000">
        <a:off x="5169693" y="2719586"/>
        <a:ext cx="5169693" cy="1631751"/>
      </dsp:txXfrm>
    </dsp:sp>
    <dsp:sp modelId="{31A05C5F-17B2-43AB-A581-F1D939089FED}">
      <dsp:nvSpPr>
        <dsp:cNvPr id="0" name=""/>
        <dsp:cNvSpPr/>
      </dsp:nvSpPr>
      <dsp:spPr>
        <a:xfrm>
          <a:off x="3618785" y="1631751"/>
          <a:ext cx="3101816" cy="1087834"/>
        </a:xfrm>
        <a:prstGeom prst="round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 dirty="0"/>
            <a:t>Principy hodnocení</a:t>
          </a:r>
        </a:p>
      </dsp:txBody>
      <dsp:txXfrm>
        <a:off x="3671889" y="1684855"/>
        <a:ext cx="2995608" cy="9816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E1FF1-31A2-482F-B567-B63649E1B09B}">
      <dsp:nvSpPr>
        <dsp:cNvPr id="0" name=""/>
        <dsp:cNvSpPr/>
      </dsp:nvSpPr>
      <dsp:spPr>
        <a:xfrm rot="16200000">
          <a:off x="1497012" y="-1497012"/>
          <a:ext cx="2175669" cy="5169693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Pedagogické činnosti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(výuka ve SP)</a:t>
          </a:r>
        </a:p>
      </dsp:txBody>
      <dsp:txXfrm rot="5400000">
        <a:off x="-1" y="1"/>
        <a:ext cx="5169693" cy="1631751"/>
      </dsp:txXfrm>
    </dsp:sp>
    <dsp:sp modelId="{F1B7B59C-17F6-4217-BEDF-F8606FF24754}">
      <dsp:nvSpPr>
        <dsp:cNvPr id="0" name=""/>
        <dsp:cNvSpPr/>
      </dsp:nvSpPr>
      <dsp:spPr>
        <a:xfrm>
          <a:off x="5169693" y="0"/>
          <a:ext cx="5169693" cy="2175669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Tvůrčí činnosti</a:t>
          </a:r>
        </a:p>
      </dsp:txBody>
      <dsp:txXfrm>
        <a:off x="5169693" y="0"/>
        <a:ext cx="5169693" cy="1631751"/>
      </dsp:txXfrm>
    </dsp:sp>
    <dsp:sp modelId="{12066352-0A70-42F4-AA3F-5A0001F58043}">
      <dsp:nvSpPr>
        <dsp:cNvPr id="0" name=""/>
        <dsp:cNvSpPr/>
      </dsp:nvSpPr>
      <dsp:spPr>
        <a:xfrm rot="10800000">
          <a:off x="0" y="2175669"/>
          <a:ext cx="5169693" cy="2175669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Řídící a organizační činnosti</a:t>
          </a:r>
        </a:p>
      </dsp:txBody>
      <dsp:txXfrm rot="10800000">
        <a:off x="0" y="2719586"/>
        <a:ext cx="5169693" cy="1631751"/>
      </dsp:txXfrm>
    </dsp:sp>
    <dsp:sp modelId="{54D1AAC0-EE16-46B3-BE38-4BF32D72A2DB}">
      <dsp:nvSpPr>
        <dsp:cNvPr id="0" name=""/>
        <dsp:cNvSpPr/>
      </dsp:nvSpPr>
      <dsp:spPr>
        <a:xfrm rot="5400000">
          <a:off x="6666705" y="678656"/>
          <a:ext cx="2175669" cy="5169693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Další činnosti (třetí role)</a:t>
          </a:r>
        </a:p>
      </dsp:txBody>
      <dsp:txXfrm rot="-5400000">
        <a:off x="5169693" y="2719586"/>
        <a:ext cx="5169693" cy="1631751"/>
      </dsp:txXfrm>
    </dsp:sp>
    <dsp:sp modelId="{E55A32EB-089E-44E6-A35A-78679622D974}">
      <dsp:nvSpPr>
        <dsp:cNvPr id="0" name=""/>
        <dsp:cNvSpPr/>
      </dsp:nvSpPr>
      <dsp:spPr>
        <a:xfrm>
          <a:off x="3618785" y="1631751"/>
          <a:ext cx="3101816" cy="1087834"/>
        </a:xfrm>
        <a:prstGeom prst="roundRect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Oblasti hodnocení</a:t>
          </a:r>
        </a:p>
      </dsp:txBody>
      <dsp:txXfrm>
        <a:off x="3671889" y="1684855"/>
        <a:ext cx="2995608" cy="981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27DB3-119C-4763-B2AE-96945C1DE343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3B3EE-49AA-4ADE-A89D-CDE853EFAE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669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Dovysvetlit</a:t>
            </a:r>
            <a:r>
              <a:rPr lang="cs-CZ" dirty="0"/>
              <a:t> co je základní výzkum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3B3EE-49AA-4ADE-A89D-CDE853EFAEC2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489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19.04.2022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dlarik@utb.cz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2895815"/>
          </a:xfrm>
        </p:spPr>
        <p:txBody>
          <a:bodyPr anchor="ctr">
            <a:normAutofit/>
          </a:bodyPr>
          <a:lstStyle/>
          <a:p>
            <a:r>
              <a:rPr lang="cs-CZ" sz="7200" b="1" dirty="0">
                <a:solidFill>
                  <a:schemeClr val="bg1"/>
                </a:solidFill>
              </a:rPr>
              <a:t>Analýza pracovní kapacity AP/VP UTB – 2021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>
                <a:solidFill>
                  <a:schemeClr val="bg1"/>
                </a:solidFill>
              </a:rPr>
              <a:t>Jan Kalenda 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>
                <a:solidFill>
                  <a:prstClr val="white"/>
                </a:solidFill>
              </a:rPr>
              <a:t>19. 04. 2022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71A0F8-450B-43CC-9D5E-0FB94FB5F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71" y="365125"/>
            <a:ext cx="11078032" cy="1325563"/>
          </a:xfrm>
        </p:spPr>
        <p:txBody>
          <a:bodyPr/>
          <a:lstStyle/>
          <a:p>
            <a:r>
              <a:rPr lang="cs-CZ" dirty="0"/>
              <a:t>Podíl pracovníků na součásti dle profilu tvůrčí činnosti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7CBD660B-F0A4-4919-BA7D-B29B9D2699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315430"/>
              </p:ext>
            </p:extLst>
          </p:nvPr>
        </p:nvGraphicFramePr>
        <p:xfrm>
          <a:off x="275771" y="1970171"/>
          <a:ext cx="11273479" cy="4211955"/>
        </p:xfrm>
        <a:graphic>
          <a:graphicData uri="http://schemas.openxmlformats.org/drawingml/2006/table">
            <a:tbl>
              <a:tblPr/>
              <a:tblGrid>
                <a:gridCol w="2329231">
                  <a:extLst>
                    <a:ext uri="{9D8B030D-6E8A-4147-A177-3AD203B41FA5}">
                      <a16:colId xmlns:a16="http://schemas.microsoft.com/office/drawing/2014/main" val="1940375913"/>
                    </a:ext>
                  </a:extLst>
                </a:gridCol>
                <a:gridCol w="1181186">
                  <a:extLst>
                    <a:ext uri="{9D8B030D-6E8A-4147-A177-3AD203B41FA5}">
                      <a16:colId xmlns:a16="http://schemas.microsoft.com/office/drawing/2014/main" val="4229459908"/>
                    </a:ext>
                  </a:extLst>
                </a:gridCol>
                <a:gridCol w="1391920">
                  <a:extLst>
                    <a:ext uri="{9D8B030D-6E8A-4147-A177-3AD203B41FA5}">
                      <a16:colId xmlns:a16="http://schemas.microsoft.com/office/drawing/2014/main" val="1892197586"/>
                    </a:ext>
                  </a:extLst>
                </a:gridCol>
                <a:gridCol w="1239520">
                  <a:extLst>
                    <a:ext uri="{9D8B030D-6E8A-4147-A177-3AD203B41FA5}">
                      <a16:colId xmlns:a16="http://schemas.microsoft.com/office/drawing/2014/main" val="1710167586"/>
                    </a:ext>
                  </a:extLst>
                </a:gridCol>
                <a:gridCol w="1483360">
                  <a:extLst>
                    <a:ext uri="{9D8B030D-6E8A-4147-A177-3AD203B41FA5}">
                      <a16:colId xmlns:a16="http://schemas.microsoft.com/office/drawing/2014/main" val="745946400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648475634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13286079"/>
                    </a:ext>
                  </a:extLst>
                </a:gridCol>
                <a:gridCol w="1240342">
                  <a:extLst>
                    <a:ext uri="{9D8B030D-6E8A-4147-A177-3AD203B41FA5}">
                      <a16:colId xmlns:a16="http://schemas.microsoft.com/office/drawing/2014/main" val="1991895628"/>
                    </a:ext>
                  </a:extLst>
                </a:gridCol>
              </a:tblGrid>
              <a:tr h="27968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FAI/CEBIA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990981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TČ na úrovni 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266076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0 PB za publikace/RUV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266052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TČ do 100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918259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méně jak 100 PB za</a:t>
                      </a:r>
                      <a:r>
                        <a:rPr lang="cs-CZ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publikace/RUV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467032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TČ nad 400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461660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více jak 400 PB za publikace/RUV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908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494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F2E879-7542-4F91-AB61-7F5C7D2B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173" y="640897"/>
            <a:ext cx="10339316" cy="1325563"/>
          </a:xfrm>
        </p:spPr>
        <p:txBody>
          <a:bodyPr>
            <a:normAutofit fontScale="90000"/>
          </a:bodyPr>
          <a:lstStyle/>
          <a:p>
            <a:r>
              <a:rPr lang="cs-CZ" dirty="0"/>
              <a:t>Srovnání TČ v roce 2019 vs. 2021. </a:t>
            </a:r>
            <a:br>
              <a:rPr lang="cs-CZ" dirty="0"/>
            </a:br>
            <a:r>
              <a:rPr lang="cs-CZ" dirty="0"/>
              <a:t>Podíl pracovníků dle různých kategorií tvůrčí činnosti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269173"/>
              </p:ext>
            </p:extLst>
          </p:nvPr>
        </p:nvGraphicFramePr>
        <p:xfrm>
          <a:off x="488151" y="3070373"/>
          <a:ext cx="10339315" cy="2958308"/>
        </p:xfrm>
        <a:graphic>
          <a:graphicData uri="http://schemas.openxmlformats.org/drawingml/2006/table">
            <a:tbl>
              <a:tblPr/>
              <a:tblGrid>
                <a:gridCol w="6373178">
                  <a:extLst>
                    <a:ext uri="{9D8B030D-6E8A-4147-A177-3AD203B41FA5}">
                      <a16:colId xmlns:a16="http://schemas.microsoft.com/office/drawing/2014/main" val="107798212"/>
                    </a:ext>
                  </a:extLst>
                </a:gridCol>
                <a:gridCol w="2078802">
                  <a:extLst>
                    <a:ext uri="{9D8B030D-6E8A-4147-A177-3AD203B41FA5}">
                      <a16:colId xmlns:a16="http://schemas.microsoft.com/office/drawing/2014/main" val="3019355669"/>
                    </a:ext>
                  </a:extLst>
                </a:gridCol>
                <a:gridCol w="1887335">
                  <a:extLst>
                    <a:ext uri="{9D8B030D-6E8A-4147-A177-3AD203B41FA5}">
                      <a16:colId xmlns:a16="http://schemas.microsoft.com/office/drawing/2014/main" val="1550352410"/>
                    </a:ext>
                  </a:extLst>
                </a:gridCol>
              </a:tblGrid>
              <a:tr h="7553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Charakteristika tvůrčí činnosti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Procentuální podíl v roce 2019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26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Procentuální podíl v roce 2021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302524"/>
                  </a:ext>
                </a:extLst>
              </a:tr>
              <a:tr h="393391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TČ na úrovni 0 PB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750050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0 PB za publikace/RUV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301929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TČ do 100 PB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087901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méně jak 100 PB za publikace/RUV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148492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TČ nad 400 PB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649405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více jak 400 PB za publikace/RUV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867005"/>
                  </a:ext>
                </a:extLst>
              </a:tr>
            </a:tbl>
          </a:graphicData>
        </a:graphic>
      </p:graphicFrame>
      <p:sp>
        <p:nvSpPr>
          <p:cNvPr id="4" name="Znak plus 3">
            <a:extLst>
              <a:ext uri="{FF2B5EF4-FFF2-40B4-BE49-F238E27FC236}">
                <a16:creationId xmlns:a16="http://schemas.microsoft.com/office/drawing/2014/main" id="{01BA7729-A6E7-40D4-8795-660D201AA3E9}"/>
              </a:ext>
            </a:extLst>
          </p:cNvPr>
          <p:cNvSpPr/>
          <p:nvPr/>
        </p:nvSpPr>
        <p:spPr>
          <a:xfrm>
            <a:off x="11034489" y="5302703"/>
            <a:ext cx="914400" cy="914400"/>
          </a:xfrm>
          <a:prstGeom prst="mathPlus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748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DĚKUJI VÁM </a:t>
            </a:r>
          </a:p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ZA 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617896" y="4111235"/>
            <a:ext cx="6956213" cy="1371316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srgbClr val="FF7800"/>
                </a:solidFill>
              </a:rPr>
              <a:t>Jan Kalenda</a:t>
            </a:r>
            <a:r>
              <a:rPr lang="en-US" sz="2400" b="1" dirty="0">
                <a:solidFill>
                  <a:srgbClr val="FF7800"/>
                </a:solidFill>
              </a:rPr>
              <a:t>|</a:t>
            </a:r>
            <a:r>
              <a:rPr lang="cs-CZ" sz="2400" b="1" dirty="0">
                <a:solidFill>
                  <a:srgbClr val="FF7800"/>
                </a:solidFill>
              </a:rPr>
              <a:t> </a:t>
            </a:r>
            <a:r>
              <a:rPr lang="cs-CZ" sz="2400" b="1" u="sng" dirty="0">
                <a:solidFill>
                  <a:srgbClr val="FF7800"/>
                </a:solidFill>
              </a:rPr>
              <a:t>kalenda</a:t>
            </a:r>
            <a:r>
              <a:rPr lang="cs-CZ" sz="2400" b="1" u="sng" dirty="0">
                <a:solidFill>
                  <a:srgbClr val="FF7800"/>
                </a:solidFill>
                <a:hlinkClick r:id="rId2"/>
              </a:rPr>
              <a:t>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prstClr val="white"/>
                </a:solidFill>
                <a:hlinkClick r:id="rId2"/>
              </a:rPr>
              <a:t>prorektor-kvalita@utb.cz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C58571-1EF2-4067-8C07-DB4017506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principy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7D9B1151-996A-44A6-84FE-C10323D6F9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070069"/>
              </p:ext>
            </p:extLst>
          </p:nvPr>
        </p:nvGraphicFramePr>
        <p:xfrm>
          <a:off x="1014413" y="1825625"/>
          <a:ext cx="103393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4231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2ECA7E-6145-4CD0-82F7-523E58A03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hodnocení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3947B288-62E5-4D44-A8BB-A74BF4462C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618696"/>
              </p:ext>
            </p:extLst>
          </p:nvPr>
        </p:nvGraphicFramePr>
        <p:xfrm>
          <a:off x="1014413" y="1825625"/>
          <a:ext cx="103393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2419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92DBB950-8E31-4A4E-96F1-708C55F31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2443" y="1405494"/>
            <a:ext cx="3483372" cy="4351339"/>
          </a:xfrm>
        </p:spPr>
        <p:txBody>
          <a:bodyPr/>
          <a:lstStyle/>
          <a:p>
            <a:pPr marL="0" indent="0" algn="ctr">
              <a:buNone/>
            </a:pPr>
            <a:r>
              <a:rPr lang="cs-CZ" b="1" dirty="0">
                <a:solidFill>
                  <a:srgbClr val="E65014"/>
                </a:solidFill>
              </a:rPr>
              <a:t>NAÚ (2022)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UTB ukotvila komplexní a robustní systém hodnocení AP/VP, který poskytuje </a:t>
            </a:r>
            <a:r>
              <a:rPr lang="cs-CZ" b="1" dirty="0"/>
              <a:t>garanci rozvoje lidských zdrojů UTB </a:t>
            </a:r>
            <a:r>
              <a:rPr lang="cs-CZ" dirty="0"/>
              <a:t>ve Zlíně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78A905-D68F-4347-9E4C-E60A48FAE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19487" y="1516982"/>
            <a:ext cx="3918327" cy="4351339"/>
          </a:xfrm>
        </p:spPr>
        <p:txBody>
          <a:bodyPr/>
          <a:lstStyle/>
          <a:p>
            <a:pPr marL="0" indent="0" algn="ctr">
              <a:buNone/>
            </a:pPr>
            <a:r>
              <a:rPr lang="cs-CZ" b="1" dirty="0">
                <a:solidFill>
                  <a:srgbClr val="E65014"/>
                </a:solidFill>
              </a:rPr>
              <a:t>Metodika 17+ (2021)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Modul 4: Systém hodnocení AP/VP a jeho aplikace byla RVVI </a:t>
            </a:r>
            <a:r>
              <a:rPr lang="cs-CZ" b="1" dirty="0"/>
              <a:t>hodnocena stupněm A. – excelentní (Kritérium 4.3)</a:t>
            </a:r>
            <a:r>
              <a:rPr lang="cs-CZ" dirty="0"/>
              <a:t>. 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D534880-092F-4788-9C9A-19BB3E282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915" y="329669"/>
            <a:ext cx="10339316" cy="954939"/>
          </a:xfrm>
        </p:spPr>
        <p:txBody>
          <a:bodyPr/>
          <a:lstStyle/>
          <a:p>
            <a:pPr algn="ctr"/>
            <a:r>
              <a:rPr lang="cs-CZ" dirty="0"/>
              <a:t>Vnější hodnocení systému hodnocení: 2020/2021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A2EEA9F7-C1C6-4EEC-82B2-83BD3BDC2581}"/>
              </a:ext>
            </a:extLst>
          </p:cNvPr>
          <p:cNvSpPr txBox="1">
            <a:spLocks/>
          </p:cNvSpPr>
          <p:nvPr/>
        </p:nvSpPr>
        <p:spPr>
          <a:xfrm>
            <a:off x="7883611" y="1516983"/>
            <a:ext cx="4015946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228333" indent="-228333" algn="l" defTabSz="91326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1pPr>
            <a:lvl2pPr marL="684998" indent="-228333" algn="l" defTabSz="91326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2pPr>
            <a:lvl3pPr marL="1141598" indent="-228333" algn="l" defTabSz="91326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3pPr>
            <a:lvl4pPr marL="1598200" indent="-228333" algn="l" defTabSz="91326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4pPr>
            <a:lvl5pPr marL="2054803" indent="-228333" algn="l" defTabSz="91326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5pPr>
            <a:lvl6pPr marL="2511467" indent="-228333" algn="l" defTabSz="91326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100" indent="-228333" algn="l" defTabSz="91326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4733" indent="-228333" algn="l" defTabSz="91326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1398" indent="-228333" algn="l" defTabSz="91326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b="1" dirty="0">
                <a:solidFill>
                  <a:srgbClr val="E65014"/>
                </a:solidFill>
              </a:rPr>
              <a:t>EUA / IEP (2019)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„</a:t>
            </a:r>
            <a:r>
              <a:rPr lang="cs-CZ" dirty="0" err="1"/>
              <a:t>Another</a:t>
            </a:r>
            <a:r>
              <a:rPr lang="cs-CZ" dirty="0"/>
              <a:t> </a:t>
            </a:r>
            <a:r>
              <a:rPr lang="cs-CZ" dirty="0" err="1"/>
              <a:t>initiative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evaluation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academic</a:t>
            </a:r>
            <a:r>
              <a:rPr lang="cs-CZ" dirty="0"/>
              <a:t> </a:t>
            </a:r>
            <a:r>
              <a:rPr lang="cs-CZ" dirty="0" err="1"/>
              <a:t>staff</a:t>
            </a:r>
            <a:r>
              <a:rPr lang="cs-CZ" dirty="0"/>
              <a:t> (</a:t>
            </a:r>
            <a:r>
              <a:rPr lang="cs-CZ" dirty="0" err="1"/>
              <a:t>working</a:t>
            </a:r>
            <a:r>
              <a:rPr lang="cs-CZ" dirty="0"/>
              <a:t> </a:t>
            </a:r>
            <a:r>
              <a:rPr lang="cs-CZ" dirty="0" err="1"/>
              <a:t>points</a:t>
            </a:r>
            <a:r>
              <a:rPr lang="cs-CZ" dirty="0"/>
              <a:t>),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team </a:t>
            </a:r>
            <a:r>
              <a:rPr lang="cs-CZ" dirty="0" err="1"/>
              <a:t>considers</a:t>
            </a:r>
            <a:r>
              <a:rPr lang="cs-CZ" dirty="0"/>
              <a:t> a </a:t>
            </a:r>
            <a:r>
              <a:rPr lang="cs-CZ" b="1" dirty="0" err="1"/>
              <a:t>useful</a:t>
            </a:r>
            <a:r>
              <a:rPr lang="cs-CZ" b="1" dirty="0"/>
              <a:t> </a:t>
            </a:r>
            <a:r>
              <a:rPr lang="cs-CZ" b="1" dirty="0" err="1"/>
              <a:t>tool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encouraging</a:t>
            </a:r>
            <a:r>
              <a:rPr lang="cs-CZ" b="1" dirty="0"/>
              <a:t> </a:t>
            </a:r>
            <a:r>
              <a:rPr lang="cs-CZ" b="1" dirty="0" err="1"/>
              <a:t>high-quality</a:t>
            </a:r>
            <a:r>
              <a:rPr lang="cs-CZ" b="1" dirty="0"/>
              <a:t> </a:t>
            </a:r>
            <a:r>
              <a:rPr lang="cs-CZ" b="1" dirty="0" err="1"/>
              <a:t>research</a:t>
            </a:r>
            <a:r>
              <a:rPr lang="cs-CZ" dirty="0"/>
              <a:t>.“</a:t>
            </a:r>
          </a:p>
        </p:txBody>
      </p:sp>
      <p:pic>
        <p:nvPicPr>
          <p:cNvPr id="1026" name="Picture 2" descr="NAÚ">
            <a:extLst>
              <a:ext uri="{FF2B5EF4-FFF2-40B4-BE49-F238E27FC236}">
                <a16:creationId xmlns:a16="http://schemas.microsoft.com/office/drawing/2014/main" id="{4EB34FC5-342E-40A9-A01E-9E12627D5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55" y="5418744"/>
            <a:ext cx="3366160" cy="95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ada pro výzkum, vývoj a inovace jednala se zahraničními experty a zvolila  členy vědecké rady GA ČR | Technický týdeník">
            <a:extLst>
              <a:ext uri="{FF2B5EF4-FFF2-40B4-BE49-F238E27FC236}">
                <a16:creationId xmlns:a16="http://schemas.microsoft.com/office/drawing/2014/main" id="{D3B147DE-E812-46BB-B83A-55232A66A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84" y="5418744"/>
            <a:ext cx="1763671" cy="117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UA - Institutional Evaluation Programme (IEP) - Accreditations granted -  University - Wrocław University of Economics">
            <a:extLst>
              <a:ext uri="{FF2B5EF4-FFF2-40B4-BE49-F238E27FC236}">
                <a16:creationId xmlns:a16="http://schemas.microsoft.com/office/drawing/2014/main" id="{3C1C4F7F-F7F6-43C0-AF83-04AD65C77F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1883" y="5263483"/>
            <a:ext cx="2800350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058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6B94F5-AA70-4703-8A62-602DD1772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218" y="501306"/>
            <a:ext cx="10339316" cy="1325563"/>
          </a:xfrm>
        </p:spPr>
        <p:txBody>
          <a:bodyPr/>
          <a:lstStyle/>
          <a:p>
            <a:r>
              <a:rPr lang="cs-CZ" dirty="0"/>
              <a:t>Průměrné naplňování ROPK v AR 2020/21 </a:t>
            </a:r>
            <a:br>
              <a:rPr lang="cs-CZ" dirty="0"/>
            </a:br>
            <a:r>
              <a:rPr lang="cs-CZ" sz="2400" dirty="0"/>
              <a:t>(v procentech naplňování ROPK na 1AP/VP)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1206686"/>
              </p:ext>
            </p:extLst>
          </p:nvPr>
        </p:nvGraphicFramePr>
        <p:xfrm>
          <a:off x="135926" y="1826869"/>
          <a:ext cx="9032788" cy="4666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607636B4-CBB4-4DE7-97ED-284246CE99EB}"/>
              </a:ext>
            </a:extLst>
          </p:cNvPr>
          <p:cNvSpPr txBox="1"/>
          <p:nvPr/>
        </p:nvSpPr>
        <p:spPr>
          <a:xfrm>
            <a:off x="9316995" y="3744097"/>
            <a:ext cx="2739079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FFC000"/>
                </a:solidFill>
              </a:rPr>
              <a:t>Další činnosti</a:t>
            </a:r>
          </a:p>
          <a:p>
            <a:endParaRPr lang="cs-CZ" dirty="0"/>
          </a:p>
          <a:p>
            <a:r>
              <a:rPr lang="cs-CZ" b="1" dirty="0">
                <a:solidFill>
                  <a:srgbClr val="46505A"/>
                </a:solidFill>
              </a:rPr>
              <a:t>Organizační činnosti</a:t>
            </a:r>
          </a:p>
          <a:p>
            <a:endParaRPr lang="cs-CZ" dirty="0"/>
          </a:p>
          <a:p>
            <a:r>
              <a:rPr lang="cs-CZ" b="1" dirty="0">
                <a:solidFill>
                  <a:srgbClr val="E65014"/>
                </a:solidFill>
              </a:rPr>
              <a:t>Tvůrčí činnosti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b="1" dirty="0">
                <a:solidFill>
                  <a:srgbClr val="0070C0"/>
                </a:solidFill>
              </a:rPr>
              <a:t>Pedagogické činnosti</a:t>
            </a:r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90DD475D-0A2E-42F8-91AB-9B84D2AFCB75}"/>
              </a:ext>
            </a:extLst>
          </p:cNvPr>
          <p:cNvCxnSpPr/>
          <p:nvPr/>
        </p:nvCxnSpPr>
        <p:spPr>
          <a:xfrm>
            <a:off x="630195" y="4044777"/>
            <a:ext cx="8143102" cy="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587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B1B461-E560-4443-82F7-9924C8034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047" y="624617"/>
            <a:ext cx="10339316" cy="1325563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</a:rPr>
              <a:t>Procentuální podíl AP/VP dle naplnění ROPK v AR 2020/2021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E0FBF357-D946-473A-BC55-46F4ECFB18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208581"/>
              </p:ext>
            </p:extLst>
          </p:nvPr>
        </p:nvGraphicFramePr>
        <p:xfrm>
          <a:off x="642551" y="2679024"/>
          <a:ext cx="10631906" cy="1892976"/>
        </p:xfrm>
        <a:graphic>
          <a:graphicData uri="http://schemas.openxmlformats.org/drawingml/2006/table">
            <a:tbl>
              <a:tblPr firstRow="1" firstCol="1" bandRow="1"/>
              <a:tblGrid>
                <a:gridCol w="2999874">
                  <a:extLst>
                    <a:ext uri="{9D8B030D-6E8A-4147-A177-3AD203B41FA5}">
                      <a16:colId xmlns:a16="http://schemas.microsoft.com/office/drawing/2014/main" val="2447645814"/>
                    </a:ext>
                  </a:extLst>
                </a:gridCol>
                <a:gridCol w="1058779">
                  <a:extLst>
                    <a:ext uri="{9D8B030D-6E8A-4147-A177-3AD203B41FA5}">
                      <a16:colId xmlns:a16="http://schemas.microsoft.com/office/drawing/2014/main" val="3102184441"/>
                    </a:ext>
                  </a:extLst>
                </a:gridCol>
                <a:gridCol w="1058779">
                  <a:extLst>
                    <a:ext uri="{9D8B030D-6E8A-4147-A177-3AD203B41FA5}">
                      <a16:colId xmlns:a16="http://schemas.microsoft.com/office/drawing/2014/main" val="2069650452"/>
                    </a:ext>
                  </a:extLst>
                </a:gridCol>
                <a:gridCol w="1279358">
                  <a:extLst>
                    <a:ext uri="{9D8B030D-6E8A-4147-A177-3AD203B41FA5}">
                      <a16:colId xmlns:a16="http://schemas.microsoft.com/office/drawing/2014/main" val="723608841"/>
                    </a:ext>
                  </a:extLst>
                </a:gridCol>
                <a:gridCol w="1058779">
                  <a:extLst>
                    <a:ext uri="{9D8B030D-6E8A-4147-A177-3AD203B41FA5}">
                      <a16:colId xmlns:a16="http://schemas.microsoft.com/office/drawing/2014/main" val="624606329"/>
                    </a:ext>
                  </a:extLst>
                </a:gridCol>
                <a:gridCol w="1058779">
                  <a:extLst>
                    <a:ext uri="{9D8B030D-6E8A-4147-A177-3AD203B41FA5}">
                      <a16:colId xmlns:a16="http://schemas.microsoft.com/office/drawing/2014/main" val="1416693909"/>
                    </a:ext>
                  </a:extLst>
                </a:gridCol>
                <a:gridCol w="1058779">
                  <a:extLst>
                    <a:ext uri="{9D8B030D-6E8A-4147-A177-3AD203B41FA5}">
                      <a16:colId xmlns:a16="http://schemas.microsoft.com/office/drawing/2014/main" val="2342103773"/>
                    </a:ext>
                  </a:extLst>
                </a:gridCol>
                <a:gridCol w="1058779">
                  <a:extLst>
                    <a:ext uri="{9D8B030D-6E8A-4147-A177-3AD203B41FA5}">
                      <a16:colId xmlns:a16="http://schemas.microsoft.com/office/drawing/2014/main" val="1908533920"/>
                    </a:ext>
                  </a:extLst>
                </a:gridCol>
              </a:tblGrid>
              <a:tr h="315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Úroveň plnění ROPK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FAME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FAI/CEBIA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FLKŘ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FHS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FMK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CPS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549972"/>
                  </a:ext>
                </a:extLst>
              </a:tr>
              <a:tr h="315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Více jak 126 % plnění ROPK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339977"/>
                  </a:ext>
                </a:extLst>
              </a:tr>
              <a:tr h="315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 až 125 % plnění ROPK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692634"/>
                  </a:ext>
                </a:extLst>
              </a:tr>
              <a:tr h="315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 až 100 % plnění ROPK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44372"/>
                  </a:ext>
                </a:extLst>
              </a:tr>
              <a:tr h="315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 až 75 % plnění ROPK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855695"/>
                  </a:ext>
                </a:extLst>
              </a:tr>
              <a:tr h="315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Méně jak 51 % plnění ROPK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15 %</a:t>
                      </a:r>
                      <a:endParaRPr lang="cs-CZ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6 %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822436"/>
                  </a:ext>
                </a:extLst>
              </a:tr>
            </a:tbl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9C0B4FFA-3B51-4258-9160-7D82D9DE9181}"/>
              </a:ext>
            </a:extLst>
          </p:cNvPr>
          <p:cNvSpPr txBox="1"/>
          <p:nvPr/>
        </p:nvSpPr>
        <p:spPr>
          <a:xfrm>
            <a:off x="642551" y="4818743"/>
            <a:ext cx="988540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Na většině součástí UTB plní ROPK na více jak 100% více jak polovina pracovníků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0671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900FD7-8146-469D-8628-8559066CD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694" y="408667"/>
            <a:ext cx="10339316" cy="1325563"/>
          </a:xfrm>
        </p:spPr>
        <p:txBody>
          <a:bodyPr/>
          <a:lstStyle/>
          <a:p>
            <a:r>
              <a:rPr lang="cs-CZ" dirty="0"/>
              <a:t>Složení pedagogické činnosti na součástech</a:t>
            </a:r>
            <a:br>
              <a:rPr lang="cs-CZ" dirty="0"/>
            </a:br>
            <a:r>
              <a:rPr lang="cs-CZ" dirty="0"/>
              <a:t>(v PB na 1 FTE) 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0BF61467-0D27-4F2B-89D1-CCBE080C08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9152262"/>
              </p:ext>
            </p:extLst>
          </p:nvPr>
        </p:nvGraphicFramePr>
        <p:xfrm>
          <a:off x="459694" y="1959428"/>
          <a:ext cx="7494135" cy="4898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5BA2BB7D-8BB2-44EF-8313-00944788A78D}"/>
              </a:ext>
            </a:extLst>
          </p:cNvPr>
          <p:cNvSpPr txBox="1"/>
          <p:nvPr/>
        </p:nvSpPr>
        <p:spPr>
          <a:xfrm>
            <a:off x="8215086" y="4408713"/>
            <a:ext cx="351722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A= Pedagogické činnosti celkem</a:t>
            </a:r>
          </a:p>
          <a:p>
            <a:r>
              <a:rPr lang="cs-CZ" b="1" dirty="0">
                <a:solidFill>
                  <a:srgbClr val="E65014"/>
                </a:solidFill>
              </a:rPr>
              <a:t>A.1= Pedagogické činnosti spojené s výukou</a:t>
            </a:r>
          </a:p>
          <a:p>
            <a:r>
              <a:rPr lang="cs-CZ" b="1" dirty="0">
                <a:solidFill>
                  <a:schemeClr val="bg1">
                    <a:lumMod val="65000"/>
                  </a:schemeClr>
                </a:solidFill>
              </a:rPr>
              <a:t>A.2 = Pedagogické činnosti spojené se zkoušením </a:t>
            </a:r>
          </a:p>
          <a:p>
            <a:r>
              <a:rPr lang="cs-CZ" b="1" dirty="0">
                <a:solidFill>
                  <a:srgbClr val="FFC000"/>
                </a:solidFill>
              </a:rPr>
              <a:t>A.3 = Další pedagogické činnosti</a:t>
            </a:r>
          </a:p>
        </p:txBody>
      </p:sp>
    </p:spTree>
    <p:extLst>
      <p:ext uri="{BB962C8B-B14F-4D97-AF65-F5344CB8AC3E}">
        <p14:creationId xmlns:p14="http://schemas.microsoft.com/office/powerpoint/2010/main" val="2322485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Tvůrčí činnost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s-CZ" dirty="0"/>
              <a:t>Výsledky hodnocené v  AR 2020/2021</a:t>
            </a:r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99232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71A0F8-450B-43CC-9D5E-0FB94FB5F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858" y="365125"/>
            <a:ext cx="10339316" cy="1325563"/>
          </a:xfrm>
        </p:spPr>
        <p:txBody>
          <a:bodyPr/>
          <a:lstStyle/>
          <a:p>
            <a:r>
              <a:rPr lang="cs-CZ" dirty="0"/>
              <a:t>Vývoj tvůrčí činnosti v PB na UTB od AR 2018/2019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52238835-68D8-4446-BE86-2F3DB77610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8209134"/>
              </p:ext>
            </p:extLst>
          </p:nvPr>
        </p:nvGraphicFramePr>
        <p:xfrm>
          <a:off x="573313" y="1690688"/>
          <a:ext cx="9485087" cy="5029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Znak plus 8">
            <a:extLst>
              <a:ext uri="{FF2B5EF4-FFF2-40B4-BE49-F238E27FC236}">
                <a16:creationId xmlns:a16="http://schemas.microsoft.com/office/drawing/2014/main" id="{0E1AC743-2721-4CF3-AE0B-3398C490629E}"/>
              </a:ext>
            </a:extLst>
          </p:cNvPr>
          <p:cNvSpPr/>
          <p:nvPr/>
        </p:nvSpPr>
        <p:spPr>
          <a:xfrm>
            <a:off x="9929587" y="5167312"/>
            <a:ext cx="914400" cy="914400"/>
          </a:xfrm>
          <a:prstGeom prst="mathPlus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372B0F49-E77B-441D-939A-16E078075E5D}"/>
              </a:ext>
            </a:extLst>
          </p:cNvPr>
          <p:cNvCxnSpPr>
            <a:cxnSpLocks/>
          </p:cNvCxnSpPr>
          <p:nvPr/>
        </p:nvCxnSpPr>
        <p:spPr>
          <a:xfrm flipV="1">
            <a:off x="8830127" y="4858770"/>
            <a:ext cx="885371" cy="617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96482"/>
      </p:ext>
    </p:extLst>
  </p:cSld>
  <p:clrMapOvr>
    <a:masterClrMapping/>
  </p:clrMapOvr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FE6F6B-DE5D-4798-B2F0-3C3FC5E7A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2942F6-C5DA-4359-90D4-DD4B650DF0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34AFE6-6CEA-4D25-80C0-6C87D7CE06E0}">
  <ds:schemaRefs>
    <ds:schemaRef ds:uri="http://purl.org/dc/elements/1.1/"/>
    <ds:schemaRef ds:uri="b8e1fae8-c9da-4f2e-9a78-1df90a178af4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fc4b360f-9c6e-4c32-a22a-07301f39663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6177</TotalTime>
  <Words>683</Words>
  <Application>Microsoft Office PowerPoint</Application>
  <PresentationFormat>Širokoúhlá obrazovka</PresentationFormat>
  <Paragraphs>187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Times New Roman</vt:lpstr>
      <vt:lpstr>12_Motiv Office</vt:lpstr>
      <vt:lpstr>15_Motiv Office</vt:lpstr>
      <vt:lpstr>Analýza pracovní kapacity AP/VP UTB – 2021</vt:lpstr>
      <vt:lpstr>Základní principy</vt:lpstr>
      <vt:lpstr>Struktura hodnocení</vt:lpstr>
      <vt:lpstr>Vnější hodnocení systému hodnocení: 2020/2021</vt:lpstr>
      <vt:lpstr>Průměrné naplňování ROPK v AR 2020/21  (v procentech naplňování ROPK na 1AP/VP)</vt:lpstr>
      <vt:lpstr>Procentuální podíl AP/VP dle naplnění ROPK v AR 2020/2021</vt:lpstr>
      <vt:lpstr>Složení pedagogické činnosti na součástech (v PB na 1 FTE) </vt:lpstr>
      <vt:lpstr>Tvůrčí činnost</vt:lpstr>
      <vt:lpstr>Vývoj tvůrčí činnosti v PB na UTB od AR 2018/2019</vt:lpstr>
      <vt:lpstr>Podíl pracovníků na součásti dle profilu tvůrčí činnosti</vt:lpstr>
      <vt:lpstr>Srovnání TČ v roce 2019 vs. 2021.  Podíl pracovníků dle různých kategorií tvůrčí činnosti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Jan Kalenda</cp:lastModifiedBy>
  <cp:revision>238</cp:revision>
  <cp:lastPrinted>2022-01-17T08:01:19Z</cp:lastPrinted>
  <dcterms:created xsi:type="dcterms:W3CDTF">2019-02-07T16:33:11Z</dcterms:created>
  <dcterms:modified xsi:type="dcterms:W3CDTF">2022-04-19T07:14:25Z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