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4" r:id="rId2"/>
    <p:sldId id="351" r:id="rId3"/>
    <p:sldId id="352" r:id="rId4"/>
    <p:sldId id="358" r:id="rId5"/>
    <p:sldId id="353" r:id="rId6"/>
    <p:sldId id="354" r:id="rId7"/>
    <p:sldId id="356" r:id="rId8"/>
    <p:sldId id="355" r:id="rId9"/>
    <p:sldId id="357" r:id="rId10"/>
    <p:sldId id="360" r:id="rId11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vecerova" initials="h" lastIdx="13" clrIdx="0">
    <p:extLst>
      <p:ext uri="{19B8F6BF-5375-455C-9EA6-DF929625EA0E}">
        <p15:presenceInfo xmlns:p15="http://schemas.microsoft.com/office/powerpoint/2012/main" userId="hvecerov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8001"/>
    <a:srgbClr val="F0F0F0"/>
    <a:srgbClr val="F3F9FA"/>
    <a:srgbClr val="FF1A0A"/>
    <a:srgbClr val="0000FF"/>
    <a:srgbClr val="D0D0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12" autoAdjust="0"/>
    <p:restoredTop sz="95400" autoAdjust="0"/>
  </p:normalViewPr>
  <p:slideViewPr>
    <p:cSldViewPr>
      <p:cViewPr varScale="1">
        <p:scale>
          <a:sx n="110" d="100"/>
          <a:sy n="110" d="100"/>
        </p:scale>
        <p:origin x="195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79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3202" y="38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346" cy="49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745" y="0"/>
            <a:ext cx="2946345" cy="49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880"/>
            <a:ext cx="2946346" cy="49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745" y="9428880"/>
            <a:ext cx="2946345" cy="49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FF20C52-2008-43F6-90C2-AAB90BB05E2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84661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346" cy="49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745" y="0"/>
            <a:ext cx="2946345" cy="49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511" y="4714440"/>
            <a:ext cx="5434653" cy="4467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880"/>
            <a:ext cx="2946346" cy="49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745" y="9428880"/>
            <a:ext cx="2946345" cy="49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6A7121E-81CD-4D65-99F4-D3AE72DDDB4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55689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836" indent="-28532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871" indent="-22825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9385" indent="-22825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900" indent="-22825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2414" indent="-2282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928" indent="-2282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442" indent="-2282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1956" indent="-2282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EF13FC-C892-4793-A7D2-65DE86135A8C}" type="slidenum">
              <a:rPr lang="cs-CZ" altLang="cs-CZ" smtClean="0"/>
              <a:pPr>
                <a:spcBef>
                  <a:spcPct val="0"/>
                </a:spcBef>
              </a:pPr>
              <a:t>1</a:t>
            </a:fld>
            <a:endParaRPr lang="cs-CZ" alt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978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6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11188" y="836712"/>
            <a:ext cx="7772400" cy="1470025"/>
          </a:xfrm>
        </p:spPr>
        <p:txBody>
          <a:bodyPr/>
          <a:lstStyle>
            <a:lvl1pPr marL="0" indent="0"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podnadpisů.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388" y="5949280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155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6325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052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53296" y="332656"/>
            <a:ext cx="7889598" cy="692721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1124744"/>
            <a:ext cx="8785100" cy="5472608"/>
          </a:xfrm>
        </p:spPr>
        <p:txBody>
          <a:bodyPr/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2433979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>
              <a:defRPr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478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07992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1196752"/>
            <a:ext cx="4279900" cy="532859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1196752"/>
            <a:ext cx="4281487" cy="532859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757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643192" cy="792088"/>
          </a:xfrm>
        </p:spPr>
        <p:txBody>
          <a:bodyPr/>
          <a:lstStyle>
            <a:lvl1pPr marL="0" indent="0">
              <a:defRPr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9061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9061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53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>
              <a:defRPr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389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88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881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218721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lvl="0" defTabSz="913267" eaLnBrk="1" latinLnBrk="0" hangingPunct="1">
              <a:lnSpc>
                <a:spcPct val="90000"/>
              </a:lnSpc>
              <a:buNone/>
            </a:pPr>
            <a:r>
              <a:rPr lang="cs-CZ" altLang="cs-CZ" dirty="0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/>
              <a:t>Klepnutím lze upravit styly předlohy textu.</a:t>
            </a:r>
          </a:p>
          <a:p>
            <a:pPr lvl="1"/>
            <a:r>
              <a:rPr lang="cs-CZ" altLang="cs-CZ" dirty="0" smtClean="0"/>
              <a:t>Druhá úroveň</a:t>
            </a:r>
          </a:p>
          <a:p>
            <a:pPr lvl="2"/>
            <a:r>
              <a:rPr lang="cs-CZ" altLang="cs-CZ" dirty="0" smtClean="0"/>
              <a:t>Třetí úroveň</a:t>
            </a:r>
          </a:p>
          <a:p>
            <a:pPr lvl="3"/>
            <a:r>
              <a:rPr lang="cs-CZ" altLang="cs-CZ" dirty="0" smtClean="0"/>
              <a:t>Čtvrtá úroveň</a:t>
            </a: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767558" cy="73685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60" r:id="rId1"/>
    <p:sldLayoutId id="2147484949" r:id="rId2"/>
    <p:sldLayoutId id="2147484950" r:id="rId3"/>
    <p:sldLayoutId id="2147484951" r:id="rId4"/>
    <p:sldLayoutId id="2147484952" r:id="rId5"/>
    <p:sldLayoutId id="2147484953" r:id="rId6"/>
    <p:sldLayoutId id="2147484954" r:id="rId7"/>
    <p:sldLayoutId id="2147484955" r:id="rId8"/>
    <p:sldLayoutId id="2147484956" r:id="rId9"/>
    <p:sldLayoutId id="2147484957" r:id="rId10"/>
    <p:sldLayoutId id="2147484958" r:id="rId11"/>
    <p:sldLayoutId id="2147484959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lang="cs-CZ" altLang="cs-CZ" sz="2800" b="1" kern="1200" smtClean="0">
          <a:solidFill>
            <a:srgbClr val="E65014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611188" y="1052736"/>
            <a:ext cx="7772400" cy="1470025"/>
          </a:xfrm>
        </p:spPr>
        <p:txBody>
          <a:bodyPr/>
          <a:lstStyle/>
          <a:p>
            <a:pPr marL="0" indent="0" algn="ctr" eaLnBrk="1" hangingPunct="1"/>
            <a:r>
              <a:rPr lang="cs-CZ" altLang="cs-CZ" dirty="0" smtClean="0"/>
              <a:t>Hodnocení absolventů UTB ze strany zaměstnavatelů:</a:t>
            </a:r>
            <a:br>
              <a:rPr lang="cs-CZ" altLang="cs-CZ" dirty="0" smtClean="0"/>
            </a:br>
            <a:r>
              <a:rPr lang="cs-CZ" altLang="cs-CZ" dirty="0" smtClean="0"/>
              <a:t> šetření pro účely ZVH 2021 </a:t>
            </a:r>
          </a:p>
        </p:txBody>
      </p:sp>
      <p:sp>
        <p:nvSpPr>
          <p:cNvPr id="5123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2924944"/>
            <a:ext cx="6400800" cy="2087562"/>
          </a:xfrm>
        </p:spPr>
        <p:txBody>
          <a:bodyPr/>
          <a:lstStyle/>
          <a:p>
            <a:pPr eaLnBrk="1" hangingPunct="1"/>
            <a:r>
              <a:rPr lang="cs-CZ" altLang="cs-CZ" sz="2800" dirty="0" smtClean="0"/>
              <a:t>Pracovní materiál ze dne 07. 05. 2021</a:t>
            </a:r>
          </a:p>
          <a:p>
            <a:pPr eaLnBrk="1" hangingPunct="1"/>
            <a:endParaRPr lang="cs-CZ" altLang="cs-CZ" sz="2800" dirty="0" smtClean="0"/>
          </a:p>
          <a:p>
            <a:pPr eaLnBrk="1" hangingPunct="1"/>
            <a:r>
              <a:rPr lang="cs-CZ" altLang="cs-CZ" sz="2800" dirty="0" smtClean="0"/>
              <a:t>Jan Kalenda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Zhodnocení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Silné stránky 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SP poskytují vysokou míru uplatnění na trhu práce.</a:t>
            </a:r>
          </a:p>
          <a:p>
            <a:r>
              <a:rPr lang="cs-CZ" dirty="0" smtClean="0"/>
              <a:t>Absolventi mají velmi dobré teoretické znalosti, schopnost spolupracovat s druhými a samostatné práce.</a:t>
            </a:r>
          </a:p>
          <a:p>
            <a:r>
              <a:rPr lang="cs-CZ" dirty="0" smtClean="0"/>
              <a:t>Nejlepší pracovní dovednosti mají v oblastech osvojování nových informací a sdílení informací s kolegy (informální učení) </a:t>
            </a:r>
          </a:p>
          <a:p>
            <a:r>
              <a:rPr lang="cs-CZ" dirty="0" smtClean="0"/>
              <a:t>Zlepšení dovedností u absolventů FLKŘ, FMK a </a:t>
            </a:r>
            <a:r>
              <a:rPr lang="cs-CZ" dirty="0" err="1" smtClean="0"/>
              <a:t>FaME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smtClean="0"/>
              <a:t>Slabé stránky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SP umožňují jen průměrnou praxi.</a:t>
            </a:r>
          </a:p>
          <a:p>
            <a:r>
              <a:rPr lang="cs-CZ" dirty="0" smtClean="0"/>
              <a:t>Dovednosti uplatnitelné v pracovní životě jsou hodnoceny průměrně, zároveň také velmi poklesly ve srovnání s rokem 2018.</a:t>
            </a:r>
          </a:p>
          <a:p>
            <a:r>
              <a:rPr lang="cs-CZ" dirty="0" smtClean="0"/>
              <a:t>Zejména se jedná o jazykové dovednosti (cizí jazyk) a </a:t>
            </a:r>
            <a:r>
              <a:rPr lang="cs-CZ" dirty="0" err="1" smtClean="0"/>
              <a:t>time</a:t>
            </a:r>
            <a:r>
              <a:rPr lang="cs-CZ" dirty="0" smtClean="0"/>
              <a:t> management.</a:t>
            </a:r>
          </a:p>
          <a:p>
            <a:r>
              <a:rPr lang="cs-CZ" dirty="0" smtClean="0"/>
              <a:t>Výrazné zhoršení dovedností u absolventů FHS ve srovnání s rokem 2018.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5475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736857"/>
          </a:xfrm>
        </p:spPr>
        <p:txBody>
          <a:bodyPr/>
          <a:lstStyle/>
          <a:p>
            <a:r>
              <a:rPr lang="cs-CZ" altLang="cs-CZ" dirty="0">
                <a:solidFill>
                  <a:srgbClr val="FF66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Struktura modulu D. </a:t>
            </a:r>
            <a:r>
              <a:rPr lang="cs-CZ" altLang="cs-CZ" dirty="0">
                <a:solidFill>
                  <a:srgbClr val="FF66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Ukazatele kvality vzdělávací činnosti z pohledu vnějších </a:t>
            </a:r>
            <a:r>
              <a:rPr lang="cs-CZ" altLang="cs-CZ" dirty="0" smtClean="0">
                <a:solidFill>
                  <a:srgbClr val="FF66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zákazníků</a:t>
            </a:r>
            <a:endParaRPr lang="cs-CZ" dirty="0">
              <a:solidFill>
                <a:srgbClr val="FF66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712016"/>
              </p:ext>
            </p:extLst>
          </p:nvPr>
        </p:nvGraphicFramePr>
        <p:xfrm>
          <a:off x="711342" y="1484784"/>
          <a:ext cx="7776865" cy="3908098"/>
        </p:xfrm>
        <a:graphic>
          <a:graphicData uri="http://schemas.openxmlformats.org/drawingml/2006/table">
            <a:tbl>
              <a:tblPr firstRow="1" firstCol="1" bandRow="1">
                <a:tableStyleId>{7E9639D4-E3E2-4D34-9284-5A2195B3D0D7}</a:tableStyleId>
              </a:tblPr>
              <a:tblGrid>
                <a:gridCol w="840282">
                  <a:extLst>
                    <a:ext uri="{9D8B030D-6E8A-4147-A177-3AD203B41FA5}">
                      <a16:colId xmlns:a16="http://schemas.microsoft.com/office/drawing/2014/main" val="2155220825"/>
                    </a:ext>
                  </a:extLst>
                </a:gridCol>
                <a:gridCol w="1275733">
                  <a:extLst>
                    <a:ext uri="{9D8B030D-6E8A-4147-A177-3AD203B41FA5}">
                      <a16:colId xmlns:a16="http://schemas.microsoft.com/office/drawing/2014/main" val="3456213879"/>
                    </a:ext>
                  </a:extLst>
                </a:gridCol>
                <a:gridCol w="1325911">
                  <a:extLst>
                    <a:ext uri="{9D8B030D-6E8A-4147-A177-3AD203B41FA5}">
                      <a16:colId xmlns:a16="http://schemas.microsoft.com/office/drawing/2014/main" val="2091307357"/>
                    </a:ext>
                  </a:extLst>
                </a:gridCol>
                <a:gridCol w="960073">
                  <a:extLst>
                    <a:ext uri="{9D8B030D-6E8A-4147-A177-3AD203B41FA5}">
                      <a16:colId xmlns:a16="http://schemas.microsoft.com/office/drawing/2014/main" val="2010703930"/>
                    </a:ext>
                  </a:extLst>
                </a:gridCol>
                <a:gridCol w="1402875">
                  <a:extLst>
                    <a:ext uri="{9D8B030D-6E8A-4147-A177-3AD203B41FA5}">
                      <a16:colId xmlns:a16="http://schemas.microsoft.com/office/drawing/2014/main" val="27917298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044299953"/>
                    </a:ext>
                  </a:extLst>
                </a:gridCol>
                <a:gridCol w="1107895">
                  <a:extLst>
                    <a:ext uri="{9D8B030D-6E8A-4147-A177-3AD203B41FA5}">
                      <a16:colId xmlns:a16="http://schemas.microsoft.com/office/drawing/2014/main" val="3122833433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Indikátor</a:t>
                      </a:r>
                      <a:endParaRPr lang="cs-CZ" sz="1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Název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Indikátor</a:t>
                      </a:r>
                      <a:endParaRPr lang="cs-CZ" sz="1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Popis indikátoru</a:t>
                      </a:r>
                      <a:endParaRPr lang="cs-CZ" sz="1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Datová základna</a:t>
                      </a:r>
                      <a:endParaRPr lang="cs-CZ" sz="1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Vnější vazby indikátoru</a:t>
                      </a:r>
                      <a:endParaRPr lang="cs-CZ" sz="1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Vnitřní vazby indikátoru</a:t>
                      </a:r>
                      <a:endParaRPr lang="cs-CZ" sz="1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Cyklus monitoringu</a:t>
                      </a:r>
                      <a:endParaRPr lang="cs-CZ" sz="1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3019860"/>
                  </a:ext>
                </a:extLst>
              </a:tr>
              <a:tr h="134306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</a:t>
                      </a:r>
                      <a:r>
                        <a:rPr lang="cs-CZ" sz="1400" baseline="-25000">
                          <a:effectLst/>
                        </a:rPr>
                        <a:t>1</a:t>
                      </a:r>
                      <a:endParaRPr lang="cs-CZ" sz="14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Kvalita studia ve studijním </a:t>
                      </a:r>
                      <a:r>
                        <a:rPr lang="cs-CZ" sz="1400" dirty="0" smtClean="0">
                          <a:effectLst/>
                        </a:rPr>
                        <a:t>programu </a:t>
                      </a:r>
                      <a:r>
                        <a:rPr lang="cs-CZ" sz="1400" dirty="0">
                          <a:effectLst/>
                        </a:rPr>
                        <a:t>- </a:t>
                      </a:r>
                      <a:r>
                        <a:rPr lang="cs-CZ" sz="1400" u="sng" dirty="0">
                          <a:effectLst/>
                        </a:rPr>
                        <a:t>absolventi</a:t>
                      </a:r>
                      <a:endParaRPr lang="cs-CZ" sz="1400" b="1" u="sng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Hodnocení kvality studia v jednotlivých SO od absolventů, kteří mají 3-6 let po absolutoriu.</a:t>
                      </a:r>
                      <a:endParaRPr lang="cs-CZ" sz="1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Elektronické dotazníkové šetření</a:t>
                      </a:r>
                      <a:endParaRPr lang="cs-CZ" sz="14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NAŘÍZENÍ VLÁDY č. 274/2016 Sb. (Standard  1.7) a metodiky Rady NAÚ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Hodnocení SP/SO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1/3roky</a:t>
                      </a:r>
                      <a:endParaRPr lang="cs-CZ" sz="14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6904480"/>
                  </a:ext>
                </a:extLst>
              </a:tr>
              <a:tr h="155692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D</a:t>
                      </a:r>
                      <a:r>
                        <a:rPr lang="cs-CZ" sz="1400" baseline="-25000" dirty="0">
                          <a:effectLst/>
                        </a:rPr>
                        <a:t>2</a:t>
                      </a:r>
                      <a:endParaRPr lang="cs-CZ" sz="1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FF6600"/>
                          </a:solidFill>
                          <a:effectLst/>
                        </a:rPr>
                        <a:t>Kvalita studia ve studijním oboru - </a:t>
                      </a:r>
                      <a:r>
                        <a:rPr lang="cs-CZ" sz="1400" u="sng" dirty="0">
                          <a:solidFill>
                            <a:srgbClr val="FF6600"/>
                          </a:solidFill>
                          <a:effectLst/>
                        </a:rPr>
                        <a:t>zaměstnavatelé</a:t>
                      </a:r>
                      <a:endParaRPr lang="cs-CZ" sz="1400" b="1" u="sng" dirty="0">
                        <a:solidFill>
                          <a:srgbClr val="FF66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Hodnocení kvality SO ze strany klíčových zaměstnavatelů absolventů UTB ve Zlíně.</a:t>
                      </a:r>
                      <a:endParaRPr lang="cs-CZ" sz="14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Elektronické dotazníkové šetření</a:t>
                      </a:r>
                      <a:endParaRPr lang="cs-CZ" sz="1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FF6600"/>
                          </a:solidFill>
                          <a:effectLst/>
                        </a:rPr>
                        <a:t>NAŘÍZENÍ VLÁDY č. 274/2016 Sb. (Standard  1.7) a metodiky Rady NAÚ</a:t>
                      </a:r>
                      <a:endParaRPr lang="cs-CZ" sz="1400" dirty="0">
                        <a:solidFill>
                          <a:srgbClr val="FF66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Hodnocení SP/SO</a:t>
                      </a:r>
                      <a:endParaRPr lang="cs-CZ" sz="14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1/3roky</a:t>
                      </a:r>
                      <a:endParaRPr lang="cs-CZ" sz="14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0767394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4211960" y="5798635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Předcházející šetření uskutečněno v roce </a:t>
            </a:r>
            <a:r>
              <a:rPr lang="cs-CZ" dirty="0" smtClean="0"/>
              <a:t>2018</a:t>
            </a:r>
            <a:endParaRPr lang="cs-CZ" dirty="0"/>
          </a:p>
        </p:txBody>
      </p:sp>
      <p:cxnSp>
        <p:nvCxnSpPr>
          <p:cNvPr id="7" name="Přímá spojnice se šipkou 6"/>
          <p:cNvCxnSpPr/>
          <p:nvPr/>
        </p:nvCxnSpPr>
        <p:spPr>
          <a:xfrm flipV="1">
            <a:off x="6804248" y="4365104"/>
            <a:ext cx="1008112" cy="14430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9882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Metodologická poznámka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Šetření bylo realizováno v dubnu 2021 prostřednictvím elektronického dotazníku rozeslaného na kontakty, které dodaly součásti UTB ve Zlíně. </a:t>
            </a:r>
            <a:endParaRPr lang="cs-CZ" dirty="0"/>
          </a:p>
          <a:p>
            <a:r>
              <a:rPr lang="cs-CZ" dirty="0"/>
              <a:t>Výzkumný nástroj se zaměřuje na </a:t>
            </a:r>
            <a:r>
              <a:rPr lang="cs-CZ" dirty="0" smtClean="0"/>
              <a:t>tři </a:t>
            </a:r>
            <a:r>
              <a:rPr lang="cs-CZ" dirty="0"/>
              <a:t>baterie otázek </a:t>
            </a:r>
          </a:p>
          <a:p>
            <a:pPr lvl="2"/>
            <a:r>
              <a:rPr lang="cs-CZ" sz="1400" dirty="0"/>
              <a:t>BOT</a:t>
            </a:r>
            <a:r>
              <a:rPr lang="cs-CZ" sz="1400" baseline="-25000" dirty="0"/>
              <a:t>1</a:t>
            </a:r>
            <a:r>
              <a:rPr lang="cs-CZ" sz="1400" dirty="0"/>
              <a:t>: Relevance pro trh práce.</a:t>
            </a:r>
          </a:p>
          <a:p>
            <a:pPr lvl="2"/>
            <a:r>
              <a:rPr lang="cs-CZ" sz="1400" dirty="0"/>
              <a:t>BOT</a:t>
            </a:r>
            <a:r>
              <a:rPr lang="cs-CZ" sz="1400" baseline="-25000" dirty="0"/>
              <a:t>2</a:t>
            </a:r>
            <a:r>
              <a:rPr lang="cs-CZ" sz="1400" dirty="0"/>
              <a:t>: Výstupy učení.</a:t>
            </a:r>
          </a:p>
          <a:p>
            <a:pPr lvl="2"/>
            <a:r>
              <a:rPr lang="cs-CZ" sz="1400" dirty="0"/>
              <a:t>BOT</a:t>
            </a:r>
            <a:r>
              <a:rPr lang="cs-CZ" sz="1400" baseline="-25000" dirty="0"/>
              <a:t>3</a:t>
            </a:r>
            <a:r>
              <a:rPr lang="cs-CZ" sz="1400" dirty="0"/>
              <a:t>: Generické pracovní dovednosti (otázky zaměstnavatelů).</a:t>
            </a:r>
          </a:p>
          <a:p>
            <a:r>
              <a:rPr lang="cs-CZ" dirty="0" smtClean="0"/>
              <a:t>Použita </a:t>
            </a:r>
            <a:r>
              <a:rPr lang="cs-CZ" dirty="0"/>
              <a:t>hodnotící škála, kde 1 = minimu a 5 maximum</a:t>
            </a:r>
          </a:p>
          <a:p>
            <a:r>
              <a:rPr lang="cs-CZ" dirty="0" smtClean="0"/>
              <a:t>Každá součást dodala alespoň 30 kontaktů na zaměstnavatele.</a:t>
            </a:r>
          </a:p>
          <a:p>
            <a:r>
              <a:rPr lang="cs-CZ" dirty="0" smtClean="0"/>
              <a:t>Kontakty byly předem informovány o realizaci šetření a byly požádány součástmi o spolupráci.</a:t>
            </a:r>
          </a:p>
          <a:p>
            <a:r>
              <a:rPr lang="cs-CZ" dirty="0" smtClean="0"/>
              <a:t>Celkově byl dotazník rozeslán na 396 adres.</a:t>
            </a:r>
          </a:p>
        </p:txBody>
      </p:sp>
    </p:spTree>
    <p:extLst>
      <p:ext uri="{BB962C8B-B14F-4D97-AF65-F5344CB8AC3E}">
        <p14:creationId xmlns:p14="http://schemas.microsoft.com/office/powerpoint/2010/main" val="2093631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Realizace šetření (datový soubor)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Dotazník byl alespoň částečně vyplněn v případě 263 zaměstnavatelů, zcela pak u 198 kontaktů</a:t>
            </a:r>
            <a:r>
              <a:rPr lang="cs-CZ" dirty="0" smtClean="0"/>
              <a:t>.</a:t>
            </a:r>
          </a:p>
          <a:p>
            <a:r>
              <a:rPr lang="cs-CZ" dirty="0"/>
              <a:t>Struktura datové matice:</a:t>
            </a:r>
          </a:p>
          <a:p>
            <a:pPr lvl="1"/>
            <a:r>
              <a:rPr lang="cs-CZ" sz="1600" dirty="0"/>
              <a:t>FAI (N = 35)</a:t>
            </a:r>
          </a:p>
          <a:p>
            <a:pPr lvl="1"/>
            <a:r>
              <a:rPr lang="cs-CZ" sz="1600" dirty="0"/>
              <a:t>FHS (N = 40)</a:t>
            </a:r>
          </a:p>
          <a:p>
            <a:pPr lvl="1"/>
            <a:r>
              <a:rPr lang="cs-CZ" sz="1600" dirty="0"/>
              <a:t>FLKŘ (N = 63)</a:t>
            </a:r>
          </a:p>
          <a:p>
            <a:pPr lvl="1"/>
            <a:r>
              <a:rPr lang="cs-CZ" sz="1600" dirty="0"/>
              <a:t>FAME (N = 37)</a:t>
            </a:r>
          </a:p>
          <a:p>
            <a:pPr lvl="1"/>
            <a:r>
              <a:rPr lang="cs-CZ" sz="1600" dirty="0"/>
              <a:t>FMK (N = 29)</a:t>
            </a:r>
          </a:p>
          <a:p>
            <a:pPr lvl="1"/>
            <a:r>
              <a:rPr lang="cs-CZ" sz="1600" dirty="0"/>
              <a:t>FT (N = 62)</a:t>
            </a:r>
          </a:p>
          <a:p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roce 2018 bylo šetření zapojeno více jak 700 zaměstnavatelů s návratnosti 268 dotazníků.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6167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Relevance pro trh práce</a:t>
            </a:r>
          </a:p>
        </p:txBody>
      </p:sp>
      <p:sp>
        <p:nvSpPr>
          <p:cNvPr id="5" name="Obdélník 4"/>
          <p:cNvSpPr/>
          <p:nvPr/>
        </p:nvSpPr>
        <p:spPr>
          <a:xfrm>
            <a:off x="35496" y="130685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b="1" dirty="0" smtClean="0"/>
              <a:t>Nakolik souhlasíte s tím, že studijní program</a:t>
            </a:r>
            <a:endParaRPr lang="cs-CZ" b="1" dirty="0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757478"/>
              </p:ext>
            </p:extLst>
          </p:nvPr>
        </p:nvGraphicFramePr>
        <p:xfrm>
          <a:off x="251520" y="1881488"/>
          <a:ext cx="8208913" cy="1504865"/>
        </p:xfrm>
        <a:graphic>
          <a:graphicData uri="http://schemas.openxmlformats.org/drawingml/2006/table">
            <a:tbl>
              <a:tblPr/>
              <a:tblGrid>
                <a:gridCol w="4099827">
                  <a:extLst>
                    <a:ext uri="{9D8B030D-6E8A-4147-A177-3AD203B41FA5}">
                      <a16:colId xmlns:a16="http://schemas.microsoft.com/office/drawing/2014/main" val="1588405090"/>
                    </a:ext>
                  </a:extLst>
                </a:gridCol>
                <a:gridCol w="629320">
                  <a:extLst>
                    <a:ext uri="{9D8B030D-6E8A-4147-A177-3AD203B41FA5}">
                      <a16:colId xmlns:a16="http://schemas.microsoft.com/office/drawing/2014/main" val="1458142256"/>
                    </a:ext>
                  </a:extLst>
                </a:gridCol>
                <a:gridCol w="579961">
                  <a:extLst>
                    <a:ext uri="{9D8B030D-6E8A-4147-A177-3AD203B41FA5}">
                      <a16:colId xmlns:a16="http://schemas.microsoft.com/office/drawing/2014/main" val="4212863011"/>
                    </a:ext>
                  </a:extLst>
                </a:gridCol>
                <a:gridCol w="579961">
                  <a:extLst>
                    <a:ext uri="{9D8B030D-6E8A-4147-A177-3AD203B41FA5}">
                      <a16:colId xmlns:a16="http://schemas.microsoft.com/office/drawing/2014/main" val="3249868321"/>
                    </a:ext>
                  </a:extLst>
                </a:gridCol>
                <a:gridCol w="579961">
                  <a:extLst>
                    <a:ext uri="{9D8B030D-6E8A-4147-A177-3AD203B41FA5}">
                      <a16:colId xmlns:a16="http://schemas.microsoft.com/office/drawing/2014/main" val="2175127758"/>
                    </a:ext>
                  </a:extLst>
                </a:gridCol>
                <a:gridCol w="579961">
                  <a:extLst>
                    <a:ext uri="{9D8B030D-6E8A-4147-A177-3AD203B41FA5}">
                      <a16:colId xmlns:a16="http://schemas.microsoft.com/office/drawing/2014/main" val="4185064029"/>
                    </a:ext>
                  </a:extLst>
                </a:gridCol>
                <a:gridCol w="579961">
                  <a:extLst>
                    <a:ext uri="{9D8B030D-6E8A-4147-A177-3AD203B41FA5}">
                      <a16:colId xmlns:a16="http://schemas.microsoft.com/office/drawing/2014/main" val="3712275936"/>
                    </a:ext>
                  </a:extLst>
                </a:gridCol>
                <a:gridCol w="579961">
                  <a:extLst>
                    <a:ext uri="{9D8B030D-6E8A-4147-A177-3AD203B41FA5}">
                      <a16:colId xmlns:a16="http://schemas.microsoft.com/office/drawing/2014/main" val="2368961741"/>
                    </a:ext>
                  </a:extLst>
                </a:gridCol>
              </a:tblGrid>
              <a:tr h="17566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UTB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FAI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FAME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FHS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FLKŘ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FMK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FT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081863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Umožňuje uplatnění na trhu práce.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5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C1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871459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Dává dobré kariérní příležitosti.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6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AC5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643745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Rozvíjí znalosti a dovednosti, které jsou užitečné v pracovním životě.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D5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3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781939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Umožňuje dostatečnou praxi.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C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2,8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D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208318"/>
                  </a:ext>
                </a:extLst>
              </a:tr>
            </a:tbl>
          </a:graphicData>
        </a:graphic>
      </p:graphicFrame>
      <p:graphicFrame>
        <p:nvGraphicFramePr>
          <p:cNvPr id="11" name="Tabulk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8627"/>
              </p:ext>
            </p:extLst>
          </p:nvPr>
        </p:nvGraphicFramePr>
        <p:xfrm>
          <a:off x="251520" y="4390612"/>
          <a:ext cx="8329084" cy="1322755"/>
        </p:xfrm>
        <a:graphic>
          <a:graphicData uri="http://schemas.openxmlformats.org/drawingml/2006/table">
            <a:tbl>
              <a:tblPr/>
              <a:tblGrid>
                <a:gridCol w="4043369">
                  <a:extLst>
                    <a:ext uri="{9D8B030D-6E8A-4147-A177-3AD203B41FA5}">
                      <a16:colId xmlns:a16="http://schemas.microsoft.com/office/drawing/2014/main" val="2229560690"/>
                    </a:ext>
                  </a:extLst>
                </a:gridCol>
                <a:gridCol w="612245">
                  <a:extLst>
                    <a:ext uri="{9D8B030D-6E8A-4147-A177-3AD203B41FA5}">
                      <a16:colId xmlns:a16="http://schemas.microsoft.com/office/drawing/2014/main" val="2774088381"/>
                    </a:ext>
                  </a:extLst>
                </a:gridCol>
                <a:gridCol w="612245">
                  <a:extLst>
                    <a:ext uri="{9D8B030D-6E8A-4147-A177-3AD203B41FA5}">
                      <a16:colId xmlns:a16="http://schemas.microsoft.com/office/drawing/2014/main" val="3604448403"/>
                    </a:ext>
                  </a:extLst>
                </a:gridCol>
                <a:gridCol w="612245">
                  <a:extLst>
                    <a:ext uri="{9D8B030D-6E8A-4147-A177-3AD203B41FA5}">
                      <a16:colId xmlns:a16="http://schemas.microsoft.com/office/drawing/2014/main" val="1074449558"/>
                    </a:ext>
                  </a:extLst>
                </a:gridCol>
                <a:gridCol w="612245">
                  <a:extLst>
                    <a:ext uri="{9D8B030D-6E8A-4147-A177-3AD203B41FA5}">
                      <a16:colId xmlns:a16="http://schemas.microsoft.com/office/drawing/2014/main" val="2615360647"/>
                    </a:ext>
                  </a:extLst>
                </a:gridCol>
                <a:gridCol w="612245">
                  <a:extLst>
                    <a:ext uri="{9D8B030D-6E8A-4147-A177-3AD203B41FA5}">
                      <a16:colId xmlns:a16="http://schemas.microsoft.com/office/drawing/2014/main" val="2745061489"/>
                    </a:ext>
                  </a:extLst>
                </a:gridCol>
                <a:gridCol w="612245">
                  <a:extLst>
                    <a:ext uri="{9D8B030D-6E8A-4147-A177-3AD203B41FA5}">
                      <a16:colId xmlns:a16="http://schemas.microsoft.com/office/drawing/2014/main" val="2098337364"/>
                    </a:ext>
                  </a:extLst>
                </a:gridCol>
                <a:gridCol w="612245">
                  <a:extLst>
                    <a:ext uri="{9D8B030D-6E8A-4147-A177-3AD203B41FA5}">
                      <a16:colId xmlns:a16="http://schemas.microsoft.com/office/drawing/2014/main" val="2711809290"/>
                    </a:ext>
                  </a:extLst>
                </a:gridCol>
              </a:tblGrid>
              <a:tr h="17888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UTB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FAI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FAME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FHS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FLKŘ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FMK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FT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410517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Umožňuje uplatnění na trhu práce.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-0,7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C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C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743144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Dává dobré kariérní příležitosti.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-0,6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C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1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394068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Rozvíjí znalosti a dovednosti, které jsou užitečné v pracovním životě.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A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-0,6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B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4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276041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Umožňuje dostatečnou praxi.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-0,8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4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273831"/>
                  </a:ext>
                </a:extLst>
              </a:tr>
            </a:tbl>
          </a:graphicData>
        </a:graphic>
      </p:graphicFrame>
      <p:sp>
        <p:nvSpPr>
          <p:cNvPr id="12" name="Obdélník 11"/>
          <p:cNvSpPr/>
          <p:nvPr/>
        </p:nvSpPr>
        <p:spPr>
          <a:xfrm>
            <a:off x="-594901" y="402128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b="1" dirty="0" smtClean="0"/>
              <a:t>Rozdíl oproti výsledkům 2018</a:t>
            </a:r>
            <a:endParaRPr lang="cs-CZ" b="1" dirty="0"/>
          </a:p>
        </p:txBody>
      </p:sp>
      <p:sp>
        <p:nvSpPr>
          <p:cNvPr id="13" name="Ovál 12"/>
          <p:cNvSpPr/>
          <p:nvPr/>
        </p:nvSpPr>
        <p:spPr>
          <a:xfrm>
            <a:off x="3779912" y="3068960"/>
            <a:ext cx="5328592" cy="432048"/>
          </a:xfrm>
          <a:prstGeom prst="ellipse">
            <a:avLst/>
          </a:prstGeom>
          <a:noFill/>
          <a:ln>
            <a:solidFill>
              <a:srgbClr val="FF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3635896" y="3569832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FF6600"/>
                </a:solidFill>
              </a:rPr>
              <a:t>Z pohledu většiny zaměstnavatelů SP UTB umožňují jen průměrnou praxi, v případě FAI a FLKŘ je podprůměrná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440498" y="6092744"/>
            <a:ext cx="23207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FF6600"/>
                </a:solidFill>
              </a:rPr>
              <a:t>Výrazné zhoršení dostatečnosti praxe u FAI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6372200" y="5949372"/>
            <a:ext cx="24996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FF6600"/>
                </a:solidFill>
              </a:rPr>
              <a:t>Výrazné zhoršení kariérních příležitostí a uplatnění na trhu práce u FLKŘ</a:t>
            </a:r>
          </a:p>
        </p:txBody>
      </p:sp>
      <p:cxnSp>
        <p:nvCxnSpPr>
          <p:cNvPr id="17" name="Přímá spojnice se šipkou 16"/>
          <p:cNvCxnSpPr/>
          <p:nvPr/>
        </p:nvCxnSpPr>
        <p:spPr>
          <a:xfrm flipV="1">
            <a:off x="2761262" y="5805264"/>
            <a:ext cx="1990758" cy="4521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/>
          <p:nvPr/>
        </p:nvCxnSpPr>
        <p:spPr>
          <a:xfrm flipH="1" flipV="1">
            <a:off x="7164288" y="5133947"/>
            <a:ext cx="360040" cy="8154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ovéPole 22"/>
          <p:cNvSpPr txBox="1"/>
          <p:nvPr/>
        </p:nvSpPr>
        <p:spPr>
          <a:xfrm>
            <a:off x="6271629" y="300974"/>
            <a:ext cx="270080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FF6600"/>
                </a:solidFill>
              </a:rPr>
              <a:t>Z pohledu většiny zaměstnavatelů mají SP UTB vysoké uplatnění na trhu práce</a:t>
            </a:r>
            <a:r>
              <a:rPr lang="cs-CZ" dirty="0" smtClean="0">
                <a:solidFill>
                  <a:srgbClr val="FF6600"/>
                </a:solidFill>
              </a:rPr>
              <a:t>.</a:t>
            </a:r>
            <a:endParaRPr lang="cs-CZ" dirty="0">
              <a:solidFill>
                <a:srgbClr val="FF6600"/>
              </a:solidFill>
            </a:endParaRPr>
          </a:p>
        </p:txBody>
      </p:sp>
      <p:cxnSp>
        <p:nvCxnSpPr>
          <p:cNvPr id="24" name="Přímá spojnice se šipkou 23"/>
          <p:cNvCxnSpPr/>
          <p:nvPr/>
        </p:nvCxnSpPr>
        <p:spPr>
          <a:xfrm flipH="1">
            <a:off x="6514224" y="1013618"/>
            <a:ext cx="650064" cy="7415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/>
          <p:nvPr/>
        </p:nvCxnSpPr>
        <p:spPr>
          <a:xfrm>
            <a:off x="8172400" y="1081209"/>
            <a:ext cx="118319" cy="6168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Přímá spojnice se šipkou 31"/>
          <p:cNvCxnSpPr>
            <a:stCxn id="23" idx="2"/>
          </p:cNvCxnSpPr>
          <p:nvPr/>
        </p:nvCxnSpPr>
        <p:spPr>
          <a:xfrm flipH="1">
            <a:off x="7490682" y="1101193"/>
            <a:ext cx="131351" cy="6342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Přímá spojnice se šipkou 36"/>
          <p:cNvCxnSpPr/>
          <p:nvPr/>
        </p:nvCxnSpPr>
        <p:spPr>
          <a:xfrm flipH="1">
            <a:off x="5651112" y="979264"/>
            <a:ext cx="1289203" cy="7377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228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Výstupy učení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443573"/>
              </p:ext>
            </p:extLst>
          </p:nvPr>
        </p:nvGraphicFramePr>
        <p:xfrm>
          <a:off x="395536" y="1844824"/>
          <a:ext cx="8496942" cy="3041929"/>
        </p:xfrm>
        <a:graphic>
          <a:graphicData uri="http://schemas.openxmlformats.org/drawingml/2006/table">
            <a:tbl>
              <a:tblPr/>
              <a:tblGrid>
                <a:gridCol w="4243681">
                  <a:extLst>
                    <a:ext uri="{9D8B030D-6E8A-4147-A177-3AD203B41FA5}">
                      <a16:colId xmlns:a16="http://schemas.microsoft.com/office/drawing/2014/main" val="1098955389"/>
                    </a:ext>
                  </a:extLst>
                </a:gridCol>
                <a:gridCol w="651401">
                  <a:extLst>
                    <a:ext uri="{9D8B030D-6E8A-4147-A177-3AD203B41FA5}">
                      <a16:colId xmlns:a16="http://schemas.microsoft.com/office/drawing/2014/main" val="3771388221"/>
                    </a:ext>
                  </a:extLst>
                </a:gridCol>
                <a:gridCol w="600310">
                  <a:extLst>
                    <a:ext uri="{9D8B030D-6E8A-4147-A177-3AD203B41FA5}">
                      <a16:colId xmlns:a16="http://schemas.microsoft.com/office/drawing/2014/main" val="104668479"/>
                    </a:ext>
                  </a:extLst>
                </a:gridCol>
                <a:gridCol w="600310">
                  <a:extLst>
                    <a:ext uri="{9D8B030D-6E8A-4147-A177-3AD203B41FA5}">
                      <a16:colId xmlns:a16="http://schemas.microsoft.com/office/drawing/2014/main" val="2996894205"/>
                    </a:ext>
                  </a:extLst>
                </a:gridCol>
                <a:gridCol w="600310">
                  <a:extLst>
                    <a:ext uri="{9D8B030D-6E8A-4147-A177-3AD203B41FA5}">
                      <a16:colId xmlns:a16="http://schemas.microsoft.com/office/drawing/2014/main" val="1412566236"/>
                    </a:ext>
                  </a:extLst>
                </a:gridCol>
                <a:gridCol w="600310">
                  <a:extLst>
                    <a:ext uri="{9D8B030D-6E8A-4147-A177-3AD203B41FA5}">
                      <a16:colId xmlns:a16="http://schemas.microsoft.com/office/drawing/2014/main" val="3404761924"/>
                    </a:ext>
                  </a:extLst>
                </a:gridCol>
                <a:gridCol w="600310">
                  <a:extLst>
                    <a:ext uri="{9D8B030D-6E8A-4147-A177-3AD203B41FA5}">
                      <a16:colId xmlns:a16="http://schemas.microsoft.com/office/drawing/2014/main" val="3619342909"/>
                    </a:ext>
                  </a:extLst>
                </a:gridCol>
                <a:gridCol w="600310">
                  <a:extLst>
                    <a:ext uri="{9D8B030D-6E8A-4147-A177-3AD203B41FA5}">
                      <a16:colId xmlns:a16="http://schemas.microsoft.com/office/drawing/2014/main" val="379480014"/>
                    </a:ext>
                  </a:extLst>
                </a:gridCol>
              </a:tblGrid>
              <a:tr h="17566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UTB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FAI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FAME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FHS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FLKŘ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FMK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FT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637947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Teoretickými znalosti.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C4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6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391385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Znalostmi vědeckých pracovních postupů a výzkumu.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0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7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725647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Zkušeností s výzkumem.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F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2,8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D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A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D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866601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Dovednostmi uplatnitelnými v pracovním životě.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6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F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2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18086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Kritickým myšlením a reflexí.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7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559002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spolupracovat s druhými.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C2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92891"/>
                  </a:ext>
                </a:extLst>
              </a:tr>
              <a:tr h="276039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samostatné práce</a:t>
                      </a:r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3,8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646094"/>
                  </a:ext>
                </a:extLst>
              </a:tr>
              <a:tr h="276039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Komunikačními dovednostmi (zejména schopností prezentovat své </a:t>
                      </a:r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myšlenky).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3,8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607096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Dovednostmi v oblasti psané komunikace.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3,8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126414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inovativně přemýšlet.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4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228614"/>
                  </a:ext>
                </a:extLst>
              </a:tr>
            </a:tbl>
          </a:graphicData>
        </a:graphic>
      </p:graphicFrame>
      <p:sp>
        <p:nvSpPr>
          <p:cNvPr id="7" name="Obdélník 6"/>
          <p:cNvSpPr/>
          <p:nvPr/>
        </p:nvSpPr>
        <p:spPr>
          <a:xfrm>
            <a:off x="0" y="1333222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b="1" dirty="0" smtClean="0"/>
              <a:t>Nakolik souhlasíte s tím, že studijní program studenty vybavuje </a:t>
            </a:r>
            <a:endParaRPr lang="cs-CZ" b="1" dirty="0"/>
          </a:p>
        </p:txBody>
      </p:sp>
      <p:sp>
        <p:nvSpPr>
          <p:cNvPr id="8" name="Ovál 7"/>
          <p:cNvSpPr/>
          <p:nvPr/>
        </p:nvSpPr>
        <p:spPr>
          <a:xfrm>
            <a:off x="4211960" y="2852936"/>
            <a:ext cx="4932040" cy="288032"/>
          </a:xfrm>
          <a:prstGeom prst="ellipse">
            <a:avLst/>
          </a:prstGeom>
          <a:noFill/>
          <a:ln>
            <a:solidFill>
              <a:srgbClr val="FF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 rot="5400000">
            <a:off x="6048164" y="2960948"/>
            <a:ext cx="3888432" cy="792088"/>
          </a:xfrm>
          <a:prstGeom prst="ellipse">
            <a:avLst/>
          </a:prstGeom>
          <a:noFill/>
          <a:ln>
            <a:solidFill>
              <a:srgbClr val="FF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6480548" y="5912490"/>
            <a:ext cx="2499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FF6600"/>
                </a:solidFill>
              </a:rPr>
              <a:t>Nejlépe hodnocené výstupy učení nalezneme u absolventů FMK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1403648" y="5431575"/>
            <a:ext cx="24996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FF6600"/>
                </a:solidFill>
              </a:rPr>
              <a:t>Dovednosti uplatnitelné v pracovním životě jsou v případě SP UTB hodnoceny průměrně</a:t>
            </a:r>
          </a:p>
        </p:txBody>
      </p:sp>
      <p:cxnSp>
        <p:nvCxnSpPr>
          <p:cNvPr id="12" name="Přímá spojnice se šipkou 11"/>
          <p:cNvCxnSpPr/>
          <p:nvPr/>
        </p:nvCxnSpPr>
        <p:spPr>
          <a:xfrm flipV="1">
            <a:off x="2915816" y="3251216"/>
            <a:ext cx="1584176" cy="20675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V="1">
            <a:off x="7730382" y="5029023"/>
            <a:ext cx="261998" cy="8665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187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Výstupy učení: 2021 versus 2018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294835"/>
              </p:ext>
            </p:extLst>
          </p:nvPr>
        </p:nvGraphicFramePr>
        <p:xfrm>
          <a:off x="395536" y="1340768"/>
          <a:ext cx="8280922" cy="3048541"/>
        </p:xfrm>
        <a:graphic>
          <a:graphicData uri="http://schemas.openxmlformats.org/drawingml/2006/table">
            <a:tbl>
              <a:tblPr/>
              <a:tblGrid>
                <a:gridCol w="4019987">
                  <a:extLst>
                    <a:ext uri="{9D8B030D-6E8A-4147-A177-3AD203B41FA5}">
                      <a16:colId xmlns:a16="http://schemas.microsoft.com/office/drawing/2014/main" val="423763356"/>
                    </a:ext>
                  </a:extLst>
                </a:gridCol>
                <a:gridCol w="608705">
                  <a:extLst>
                    <a:ext uri="{9D8B030D-6E8A-4147-A177-3AD203B41FA5}">
                      <a16:colId xmlns:a16="http://schemas.microsoft.com/office/drawing/2014/main" val="1168597908"/>
                    </a:ext>
                  </a:extLst>
                </a:gridCol>
                <a:gridCol w="608705">
                  <a:extLst>
                    <a:ext uri="{9D8B030D-6E8A-4147-A177-3AD203B41FA5}">
                      <a16:colId xmlns:a16="http://schemas.microsoft.com/office/drawing/2014/main" val="786539987"/>
                    </a:ext>
                  </a:extLst>
                </a:gridCol>
                <a:gridCol w="608705">
                  <a:extLst>
                    <a:ext uri="{9D8B030D-6E8A-4147-A177-3AD203B41FA5}">
                      <a16:colId xmlns:a16="http://schemas.microsoft.com/office/drawing/2014/main" val="1736857208"/>
                    </a:ext>
                  </a:extLst>
                </a:gridCol>
                <a:gridCol w="608705">
                  <a:extLst>
                    <a:ext uri="{9D8B030D-6E8A-4147-A177-3AD203B41FA5}">
                      <a16:colId xmlns:a16="http://schemas.microsoft.com/office/drawing/2014/main" val="2835330448"/>
                    </a:ext>
                  </a:extLst>
                </a:gridCol>
                <a:gridCol w="608705">
                  <a:extLst>
                    <a:ext uri="{9D8B030D-6E8A-4147-A177-3AD203B41FA5}">
                      <a16:colId xmlns:a16="http://schemas.microsoft.com/office/drawing/2014/main" val="2987868442"/>
                    </a:ext>
                  </a:extLst>
                </a:gridCol>
                <a:gridCol w="608705">
                  <a:extLst>
                    <a:ext uri="{9D8B030D-6E8A-4147-A177-3AD203B41FA5}">
                      <a16:colId xmlns:a16="http://schemas.microsoft.com/office/drawing/2014/main" val="409396296"/>
                    </a:ext>
                  </a:extLst>
                </a:gridCol>
                <a:gridCol w="608705">
                  <a:extLst>
                    <a:ext uri="{9D8B030D-6E8A-4147-A177-3AD203B41FA5}">
                      <a16:colId xmlns:a16="http://schemas.microsoft.com/office/drawing/2014/main" val="4121529739"/>
                    </a:ext>
                  </a:extLst>
                </a:gridCol>
              </a:tblGrid>
              <a:tr h="17888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UTB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FAI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FAME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FHS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FLKŘ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FMK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FT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4044837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Teoretickými znalosti.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1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578908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Znalostmi vědeckých pracovních postupů a výzkumu.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F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762542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Zkušeností s výzkumem.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2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5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23852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Dovednostmi uplatnitelnými v pracovním životě.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-0,7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F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-0,9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4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181852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Kritickým myšlením a reflexí.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-0,6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6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0,6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281328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spolupracovat s druhými.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AC5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589881"/>
                  </a:ext>
                </a:extLst>
              </a:tr>
              <a:tr h="28111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samostatné práce</a:t>
                      </a:r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-0,6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974365"/>
                  </a:ext>
                </a:extLst>
              </a:tr>
              <a:tr h="281111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Komunikačními dovednostmi (zejména schopností prezentovat své myšlenky.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906004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Dovednostmi v oblasti psané komunikace.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4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0,7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E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3833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inovativně přemýšlet.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F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-0,7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C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080497"/>
                  </a:ext>
                </a:extLst>
              </a:tr>
            </a:tbl>
          </a:graphicData>
        </a:graphic>
      </p:graphicFrame>
      <p:sp>
        <p:nvSpPr>
          <p:cNvPr id="5" name="Ovál 4"/>
          <p:cNvSpPr/>
          <p:nvPr/>
        </p:nvSpPr>
        <p:spPr>
          <a:xfrm rot="5400000">
            <a:off x="4608004" y="2617685"/>
            <a:ext cx="3888432" cy="792088"/>
          </a:xfrm>
          <a:prstGeom prst="ellipse">
            <a:avLst/>
          </a:prstGeom>
          <a:noFill/>
          <a:ln>
            <a:solidFill>
              <a:srgbClr val="FF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6518573" y="5598532"/>
            <a:ext cx="24996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FF6600"/>
                </a:solidFill>
              </a:rPr>
              <a:t>Nejvíce se zhoršily výstupy učení absolventů FHS, která je rovněž z hlediska výstupů učení nejhůře hodnocena</a:t>
            </a:r>
          </a:p>
        </p:txBody>
      </p:sp>
      <p:sp>
        <p:nvSpPr>
          <p:cNvPr id="7" name="Ovál 6"/>
          <p:cNvSpPr/>
          <p:nvPr/>
        </p:nvSpPr>
        <p:spPr>
          <a:xfrm>
            <a:off x="4086200" y="2348880"/>
            <a:ext cx="4932040" cy="288032"/>
          </a:xfrm>
          <a:prstGeom prst="ellipse">
            <a:avLst/>
          </a:prstGeom>
          <a:noFill/>
          <a:ln>
            <a:solidFill>
              <a:srgbClr val="FF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467544" y="5229200"/>
            <a:ext cx="29523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FF6600"/>
                </a:solidFill>
              </a:rPr>
              <a:t>Dovednosti uplatnitelné v pracovním životě jsou kategorií výstupů učení, která výrazně poklesla</a:t>
            </a:r>
          </a:p>
        </p:txBody>
      </p:sp>
      <p:cxnSp>
        <p:nvCxnSpPr>
          <p:cNvPr id="9" name="Přímá spojnice se šipkou 8"/>
          <p:cNvCxnSpPr/>
          <p:nvPr/>
        </p:nvCxnSpPr>
        <p:spPr>
          <a:xfrm flipV="1">
            <a:off x="2280477" y="2636912"/>
            <a:ext cx="2003491" cy="25866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H="1" flipV="1">
            <a:off x="6579508" y="4503475"/>
            <a:ext cx="800804" cy="10950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010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8064896" cy="736857"/>
          </a:xfrm>
        </p:spPr>
        <p:txBody>
          <a:bodyPr/>
          <a:lstStyle/>
          <a:p>
            <a:r>
              <a:rPr lang="cs-CZ" dirty="0"/>
              <a:t>Generické pracovní dovednosti (otázky zaměstnavatelů</a:t>
            </a:r>
            <a:r>
              <a:rPr lang="cs-CZ" dirty="0" smtClean="0"/>
              <a:t>).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692154"/>
              </p:ext>
            </p:extLst>
          </p:nvPr>
        </p:nvGraphicFramePr>
        <p:xfrm>
          <a:off x="179513" y="1340768"/>
          <a:ext cx="6480720" cy="4514595"/>
        </p:xfrm>
        <a:graphic>
          <a:graphicData uri="http://schemas.openxmlformats.org/drawingml/2006/table">
            <a:tbl>
              <a:tblPr/>
              <a:tblGrid>
                <a:gridCol w="3076705">
                  <a:extLst>
                    <a:ext uri="{9D8B030D-6E8A-4147-A177-3AD203B41FA5}">
                      <a16:colId xmlns:a16="http://schemas.microsoft.com/office/drawing/2014/main" val="1536026331"/>
                    </a:ext>
                  </a:extLst>
                </a:gridCol>
                <a:gridCol w="392771">
                  <a:extLst>
                    <a:ext uri="{9D8B030D-6E8A-4147-A177-3AD203B41FA5}">
                      <a16:colId xmlns:a16="http://schemas.microsoft.com/office/drawing/2014/main" val="3113631950"/>
                    </a:ext>
                  </a:extLst>
                </a:gridCol>
                <a:gridCol w="346947">
                  <a:extLst>
                    <a:ext uri="{9D8B030D-6E8A-4147-A177-3AD203B41FA5}">
                      <a16:colId xmlns:a16="http://schemas.microsoft.com/office/drawing/2014/main" val="2882825745"/>
                    </a:ext>
                  </a:extLst>
                </a:gridCol>
                <a:gridCol w="393275">
                  <a:extLst>
                    <a:ext uri="{9D8B030D-6E8A-4147-A177-3AD203B41FA5}">
                      <a16:colId xmlns:a16="http://schemas.microsoft.com/office/drawing/2014/main" val="843877740"/>
                    </a:ext>
                  </a:extLst>
                </a:gridCol>
                <a:gridCol w="387735">
                  <a:extLst>
                    <a:ext uri="{9D8B030D-6E8A-4147-A177-3AD203B41FA5}">
                      <a16:colId xmlns:a16="http://schemas.microsoft.com/office/drawing/2014/main" val="2221689685"/>
                    </a:ext>
                  </a:extLst>
                </a:gridCol>
                <a:gridCol w="498517">
                  <a:extLst>
                    <a:ext uri="{9D8B030D-6E8A-4147-A177-3AD203B41FA5}">
                      <a16:colId xmlns:a16="http://schemas.microsoft.com/office/drawing/2014/main" val="608140106"/>
                    </a:ext>
                  </a:extLst>
                </a:gridCol>
                <a:gridCol w="476257">
                  <a:extLst>
                    <a:ext uri="{9D8B030D-6E8A-4147-A177-3AD203B41FA5}">
                      <a16:colId xmlns:a16="http://schemas.microsoft.com/office/drawing/2014/main" val="2166625514"/>
                    </a:ext>
                  </a:extLst>
                </a:gridCol>
                <a:gridCol w="908513">
                  <a:extLst>
                    <a:ext uri="{9D8B030D-6E8A-4147-A177-3AD203B41FA5}">
                      <a16:colId xmlns:a16="http://schemas.microsoft.com/office/drawing/2014/main" val="2025513973"/>
                    </a:ext>
                  </a:extLst>
                </a:gridCol>
              </a:tblGrid>
              <a:tr h="17566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UTB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FAI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FAME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FHS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FLKŘ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FMK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FT</a:t>
                      </a:r>
                    </a:p>
                  </a:txBody>
                  <a:tcPr marL="8365" marR="8365" marT="83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7779530"/>
                  </a:ext>
                </a:extLst>
              </a:tr>
              <a:tr h="27603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aktivně užívat cizí jazyk v mluvené formě (např. vyřídit telefonát v cizím jazyce).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2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1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A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2,8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2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628966"/>
                  </a:ext>
                </a:extLst>
              </a:tr>
              <a:tr h="27603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aktivně užívat cizí jazyk v písemné formě (např. porozumět psanému textu a zformulovat na něj textovou odpověď).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6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A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F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2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1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503580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efektivně organizovat svůj pracovní čas.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D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A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7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B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202774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dodržovat zadané termíny a disciplínu ve firmě.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2922573"/>
                  </a:ext>
                </a:extLst>
              </a:tr>
              <a:tr h="27603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informovat o progresu ve své pracovní činnosti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A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7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18689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</a:t>
                      </a:r>
                      <a:r>
                        <a:rPr lang="cs-CZ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přizpůsobovat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 potřebám organizace.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D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082034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vyhledávat a osvojovat si nové informace.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5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7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3728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nahlížet na pracovní problémy z více stran.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413269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 sdílet informace s kolegy.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22770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poradit si ve standardních pracovních situacích.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B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692232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pracovat pod tlakem a řešit nestandardní pracovní situace.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2,9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5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D5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070950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identifikovat chyby v pracovních procesech.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8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927711"/>
                  </a:ext>
                </a:extLst>
              </a:tr>
              <a:tr h="17566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</a:t>
                      </a:r>
                      <a:r>
                        <a:rPr lang="cs-CZ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vybírat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optimální postupy při řešení problémů.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6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3,6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580910"/>
                  </a:ext>
                </a:extLst>
              </a:tr>
              <a:tr h="27603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Schopnost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rozpoznat priority v řešení úkolů včetně ekonomických aspektů.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2,8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C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9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</a:t>
                      </a:r>
                    </a:p>
                  </a:txBody>
                  <a:tcPr marL="8365" marR="8365" marT="83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4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798555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6986889" y="1569679"/>
            <a:ext cx="15635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FF6600"/>
                </a:solidFill>
              </a:rPr>
              <a:t>Průměrně hodnocené dovednosti absolventů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7092280" y="5030106"/>
            <a:ext cx="15635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FF6600"/>
                </a:solidFill>
              </a:rPr>
              <a:t>Průměrně hodnocené dovednosti absolventů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067176" y="3419997"/>
            <a:ext cx="15635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00B050"/>
                </a:solidFill>
              </a:rPr>
              <a:t>Nadprůměrně hodnocené dovednosti absolventů</a:t>
            </a:r>
          </a:p>
        </p:txBody>
      </p:sp>
      <p:sp>
        <p:nvSpPr>
          <p:cNvPr id="9" name="Pravá složená závorka 8"/>
          <p:cNvSpPr/>
          <p:nvPr/>
        </p:nvSpPr>
        <p:spPr>
          <a:xfrm>
            <a:off x="6851152" y="3284983"/>
            <a:ext cx="216024" cy="1224136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Pravá složená závorka 10"/>
          <p:cNvSpPr/>
          <p:nvPr/>
        </p:nvSpPr>
        <p:spPr>
          <a:xfrm flipV="1">
            <a:off x="6876256" y="1492560"/>
            <a:ext cx="216024" cy="1072344"/>
          </a:xfrm>
          <a:prstGeom prst="rightBrace">
            <a:avLst/>
          </a:prstGeom>
          <a:ln>
            <a:solidFill>
              <a:srgbClr val="FF66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ravá složená závorka 11"/>
          <p:cNvSpPr/>
          <p:nvPr/>
        </p:nvSpPr>
        <p:spPr>
          <a:xfrm flipV="1">
            <a:off x="6876256" y="4932166"/>
            <a:ext cx="216024" cy="1072344"/>
          </a:xfrm>
          <a:prstGeom prst="rightBrace">
            <a:avLst/>
          </a:prstGeom>
          <a:ln>
            <a:solidFill>
              <a:srgbClr val="FF66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4184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Generické pracovní </a:t>
            </a:r>
            <a:r>
              <a:rPr lang="cs-CZ" dirty="0" smtClean="0"/>
              <a:t>dovednosti: 2021 versus 2018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140159"/>
              </p:ext>
            </p:extLst>
          </p:nvPr>
        </p:nvGraphicFramePr>
        <p:xfrm>
          <a:off x="179512" y="1484784"/>
          <a:ext cx="6192686" cy="4882665"/>
        </p:xfrm>
        <a:graphic>
          <a:graphicData uri="http://schemas.openxmlformats.org/drawingml/2006/table">
            <a:tbl>
              <a:tblPr/>
              <a:tblGrid>
                <a:gridCol w="3006251">
                  <a:extLst>
                    <a:ext uri="{9D8B030D-6E8A-4147-A177-3AD203B41FA5}">
                      <a16:colId xmlns:a16="http://schemas.microsoft.com/office/drawing/2014/main" val="2465208948"/>
                    </a:ext>
                  </a:extLst>
                </a:gridCol>
                <a:gridCol w="455205">
                  <a:extLst>
                    <a:ext uri="{9D8B030D-6E8A-4147-A177-3AD203B41FA5}">
                      <a16:colId xmlns:a16="http://schemas.microsoft.com/office/drawing/2014/main" val="781660931"/>
                    </a:ext>
                  </a:extLst>
                </a:gridCol>
                <a:gridCol w="455205">
                  <a:extLst>
                    <a:ext uri="{9D8B030D-6E8A-4147-A177-3AD203B41FA5}">
                      <a16:colId xmlns:a16="http://schemas.microsoft.com/office/drawing/2014/main" val="291087083"/>
                    </a:ext>
                  </a:extLst>
                </a:gridCol>
                <a:gridCol w="455205">
                  <a:extLst>
                    <a:ext uri="{9D8B030D-6E8A-4147-A177-3AD203B41FA5}">
                      <a16:colId xmlns:a16="http://schemas.microsoft.com/office/drawing/2014/main" val="3536361570"/>
                    </a:ext>
                  </a:extLst>
                </a:gridCol>
                <a:gridCol w="455205">
                  <a:extLst>
                    <a:ext uri="{9D8B030D-6E8A-4147-A177-3AD203B41FA5}">
                      <a16:colId xmlns:a16="http://schemas.microsoft.com/office/drawing/2014/main" val="3386113006"/>
                    </a:ext>
                  </a:extLst>
                </a:gridCol>
                <a:gridCol w="455205">
                  <a:extLst>
                    <a:ext uri="{9D8B030D-6E8A-4147-A177-3AD203B41FA5}">
                      <a16:colId xmlns:a16="http://schemas.microsoft.com/office/drawing/2014/main" val="2754761676"/>
                    </a:ext>
                  </a:extLst>
                </a:gridCol>
                <a:gridCol w="455205">
                  <a:extLst>
                    <a:ext uri="{9D8B030D-6E8A-4147-A177-3AD203B41FA5}">
                      <a16:colId xmlns:a16="http://schemas.microsoft.com/office/drawing/2014/main" val="4084454515"/>
                    </a:ext>
                  </a:extLst>
                </a:gridCol>
                <a:gridCol w="455205">
                  <a:extLst>
                    <a:ext uri="{9D8B030D-6E8A-4147-A177-3AD203B41FA5}">
                      <a16:colId xmlns:a16="http://schemas.microsoft.com/office/drawing/2014/main" val="2920583188"/>
                    </a:ext>
                  </a:extLst>
                </a:gridCol>
              </a:tblGrid>
              <a:tr h="178889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UTB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FAI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FAME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FHS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FLKŘ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FMK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FT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459745"/>
                  </a:ext>
                </a:extLst>
              </a:tr>
              <a:tr h="28111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aktivně užívat cizí jazyk v mluvené formě (např. vyřídit telefonát v cizím jazyce).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C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C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5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221040"/>
                  </a:ext>
                </a:extLst>
              </a:tr>
              <a:tr h="28111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aktivně užívat cizí jazyk v písemné formě (např. porozumět psanému textu a zformulovat na něj textovou odpověď).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6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5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B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74442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efektivně organizovat svůj pracovní čas.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1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2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1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930972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dodržovat zadané termíny a disciplínu ve firmě.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9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579589"/>
                  </a:ext>
                </a:extLst>
              </a:tr>
              <a:tr h="28111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informovat o progresu ve své pracovní činnosti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E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33511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přizpůsobovat se potřebám organizace.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531476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vyhledávat a osvojovat si nové informace.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0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1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25711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nahlížet na pracovní problémy z více stran.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4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858894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 sdílet informace s kolegy.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4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0,7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E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1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0,5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74917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poradit si ve standardních pracovních situacích.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-0,6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275499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pracovat pod tlakem a řešit nestandardní pracovní situace.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-0,6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E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0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476732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identifikovat chyby v pracovních procesech.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A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858899"/>
                  </a:ext>
                </a:extLst>
              </a:tr>
              <a:tr h="178889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vybírat optimální postupy při řešení problémů.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-0,4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438380"/>
                  </a:ext>
                </a:extLst>
              </a:tr>
              <a:tr h="281111"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Schopností rozpoznat priority v řešení úkolů včetně ekonomických aspektů.</a:t>
                      </a:r>
                    </a:p>
                  </a:txBody>
                  <a:tcPr marL="8519" marR="8519" marT="851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-0,6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1,7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-0,1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F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0,2</a:t>
                      </a:r>
                    </a:p>
                  </a:txBody>
                  <a:tcPr marL="8519" marR="8519" marT="8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656767"/>
                  </a:ext>
                </a:extLst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7126473" y="3287371"/>
            <a:ext cx="156356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FF6600"/>
                </a:solidFill>
              </a:rPr>
              <a:t>V případě FHS došlo k nejvýraznějšímu zhoršení profilu dovedností, pak následuje FMK.</a:t>
            </a:r>
          </a:p>
        </p:txBody>
      </p:sp>
      <p:sp>
        <p:nvSpPr>
          <p:cNvPr id="12" name="Ovál 11"/>
          <p:cNvSpPr/>
          <p:nvPr/>
        </p:nvSpPr>
        <p:spPr>
          <a:xfrm rot="5400000">
            <a:off x="1980170" y="3717493"/>
            <a:ext cx="5543699" cy="504056"/>
          </a:xfrm>
          <a:prstGeom prst="ellipse">
            <a:avLst/>
          </a:prstGeom>
          <a:noFill/>
          <a:ln>
            <a:solidFill>
              <a:srgbClr val="FF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7164288" y="4869160"/>
            <a:ext cx="15635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00B050"/>
                </a:solidFill>
              </a:rPr>
              <a:t>Naopak u FLKŘ a FAME došlo k nejvýraznějšímu zlepšení, rovněž i v některých kategoriích u FAI.</a:t>
            </a:r>
          </a:p>
        </p:txBody>
      </p:sp>
    </p:spTree>
    <p:extLst>
      <p:ext uri="{BB962C8B-B14F-4D97-AF65-F5344CB8AC3E}">
        <p14:creationId xmlns:p14="http://schemas.microsoft.com/office/powerpoint/2010/main" val="3530554968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33544</TotalTime>
  <Words>1574</Words>
  <Application>Microsoft Office PowerPoint</Application>
  <PresentationFormat>Předvádění na obrazovce (4:3)</PresentationFormat>
  <Paragraphs>579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Calibri</vt:lpstr>
      <vt:lpstr>Times New Roman</vt:lpstr>
      <vt:lpstr>Trebuchet MS</vt:lpstr>
      <vt:lpstr>Výchozí návrh</vt:lpstr>
      <vt:lpstr>Hodnocení absolventů UTB ze strany zaměstnavatelů:  šetření pro účely ZVH 2021 </vt:lpstr>
      <vt:lpstr>Struktura modulu D. Ukazatele kvality vzdělávací činnosti z pohledu vnějších zákazníků</vt:lpstr>
      <vt:lpstr>Metodologická poznámka</vt:lpstr>
      <vt:lpstr>Realizace šetření (datový soubor)</vt:lpstr>
      <vt:lpstr>Relevance pro trh práce</vt:lpstr>
      <vt:lpstr>Výstupy učení</vt:lpstr>
      <vt:lpstr>Výstupy učení: 2021 versus 2018</vt:lpstr>
      <vt:lpstr>Generické pracovní dovednosti (otázky zaměstnavatelů).</vt:lpstr>
      <vt:lpstr>Generické pracovní dovednosti: 2021 versus 2018</vt:lpstr>
      <vt:lpstr>Zhodnocení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Pravidel 2021</dc:title>
  <dc:creator>kvestor</dc:creator>
  <cp:lastModifiedBy>komentář</cp:lastModifiedBy>
  <cp:revision>1722</cp:revision>
  <cp:lastPrinted>2021-04-12T11:29:55Z</cp:lastPrinted>
  <dcterms:created xsi:type="dcterms:W3CDTF">2004-10-24T13:27:26Z</dcterms:created>
  <dcterms:modified xsi:type="dcterms:W3CDTF">2021-05-07T13:30:39Z</dcterms:modified>
</cp:coreProperties>
</file>