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415" r:id="rId5"/>
    <p:sldId id="411" r:id="rId6"/>
    <p:sldId id="412" r:id="rId7"/>
    <p:sldId id="414" r:id="rId8"/>
  </p:sldIdLst>
  <p:sldSz cx="9144000" cy="6858000" type="screen4x3"/>
  <p:notesSz cx="6797675" cy="985678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ápková Adriana" initials="KA" lastIdx="1" clrIdx="0">
    <p:extLst>
      <p:ext uri="{19B8F6BF-5375-455C-9EA6-DF929625EA0E}">
        <p15:presenceInfo xmlns:p15="http://schemas.microsoft.com/office/powerpoint/2012/main" userId="S-1-5-21-770070720-3945125243-2690725130-187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A0A"/>
    <a:srgbClr val="993300"/>
    <a:srgbClr val="58A8EA"/>
    <a:srgbClr val="FF8001"/>
    <a:srgbClr val="FF6600"/>
    <a:srgbClr val="D0D0CE"/>
    <a:srgbClr val="7CCE7C"/>
    <a:srgbClr val="79B395"/>
    <a:srgbClr val="FFC58B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2" autoAdjust="0"/>
    <p:restoredTop sz="87870" autoAdjust="0"/>
  </p:normalViewPr>
  <p:slideViewPr>
    <p:cSldViewPr>
      <p:cViewPr varScale="1">
        <p:scale>
          <a:sx n="101" d="100"/>
          <a:sy n="101" d="100"/>
        </p:scale>
        <p:origin x="225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FLKŘ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List1!$B$2:$D$2</c:f>
              <c:numCache>
                <c:formatCode>General</c:formatCode>
                <c:ptCount val="3"/>
                <c:pt idx="0">
                  <c:v>21</c:v>
                </c:pt>
                <c:pt idx="1">
                  <c:v>24.88</c:v>
                </c:pt>
                <c:pt idx="2">
                  <c:v>32.07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09-4F9D-90B6-9866A89A6217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FAI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List1!$B$3:$D$3</c:f>
              <c:numCache>
                <c:formatCode>General</c:formatCode>
                <c:ptCount val="3"/>
                <c:pt idx="0">
                  <c:v>39.979999999999997</c:v>
                </c:pt>
                <c:pt idx="1">
                  <c:v>28.29</c:v>
                </c:pt>
                <c:pt idx="2">
                  <c:v>23.45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09-4F9D-90B6-9866A89A6217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FAME</c:v>
                </c:pt>
              </c:strCache>
            </c:strRef>
          </c:tx>
          <c:spPr>
            <a:ln w="28575" cap="rnd">
              <a:solidFill>
                <a:srgbClr val="58A8E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8A8EA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List1!$B$4:$D$4</c:f>
              <c:numCache>
                <c:formatCode>General</c:formatCode>
                <c:ptCount val="3"/>
                <c:pt idx="0">
                  <c:v>28.61</c:v>
                </c:pt>
                <c:pt idx="1">
                  <c:v>26.72</c:v>
                </c:pt>
                <c:pt idx="2">
                  <c:v>31.23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D09-4F9D-90B6-9866A89A6217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FHS</c:v>
                </c:pt>
              </c:strCache>
            </c:strRef>
          </c:tx>
          <c:spPr>
            <a:ln w="28575" cap="rnd">
              <a:solidFill>
                <a:srgbClr val="9933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93300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List1!$B$5:$D$5</c:f>
              <c:numCache>
                <c:formatCode>General</c:formatCode>
                <c:ptCount val="3"/>
                <c:pt idx="0">
                  <c:v>29.14</c:v>
                </c:pt>
                <c:pt idx="1">
                  <c:v>26.35</c:v>
                </c:pt>
                <c:pt idx="2">
                  <c:v>33.44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D09-4F9D-90B6-9866A89A6217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FT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List1!$B$6:$D$6</c:f>
              <c:numCache>
                <c:formatCode>General</c:formatCode>
                <c:ptCount val="3"/>
                <c:pt idx="0">
                  <c:v>36.020000000000003</c:v>
                </c:pt>
                <c:pt idx="1">
                  <c:v>23.25</c:v>
                </c:pt>
                <c:pt idx="2">
                  <c:v>17.760000000000002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D09-4F9D-90B6-9866A89A6217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FMK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List1!$B$7:$D$7</c:f>
              <c:numCache>
                <c:formatCode>General</c:formatCode>
                <c:ptCount val="3"/>
                <c:pt idx="0">
                  <c:v>38.869999999999997</c:v>
                </c:pt>
                <c:pt idx="1">
                  <c:v>29.47</c:v>
                </c:pt>
                <c:pt idx="2">
                  <c:v>25.21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D09-4F9D-90B6-9866A89A6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2818656"/>
        <c:axId val="1842824064"/>
      </c:lineChart>
      <c:catAx>
        <c:axId val="184281865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2824064"/>
        <c:crosses val="autoZero"/>
        <c:auto val="1"/>
        <c:lblAlgn val="ctr"/>
        <c:lblOffset val="100"/>
        <c:noMultiLvlLbl val="0"/>
      </c:catAx>
      <c:valAx>
        <c:axId val="1842824064"/>
        <c:scaling>
          <c:orientation val="minMax"/>
          <c:min val="1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2818656"/>
        <c:crosses val="max"/>
        <c:crossBetween val="between"/>
      </c:valAx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FLKŘ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List1!$B$2:$D$2</c:f>
              <c:numCache>
                <c:formatCode>General</c:formatCode>
                <c:ptCount val="3"/>
                <c:pt idx="0">
                  <c:v>185</c:v>
                </c:pt>
                <c:pt idx="1">
                  <c:v>162</c:v>
                </c:pt>
                <c:pt idx="2">
                  <c:v>194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09-4F9D-90B6-9866A89A6217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FAI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List1!$B$3:$D$3</c:f>
              <c:numCache>
                <c:formatCode>General</c:formatCode>
                <c:ptCount val="3"/>
                <c:pt idx="0">
                  <c:v>897</c:v>
                </c:pt>
                <c:pt idx="1">
                  <c:v>457</c:v>
                </c:pt>
                <c:pt idx="2">
                  <c:v>206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09-4F9D-90B6-9866A89A6217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FAME</c:v>
                </c:pt>
              </c:strCache>
            </c:strRef>
          </c:tx>
          <c:spPr>
            <a:ln w="28575" cap="rnd">
              <a:solidFill>
                <a:srgbClr val="58A8E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8A8EA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List1!$B$4:$D$4</c:f>
              <c:numCache>
                <c:formatCode>General</c:formatCode>
                <c:ptCount val="3"/>
                <c:pt idx="0">
                  <c:v>462</c:v>
                </c:pt>
                <c:pt idx="1">
                  <c:v>264</c:v>
                </c:pt>
                <c:pt idx="2">
                  <c:v>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D09-4F9D-90B6-9866A89A6217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FHS</c:v>
                </c:pt>
              </c:strCache>
            </c:strRef>
          </c:tx>
          <c:spPr>
            <a:ln w="28575" cap="rnd">
              <a:solidFill>
                <a:srgbClr val="9933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93300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List1!$B$5:$D$5</c:f>
              <c:numCache>
                <c:formatCode>General</c:formatCode>
                <c:ptCount val="3"/>
                <c:pt idx="0">
                  <c:v>412</c:v>
                </c:pt>
                <c:pt idx="1">
                  <c:v>506</c:v>
                </c:pt>
                <c:pt idx="2">
                  <c:v>735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D09-4F9D-90B6-9866A89A6217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FT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List1!$B$6:$D$6</c:f>
              <c:numCache>
                <c:formatCode>General</c:formatCode>
                <c:ptCount val="3"/>
                <c:pt idx="0">
                  <c:v>1020</c:v>
                </c:pt>
                <c:pt idx="1">
                  <c:v>426</c:v>
                </c:pt>
                <c:pt idx="2">
                  <c:v>173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D09-4F9D-90B6-9866A89A6217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FMK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ZS 2019/2020</c:v>
                </c:pt>
                <c:pt idx="1">
                  <c:v>ZS 2018/2019</c:v>
                </c:pt>
                <c:pt idx="2">
                  <c:v>ZS 2017/2018</c:v>
                </c:pt>
              </c:strCache>
            </c:strRef>
          </c:cat>
          <c:val>
            <c:numRef>
              <c:f>List1!$B$7:$D$7</c:f>
              <c:numCache>
                <c:formatCode>General</c:formatCode>
                <c:ptCount val="3"/>
                <c:pt idx="0">
                  <c:v>833</c:v>
                </c:pt>
                <c:pt idx="1">
                  <c:v>678</c:v>
                </c:pt>
                <c:pt idx="2">
                  <c:v>206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D09-4F9D-90B6-9866A89A6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2818656"/>
        <c:axId val="1842824064"/>
      </c:lineChart>
      <c:catAx>
        <c:axId val="184281865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2824064"/>
        <c:crosses val="autoZero"/>
        <c:auto val="1"/>
        <c:lblAlgn val="ctr"/>
        <c:lblOffset val="100"/>
        <c:noMultiLvlLbl val="0"/>
      </c:catAx>
      <c:valAx>
        <c:axId val="1842824064"/>
        <c:scaling>
          <c:orientation val="minMax"/>
          <c:max val="1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2818656"/>
        <c:crosses val="max"/>
        <c:crossBetween val="between"/>
      </c:valAx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2946145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11" y="0"/>
            <a:ext cx="2946144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361824"/>
            <a:ext cx="2946145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11" y="9361824"/>
            <a:ext cx="2946144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5BAE0F-7636-4A3F-ACB8-A732AD7B1B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0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2946145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11" y="0"/>
            <a:ext cx="2946144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5038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54" y="4681702"/>
            <a:ext cx="5437168" cy="443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361824"/>
            <a:ext cx="2946145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11" y="9361824"/>
            <a:ext cx="2946144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82279A-8A31-4208-ABE0-0842D45532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55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5225"/>
            <a:ext cx="9144000" cy="476250"/>
          </a:xfrm>
        </p:spPr>
        <p:txBody>
          <a:bodyPr/>
          <a:lstStyle>
            <a:lvl1pPr algn="ctr">
              <a:defRPr sz="1800"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9750" y="6524625"/>
            <a:ext cx="8604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</p:sldLayoutIdLst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Hodnocení kvality výuky </a:t>
            </a:r>
            <a:br>
              <a:rPr lang="cs-CZ" dirty="0" smtClean="0"/>
            </a:br>
            <a:r>
              <a:rPr lang="cs-CZ" dirty="0" smtClean="0"/>
              <a:t>ZS 2019/2020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Lubomír Beníček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4880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kvality výuky ZS 2019/2020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7007"/>
              </p:ext>
            </p:extLst>
          </p:nvPr>
        </p:nvGraphicFramePr>
        <p:xfrm>
          <a:off x="179512" y="1196752"/>
          <a:ext cx="8713786" cy="3418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92212">
                  <a:extLst>
                    <a:ext uri="{9D8B030D-6E8A-4147-A177-3AD203B41FA5}">
                      <a16:colId xmlns:a16="http://schemas.microsoft.com/office/drawing/2014/main" val="304361864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80823313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73335026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82132719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376354793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4229909561"/>
                    </a:ext>
                  </a:extLst>
                </a:gridCol>
                <a:gridCol w="1296838">
                  <a:extLst>
                    <a:ext uri="{9D8B030D-6E8A-4147-A177-3AD203B41FA5}">
                      <a16:colId xmlns:a16="http://schemas.microsoft.com/office/drawing/2014/main" val="39925982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Fakulta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%</a:t>
                      </a:r>
                      <a:r>
                        <a:rPr lang="cs-CZ" sz="1600" baseline="0" dirty="0" smtClean="0"/>
                        <a:t> účast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Počet hodnotitelů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Počet připomínek</a:t>
                      </a:r>
                      <a:br>
                        <a:rPr lang="cs-CZ" sz="1600" dirty="0" smtClean="0"/>
                      </a:br>
                      <a:r>
                        <a:rPr lang="cs-CZ" sz="1600" dirty="0" err="1" smtClean="0"/>
                        <a:t>anonymní+podepsané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Průměrné hodnocení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Průměrný počet připomínek na studenta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Připomínky k semestru + technické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495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FLKŘ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147+38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4,12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12+4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34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FAI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780+117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103+80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8538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FAME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407+55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47+23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4266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378+34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33+13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985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FT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908+112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91+45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9651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FMK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758+75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71+44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953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UTB</a:t>
                      </a:r>
                      <a:endParaRPr lang="cs-CZ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32,1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2706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3378+431=3809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1,4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0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273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Zhodnocení účasti v hodnocení v časové řadě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070488"/>
              </p:ext>
            </p:extLst>
          </p:nvPr>
        </p:nvGraphicFramePr>
        <p:xfrm>
          <a:off x="179388" y="836613"/>
          <a:ext cx="8713788" cy="2865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36228">
                  <a:extLst>
                    <a:ext uri="{9D8B030D-6E8A-4147-A177-3AD203B41FA5}">
                      <a16:colId xmlns:a16="http://schemas.microsoft.com/office/drawing/2014/main" val="3043618642"/>
                    </a:ext>
                  </a:extLst>
                </a:gridCol>
                <a:gridCol w="1111080">
                  <a:extLst>
                    <a:ext uri="{9D8B030D-6E8A-4147-A177-3AD203B41FA5}">
                      <a16:colId xmlns:a16="http://schemas.microsoft.com/office/drawing/2014/main" val="1808233139"/>
                    </a:ext>
                  </a:extLst>
                </a:gridCol>
                <a:gridCol w="1111080">
                  <a:extLst>
                    <a:ext uri="{9D8B030D-6E8A-4147-A177-3AD203B41FA5}">
                      <a16:colId xmlns:a16="http://schemas.microsoft.com/office/drawing/2014/main" val="3821327194"/>
                    </a:ext>
                  </a:extLst>
                </a:gridCol>
                <a:gridCol w="1111080">
                  <a:extLst>
                    <a:ext uri="{9D8B030D-6E8A-4147-A177-3AD203B41FA5}">
                      <a16:colId xmlns:a16="http://schemas.microsoft.com/office/drawing/2014/main" val="2765392253"/>
                    </a:ext>
                  </a:extLst>
                </a:gridCol>
                <a:gridCol w="1111080">
                  <a:extLst>
                    <a:ext uri="{9D8B030D-6E8A-4147-A177-3AD203B41FA5}">
                      <a16:colId xmlns:a16="http://schemas.microsoft.com/office/drawing/2014/main" val="3376354793"/>
                    </a:ext>
                  </a:extLst>
                </a:gridCol>
                <a:gridCol w="1111080">
                  <a:extLst>
                    <a:ext uri="{9D8B030D-6E8A-4147-A177-3AD203B41FA5}">
                      <a16:colId xmlns:a16="http://schemas.microsoft.com/office/drawing/2014/main" val="4229909561"/>
                    </a:ext>
                  </a:extLst>
                </a:gridCol>
                <a:gridCol w="1111080">
                  <a:extLst>
                    <a:ext uri="{9D8B030D-6E8A-4147-A177-3AD203B41FA5}">
                      <a16:colId xmlns:a16="http://schemas.microsoft.com/office/drawing/2014/main" val="4249196367"/>
                    </a:ext>
                  </a:extLst>
                </a:gridCol>
                <a:gridCol w="1111080">
                  <a:extLst>
                    <a:ext uri="{9D8B030D-6E8A-4147-A177-3AD203B41FA5}">
                      <a16:colId xmlns:a16="http://schemas.microsoft.com/office/drawing/2014/main" val="130162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Fakulta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ZS 2016/2017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LS 2016/2017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ZS</a:t>
                      </a:r>
                      <a:r>
                        <a:rPr lang="cs-CZ" baseline="0" dirty="0" smtClean="0"/>
                        <a:t> 2017/2018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LS</a:t>
                      </a:r>
                      <a:r>
                        <a:rPr lang="cs-CZ" baseline="0" dirty="0" smtClean="0"/>
                        <a:t> 2017/2018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ZS</a:t>
                      </a:r>
                      <a:r>
                        <a:rPr lang="cs-CZ" baseline="0" dirty="0" smtClean="0"/>
                        <a:t> 2018/2019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LS</a:t>
                      </a:r>
                      <a:r>
                        <a:rPr lang="cs-CZ" baseline="0" dirty="0" smtClean="0"/>
                        <a:t> 2018/2019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ZS</a:t>
                      </a:r>
                      <a:r>
                        <a:rPr lang="cs-CZ" baseline="0" dirty="0" smtClean="0"/>
                        <a:t> 2019/2020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495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FLKŘ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34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8538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FAME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4266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985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9651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FMK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9530003"/>
                  </a:ext>
                </a:extLst>
              </a:tr>
            </a:tbl>
          </a:graphicData>
        </a:graphic>
      </p:graphicFrame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3522772438"/>
              </p:ext>
            </p:extLst>
          </p:nvPr>
        </p:nvGraphicFramePr>
        <p:xfrm>
          <a:off x="179388" y="3701733"/>
          <a:ext cx="8713788" cy="2751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4747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počtu připomínek v ZS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358841"/>
              </p:ext>
            </p:extLst>
          </p:nvPr>
        </p:nvGraphicFramePr>
        <p:xfrm>
          <a:off x="2051658" y="837412"/>
          <a:ext cx="4968552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304361864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808233139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76539225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4229909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Fakulta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ZS</a:t>
                      </a:r>
                      <a:r>
                        <a:rPr lang="cs-CZ" baseline="0" dirty="0" smtClean="0"/>
                        <a:t> 2017/2018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ZS</a:t>
                      </a:r>
                      <a:r>
                        <a:rPr lang="cs-CZ" baseline="0" dirty="0" smtClean="0"/>
                        <a:t> 2018/2019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ZS</a:t>
                      </a:r>
                      <a:r>
                        <a:rPr lang="cs-CZ" baseline="0" dirty="0" smtClean="0"/>
                        <a:t> 2019/2020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495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FLKŘ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158+36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149+13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147+38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34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188+18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406+51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780+117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8538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FAME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287+42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230+34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407+55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4266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675+60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415+91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378+34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985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154+19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381+45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908+112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9651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FMK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186+20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638+40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758+75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9530003"/>
                  </a:ext>
                </a:extLst>
              </a:tr>
            </a:tbl>
          </a:graphicData>
        </a:graphic>
      </p:graphicFrame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3137736170"/>
              </p:ext>
            </p:extLst>
          </p:nvPr>
        </p:nvGraphicFramePr>
        <p:xfrm>
          <a:off x="251520" y="3433293"/>
          <a:ext cx="8640960" cy="3020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4747993"/>
      </p:ext>
    </p:extLst>
  </p:cSld>
  <p:clrMapOvr>
    <a:masterClrMapping/>
  </p:clrMapOvr>
</p:sld>
</file>

<file path=ppt/theme/theme1.xml><?xml version="1.0" encoding="utf-8"?>
<a:theme xmlns:a="http://schemas.openxmlformats.org/drawingml/2006/main" name="VZ - Personalní">
  <a:themeElements>
    <a:clrScheme name="VZ - Personaln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Z - Personalní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Z - Personaln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1" ma:contentTypeDescription="Vytvoří nový dokument" ma:contentTypeScope="" ma:versionID="8a3dc155f2d5257a7bea6d337ef3abd9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70a4bc147b6ab1f0345d2bf7cc1719fe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B370F6-ACD7-4E81-87B2-91573B34A6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9FBD8B-A5D3-4193-9E9D-D87571B2F3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335239-DC7F-4F5E-9A0B-AC6C1EA0A31F}">
  <ds:schemaRefs>
    <ds:schemaRef ds:uri="http://schemas.microsoft.com/office/2006/metadata/properties"/>
    <ds:schemaRef ds:uri="b8e1fae8-c9da-4f2e-9a78-1df90a178af4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  <ds:schemaRef ds:uri="fc4b360f-9c6e-4c32-a22a-07301f39663c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VZ - Personalní</Template>
  <TotalTime>24453</TotalTime>
  <Words>177</Words>
  <Application>Microsoft Office PowerPoint</Application>
  <PresentationFormat>Předvádění na obrazovce (4:3)</PresentationFormat>
  <Paragraphs>145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Arial Narrow</vt:lpstr>
      <vt:lpstr>Calibri</vt:lpstr>
      <vt:lpstr>VZ - Personalní</vt:lpstr>
      <vt:lpstr>Hodnocení kvality výuky  ZS 2019/2020</vt:lpstr>
      <vt:lpstr>Hodnocení kvality výuky ZS 2019/2020</vt:lpstr>
      <vt:lpstr>Zhodnocení účasti v hodnocení v časové řadě</vt:lpstr>
      <vt:lpstr>Vývoj počtu připomínek v ZS</vt:lpstr>
    </vt:vector>
  </TitlesOfParts>
  <Company>Univerzita Tomáše Bati ve Zlíně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Výjezdní zasedání UTB ve Zlíně 18. – 19. ledna 2011</dc:title>
  <dc:creator>Petr Ticháček</dc:creator>
  <cp:lastModifiedBy>Lubomír Beníček</cp:lastModifiedBy>
  <cp:revision>562</cp:revision>
  <cp:lastPrinted>2020-01-13T08:57:26Z</cp:lastPrinted>
  <dcterms:created xsi:type="dcterms:W3CDTF">2011-01-17T07:56:05Z</dcterms:created>
  <dcterms:modified xsi:type="dcterms:W3CDTF">2020-01-14T09:50:24Z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