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fntdata" ContentType="application/x-fontdata"/>
  <Default Extension="wdp" ContentType="image/vnd.ms-photo"/>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p:sldMasterIdLst>
    <p:sldMasterId id="2147483684" r:id="rId4"/>
  </p:sldMasterIdLst>
  <p:notesMasterIdLst>
    <p:notesMasterId r:id="rId34"/>
  </p:notesMasterIdLst>
  <p:handoutMasterIdLst>
    <p:handoutMasterId r:id="rId35"/>
  </p:handoutMasterIdLst>
  <p:sldIdLst>
    <p:sldId id="256" r:id="rId5"/>
    <p:sldId id="257" r:id="rId6"/>
    <p:sldId id="261" r:id="rId7"/>
    <p:sldId id="267" r:id="rId8"/>
    <p:sldId id="268" r:id="rId9"/>
    <p:sldId id="269" r:id="rId10"/>
    <p:sldId id="270" r:id="rId11"/>
    <p:sldId id="262" r:id="rId12"/>
    <p:sldId id="258" r:id="rId13"/>
    <p:sldId id="271" r:id="rId14"/>
    <p:sldId id="273" r:id="rId15"/>
    <p:sldId id="272" r:id="rId16"/>
    <p:sldId id="274" r:id="rId17"/>
    <p:sldId id="275" r:id="rId18"/>
    <p:sldId id="279" r:id="rId19"/>
    <p:sldId id="280" r:id="rId20"/>
    <p:sldId id="281" r:id="rId21"/>
    <p:sldId id="277" r:id="rId22"/>
    <p:sldId id="278" r:id="rId23"/>
    <p:sldId id="282" r:id="rId24"/>
    <p:sldId id="263" r:id="rId25"/>
    <p:sldId id="283" r:id="rId26"/>
    <p:sldId id="284" r:id="rId27"/>
    <p:sldId id="285" r:id="rId28"/>
    <p:sldId id="264" r:id="rId29"/>
    <p:sldId id="265" r:id="rId30"/>
    <p:sldId id="286" r:id="rId31"/>
    <p:sldId id="287" r:id="rId32"/>
    <p:sldId id="266" r:id="rId33"/>
  </p:sldIdLst>
  <p:sldSz cx="9144000" cy="6858000" type="screen4x3"/>
  <p:notesSz cx="6858000" cy="9144000"/>
  <p:embeddedFontLst>
    <p:embeddedFont>
      <p:font typeface="Berlin CE" panose="020B0604020202020204"/>
      <p:regular r:id="rId36"/>
      <p:bold r:id="rId37"/>
    </p:embeddedFont>
    <p:embeddedFont>
      <p:font typeface="Calibri" panose="020F0502020204030204" pitchFamily="34" charset="0"/>
      <p:regular r:id="rId38"/>
      <p:bold r:id="rId39"/>
      <p:italic r:id="rId40"/>
      <p:boldItalic r:id="rId41"/>
    </p:embeddedFont>
    <p:embeddedFont>
      <p:font typeface="Cambria Math" panose="02040503050406030204" pitchFamily="18" charset="0"/>
      <p:regular r:id="rId42"/>
    </p:embeddedFont>
    <p:embeddedFont>
      <p:font typeface="Source sans Pro" panose="020B0503030403020204" pitchFamily="34" charset="0"/>
      <p:regular r:id="rId43"/>
      <p:bold r:id="rId44"/>
      <p:italic r:id="rId45"/>
      <p:boldItalic r:id="rId46"/>
    </p:embeddedFont>
    <p:embeddedFont>
      <p:font typeface="Source Sans Pro Bold" panose="020B0703030403020204" pitchFamily="34" charset="0"/>
      <p:bold r:id="rId47"/>
    </p:embeddedFont>
    <p:embeddedFont>
      <p:font typeface="Source Sans Pro Semibold" panose="020B0603030403020204" pitchFamily="34" charset="0"/>
      <p:bold r:id="rId48"/>
      <p:boldItalic r:id="rId49"/>
    </p:embeddedFont>
  </p:embeddedFontLst>
  <p:defaultText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A95C28"/>
    <a:srgbClr val="64272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0730" autoAdjust="0"/>
    <p:restoredTop sz="94660"/>
  </p:normalViewPr>
  <p:slideViewPr>
    <p:cSldViewPr snapToGrid="0">
      <p:cViewPr varScale="1">
        <p:scale>
          <a:sx n="64" d="100"/>
          <a:sy n="64" d="100"/>
        </p:scale>
        <p:origin x="890" y="3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font" Target="fonts/font4.fntdata"/><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notesMaster" Target="notesMasters/notesMaster1.xml"/><Relationship Id="rId42" Type="http://schemas.openxmlformats.org/officeDocument/2006/relationships/font" Target="fonts/font7.fntdata"/><Relationship Id="rId47" Type="http://schemas.openxmlformats.org/officeDocument/2006/relationships/font" Target="fonts/font12.fntdata"/><Relationship Id="rId50" Type="http://schemas.openxmlformats.org/officeDocument/2006/relationships/presProps" Target="pres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font" Target="fonts/font3.fntdata"/><Relationship Id="rId46" Type="http://schemas.openxmlformats.org/officeDocument/2006/relationships/font" Target="fonts/font11.fntdata"/><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font" Target="fonts/font6.fntdata"/><Relationship Id="rId54" Type="http://schemas.microsoft.com/office/2016/11/relationships/changesInfo" Target="changesInfos/changesInfo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font" Target="fonts/font2.fntdata"/><Relationship Id="rId40" Type="http://schemas.openxmlformats.org/officeDocument/2006/relationships/font" Target="fonts/font5.fntdata"/><Relationship Id="rId45" Type="http://schemas.openxmlformats.org/officeDocument/2006/relationships/font" Target="fonts/font10.fntdata"/><Relationship Id="rId53"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font" Target="fonts/font1.fntdata"/><Relationship Id="rId49" Type="http://schemas.openxmlformats.org/officeDocument/2006/relationships/font" Target="fonts/font14.fntdata"/><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font" Target="fonts/font9.fntdata"/><Relationship Id="rId52"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handoutMaster" Target="handoutMasters/handoutMaster1.xml"/><Relationship Id="rId43" Type="http://schemas.openxmlformats.org/officeDocument/2006/relationships/font" Target="fonts/font8.fntdata"/><Relationship Id="rId48" Type="http://schemas.openxmlformats.org/officeDocument/2006/relationships/font" Target="fonts/font13.fntdata"/><Relationship Id="rId8" Type="http://schemas.openxmlformats.org/officeDocument/2006/relationships/slide" Target="slides/slide4.xml"/><Relationship Id="rId51"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Denisa Hrušecká" userId="1003BFFD978C8133@LIVE.COM" providerId="AD" clId="Web-{2DAFE1CD-6380-4141-988D-DEBEF7AC0BC9}"/>
    <pc:docChg chg="modSld">
      <pc:chgData name="Denisa Hrušecká" userId="1003BFFD978C8133@LIVE.COM" providerId="AD" clId="Web-{2DAFE1CD-6380-4141-988D-DEBEF7AC0BC9}" dt="2018-01-11T13:38:29.976" v="3"/>
      <pc:docMkLst>
        <pc:docMk/>
      </pc:docMkLst>
      <pc:sldChg chg="modSp">
        <pc:chgData name="Denisa Hrušecká" userId="1003BFFD978C8133@LIVE.COM" providerId="AD" clId="Web-{2DAFE1CD-6380-4141-988D-DEBEF7AC0BC9}" dt="2018-01-11T13:38:29.976" v="3"/>
        <pc:sldMkLst>
          <pc:docMk/>
          <pc:sldMk cId="2148507867" sldId="256"/>
        </pc:sldMkLst>
        <pc:spChg chg="mod">
          <ac:chgData name="Denisa Hrušecká" userId="1003BFFD978C8133@LIVE.COM" providerId="AD" clId="Web-{2DAFE1CD-6380-4141-988D-DEBEF7AC0BC9}" dt="2018-01-11T13:38:29.976" v="3"/>
          <ac:spMkLst>
            <pc:docMk/>
            <pc:sldMk cId="2148507867" sldId="256"/>
            <ac:spMk id="14" creationId="{00000000-0000-0000-0000-000000000000}"/>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cs-CZ"/>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78D9B9CC-48FD-46F0-BE95-57B0AFA539FB}" type="datetimeFigureOut">
              <a:rPr lang="cs-CZ" smtClean="0"/>
              <a:t>07.06.2018</a:t>
            </a:fld>
            <a:endParaRPr lang="cs-CZ"/>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cs-CZ"/>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8D3BCD96-B447-4F8F-BF20-EC3D773D7213}" type="slidenum">
              <a:rPr lang="cs-CZ" smtClean="0"/>
              <a:t>‹#›</a:t>
            </a:fld>
            <a:endParaRPr lang="cs-CZ"/>
          </a:p>
        </p:txBody>
      </p:sp>
    </p:spTree>
    <p:extLst>
      <p:ext uri="{BB962C8B-B14F-4D97-AF65-F5344CB8AC3E}">
        <p14:creationId xmlns:p14="http://schemas.microsoft.com/office/powerpoint/2010/main" val="742119214"/>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cs-CZ"/>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6B19B4E-FAE7-4854-9018-49E74BACA333}" type="datetimeFigureOut">
              <a:rPr lang="cs-CZ" smtClean="0"/>
              <a:t>07.06.2018</a:t>
            </a:fld>
            <a:endParaRPr lang="cs-CZ"/>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cs-CZ"/>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cs-CZ"/>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cs-CZ"/>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5F94D59-967E-455B-94A7-AB61284CF9E1}" type="slidenum">
              <a:rPr lang="cs-CZ" smtClean="0"/>
              <a:t>‹#›</a:t>
            </a:fld>
            <a:endParaRPr lang="cs-CZ"/>
          </a:p>
        </p:txBody>
      </p:sp>
    </p:spTree>
    <p:extLst>
      <p:ext uri="{BB962C8B-B14F-4D97-AF65-F5344CB8AC3E}">
        <p14:creationId xmlns:p14="http://schemas.microsoft.com/office/powerpoint/2010/main" val="703751342"/>
      </p:ext>
    </p:extLst>
  </p:cSld>
  <p:clrMap bg1="lt1" tx1="dk1" bg2="lt2" tx2="dk2" accent1="accent1" accent2="accent2" accent3="accent3" accent4="accent4" accent5="accent5" accent6="accent6" hlink="hlink" folHlink="folHlink"/>
  <p:hf sldNum="0"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cs-CZ"/>
          </a:p>
        </p:txBody>
      </p:sp>
    </p:spTree>
    <p:extLst>
      <p:ext uri="{BB962C8B-B14F-4D97-AF65-F5344CB8AC3E}">
        <p14:creationId xmlns:p14="http://schemas.microsoft.com/office/powerpoint/2010/main" val="389625314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cs-CZ"/>
          </a:p>
        </p:txBody>
      </p:sp>
    </p:spTree>
    <p:extLst>
      <p:ext uri="{BB962C8B-B14F-4D97-AF65-F5344CB8AC3E}">
        <p14:creationId xmlns:p14="http://schemas.microsoft.com/office/powerpoint/2010/main" val="363458573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cs-CZ"/>
          </a:p>
        </p:txBody>
      </p:sp>
    </p:spTree>
    <p:extLst>
      <p:ext uri="{BB962C8B-B14F-4D97-AF65-F5344CB8AC3E}">
        <p14:creationId xmlns:p14="http://schemas.microsoft.com/office/powerpoint/2010/main" val="45055287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cs-CZ"/>
          </a:p>
        </p:txBody>
      </p:sp>
    </p:spTree>
    <p:extLst>
      <p:ext uri="{BB962C8B-B14F-4D97-AF65-F5344CB8AC3E}">
        <p14:creationId xmlns:p14="http://schemas.microsoft.com/office/powerpoint/2010/main" val="225721568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cs-CZ"/>
          </a:p>
        </p:txBody>
      </p:sp>
    </p:spTree>
    <p:extLst>
      <p:ext uri="{BB962C8B-B14F-4D97-AF65-F5344CB8AC3E}">
        <p14:creationId xmlns:p14="http://schemas.microsoft.com/office/powerpoint/2010/main" val="35438150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cs-CZ"/>
          </a:p>
        </p:txBody>
      </p:sp>
    </p:spTree>
    <p:extLst>
      <p:ext uri="{BB962C8B-B14F-4D97-AF65-F5344CB8AC3E}">
        <p14:creationId xmlns:p14="http://schemas.microsoft.com/office/powerpoint/2010/main" val="42033818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cs-CZ"/>
          </a:p>
        </p:txBody>
      </p:sp>
    </p:spTree>
    <p:extLst>
      <p:ext uri="{BB962C8B-B14F-4D97-AF65-F5344CB8AC3E}">
        <p14:creationId xmlns:p14="http://schemas.microsoft.com/office/powerpoint/2010/main" val="332345997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cs-CZ"/>
          </a:p>
        </p:txBody>
      </p:sp>
    </p:spTree>
    <p:extLst>
      <p:ext uri="{BB962C8B-B14F-4D97-AF65-F5344CB8AC3E}">
        <p14:creationId xmlns:p14="http://schemas.microsoft.com/office/powerpoint/2010/main" val="411550481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cs-CZ"/>
          </a:p>
        </p:txBody>
      </p:sp>
    </p:spTree>
    <p:extLst>
      <p:ext uri="{BB962C8B-B14F-4D97-AF65-F5344CB8AC3E}">
        <p14:creationId xmlns:p14="http://schemas.microsoft.com/office/powerpoint/2010/main" val="45009429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cs-CZ"/>
          </a:p>
        </p:txBody>
      </p:sp>
    </p:spTree>
    <p:extLst>
      <p:ext uri="{BB962C8B-B14F-4D97-AF65-F5344CB8AC3E}">
        <p14:creationId xmlns:p14="http://schemas.microsoft.com/office/powerpoint/2010/main" val="9247829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cs-CZ"/>
          </a:p>
        </p:txBody>
      </p:sp>
    </p:spTree>
    <p:extLst>
      <p:ext uri="{BB962C8B-B14F-4D97-AF65-F5344CB8AC3E}">
        <p14:creationId xmlns:p14="http://schemas.microsoft.com/office/powerpoint/2010/main" val="382613409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cs-CZ"/>
          </a:p>
        </p:txBody>
      </p:sp>
    </p:spTree>
    <p:extLst>
      <p:ext uri="{BB962C8B-B14F-4D97-AF65-F5344CB8AC3E}">
        <p14:creationId xmlns:p14="http://schemas.microsoft.com/office/powerpoint/2010/main" val="389625314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cs-CZ"/>
          </a:p>
        </p:txBody>
      </p:sp>
    </p:spTree>
    <p:extLst>
      <p:ext uri="{BB962C8B-B14F-4D97-AF65-F5344CB8AC3E}">
        <p14:creationId xmlns:p14="http://schemas.microsoft.com/office/powerpoint/2010/main" val="128506854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cs-CZ"/>
          </a:p>
        </p:txBody>
      </p:sp>
    </p:spTree>
    <p:extLst>
      <p:ext uri="{BB962C8B-B14F-4D97-AF65-F5344CB8AC3E}">
        <p14:creationId xmlns:p14="http://schemas.microsoft.com/office/powerpoint/2010/main" val="237886056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cs-CZ"/>
          </a:p>
        </p:txBody>
      </p:sp>
    </p:spTree>
    <p:extLst>
      <p:ext uri="{BB962C8B-B14F-4D97-AF65-F5344CB8AC3E}">
        <p14:creationId xmlns:p14="http://schemas.microsoft.com/office/powerpoint/2010/main" val="122318297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cs-CZ"/>
          </a:p>
        </p:txBody>
      </p:sp>
    </p:spTree>
    <p:extLst>
      <p:ext uri="{BB962C8B-B14F-4D97-AF65-F5344CB8AC3E}">
        <p14:creationId xmlns:p14="http://schemas.microsoft.com/office/powerpoint/2010/main" val="273875060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cs-CZ"/>
          </a:p>
        </p:txBody>
      </p:sp>
    </p:spTree>
    <p:extLst>
      <p:ext uri="{BB962C8B-B14F-4D97-AF65-F5344CB8AC3E}">
        <p14:creationId xmlns:p14="http://schemas.microsoft.com/office/powerpoint/2010/main" val="69955122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cs-CZ"/>
          </a:p>
        </p:txBody>
      </p:sp>
    </p:spTree>
    <p:extLst>
      <p:ext uri="{BB962C8B-B14F-4D97-AF65-F5344CB8AC3E}">
        <p14:creationId xmlns:p14="http://schemas.microsoft.com/office/powerpoint/2010/main" val="238447524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cs-CZ"/>
          </a:p>
        </p:txBody>
      </p:sp>
    </p:spTree>
    <p:extLst>
      <p:ext uri="{BB962C8B-B14F-4D97-AF65-F5344CB8AC3E}">
        <p14:creationId xmlns:p14="http://schemas.microsoft.com/office/powerpoint/2010/main" val="875829297"/>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cs-CZ"/>
          </a:p>
        </p:txBody>
      </p:sp>
    </p:spTree>
    <p:extLst>
      <p:ext uri="{BB962C8B-B14F-4D97-AF65-F5344CB8AC3E}">
        <p14:creationId xmlns:p14="http://schemas.microsoft.com/office/powerpoint/2010/main" val="3910196053"/>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cs-CZ"/>
          </a:p>
        </p:txBody>
      </p:sp>
    </p:spTree>
    <p:extLst>
      <p:ext uri="{BB962C8B-B14F-4D97-AF65-F5344CB8AC3E}">
        <p14:creationId xmlns:p14="http://schemas.microsoft.com/office/powerpoint/2010/main" val="104453709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cs-CZ"/>
          </a:p>
        </p:txBody>
      </p:sp>
    </p:spTree>
    <p:extLst>
      <p:ext uri="{BB962C8B-B14F-4D97-AF65-F5344CB8AC3E}">
        <p14:creationId xmlns:p14="http://schemas.microsoft.com/office/powerpoint/2010/main" val="389625314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cs-CZ"/>
          </a:p>
        </p:txBody>
      </p:sp>
    </p:spTree>
    <p:extLst>
      <p:ext uri="{BB962C8B-B14F-4D97-AF65-F5344CB8AC3E}">
        <p14:creationId xmlns:p14="http://schemas.microsoft.com/office/powerpoint/2010/main" val="118567150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cs-CZ"/>
          </a:p>
        </p:txBody>
      </p:sp>
    </p:spTree>
    <p:extLst>
      <p:ext uri="{BB962C8B-B14F-4D97-AF65-F5344CB8AC3E}">
        <p14:creationId xmlns:p14="http://schemas.microsoft.com/office/powerpoint/2010/main" val="52503792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cs-CZ"/>
          </a:p>
        </p:txBody>
      </p:sp>
    </p:spTree>
    <p:extLst>
      <p:ext uri="{BB962C8B-B14F-4D97-AF65-F5344CB8AC3E}">
        <p14:creationId xmlns:p14="http://schemas.microsoft.com/office/powerpoint/2010/main" val="391743973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cs-CZ"/>
          </a:p>
        </p:txBody>
      </p:sp>
    </p:spTree>
    <p:extLst>
      <p:ext uri="{BB962C8B-B14F-4D97-AF65-F5344CB8AC3E}">
        <p14:creationId xmlns:p14="http://schemas.microsoft.com/office/powerpoint/2010/main" val="38965906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cs-CZ"/>
          </a:p>
        </p:txBody>
      </p:sp>
    </p:spTree>
    <p:extLst>
      <p:ext uri="{BB962C8B-B14F-4D97-AF65-F5344CB8AC3E}">
        <p14:creationId xmlns:p14="http://schemas.microsoft.com/office/powerpoint/2010/main" val="389625314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cs-CZ"/>
          </a:p>
        </p:txBody>
      </p:sp>
    </p:spTree>
    <p:extLst>
      <p:ext uri="{BB962C8B-B14F-4D97-AF65-F5344CB8AC3E}">
        <p14:creationId xmlns:p14="http://schemas.microsoft.com/office/powerpoint/2010/main" val="275623853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cs-CZ"/>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cs-CZ"/>
          </a:p>
        </p:txBody>
      </p:sp>
      <p:sp>
        <p:nvSpPr>
          <p:cNvPr id="4" name="Date Placeholder 3"/>
          <p:cNvSpPr>
            <a:spLocks noGrp="1"/>
          </p:cNvSpPr>
          <p:nvPr>
            <p:ph type="dt" sz="half" idx="10"/>
          </p:nvPr>
        </p:nvSpPr>
        <p:spPr/>
        <p:txBody>
          <a:bodyPr/>
          <a:lstStyle/>
          <a:p>
            <a:fld id="{2A00D43F-1BD7-40AF-BDDD-E07D0899E91B}" type="datetime1">
              <a:rPr lang="cs-CZ" smtClean="0"/>
              <a:t>07.06.2018</a:t>
            </a:fld>
            <a:endParaRPr lang="cs-CZ"/>
          </a:p>
        </p:txBody>
      </p:sp>
      <p:sp>
        <p:nvSpPr>
          <p:cNvPr id="5" name="Footer Placeholder 4"/>
          <p:cNvSpPr>
            <a:spLocks noGrp="1"/>
          </p:cNvSpPr>
          <p:nvPr>
            <p:ph type="ftr" sz="quarter" idx="11"/>
          </p:nvPr>
        </p:nvSpPr>
        <p:spPr/>
        <p:txBody>
          <a:bodyPr/>
          <a:lstStyle/>
          <a:p>
            <a:r>
              <a:rPr lang="cs-CZ"/>
              <a:t>Jméno Afiliace</a:t>
            </a:r>
          </a:p>
        </p:txBody>
      </p:sp>
      <p:sp>
        <p:nvSpPr>
          <p:cNvPr id="6" name="Slide Number Placeholder 5"/>
          <p:cNvSpPr>
            <a:spLocks noGrp="1"/>
          </p:cNvSpPr>
          <p:nvPr>
            <p:ph type="sldNum" sz="quarter" idx="12"/>
          </p:nvPr>
        </p:nvSpPr>
        <p:spPr/>
        <p:txBody>
          <a:bodyPr/>
          <a:lstStyle/>
          <a:p>
            <a:fld id="{58ACF089-6BD9-4FF9-8F05-3BF27D933551}" type="slidenum">
              <a:rPr lang="cs-CZ" smtClean="0"/>
              <a:t>‹#›</a:t>
            </a:fld>
            <a:endParaRPr lang="cs-CZ"/>
          </a:p>
        </p:txBody>
      </p:sp>
    </p:spTree>
    <p:extLst>
      <p:ext uri="{BB962C8B-B14F-4D97-AF65-F5344CB8AC3E}">
        <p14:creationId xmlns:p14="http://schemas.microsoft.com/office/powerpoint/2010/main" val="79034810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cs-CZ"/>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cs-CZ"/>
          </a:p>
        </p:txBody>
      </p:sp>
      <p:sp>
        <p:nvSpPr>
          <p:cNvPr id="4" name="Date Placeholder 3"/>
          <p:cNvSpPr>
            <a:spLocks noGrp="1"/>
          </p:cNvSpPr>
          <p:nvPr>
            <p:ph type="dt" sz="half" idx="10"/>
          </p:nvPr>
        </p:nvSpPr>
        <p:spPr/>
        <p:txBody>
          <a:bodyPr/>
          <a:lstStyle/>
          <a:p>
            <a:fld id="{031414FA-42EF-40A4-8A89-50638B7D11A5}" type="datetime1">
              <a:rPr lang="cs-CZ" smtClean="0"/>
              <a:t>07.06.2018</a:t>
            </a:fld>
            <a:endParaRPr lang="cs-CZ"/>
          </a:p>
        </p:txBody>
      </p:sp>
      <p:sp>
        <p:nvSpPr>
          <p:cNvPr id="5" name="Footer Placeholder 4"/>
          <p:cNvSpPr>
            <a:spLocks noGrp="1"/>
          </p:cNvSpPr>
          <p:nvPr>
            <p:ph type="ftr" sz="quarter" idx="11"/>
          </p:nvPr>
        </p:nvSpPr>
        <p:spPr/>
        <p:txBody>
          <a:bodyPr/>
          <a:lstStyle/>
          <a:p>
            <a:r>
              <a:rPr lang="cs-CZ"/>
              <a:t>Jméno Afiliace</a:t>
            </a:r>
          </a:p>
        </p:txBody>
      </p:sp>
      <p:sp>
        <p:nvSpPr>
          <p:cNvPr id="6" name="Slide Number Placeholder 5"/>
          <p:cNvSpPr>
            <a:spLocks noGrp="1"/>
          </p:cNvSpPr>
          <p:nvPr>
            <p:ph type="sldNum" sz="quarter" idx="12"/>
          </p:nvPr>
        </p:nvSpPr>
        <p:spPr/>
        <p:txBody>
          <a:bodyPr/>
          <a:lstStyle/>
          <a:p>
            <a:fld id="{58ACF089-6BD9-4FF9-8F05-3BF27D933551}" type="slidenum">
              <a:rPr lang="cs-CZ" smtClean="0"/>
              <a:t>‹#›</a:t>
            </a:fld>
            <a:endParaRPr lang="cs-CZ"/>
          </a:p>
        </p:txBody>
      </p:sp>
    </p:spTree>
    <p:extLst>
      <p:ext uri="{BB962C8B-B14F-4D97-AF65-F5344CB8AC3E}">
        <p14:creationId xmlns:p14="http://schemas.microsoft.com/office/powerpoint/2010/main" val="205186175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endParaRPr lang="cs-CZ"/>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cs-CZ"/>
          </a:p>
        </p:txBody>
      </p:sp>
      <p:sp>
        <p:nvSpPr>
          <p:cNvPr id="4" name="Date Placeholder 3"/>
          <p:cNvSpPr>
            <a:spLocks noGrp="1"/>
          </p:cNvSpPr>
          <p:nvPr>
            <p:ph type="dt" sz="half" idx="10"/>
          </p:nvPr>
        </p:nvSpPr>
        <p:spPr/>
        <p:txBody>
          <a:bodyPr/>
          <a:lstStyle/>
          <a:p>
            <a:fld id="{D600A421-0954-421A-BA49-D9588F09156A}" type="datetime1">
              <a:rPr lang="cs-CZ" smtClean="0"/>
              <a:t>07.06.2018</a:t>
            </a:fld>
            <a:endParaRPr lang="cs-CZ"/>
          </a:p>
        </p:txBody>
      </p:sp>
      <p:sp>
        <p:nvSpPr>
          <p:cNvPr id="5" name="Footer Placeholder 4"/>
          <p:cNvSpPr>
            <a:spLocks noGrp="1"/>
          </p:cNvSpPr>
          <p:nvPr>
            <p:ph type="ftr" sz="quarter" idx="11"/>
          </p:nvPr>
        </p:nvSpPr>
        <p:spPr/>
        <p:txBody>
          <a:bodyPr/>
          <a:lstStyle/>
          <a:p>
            <a:r>
              <a:rPr lang="cs-CZ"/>
              <a:t>Jméno Afiliace</a:t>
            </a:r>
          </a:p>
        </p:txBody>
      </p:sp>
      <p:sp>
        <p:nvSpPr>
          <p:cNvPr id="6" name="Slide Number Placeholder 5"/>
          <p:cNvSpPr>
            <a:spLocks noGrp="1"/>
          </p:cNvSpPr>
          <p:nvPr>
            <p:ph type="sldNum" sz="quarter" idx="12"/>
          </p:nvPr>
        </p:nvSpPr>
        <p:spPr/>
        <p:txBody>
          <a:bodyPr/>
          <a:lstStyle/>
          <a:p>
            <a:fld id="{58ACF089-6BD9-4FF9-8F05-3BF27D933551}" type="slidenum">
              <a:rPr lang="cs-CZ" smtClean="0"/>
              <a:t>‹#›</a:t>
            </a:fld>
            <a:endParaRPr lang="cs-CZ"/>
          </a:p>
        </p:txBody>
      </p:sp>
    </p:spTree>
    <p:extLst>
      <p:ext uri="{BB962C8B-B14F-4D97-AF65-F5344CB8AC3E}">
        <p14:creationId xmlns:p14="http://schemas.microsoft.com/office/powerpoint/2010/main" val="63225926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cs-CZ"/>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cs-CZ"/>
          </a:p>
        </p:txBody>
      </p:sp>
      <p:sp>
        <p:nvSpPr>
          <p:cNvPr id="4" name="Date Placeholder 3"/>
          <p:cNvSpPr>
            <a:spLocks noGrp="1"/>
          </p:cNvSpPr>
          <p:nvPr>
            <p:ph type="dt" sz="half" idx="10"/>
          </p:nvPr>
        </p:nvSpPr>
        <p:spPr/>
        <p:txBody>
          <a:bodyPr/>
          <a:lstStyle/>
          <a:p>
            <a:fld id="{C8CFF63A-F393-47F6-B534-43E800AB7445}" type="datetime1">
              <a:rPr lang="cs-CZ" smtClean="0"/>
              <a:t>07.06.2018</a:t>
            </a:fld>
            <a:endParaRPr lang="cs-CZ"/>
          </a:p>
        </p:txBody>
      </p:sp>
      <p:sp>
        <p:nvSpPr>
          <p:cNvPr id="5" name="Footer Placeholder 4"/>
          <p:cNvSpPr>
            <a:spLocks noGrp="1"/>
          </p:cNvSpPr>
          <p:nvPr>
            <p:ph type="ftr" sz="quarter" idx="11"/>
          </p:nvPr>
        </p:nvSpPr>
        <p:spPr/>
        <p:txBody>
          <a:bodyPr/>
          <a:lstStyle/>
          <a:p>
            <a:r>
              <a:rPr lang="cs-CZ"/>
              <a:t>Jméno Afiliace</a:t>
            </a:r>
          </a:p>
        </p:txBody>
      </p:sp>
      <p:sp>
        <p:nvSpPr>
          <p:cNvPr id="6" name="Slide Number Placeholder 5"/>
          <p:cNvSpPr>
            <a:spLocks noGrp="1"/>
          </p:cNvSpPr>
          <p:nvPr>
            <p:ph type="sldNum" sz="quarter" idx="12"/>
          </p:nvPr>
        </p:nvSpPr>
        <p:spPr/>
        <p:txBody>
          <a:bodyPr/>
          <a:lstStyle/>
          <a:p>
            <a:fld id="{58ACF089-6BD9-4FF9-8F05-3BF27D933551}" type="slidenum">
              <a:rPr lang="cs-CZ" smtClean="0"/>
              <a:t>‹#›</a:t>
            </a:fld>
            <a:endParaRPr lang="cs-CZ"/>
          </a:p>
        </p:txBody>
      </p:sp>
    </p:spTree>
    <p:extLst>
      <p:ext uri="{BB962C8B-B14F-4D97-AF65-F5344CB8AC3E}">
        <p14:creationId xmlns:p14="http://schemas.microsoft.com/office/powerpoint/2010/main" val="289419816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cs-CZ"/>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C350E0D1-8410-4A3F-84E8-26742A190F02}" type="datetime1">
              <a:rPr lang="cs-CZ" smtClean="0"/>
              <a:t>07.06.2018</a:t>
            </a:fld>
            <a:endParaRPr lang="cs-CZ"/>
          </a:p>
        </p:txBody>
      </p:sp>
      <p:sp>
        <p:nvSpPr>
          <p:cNvPr id="5" name="Footer Placeholder 4"/>
          <p:cNvSpPr>
            <a:spLocks noGrp="1"/>
          </p:cNvSpPr>
          <p:nvPr>
            <p:ph type="ftr" sz="quarter" idx="11"/>
          </p:nvPr>
        </p:nvSpPr>
        <p:spPr/>
        <p:txBody>
          <a:bodyPr/>
          <a:lstStyle/>
          <a:p>
            <a:r>
              <a:rPr lang="cs-CZ"/>
              <a:t>Jméno Afiliace</a:t>
            </a:r>
          </a:p>
        </p:txBody>
      </p:sp>
      <p:sp>
        <p:nvSpPr>
          <p:cNvPr id="6" name="Slide Number Placeholder 5"/>
          <p:cNvSpPr>
            <a:spLocks noGrp="1"/>
          </p:cNvSpPr>
          <p:nvPr>
            <p:ph type="sldNum" sz="quarter" idx="12"/>
          </p:nvPr>
        </p:nvSpPr>
        <p:spPr/>
        <p:txBody>
          <a:bodyPr/>
          <a:lstStyle/>
          <a:p>
            <a:fld id="{58ACF089-6BD9-4FF9-8F05-3BF27D933551}" type="slidenum">
              <a:rPr lang="cs-CZ" smtClean="0"/>
              <a:t>‹#›</a:t>
            </a:fld>
            <a:endParaRPr lang="cs-CZ"/>
          </a:p>
        </p:txBody>
      </p:sp>
    </p:spTree>
    <p:extLst>
      <p:ext uri="{BB962C8B-B14F-4D97-AF65-F5344CB8AC3E}">
        <p14:creationId xmlns:p14="http://schemas.microsoft.com/office/powerpoint/2010/main" val="273359354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cs-CZ"/>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cs-CZ"/>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cs-CZ"/>
          </a:p>
        </p:txBody>
      </p:sp>
      <p:sp>
        <p:nvSpPr>
          <p:cNvPr id="5" name="Date Placeholder 4"/>
          <p:cNvSpPr>
            <a:spLocks noGrp="1"/>
          </p:cNvSpPr>
          <p:nvPr>
            <p:ph type="dt" sz="half" idx="10"/>
          </p:nvPr>
        </p:nvSpPr>
        <p:spPr/>
        <p:txBody>
          <a:bodyPr/>
          <a:lstStyle/>
          <a:p>
            <a:fld id="{75EC03C0-EDEF-418C-841F-64E45E8364A7}" type="datetime1">
              <a:rPr lang="cs-CZ" smtClean="0"/>
              <a:t>07.06.2018</a:t>
            </a:fld>
            <a:endParaRPr lang="cs-CZ"/>
          </a:p>
        </p:txBody>
      </p:sp>
      <p:sp>
        <p:nvSpPr>
          <p:cNvPr id="6" name="Footer Placeholder 5"/>
          <p:cNvSpPr>
            <a:spLocks noGrp="1"/>
          </p:cNvSpPr>
          <p:nvPr>
            <p:ph type="ftr" sz="quarter" idx="11"/>
          </p:nvPr>
        </p:nvSpPr>
        <p:spPr/>
        <p:txBody>
          <a:bodyPr/>
          <a:lstStyle/>
          <a:p>
            <a:r>
              <a:rPr lang="cs-CZ"/>
              <a:t>Jméno Afiliace</a:t>
            </a:r>
          </a:p>
        </p:txBody>
      </p:sp>
      <p:sp>
        <p:nvSpPr>
          <p:cNvPr id="7" name="Slide Number Placeholder 6"/>
          <p:cNvSpPr>
            <a:spLocks noGrp="1"/>
          </p:cNvSpPr>
          <p:nvPr>
            <p:ph type="sldNum" sz="quarter" idx="12"/>
          </p:nvPr>
        </p:nvSpPr>
        <p:spPr/>
        <p:txBody>
          <a:bodyPr/>
          <a:lstStyle/>
          <a:p>
            <a:fld id="{58ACF089-6BD9-4FF9-8F05-3BF27D933551}" type="slidenum">
              <a:rPr lang="cs-CZ" smtClean="0"/>
              <a:t>‹#›</a:t>
            </a:fld>
            <a:endParaRPr lang="cs-CZ"/>
          </a:p>
        </p:txBody>
      </p:sp>
    </p:spTree>
    <p:extLst>
      <p:ext uri="{BB962C8B-B14F-4D97-AF65-F5344CB8AC3E}">
        <p14:creationId xmlns:p14="http://schemas.microsoft.com/office/powerpoint/2010/main" val="404459285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cs-CZ"/>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cs-CZ"/>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cs-CZ"/>
          </a:p>
        </p:txBody>
      </p:sp>
      <p:sp>
        <p:nvSpPr>
          <p:cNvPr id="7" name="Date Placeholder 6"/>
          <p:cNvSpPr>
            <a:spLocks noGrp="1"/>
          </p:cNvSpPr>
          <p:nvPr>
            <p:ph type="dt" sz="half" idx="10"/>
          </p:nvPr>
        </p:nvSpPr>
        <p:spPr/>
        <p:txBody>
          <a:bodyPr/>
          <a:lstStyle/>
          <a:p>
            <a:fld id="{38711C53-9D0F-452E-AF59-9817645EC6BC}" type="datetime1">
              <a:rPr lang="cs-CZ" smtClean="0"/>
              <a:t>07.06.2018</a:t>
            </a:fld>
            <a:endParaRPr lang="cs-CZ"/>
          </a:p>
        </p:txBody>
      </p:sp>
      <p:sp>
        <p:nvSpPr>
          <p:cNvPr id="8" name="Footer Placeholder 7"/>
          <p:cNvSpPr>
            <a:spLocks noGrp="1"/>
          </p:cNvSpPr>
          <p:nvPr>
            <p:ph type="ftr" sz="quarter" idx="11"/>
          </p:nvPr>
        </p:nvSpPr>
        <p:spPr/>
        <p:txBody>
          <a:bodyPr/>
          <a:lstStyle/>
          <a:p>
            <a:r>
              <a:rPr lang="cs-CZ"/>
              <a:t>Jméno Afiliace</a:t>
            </a:r>
          </a:p>
        </p:txBody>
      </p:sp>
      <p:sp>
        <p:nvSpPr>
          <p:cNvPr id="9" name="Slide Number Placeholder 8"/>
          <p:cNvSpPr>
            <a:spLocks noGrp="1"/>
          </p:cNvSpPr>
          <p:nvPr>
            <p:ph type="sldNum" sz="quarter" idx="12"/>
          </p:nvPr>
        </p:nvSpPr>
        <p:spPr/>
        <p:txBody>
          <a:bodyPr/>
          <a:lstStyle/>
          <a:p>
            <a:fld id="{58ACF089-6BD9-4FF9-8F05-3BF27D933551}" type="slidenum">
              <a:rPr lang="cs-CZ" smtClean="0"/>
              <a:t>‹#›</a:t>
            </a:fld>
            <a:endParaRPr lang="cs-CZ"/>
          </a:p>
        </p:txBody>
      </p:sp>
    </p:spTree>
    <p:extLst>
      <p:ext uri="{BB962C8B-B14F-4D97-AF65-F5344CB8AC3E}">
        <p14:creationId xmlns:p14="http://schemas.microsoft.com/office/powerpoint/2010/main" val="376994750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cs-CZ"/>
          </a:p>
        </p:txBody>
      </p:sp>
      <p:sp>
        <p:nvSpPr>
          <p:cNvPr id="3" name="Date Placeholder 2"/>
          <p:cNvSpPr>
            <a:spLocks noGrp="1"/>
          </p:cNvSpPr>
          <p:nvPr>
            <p:ph type="dt" sz="half" idx="10"/>
          </p:nvPr>
        </p:nvSpPr>
        <p:spPr/>
        <p:txBody>
          <a:bodyPr/>
          <a:lstStyle/>
          <a:p>
            <a:fld id="{50C35472-8FE8-49A1-A52D-ACC4CFDAC287}" type="datetime1">
              <a:rPr lang="cs-CZ" smtClean="0"/>
              <a:t>07.06.2018</a:t>
            </a:fld>
            <a:endParaRPr lang="cs-CZ"/>
          </a:p>
        </p:txBody>
      </p:sp>
      <p:sp>
        <p:nvSpPr>
          <p:cNvPr id="4" name="Footer Placeholder 3"/>
          <p:cNvSpPr>
            <a:spLocks noGrp="1"/>
          </p:cNvSpPr>
          <p:nvPr>
            <p:ph type="ftr" sz="quarter" idx="11"/>
          </p:nvPr>
        </p:nvSpPr>
        <p:spPr/>
        <p:txBody>
          <a:bodyPr/>
          <a:lstStyle/>
          <a:p>
            <a:r>
              <a:rPr lang="cs-CZ"/>
              <a:t>Jméno Afiliace</a:t>
            </a:r>
          </a:p>
        </p:txBody>
      </p:sp>
      <p:sp>
        <p:nvSpPr>
          <p:cNvPr id="5" name="Slide Number Placeholder 4"/>
          <p:cNvSpPr>
            <a:spLocks noGrp="1"/>
          </p:cNvSpPr>
          <p:nvPr>
            <p:ph type="sldNum" sz="quarter" idx="12"/>
          </p:nvPr>
        </p:nvSpPr>
        <p:spPr/>
        <p:txBody>
          <a:bodyPr/>
          <a:lstStyle/>
          <a:p>
            <a:fld id="{58ACF089-6BD9-4FF9-8F05-3BF27D933551}" type="slidenum">
              <a:rPr lang="cs-CZ" smtClean="0"/>
              <a:t>‹#›</a:t>
            </a:fld>
            <a:endParaRPr lang="cs-CZ"/>
          </a:p>
        </p:txBody>
      </p:sp>
    </p:spTree>
    <p:extLst>
      <p:ext uri="{BB962C8B-B14F-4D97-AF65-F5344CB8AC3E}">
        <p14:creationId xmlns:p14="http://schemas.microsoft.com/office/powerpoint/2010/main" val="302972412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982F93C-1D3C-4D9D-B0F9-303D9E71AD6A}" type="datetime1">
              <a:rPr lang="cs-CZ" smtClean="0"/>
              <a:t>07.06.2018</a:t>
            </a:fld>
            <a:endParaRPr lang="cs-CZ"/>
          </a:p>
        </p:txBody>
      </p:sp>
      <p:sp>
        <p:nvSpPr>
          <p:cNvPr id="3" name="Footer Placeholder 2"/>
          <p:cNvSpPr>
            <a:spLocks noGrp="1"/>
          </p:cNvSpPr>
          <p:nvPr>
            <p:ph type="ftr" sz="quarter" idx="11"/>
          </p:nvPr>
        </p:nvSpPr>
        <p:spPr/>
        <p:txBody>
          <a:bodyPr/>
          <a:lstStyle/>
          <a:p>
            <a:r>
              <a:rPr lang="cs-CZ"/>
              <a:t>Jméno Afiliace</a:t>
            </a:r>
          </a:p>
        </p:txBody>
      </p:sp>
      <p:sp>
        <p:nvSpPr>
          <p:cNvPr id="4" name="Slide Number Placeholder 3"/>
          <p:cNvSpPr>
            <a:spLocks noGrp="1"/>
          </p:cNvSpPr>
          <p:nvPr>
            <p:ph type="sldNum" sz="quarter" idx="12"/>
          </p:nvPr>
        </p:nvSpPr>
        <p:spPr/>
        <p:txBody>
          <a:bodyPr/>
          <a:lstStyle/>
          <a:p>
            <a:fld id="{58ACF089-6BD9-4FF9-8F05-3BF27D933551}" type="slidenum">
              <a:rPr lang="cs-CZ" smtClean="0"/>
              <a:t>‹#›</a:t>
            </a:fld>
            <a:endParaRPr lang="cs-CZ"/>
          </a:p>
        </p:txBody>
      </p:sp>
    </p:spTree>
    <p:extLst>
      <p:ext uri="{BB962C8B-B14F-4D97-AF65-F5344CB8AC3E}">
        <p14:creationId xmlns:p14="http://schemas.microsoft.com/office/powerpoint/2010/main" val="208797669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cs-CZ"/>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cs-CZ"/>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B3DFFE23-292A-4263-9249-03AA30401FF7}" type="datetime1">
              <a:rPr lang="cs-CZ" smtClean="0"/>
              <a:t>07.06.2018</a:t>
            </a:fld>
            <a:endParaRPr lang="cs-CZ"/>
          </a:p>
        </p:txBody>
      </p:sp>
      <p:sp>
        <p:nvSpPr>
          <p:cNvPr id="6" name="Footer Placeholder 5"/>
          <p:cNvSpPr>
            <a:spLocks noGrp="1"/>
          </p:cNvSpPr>
          <p:nvPr>
            <p:ph type="ftr" sz="quarter" idx="11"/>
          </p:nvPr>
        </p:nvSpPr>
        <p:spPr/>
        <p:txBody>
          <a:bodyPr/>
          <a:lstStyle/>
          <a:p>
            <a:r>
              <a:rPr lang="cs-CZ"/>
              <a:t>Jméno Afiliace</a:t>
            </a:r>
          </a:p>
        </p:txBody>
      </p:sp>
      <p:sp>
        <p:nvSpPr>
          <p:cNvPr id="7" name="Slide Number Placeholder 6"/>
          <p:cNvSpPr>
            <a:spLocks noGrp="1"/>
          </p:cNvSpPr>
          <p:nvPr>
            <p:ph type="sldNum" sz="quarter" idx="12"/>
          </p:nvPr>
        </p:nvSpPr>
        <p:spPr/>
        <p:txBody>
          <a:bodyPr/>
          <a:lstStyle/>
          <a:p>
            <a:fld id="{58ACF089-6BD9-4FF9-8F05-3BF27D933551}" type="slidenum">
              <a:rPr lang="cs-CZ" smtClean="0"/>
              <a:t>‹#›</a:t>
            </a:fld>
            <a:endParaRPr lang="cs-CZ"/>
          </a:p>
        </p:txBody>
      </p:sp>
    </p:spTree>
    <p:extLst>
      <p:ext uri="{BB962C8B-B14F-4D97-AF65-F5344CB8AC3E}">
        <p14:creationId xmlns:p14="http://schemas.microsoft.com/office/powerpoint/2010/main" val="353767728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cs-CZ"/>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cs-CZ"/>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CB4C4637-49AD-4C7F-BCB6-1899E8047122}" type="datetime1">
              <a:rPr lang="cs-CZ" smtClean="0"/>
              <a:t>07.06.2018</a:t>
            </a:fld>
            <a:endParaRPr lang="cs-CZ"/>
          </a:p>
        </p:txBody>
      </p:sp>
      <p:sp>
        <p:nvSpPr>
          <p:cNvPr id="6" name="Footer Placeholder 5"/>
          <p:cNvSpPr>
            <a:spLocks noGrp="1"/>
          </p:cNvSpPr>
          <p:nvPr>
            <p:ph type="ftr" sz="quarter" idx="11"/>
          </p:nvPr>
        </p:nvSpPr>
        <p:spPr/>
        <p:txBody>
          <a:bodyPr/>
          <a:lstStyle/>
          <a:p>
            <a:r>
              <a:rPr lang="cs-CZ"/>
              <a:t>Jméno Afiliace</a:t>
            </a:r>
          </a:p>
        </p:txBody>
      </p:sp>
      <p:sp>
        <p:nvSpPr>
          <p:cNvPr id="7" name="Slide Number Placeholder 6"/>
          <p:cNvSpPr>
            <a:spLocks noGrp="1"/>
          </p:cNvSpPr>
          <p:nvPr>
            <p:ph type="sldNum" sz="quarter" idx="12"/>
          </p:nvPr>
        </p:nvSpPr>
        <p:spPr/>
        <p:txBody>
          <a:bodyPr/>
          <a:lstStyle/>
          <a:p>
            <a:fld id="{58ACF089-6BD9-4FF9-8F05-3BF27D933551}" type="slidenum">
              <a:rPr lang="cs-CZ" smtClean="0"/>
              <a:t>‹#›</a:t>
            </a:fld>
            <a:endParaRPr lang="cs-CZ"/>
          </a:p>
        </p:txBody>
      </p:sp>
    </p:spTree>
    <p:extLst>
      <p:ext uri="{BB962C8B-B14F-4D97-AF65-F5344CB8AC3E}">
        <p14:creationId xmlns:p14="http://schemas.microsoft.com/office/powerpoint/2010/main" val="318681557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endParaRPr lang="cs-CZ"/>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cs-CZ"/>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CC2FF82-2179-44E3-B1C8-B30BE6AFE56F}" type="datetime1">
              <a:rPr lang="cs-CZ" smtClean="0"/>
              <a:t>07.06.2018</a:t>
            </a:fld>
            <a:endParaRPr lang="cs-CZ"/>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cs-CZ"/>
              <a:t>Jméno Afiliace</a:t>
            </a: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8ACF089-6BD9-4FF9-8F05-3BF27D933551}" type="slidenum">
              <a:rPr lang="cs-CZ" smtClean="0"/>
              <a:t>‹#›</a:t>
            </a:fld>
            <a:endParaRPr lang="cs-CZ"/>
          </a:p>
        </p:txBody>
      </p:sp>
    </p:spTree>
    <p:extLst>
      <p:ext uri="{BB962C8B-B14F-4D97-AF65-F5344CB8AC3E}">
        <p14:creationId xmlns:p14="http://schemas.microsoft.com/office/powerpoint/2010/main" val="919405744"/>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hf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microsoft.com/office/2007/relationships/hdphoto" Target="../media/hdphoto2.wdp"/><Relationship Id="rId5" Type="http://schemas.openxmlformats.org/officeDocument/2006/relationships/image" Target="../media/image2.png"/><Relationship Id="rId4" Type="http://schemas.microsoft.com/office/2007/relationships/hdphoto" Target="../media/hdphoto1.wdp"/></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3.jpeg"/><Relationship Id="rId2" Type="http://schemas.openxmlformats.org/officeDocument/2006/relationships/notesSlide" Target="../notesSlides/notesSlide9.xml"/><Relationship Id="rId1" Type="http://schemas.openxmlformats.org/officeDocument/2006/relationships/slideLayout" Target="../slideLayouts/slideLayout1.xml"/><Relationship Id="rId6" Type="http://schemas.openxmlformats.org/officeDocument/2006/relationships/image" Target="../media/image6.png"/><Relationship Id="rId5" Type="http://schemas.openxmlformats.org/officeDocument/2006/relationships/image" Target="../media/image5.png"/><Relationship Id="rId4" Type="http://schemas.microsoft.com/office/2007/relationships/hdphoto" Target="../media/hdphoto2.wdp"/></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3.jpeg"/><Relationship Id="rId2" Type="http://schemas.openxmlformats.org/officeDocument/2006/relationships/notesSlide" Target="../notesSlides/notesSlide10.xml"/><Relationship Id="rId1" Type="http://schemas.openxmlformats.org/officeDocument/2006/relationships/slideLayout" Target="../slideLayouts/slideLayout1.xml"/><Relationship Id="rId6" Type="http://schemas.openxmlformats.org/officeDocument/2006/relationships/image" Target="../media/image6.png"/><Relationship Id="rId5" Type="http://schemas.openxmlformats.org/officeDocument/2006/relationships/image" Target="../media/image5.png"/><Relationship Id="rId4" Type="http://schemas.microsoft.com/office/2007/relationships/hdphoto" Target="../media/hdphoto2.wdp"/></Relationships>
</file>

<file path=ppt/slides/_rels/slide12.xml.rels><?xml version="1.0" encoding="UTF-8" standalone="yes"?>
<Relationships xmlns="http://schemas.openxmlformats.org/package/2006/relationships"><Relationship Id="rId8" Type="http://schemas.openxmlformats.org/officeDocument/2006/relationships/image" Target="../media/image3.jpeg"/><Relationship Id="rId3" Type="http://schemas.openxmlformats.org/officeDocument/2006/relationships/image" Target="../media/image12.png"/><Relationship Id="rId7" Type="http://schemas.openxmlformats.org/officeDocument/2006/relationships/image" Target="../media/image6.png"/><Relationship Id="rId2" Type="http://schemas.openxmlformats.org/officeDocument/2006/relationships/notesSlide" Target="../notesSlides/notesSlide11.xml"/><Relationship Id="rId1" Type="http://schemas.openxmlformats.org/officeDocument/2006/relationships/slideLayout" Target="../slideLayouts/slideLayout1.xml"/><Relationship Id="rId6" Type="http://schemas.openxmlformats.org/officeDocument/2006/relationships/image" Target="../media/image5.png"/><Relationship Id="rId5" Type="http://schemas.microsoft.com/office/2007/relationships/hdphoto" Target="../media/hdphoto2.wdp"/><Relationship Id="rId4" Type="http://schemas.openxmlformats.org/officeDocument/2006/relationships/image" Target="../media/image2.png"/></Relationships>
</file>

<file path=ppt/slides/_rels/slide13.xml.rels><?xml version="1.0" encoding="UTF-8" standalone="yes"?>
<Relationships xmlns="http://schemas.openxmlformats.org/package/2006/relationships"><Relationship Id="rId8" Type="http://schemas.openxmlformats.org/officeDocument/2006/relationships/image" Target="../media/image3.jpeg"/><Relationship Id="rId3" Type="http://schemas.openxmlformats.org/officeDocument/2006/relationships/image" Target="../media/image13.png"/><Relationship Id="rId7" Type="http://schemas.openxmlformats.org/officeDocument/2006/relationships/image" Target="../media/image6.png"/><Relationship Id="rId2" Type="http://schemas.openxmlformats.org/officeDocument/2006/relationships/notesSlide" Target="../notesSlides/notesSlide12.xml"/><Relationship Id="rId1" Type="http://schemas.openxmlformats.org/officeDocument/2006/relationships/slideLayout" Target="../slideLayouts/slideLayout1.xml"/><Relationship Id="rId6" Type="http://schemas.openxmlformats.org/officeDocument/2006/relationships/image" Target="../media/image5.png"/><Relationship Id="rId11" Type="http://schemas.openxmlformats.org/officeDocument/2006/relationships/image" Target="../media/image16.png"/><Relationship Id="rId5" Type="http://schemas.microsoft.com/office/2007/relationships/hdphoto" Target="../media/hdphoto2.wdp"/><Relationship Id="rId10" Type="http://schemas.openxmlformats.org/officeDocument/2006/relationships/image" Target="../media/image15.png"/><Relationship Id="rId4" Type="http://schemas.openxmlformats.org/officeDocument/2006/relationships/image" Target="../media/image2.png"/><Relationship Id="rId9" Type="http://schemas.openxmlformats.org/officeDocument/2006/relationships/image" Target="../media/image14.png"/></Relationships>
</file>

<file path=ppt/slides/_rels/slide14.xml.rels><?xml version="1.0" encoding="UTF-8" standalone="yes"?>
<Relationships xmlns="http://schemas.openxmlformats.org/package/2006/relationships"><Relationship Id="rId8" Type="http://schemas.openxmlformats.org/officeDocument/2006/relationships/image" Target="../media/image3.jpeg"/><Relationship Id="rId3" Type="http://schemas.openxmlformats.org/officeDocument/2006/relationships/image" Target="../media/image17.png"/><Relationship Id="rId7" Type="http://schemas.openxmlformats.org/officeDocument/2006/relationships/image" Target="../media/image6.png"/><Relationship Id="rId2" Type="http://schemas.openxmlformats.org/officeDocument/2006/relationships/notesSlide" Target="../notesSlides/notesSlide13.xml"/><Relationship Id="rId1" Type="http://schemas.openxmlformats.org/officeDocument/2006/relationships/slideLayout" Target="../slideLayouts/slideLayout1.xml"/><Relationship Id="rId6" Type="http://schemas.openxmlformats.org/officeDocument/2006/relationships/image" Target="../media/image5.png"/><Relationship Id="rId5" Type="http://schemas.microsoft.com/office/2007/relationships/hdphoto" Target="../media/hdphoto2.wdp"/><Relationship Id="rId4" Type="http://schemas.openxmlformats.org/officeDocument/2006/relationships/image" Target="../media/image2.png"/></Relationships>
</file>

<file path=ppt/slides/_rels/slide15.xml.rels><?xml version="1.0" encoding="UTF-8" standalone="yes"?>
<Relationships xmlns="http://schemas.openxmlformats.org/package/2006/relationships"><Relationship Id="rId8" Type="http://schemas.openxmlformats.org/officeDocument/2006/relationships/image" Target="../media/image3.jpeg"/><Relationship Id="rId3" Type="http://schemas.openxmlformats.org/officeDocument/2006/relationships/image" Target="../media/image18.png"/><Relationship Id="rId7" Type="http://schemas.openxmlformats.org/officeDocument/2006/relationships/image" Target="../media/image6.png"/><Relationship Id="rId2" Type="http://schemas.openxmlformats.org/officeDocument/2006/relationships/notesSlide" Target="../notesSlides/notesSlide14.xml"/><Relationship Id="rId1" Type="http://schemas.openxmlformats.org/officeDocument/2006/relationships/slideLayout" Target="../slideLayouts/slideLayout1.xml"/><Relationship Id="rId6" Type="http://schemas.openxmlformats.org/officeDocument/2006/relationships/image" Target="../media/image5.png"/><Relationship Id="rId5" Type="http://schemas.microsoft.com/office/2007/relationships/hdphoto" Target="../media/hdphoto2.wdp"/><Relationship Id="rId4" Type="http://schemas.openxmlformats.org/officeDocument/2006/relationships/image" Target="../media/image2.png"/></Relationships>
</file>

<file path=ppt/slides/_rels/slide16.xml.rels><?xml version="1.0" encoding="UTF-8" standalone="yes"?>
<Relationships xmlns="http://schemas.openxmlformats.org/package/2006/relationships"><Relationship Id="rId8" Type="http://schemas.openxmlformats.org/officeDocument/2006/relationships/image" Target="../media/image19.png"/><Relationship Id="rId3" Type="http://schemas.openxmlformats.org/officeDocument/2006/relationships/image" Target="../media/image2.png"/><Relationship Id="rId7" Type="http://schemas.openxmlformats.org/officeDocument/2006/relationships/image" Target="../media/image3.jpeg"/><Relationship Id="rId2" Type="http://schemas.openxmlformats.org/officeDocument/2006/relationships/notesSlide" Target="../notesSlides/notesSlide15.xml"/><Relationship Id="rId1" Type="http://schemas.openxmlformats.org/officeDocument/2006/relationships/slideLayout" Target="../slideLayouts/slideLayout1.xml"/><Relationship Id="rId6" Type="http://schemas.openxmlformats.org/officeDocument/2006/relationships/image" Target="../media/image6.png"/><Relationship Id="rId5" Type="http://schemas.openxmlformats.org/officeDocument/2006/relationships/image" Target="../media/image5.png"/><Relationship Id="rId4" Type="http://schemas.microsoft.com/office/2007/relationships/hdphoto" Target="../media/hdphoto2.wdp"/></Relationships>
</file>

<file path=ppt/slides/_rels/slide17.xml.rels><?xml version="1.0" encoding="UTF-8" standalone="yes"?>
<Relationships xmlns="http://schemas.openxmlformats.org/package/2006/relationships"><Relationship Id="rId8" Type="http://schemas.openxmlformats.org/officeDocument/2006/relationships/image" Target="../media/image20.png"/><Relationship Id="rId3" Type="http://schemas.openxmlformats.org/officeDocument/2006/relationships/image" Target="../media/image2.png"/><Relationship Id="rId7" Type="http://schemas.openxmlformats.org/officeDocument/2006/relationships/image" Target="../media/image3.jpeg"/><Relationship Id="rId2" Type="http://schemas.openxmlformats.org/officeDocument/2006/relationships/notesSlide" Target="../notesSlides/notesSlide16.xml"/><Relationship Id="rId1" Type="http://schemas.openxmlformats.org/officeDocument/2006/relationships/slideLayout" Target="../slideLayouts/slideLayout1.xml"/><Relationship Id="rId6" Type="http://schemas.openxmlformats.org/officeDocument/2006/relationships/image" Target="../media/image6.png"/><Relationship Id="rId5" Type="http://schemas.openxmlformats.org/officeDocument/2006/relationships/image" Target="../media/image5.png"/><Relationship Id="rId4" Type="http://schemas.microsoft.com/office/2007/relationships/hdphoto" Target="../media/hdphoto2.wdp"/></Relationships>
</file>

<file path=ppt/slides/_rels/slide18.xml.rels><?xml version="1.0" encoding="UTF-8" standalone="yes"?>
<Relationships xmlns="http://schemas.openxmlformats.org/package/2006/relationships"><Relationship Id="rId8" Type="http://schemas.openxmlformats.org/officeDocument/2006/relationships/image" Target="../media/image21.png"/><Relationship Id="rId3" Type="http://schemas.openxmlformats.org/officeDocument/2006/relationships/image" Target="../media/image2.png"/><Relationship Id="rId7" Type="http://schemas.openxmlformats.org/officeDocument/2006/relationships/image" Target="../media/image3.jpeg"/><Relationship Id="rId2" Type="http://schemas.openxmlformats.org/officeDocument/2006/relationships/notesSlide" Target="../notesSlides/notesSlide17.xml"/><Relationship Id="rId1" Type="http://schemas.openxmlformats.org/officeDocument/2006/relationships/slideLayout" Target="../slideLayouts/slideLayout1.xml"/><Relationship Id="rId6" Type="http://schemas.openxmlformats.org/officeDocument/2006/relationships/image" Target="../media/image6.png"/><Relationship Id="rId5" Type="http://schemas.openxmlformats.org/officeDocument/2006/relationships/image" Target="../media/image5.png"/><Relationship Id="rId4" Type="http://schemas.microsoft.com/office/2007/relationships/hdphoto" Target="../media/hdphoto2.wdp"/><Relationship Id="rId9" Type="http://schemas.openxmlformats.org/officeDocument/2006/relationships/image" Target="../media/image22.png"/></Relationships>
</file>

<file path=ppt/slides/_rels/slide19.xml.rels><?xml version="1.0" encoding="UTF-8" standalone="yes"?>
<Relationships xmlns="http://schemas.openxmlformats.org/package/2006/relationships"><Relationship Id="rId8" Type="http://schemas.openxmlformats.org/officeDocument/2006/relationships/image" Target="../media/image23.png"/><Relationship Id="rId3" Type="http://schemas.openxmlformats.org/officeDocument/2006/relationships/image" Target="../media/image2.png"/><Relationship Id="rId7" Type="http://schemas.openxmlformats.org/officeDocument/2006/relationships/image" Target="../media/image3.jpeg"/><Relationship Id="rId2" Type="http://schemas.openxmlformats.org/officeDocument/2006/relationships/notesSlide" Target="../notesSlides/notesSlide18.xml"/><Relationship Id="rId1" Type="http://schemas.openxmlformats.org/officeDocument/2006/relationships/slideLayout" Target="../slideLayouts/slideLayout1.xml"/><Relationship Id="rId6" Type="http://schemas.openxmlformats.org/officeDocument/2006/relationships/image" Target="../media/image6.png"/><Relationship Id="rId5" Type="http://schemas.openxmlformats.org/officeDocument/2006/relationships/image" Target="../media/image5.png"/><Relationship Id="rId4" Type="http://schemas.microsoft.com/office/2007/relationships/hdphoto" Target="../media/hdphoto2.wdp"/></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1.xml"/><Relationship Id="rId5" Type="http://schemas.openxmlformats.org/officeDocument/2006/relationships/image" Target="../media/image3.jpeg"/><Relationship Id="rId4" Type="http://schemas.microsoft.com/office/2007/relationships/hdphoto" Target="../media/hdphoto2.wdp"/></Relationships>
</file>

<file path=ppt/slides/_rels/slide20.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3.jpeg"/><Relationship Id="rId2" Type="http://schemas.openxmlformats.org/officeDocument/2006/relationships/notesSlide" Target="../notesSlides/notesSlide19.xml"/><Relationship Id="rId1" Type="http://schemas.openxmlformats.org/officeDocument/2006/relationships/slideLayout" Target="../slideLayouts/slideLayout1.xml"/><Relationship Id="rId6" Type="http://schemas.openxmlformats.org/officeDocument/2006/relationships/image" Target="../media/image6.png"/><Relationship Id="rId5" Type="http://schemas.openxmlformats.org/officeDocument/2006/relationships/image" Target="../media/image5.png"/><Relationship Id="rId4" Type="http://schemas.microsoft.com/office/2007/relationships/hdphoto" Target="../media/hdphoto2.wdp"/></Relationships>
</file>

<file path=ppt/slides/_rels/slide2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0.xml"/><Relationship Id="rId1" Type="http://schemas.openxmlformats.org/officeDocument/2006/relationships/slideLayout" Target="../slideLayouts/slideLayout1.xml"/><Relationship Id="rId5" Type="http://schemas.openxmlformats.org/officeDocument/2006/relationships/image" Target="../media/image3.jpeg"/><Relationship Id="rId4" Type="http://schemas.microsoft.com/office/2007/relationships/hdphoto" Target="../media/hdphoto2.wdp"/></Relationships>
</file>

<file path=ppt/slides/_rels/slide22.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3.jpeg"/><Relationship Id="rId2" Type="http://schemas.openxmlformats.org/officeDocument/2006/relationships/notesSlide" Target="../notesSlides/notesSlide21.xml"/><Relationship Id="rId1" Type="http://schemas.openxmlformats.org/officeDocument/2006/relationships/slideLayout" Target="../slideLayouts/slideLayout1.xml"/><Relationship Id="rId6" Type="http://schemas.openxmlformats.org/officeDocument/2006/relationships/image" Target="../media/image6.png"/><Relationship Id="rId5" Type="http://schemas.openxmlformats.org/officeDocument/2006/relationships/image" Target="../media/image5.png"/><Relationship Id="rId4" Type="http://schemas.microsoft.com/office/2007/relationships/hdphoto" Target="../media/hdphoto2.wdp"/></Relationships>
</file>

<file path=ppt/slides/_rels/slide23.xml.rels><?xml version="1.0" encoding="UTF-8" standalone="yes"?>
<Relationships xmlns="http://schemas.openxmlformats.org/package/2006/relationships"><Relationship Id="rId8" Type="http://schemas.openxmlformats.org/officeDocument/2006/relationships/image" Target="../media/image24.png"/><Relationship Id="rId3" Type="http://schemas.openxmlformats.org/officeDocument/2006/relationships/image" Target="../media/image2.png"/><Relationship Id="rId7" Type="http://schemas.openxmlformats.org/officeDocument/2006/relationships/image" Target="../media/image3.jpeg"/><Relationship Id="rId2" Type="http://schemas.openxmlformats.org/officeDocument/2006/relationships/notesSlide" Target="../notesSlides/notesSlide22.xml"/><Relationship Id="rId1" Type="http://schemas.openxmlformats.org/officeDocument/2006/relationships/slideLayout" Target="../slideLayouts/slideLayout1.xml"/><Relationship Id="rId6" Type="http://schemas.openxmlformats.org/officeDocument/2006/relationships/image" Target="../media/image6.png"/><Relationship Id="rId5" Type="http://schemas.openxmlformats.org/officeDocument/2006/relationships/image" Target="../media/image5.png"/><Relationship Id="rId4" Type="http://schemas.microsoft.com/office/2007/relationships/hdphoto" Target="../media/hdphoto2.wdp"/><Relationship Id="rId9" Type="http://schemas.openxmlformats.org/officeDocument/2006/relationships/image" Target="../media/image25.png"/></Relationships>
</file>

<file path=ppt/slides/_rels/slide24.xml.rels><?xml version="1.0" encoding="UTF-8" standalone="yes"?>
<Relationships xmlns="http://schemas.openxmlformats.org/package/2006/relationships"><Relationship Id="rId8" Type="http://schemas.openxmlformats.org/officeDocument/2006/relationships/image" Target="../media/image26.png"/><Relationship Id="rId3" Type="http://schemas.openxmlformats.org/officeDocument/2006/relationships/image" Target="../media/image2.png"/><Relationship Id="rId7" Type="http://schemas.openxmlformats.org/officeDocument/2006/relationships/image" Target="../media/image3.jpeg"/><Relationship Id="rId2" Type="http://schemas.openxmlformats.org/officeDocument/2006/relationships/notesSlide" Target="../notesSlides/notesSlide23.xml"/><Relationship Id="rId1" Type="http://schemas.openxmlformats.org/officeDocument/2006/relationships/slideLayout" Target="../slideLayouts/slideLayout1.xml"/><Relationship Id="rId6" Type="http://schemas.openxmlformats.org/officeDocument/2006/relationships/image" Target="../media/image6.png"/><Relationship Id="rId5" Type="http://schemas.openxmlformats.org/officeDocument/2006/relationships/image" Target="../media/image5.png"/><Relationship Id="rId4" Type="http://schemas.microsoft.com/office/2007/relationships/hdphoto" Target="../media/hdphoto2.wdp"/><Relationship Id="rId9" Type="http://schemas.openxmlformats.org/officeDocument/2006/relationships/image" Target="../media/image27.png"/></Relationships>
</file>

<file path=ppt/slides/_rels/slide2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4.xml"/><Relationship Id="rId1" Type="http://schemas.openxmlformats.org/officeDocument/2006/relationships/slideLayout" Target="../slideLayouts/slideLayout1.xml"/><Relationship Id="rId5" Type="http://schemas.openxmlformats.org/officeDocument/2006/relationships/image" Target="../media/image3.jpeg"/><Relationship Id="rId4" Type="http://schemas.microsoft.com/office/2007/relationships/hdphoto" Target="../media/hdphoto2.wdp"/></Relationships>
</file>

<file path=ppt/slides/_rels/slide26.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3.jpeg"/><Relationship Id="rId2" Type="http://schemas.openxmlformats.org/officeDocument/2006/relationships/notesSlide" Target="../notesSlides/notesSlide25.xml"/><Relationship Id="rId1" Type="http://schemas.openxmlformats.org/officeDocument/2006/relationships/slideLayout" Target="../slideLayouts/slideLayout1.xml"/><Relationship Id="rId6" Type="http://schemas.openxmlformats.org/officeDocument/2006/relationships/image" Target="../media/image6.png"/><Relationship Id="rId5" Type="http://schemas.openxmlformats.org/officeDocument/2006/relationships/image" Target="../media/image5.png"/><Relationship Id="rId4" Type="http://schemas.microsoft.com/office/2007/relationships/hdphoto" Target="../media/hdphoto2.wdp"/></Relationships>
</file>

<file path=ppt/slides/_rels/slide27.xml.rels><?xml version="1.0" encoding="UTF-8" standalone="yes"?>
<Relationships xmlns="http://schemas.openxmlformats.org/package/2006/relationships"><Relationship Id="rId8" Type="http://schemas.openxmlformats.org/officeDocument/2006/relationships/image" Target="../media/image3.jpeg"/><Relationship Id="rId3" Type="http://schemas.openxmlformats.org/officeDocument/2006/relationships/image" Target="../media/image28.png"/><Relationship Id="rId7" Type="http://schemas.openxmlformats.org/officeDocument/2006/relationships/image" Target="../media/image6.png"/><Relationship Id="rId2" Type="http://schemas.openxmlformats.org/officeDocument/2006/relationships/notesSlide" Target="../notesSlides/notesSlide26.xml"/><Relationship Id="rId1" Type="http://schemas.openxmlformats.org/officeDocument/2006/relationships/slideLayout" Target="../slideLayouts/slideLayout1.xml"/><Relationship Id="rId6" Type="http://schemas.openxmlformats.org/officeDocument/2006/relationships/image" Target="../media/image5.png"/><Relationship Id="rId5" Type="http://schemas.microsoft.com/office/2007/relationships/hdphoto" Target="../media/hdphoto2.wdp"/><Relationship Id="rId4" Type="http://schemas.openxmlformats.org/officeDocument/2006/relationships/image" Target="../media/image2.png"/><Relationship Id="rId9" Type="http://schemas.openxmlformats.org/officeDocument/2006/relationships/image" Target="../media/image29.png"/></Relationships>
</file>

<file path=ppt/slides/_rels/slide28.xml.rels><?xml version="1.0" encoding="UTF-8" standalone="yes"?>
<Relationships xmlns="http://schemas.openxmlformats.org/package/2006/relationships"><Relationship Id="rId8" Type="http://schemas.openxmlformats.org/officeDocument/2006/relationships/image" Target="../media/image3.jpeg"/><Relationship Id="rId3" Type="http://schemas.openxmlformats.org/officeDocument/2006/relationships/image" Target="../media/image30.png"/><Relationship Id="rId7" Type="http://schemas.openxmlformats.org/officeDocument/2006/relationships/image" Target="../media/image6.png"/><Relationship Id="rId2" Type="http://schemas.openxmlformats.org/officeDocument/2006/relationships/notesSlide" Target="../notesSlides/notesSlide27.xml"/><Relationship Id="rId1" Type="http://schemas.openxmlformats.org/officeDocument/2006/relationships/slideLayout" Target="../slideLayouts/slideLayout1.xml"/><Relationship Id="rId6" Type="http://schemas.openxmlformats.org/officeDocument/2006/relationships/image" Target="../media/image5.png"/><Relationship Id="rId5" Type="http://schemas.microsoft.com/office/2007/relationships/hdphoto" Target="../media/hdphoto2.wdp"/><Relationship Id="rId4" Type="http://schemas.openxmlformats.org/officeDocument/2006/relationships/image" Target="../media/image2.png"/></Relationships>
</file>

<file path=ppt/slides/_rels/slide29.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3.jpeg"/><Relationship Id="rId2" Type="http://schemas.openxmlformats.org/officeDocument/2006/relationships/notesSlide" Target="../notesSlides/notesSlide28.xml"/><Relationship Id="rId1" Type="http://schemas.openxmlformats.org/officeDocument/2006/relationships/slideLayout" Target="../slideLayouts/slideLayout1.xml"/><Relationship Id="rId6" Type="http://schemas.openxmlformats.org/officeDocument/2006/relationships/image" Target="../media/image6.png"/><Relationship Id="rId5" Type="http://schemas.openxmlformats.org/officeDocument/2006/relationships/image" Target="../media/image5.png"/><Relationship Id="rId4" Type="http://schemas.microsoft.com/office/2007/relationships/hdphoto" Target="../media/hdphoto2.wdp"/></Relationships>
</file>

<file path=ppt/slides/_rels/slide3.xml.rels><?xml version="1.0" encoding="UTF-8" standalone="yes"?>
<Relationships xmlns="http://schemas.openxmlformats.org/package/2006/relationships"><Relationship Id="rId8" Type="http://schemas.openxmlformats.org/officeDocument/2006/relationships/image" Target="../media/image3.jpeg"/><Relationship Id="rId3" Type="http://schemas.openxmlformats.org/officeDocument/2006/relationships/image" Target="../media/image4.png"/><Relationship Id="rId7"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1.xml"/><Relationship Id="rId6" Type="http://schemas.openxmlformats.org/officeDocument/2006/relationships/image" Target="../media/image5.png"/><Relationship Id="rId5" Type="http://schemas.microsoft.com/office/2007/relationships/hdphoto" Target="../media/hdphoto2.wdp"/><Relationship Id="rId4" Type="http://schemas.openxmlformats.org/officeDocument/2006/relationships/image" Target="../media/image2.png"/></Relationships>
</file>

<file path=ppt/slides/_rels/slide4.xml.rels><?xml version="1.0" encoding="UTF-8" standalone="yes"?>
<Relationships xmlns="http://schemas.openxmlformats.org/package/2006/relationships"><Relationship Id="rId8" Type="http://schemas.openxmlformats.org/officeDocument/2006/relationships/image" Target="../media/image3.jpeg"/><Relationship Id="rId3" Type="http://schemas.openxmlformats.org/officeDocument/2006/relationships/image" Target="../media/image7.png"/><Relationship Id="rId7"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1.xml"/><Relationship Id="rId6" Type="http://schemas.openxmlformats.org/officeDocument/2006/relationships/image" Target="../media/image5.png"/><Relationship Id="rId5" Type="http://schemas.microsoft.com/office/2007/relationships/hdphoto" Target="../media/hdphoto2.wdp"/><Relationship Id="rId4" Type="http://schemas.openxmlformats.org/officeDocument/2006/relationships/image" Target="../media/image2.png"/></Relationships>
</file>

<file path=ppt/slides/_rels/slide5.xml.rels><?xml version="1.0" encoding="UTF-8" standalone="yes"?>
<Relationships xmlns="http://schemas.openxmlformats.org/package/2006/relationships"><Relationship Id="rId8" Type="http://schemas.openxmlformats.org/officeDocument/2006/relationships/image" Target="../media/image3.jpeg"/><Relationship Id="rId3" Type="http://schemas.openxmlformats.org/officeDocument/2006/relationships/image" Target="../media/image8.png"/><Relationship Id="rId7" Type="http://schemas.openxmlformats.org/officeDocument/2006/relationships/image" Target="../media/image6.png"/><Relationship Id="rId2" Type="http://schemas.openxmlformats.org/officeDocument/2006/relationships/notesSlide" Target="../notesSlides/notesSlide5.xml"/><Relationship Id="rId1" Type="http://schemas.openxmlformats.org/officeDocument/2006/relationships/slideLayout" Target="../slideLayouts/slideLayout1.xml"/><Relationship Id="rId6" Type="http://schemas.openxmlformats.org/officeDocument/2006/relationships/image" Target="../media/image5.png"/><Relationship Id="rId5" Type="http://schemas.microsoft.com/office/2007/relationships/hdphoto" Target="../media/hdphoto2.wdp"/><Relationship Id="rId4" Type="http://schemas.openxmlformats.org/officeDocument/2006/relationships/image" Target="../media/image2.png"/></Relationships>
</file>

<file path=ppt/slides/_rels/slide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9.png"/><Relationship Id="rId1" Type="http://schemas.openxmlformats.org/officeDocument/2006/relationships/slideLayout" Target="../slideLayouts/slideLayout2.xml"/><Relationship Id="rId5" Type="http://schemas.microsoft.com/office/2007/relationships/hdphoto" Target="../media/hdphoto2.wdp"/><Relationship Id="rId4" Type="http://schemas.openxmlformats.org/officeDocument/2006/relationships/image" Target="../media/image2.png"/></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3.jpeg"/><Relationship Id="rId2" Type="http://schemas.openxmlformats.org/officeDocument/2006/relationships/notesSlide" Target="../notesSlides/notesSlide6.xml"/><Relationship Id="rId1" Type="http://schemas.openxmlformats.org/officeDocument/2006/relationships/slideLayout" Target="../slideLayouts/slideLayout1.xml"/><Relationship Id="rId6" Type="http://schemas.openxmlformats.org/officeDocument/2006/relationships/image" Target="../media/image6.png"/><Relationship Id="rId5" Type="http://schemas.openxmlformats.org/officeDocument/2006/relationships/image" Target="../media/image5.png"/><Relationship Id="rId4" Type="http://schemas.microsoft.com/office/2007/relationships/hdphoto" Target="../media/hdphoto2.wdp"/></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7.xml"/><Relationship Id="rId1" Type="http://schemas.openxmlformats.org/officeDocument/2006/relationships/slideLayout" Target="../slideLayouts/slideLayout1.xml"/><Relationship Id="rId5" Type="http://schemas.openxmlformats.org/officeDocument/2006/relationships/image" Target="../media/image3.jpeg"/><Relationship Id="rId4" Type="http://schemas.microsoft.com/office/2007/relationships/hdphoto" Target="../media/hdphoto2.wdp"/></Relationships>
</file>

<file path=ppt/slides/_rels/slide9.xml.rels><?xml version="1.0" encoding="UTF-8" standalone="yes"?>
<Relationships xmlns="http://schemas.openxmlformats.org/package/2006/relationships"><Relationship Id="rId8" Type="http://schemas.openxmlformats.org/officeDocument/2006/relationships/image" Target="../media/image3.jpeg"/><Relationship Id="rId3" Type="http://schemas.openxmlformats.org/officeDocument/2006/relationships/image" Target="../media/image10.png"/><Relationship Id="rId7" Type="http://schemas.openxmlformats.org/officeDocument/2006/relationships/image" Target="../media/image6.png"/><Relationship Id="rId2" Type="http://schemas.openxmlformats.org/officeDocument/2006/relationships/notesSlide" Target="../notesSlides/notesSlide8.xml"/><Relationship Id="rId1" Type="http://schemas.openxmlformats.org/officeDocument/2006/relationships/slideLayout" Target="../slideLayouts/slideLayout1.xml"/><Relationship Id="rId6" Type="http://schemas.openxmlformats.org/officeDocument/2006/relationships/image" Target="../media/image5.png"/><Relationship Id="rId5" Type="http://schemas.microsoft.com/office/2007/relationships/hdphoto" Target="../media/hdphoto2.wdp"/><Relationship Id="rId4" Type="http://schemas.openxmlformats.org/officeDocument/2006/relationships/image" Target="../media/image2.png"/><Relationship Id="rId9" Type="http://schemas.openxmlformats.org/officeDocument/2006/relationships/image" Target="../media/image1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3">
            <a:extLst>
              <a:ext uri="{BEBA8EAE-BF5A-486C-A8C5-ECC9F3942E4B}">
                <a14:imgProps xmlns:a14="http://schemas.microsoft.com/office/drawing/2010/main">
                  <a14:imgLayer r:embed="rId4">
                    <a14:imgEffect>
                      <a14:artisticGlowEdges/>
                    </a14:imgEffect>
                  </a14:imgLayer>
                </a14:imgProps>
              </a:ext>
              <a:ext uri="{28A0092B-C50C-407E-A947-70E740481C1C}">
                <a14:useLocalDpi xmlns:a14="http://schemas.microsoft.com/office/drawing/2010/main" val="0"/>
              </a:ext>
            </a:extLst>
          </a:blip>
          <a:stretch>
            <a:fillRect/>
          </a:stretch>
        </p:blipFill>
        <p:spPr>
          <a:xfrm>
            <a:off x="2783787" y="1463669"/>
            <a:ext cx="3456384" cy="3456384"/>
          </a:xfrm>
          <a:prstGeom prst="rect">
            <a:avLst/>
          </a:prstGeom>
        </p:spPr>
      </p:pic>
      <p:sp>
        <p:nvSpPr>
          <p:cNvPr id="2" name="Title 1"/>
          <p:cNvSpPr>
            <a:spLocks noGrp="1"/>
          </p:cNvSpPr>
          <p:nvPr>
            <p:ph type="ctrTitle"/>
          </p:nvPr>
        </p:nvSpPr>
        <p:spPr>
          <a:xfrm>
            <a:off x="685800" y="2276872"/>
            <a:ext cx="7772400" cy="1470025"/>
          </a:xfrm>
        </p:spPr>
        <p:txBody>
          <a:bodyPr/>
          <a:lstStyle/>
          <a:p>
            <a:r>
              <a:rPr lang="cs-CZ" dirty="0"/>
              <a:t>Metodologie vědecké práce</a:t>
            </a:r>
          </a:p>
        </p:txBody>
      </p:sp>
      <p:sp>
        <p:nvSpPr>
          <p:cNvPr id="3" name="Subtitle 2"/>
          <p:cNvSpPr>
            <a:spLocks noGrp="1"/>
          </p:cNvSpPr>
          <p:nvPr>
            <p:ph type="subTitle" idx="1"/>
          </p:nvPr>
        </p:nvSpPr>
        <p:spPr>
          <a:xfrm>
            <a:off x="1331640" y="3356992"/>
            <a:ext cx="6400800" cy="1752600"/>
          </a:xfrm>
        </p:spPr>
        <p:txBody>
          <a:bodyPr>
            <a:normAutofit/>
          </a:bodyPr>
          <a:lstStyle/>
          <a:p>
            <a:r>
              <a:rPr lang="cs-CZ" sz="2800" i="1" dirty="0">
                <a:solidFill>
                  <a:schemeClr val="tx1"/>
                </a:solidFill>
              </a:rPr>
              <a:t>Matematicko-statistická metodologie</a:t>
            </a:r>
          </a:p>
        </p:txBody>
      </p:sp>
      <p:pic>
        <p:nvPicPr>
          <p:cNvPr id="7" name="Picture 6"/>
          <p:cNvPicPr>
            <a:picLocks noChangeAspect="1"/>
          </p:cNvPicPr>
          <p:nvPr/>
        </p:nvPicPr>
        <p:blipFill>
          <a:blip r:embed="rId5">
            <a:extLst>
              <a:ext uri="{BEBA8EAE-BF5A-486C-A8C5-ECC9F3942E4B}">
                <a14:imgProps xmlns:a14="http://schemas.microsoft.com/office/drawing/2010/main">
                  <a14:imgLayer r:embed="rId6">
                    <a14:imgEffect>
                      <a14:artisticGlowEdges/>
                    </a14:imgEffect>
                  </a14:imgLayer>
                </a14:imgProps>
              </a:ext>
              <a:ext uri="{28A0092B-C50C-407E-A947-70E740481C1C}">
                <a14:useLocalDpi xmlns:a14="http://schemas.microsoft.com/office/drawing/2010/main" val="0"/>
              </a:ext>
            </a:extLst>
          </a:blip>
          <a:stretch>
            <a:fillRect/>
          </a:stretch>
        </p:blipFill>
        <p:spPr>
          <a:xfrm>
            <a:off x="621763" y="6231657"/>
            <a:ext cx="205821" cy="235223"/>
          </a:xfrm>
          <a:prstGeom prst="rect">
            <a:avLst/>
          </a:prstGeom>
        </p:spPr>
      </p:pic>
      <p:pic>
        <p:nvPicPr>
          <p:cNvPr id="13" name="Obrázek 12" descr="http://www.msmt.cz/uploads/OP_VVV/Pravidla_pro_publicitu/logolinky/Logolink_OP_VVV_hor_barva_cz.jpg"/>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1632254" y="0"/>
            <a:ext cx="5759450" cy="1277620"/>
          </a:xfrm>
          <a:prstGeom prst="rect">
            <a:avLst/>
          </a:prstGeom>
          <a:noFill/>
          <a:ln>
            <a:noFill/>
          </a:ln>
        </p:spPr>
      </p:pic>
      <p:sp>
        <p:nvSpPr>
          <p:cNvPr id="5" name="Zástupný symbol pro číslo snímku 4"/>
          <p:cNvSpPr>
            <a:spLocks noGrp="1"/>
          </p:cNvSpPr>
          <p:nvPr>
            <p:ph type="sldNum" sz="quarter" idx="12"/>
          </p:nvPr>
        </p:nvSpPr>
        <p:spPr/>
        <p:txBody>
          <a:bodyPr/>
          <a:lstStyle/>
          <a:p>
            <a:fld id="{58ACF089-6BD9-4FF9-8F05-3BF27D933551}" type="slidenum">
              <a:rPr lang="cs-CZ" smtClean="0"/>
              <a:t>1</a:t>
            </a:fld>
            <a:endParaRPr lang="cs-CZ"/>
          </a:p>
        </p:txBody>
      </p:sp>
      <p:sp>
        <p:nvSpPr>
          <p:cNvPr id="14" name="TextovéPole 13"/>
          <p:cNvSpPr txBox="1"/>
          <p:nvPr/>
        </p:nvSpPr>
        <p:spPr>
          <a:xfrm>
            <a:off x="1632254" y="5013176"/>
            <a:ext cx="5759450" cy="523220"/>
          </a:xfrm>
          <a:prstGeom prst="rect">
            <a:avLst/>
          </a:prstGeom>
          <a:noFill/>
        </p:spPr>
        <p:txBody>
          <a:bodyPr wrap="square" rtlCol="0" anchor="t">
            <a:spAutoFit/>
          </a:bodyPr>
          <a:lstStyle/>
          <a:p>
            <a:pPr algn="ctr"/>
            <a:r>
              <a:rPr lang="cs-CZ" sz="1400" dirty="0"/>
              <a:t>Zavedení doktorského studijního programu Průmyslové inženýrství</a:t>
            </a:r>
          </a:p>
          <a:p>
            <a:pPr algn="ctr"/>
            <a:r>
              <a:rPr lang="cs-CZ" sz="1400" dirty="0" err="1"/>
              <a:t>reg</a:t>
            </a:r>
            <a:r>
              <a:rPr lang="cs-CZ" sz="1400" dirty="0"/>
              <a:t>. č. CZ.02.2.69/0.0/0.0/16_018/0002459</a:t>
            </a:r>
          </a:p>
        </p:txBody>
      </p:sp>
      <p:sp>
        <p:nvSpPr>
          <p:cNvPr id="10" name="Footer Placeholder 3">
            <a:extLst>
              <a:ext uri="{FF2B5EF4-FFF2-40B4-BE49-F238E27FC236}">
                <a16:creationId xmlns:a16="http://schemas.microsoft.com/office/drawing/2014/main" id="{19D02C71-3D38-4B2B-9BFC-0E7E6892607A}"/>
              </a:ext>
            </a:extLst>
          </p:cNvPr>
          <p:cNvSpPr>
            <a:spLocks noGrp="1"/>
          </p:cNvSpPr>
          <p:nvPr>
            <p:ph type="ftr" sz="quarter" idx="11"/>
          </p:nvPr>
        </p:nvSpPr>
        <p:spPr>
          <a:xfrm>
            <a:off x="884312" y="6093296"/>
            <a:ext cx="2319536" cy="504056"/>
          </a:xfrm>
        </p:spPr>
        <p:txBody>
          <a:bodyPr/>
          <a:lstStyle/>
          <a:p>
            <a:pPr algn="l"/>
            <a:r>
              <a:rPr lang="cs-CZ" sz="1100" dirty="0">
                <a:solidFill>
                  <a:schemeClr val="tx1"/>
                </a:solidFill>
                <a:latin typeface="Berlin CE" pitchFamily="2" charset="0"/>
              </a:rPr>
              <a:t>Jméno Ing. Lubor Homolka, Ph.D.</a:t>
            </a:r>
          </a:p>
          <a:p>
            <a:pPr algn="l"/>
            <a:r>
              <a:rPr lang="cs-CZ" sz="1100" dirty="0">
                <a:solidFill>
                  <a:schemeClr val="tx1"/>
                </a:solidFill>
                <a:latin typeface="Berlin CE" pitchFamily="2" charset="0"/>
              </a:rPr>
              <a:t>Afiliace FaME UTB, ÚSKM</a:t>
            </a:r>
          </a:p>
        </p:txBody>
      </p:sp>
    </p:spTree>
    <p:extLst>
      <p:ext uri="{BB962C8B-B14F-4D97-AF65-F5344CB8AC3E}">
        <p14:creationId xmlns:p14="http://schemas.microsoft.com/office/powerpoint/2010/main" val="214850786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12001" y="1277620"/>
            <a:ext cx="8182507" cy="1008112"/>
          </a:xfrm>
        </p:spPr>
        <p:txBody>
          <a:bodyPr>
            <a:normAutofit/>
          </a:bodyPr>
          <a:lstStyle/>
          <a:p>
            <a:pPr algn="l"/>
            <a:r>
              <a:rPr lang="cs-CZ" sz="3200" dirty="0"/>
              <a:t>Náhodné veličiny</a:t>
            </a:r>
          </a:p>
        </p:txBody>
      </p:sp>
      <p:sp>
        <p:nvSpPr>
          <p:cNvPr id="3" name="Subtitle 2"/>
          <p:cNvSpPr>
            <a:spLocks noGrp="1"/>
          </p:cNvSpPr>
          <p:nvPr>
            <p:ph type="subTitle" idx="1"/>
          </p:nvPr>
        </p:nvSpPr>
        <p:spPr>
          <a:xfrm>
            <a:off x="539552" y="2348880"/>
            <a:ext cx="7981078" cy="3528392"/>
          </a:xfrm>
        </p:spPr>
        <p:txBody>
          <a:bodyPr>
            <a:noAutofit/>
          </a:bodyPr>
          <a:lstStyle/>
          <a:p>
            <a:pPr algn="l"/>
            <a:r>
              <a:rPr lang="cs-CZ" sz="1500" dirty="0">
                <a:solidFill>
                  <a:schemeClr val="tx1"/>
                </a:solidFill>
                <a:latin typeface="Source Sans Pro Semibold" pitchFamily="34" charset="-18"/>
              </a:rPr>
              <a:t>Podle výstupu náhodné veličiny rozlišujeme:</a:t>
            </a:r>
          </a:p>
          <a:p>
            <a:pPr algn="l"/>
            <a:endParaRPr lang="cs-CZ" sz="1500" dirty="0">
              <a:solidFill>
                <a:srgbClr val="642721"/>
              </a:solidFill>
              <a:latin typeface="Source Sans Pro Semibold" pitchFamily="34" charset="-18"/>
            </a:endParaRPr>
          </a:p>
          <a:p>
            <a:pPr marL="285750" indent="-285750" algn="l">
              <a:buFont typeface="Courier New" pitchFamily="49" charset="0"/>
              <a:buChar char="o"/>
            </a:pPr>
            <a:r>
              <a:rPr lang="cs-CZ" sz="1500" dirty="0">
                <a:solidFill>
                  <a:schemeClr val="tx1"/>
                </a:solidFill>
                <a:latin typeface="Source Sans Pro Semibold" pitchFamily="34" charset="-18"/>
              </a:rPr>
              <a:t>Diskrétní veličina – veličina s konečným počtem možností realizace</a:t>
            </a:r>
          </a:p>
          <a:p>
            <a:pPr marL="285750" indent="-285750" algn="l">
              <a:buFont typeface="Courier New" pitchFamily="49" charset="0"/>
              <a:buChar char="o"/>
            </a:pPr>
            <a:r>
              <a:rPr lang="cs-CZ" sz="1500" dirty="0">
                <a:solidFill>
                  <a:schemeClr val="tx1"/>
                </a:solidFill>
                <a:latin typeface="Source Sans Pro Semibold" pitchFamily="34" charset="-18"/>
              </a:rPr>
              <a:t>Spojitá veličina – realizace náhodné veličiny je intervalu hodnot </a:t>
            </a:r>
          </a:p>
          <a:p>
            <a:pPr marL="285750" indent="-285750" algn="l">
              <a:buFont typeface="Courier New" pitchFamily="49" charset="0"/>
              <a:buChar char="o"/>
            </a:pPr>
            <a:r>
              <a:rPr lang="cs-CZ" sz="1500" dirty="0">
                <a:solidFill>
                  <a:schemeClr val="tx1"/>
                </a:solidFill>
                <a:latin typeface="Source Sans Pro Semibold" pitchFamily="34" charset="-18"/>
              </a:rPr>
              <a:t>V případech, kdy je počet tříd dostatečně velký, je možné usuzovat o diskrétní náhodné veličině jako o spojité veličině. To může být výhodné například z výpočetních důvodů. V tom případě hovoříme o aproximaci diskrétního rozdělení spojitým rozdělením.</a:t>
            </a:r>
          </a:p>
          <a:p>
            <a:pPr marL="285750" indent="-285750" algn="l">
              <a:buFont typeface="Courier New" pitchFamily="49" charset="0"/>
              <a:buChar char="o"/>
            </a:pPr>
            <a:endParaRPr lang="cs-CZ" sz="1500" dirty="0">
              <a:solidFill>
                <a:schemeClr val="tx1"/>
              </a:solidFill>
              <a:latin typeface="Source Sans Pro Semibold" pitchFamily="34" charset="-18"/>
            </a:endParaRPr>
          </a:p>
          <a:p>
            <a:pPr marL="285750" indent="-285750" algn="l">
              <a:buFont typeface="Courier New" pitchFamily="49" charset="0"/>
              <a:buChar char="o"/>
            </a:pPr>
            <a:r>
              <a:rPr lang="cs-CZ" sz="1500" dirty="0">
                <a:solidFill>
                  <a:schemeClr val="tx1"/>
                </a:solidFill>
                <a:latin typeface="Source Sans Pro Semibold" pitchFamily="34" charset="-18"/>
              </a:rPr>
              <a:t>Náhodnou veličinu popisujeme ve vztahu k pravděpodobnosti realizace konkrétní hodnoty, nebo intervalu hodnot.</a:t>
            </a:r>
          </a:p>
          <a:p>
            <a:pPr marL="285750" indent="-285750" algn="l">
              <a:buFont typeface="Courier New" pitchFamily="49" charset="0"/>
              <a:buChar char="o"/>
            </a:pPr>
            <a:r>
              <a:rPr lang="cs-CZ" sz="1500" dirty="0">
                <a:solidFill>
                  <a:schemeClr val="tx1"/>
                </a:solidFill>
                <a:latin typeface="Source Sans Pro Semibold" pitchFamily="34" charset="-18"/>
              </a:rPr>
              <a:t>K tomuto popis slouží pravděpodobnostní funkce (diskrétní), funkce hustoty pravděpodobnosti (spojitá) a distribuční funkce (diskrétní i spojitá)</a:t>
            </a:r>
          </a:p>
        </p:txBody>
      </p:sp>
      <p:pic>
        <p:nvPicPr>
          <p:cNvPr id="7" name="Picture 6"/>
          <p:cNvPicPr>
            <a:picLocks noChangeAspect="1"/>
          </p:cNvPicPr>
          <p:nvPr/>
        </p:nvPicPr>
        <p:blipFill>
          <a:blip r:embed="rId3">
            <a:extLst>
              <a:ext uri="{BEBA8EAE-BF5A-486C-A8C5-ECC9F3942E4B}">
                <a14:imgProps xmlns:a14="http://schemas.microsoft.com/office/drawing/2010/main">
                  <a14:imgLayer r:embed="rId4">
                    <a14:imgEffect>
                      <a14:artisticGlowEdges/>
                    </a14:imgEffect>
                  </a14:imgLayer>
                </a14:imgProps>
              </a:ext>
              <a:ext uri="{28A0092B-C50C-407E-A947-70E740481C1C}">
                <a14:useLocalDpi xmlns:a14="http://schemas.microsoft.com/office/drawing/2010/main" val="0"/>
              </a:ext>
            </a:extLst>
          </a:blip>
          <a:stretch>
            <a:fillRect/>
          </a:stretch>
        </p:blipFill>
        <p:spPr>
          <a:xfrm>
            <a:off x="621763" y="6231657"/>
            <a:ext cx="205821" cy="235223"/>
          </a:xfrm>
          <a:prstGeom prst="rect">
            <a:avLst/>
          </a:prstGeom>
        </p:spPr>
      </p:pic>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020272" y="6231656"/>
            <a:ext cx="235223" cy="235223"/>
          </a:xfrm>
          <a:prstGeom prst="rect">
            <a:avLst/>
          </a:prstGeom>
        </p:spPr>
      </p:pic>
      <p:sp>
        <p:nvSpPr>
          <p:cNvPr id="9" name="Footer Placeholder 3"/>
          <p:cNvSpPr txBox="1">
            <a:spLocks/>
          </p:cNvSpPr>
          <p:nvPr/>
        </p:nvSpPr>
        <p:spPr>
          <a:xfrm>
            <a:off x="7236296" y="6097877"/>
            <a:ext cx="2016224" cy="504056"/>
          </a:xfrm>
          <a:prstGeom prst="rect">
            <a:avLst/>
          </a:prstGeom>
        </p:spPr>
        <p:txBody>
          <a:bodyPr vert="horz" lIns="91440" tIns="45720" rIns="91440" bIns="45720" rtlCol="0" anchor="ctr"/>
          <a:lstStyle>
            <a:defPPr>
              <a:defRPr lang="cs-CZ"/>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cs-CZ" sz="1100">
                <a:solidFill>
                  <a:schemeClr val="bg1"/>
                </a:solidFill>
                <a:latin typeface="Berlin CE" pitchFamily="2" charset="0"/>
              </a:rPr>
              <a:t>fhs.utb.cz</a:t>
            </a:r>
          </a:p>
        </p:txBody>
      </p:sp>
      <p:pic>
        <p:nvPicPr>
          <p:cNvPr id="10" name="Picture 9"/>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635896" y="6191849"/>
            <a:ext cx="1934718" cy="285663"/>
          </a:xfrm>
          <a:prstGeom prst="rect">
            <a:avLst/>
          </a:prstGeom>
        </p:spPr>
      </p:pic>
      <p:sp>
        <p:nvSpPr>
          <p:cNvPr id="6" name="Zástupný symbol pro číslo snímku 5"/>
          <p:cNvSpPr>
            <a:spLocks noGrp="1"/>
          </p:cNvSpPr>
          <p:nvPr>
            <p:ph type="sldNum" sz="quarter" idx="12"/>
          </p:nvPr>
        </p:nvSpPr>
        <p:spPr/>
        <p:txBody>
          <a:bodyPr/>
          <a:lstStyle/>
          <a:p>
            <a:fld id="{58ACF089-6BD9-4FF9-8F05-3BF27D933551}" type="slidenum">
              <a:rPr lang="cs-CZ" smtClean="0"/>
              <a:t>10</a:t>
            </a:fld>
            <a:endParaRPr lang="cs-CZ"/>
          </a:p>
        </p:txBody>
      </p:sp>
      <p:pic>
        <p:nvPicPr>
          <p:cNvPr id="14" name="Obrázek 13" descr="http://www.msmt.cz/uploads/OP_VVV/Pravidla_pro_publicitu/logolinky/Logolink_OP_VVV_hor_barva_cz.jpg"/>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1632254" y="0"/>
            <a:ext cx="5759450" cy="1277620"/>
          </a:xfrm>
          <a:prstGeom prst="rect">
            <a:avLst/>
          </a:prstGeom>
          <a:noFill/>
          <a:ln>
            <a:noFill/>
          </a:ln>
        </p:spPr>
      </p:pic>
      <p:sp>
        <p:nvSpPr>
          <p:cNvPr id="11" name="Footer Placeholder 3">
            <a:extLst>
              <a:ext uri="{FF2B5EF4-FFF2-40B4-BE49-F238E27FC236}">
                <a16:creationId xmlns:a16="http://schemas.microsoft.com/office/drawing/2014/main" id="{B4F64367-C176-4C95-83AC-4DA64C582C3A}"/>
              </a:ext>
            </a:extLst>
          </p:cNvPr>
          <p:cNvSpPr>
            <a:spLocks noGrp="1"/>
          </p:cNvSpPr>
          <p:nvPr>
            <p:ph type="ftr" sz="quarter" idx="11"/>
          </p:nvPr>
        </p:nvSpPr>
        <p:spPr>
          <a:xfrm>
            <a:off x="884312" y="6093296"/>
            <a:ext cx="2319536" cy="504056"/>
          </a:xfrm>
        </p:spPr>
        <p:txBody>
          <a:bodyPr/>
          <a:lstStyle/>
          <a:p>
            <a:pPr algn="l"/>
            <a:r>
              <a:rPr lang="cs-CZ" sz="1100" dirty="0">
                <a:solidFill>
                  <a:schemeClr val="tx1"/>
                </a:solidFill>
                <a:latin typeface="Berlin CE" pitchFamily="2" charset="0"/>
              </a:rPr>
              <a:t>Jméno Ing. Lubor Homolka, Ph.D.</a:t>
            </a:r>
          </a:p>
          <a:p>
            <a:pPr algn="l"/>
            <a:r>
              <a:rPr lang="cs-CZ" sz="1100" dirty="0">
                <a:solidFill>
                  <a:schemeClr val="tx1"/>
                </a:solidFill>
                <a:latin typeface="Berlin CE" pitchFamily="2" charset="0"/>
              </a:rPr>
              <a:t>Afiliace FaME UTB, ÚSKM</a:t>
            </a:r>
          </a:p>
        </p:txBody>
      </p:sp>
    </p:spTree>
    <p:extLst>
      <p:ext uri="{BB962C8B-B14F-4D97-AF65-F5344CB8AC3E}">
        <p14:creationId xmlns:p14="http://schemas.microsoft.com/office/powerpoint/2010/main" val="273645196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12001" y="1277620"/>
            <a:ext cx="8182507" cy="1008112"/>
          </a:xfrm>
        </p:spPr>
        <p:txBody>
          <a:bodyPr>
            <a:normAutofit/>
          </a:bodyPr>
          <a:lstStyle/>
          <a:p>
            <a:pPr algn="l"/>
            <a:r>
              <a:rPr lang="cs-CZ" sz="3200" dirty="0"/>
              <a:t>Data generující proces / model</a:t>
            </a:r>
          </a:p>
        </p:txBody>
      </p:sp>
      <p:sp>
        <p:nvSpPr>
          <p:cNvPr id="3" name="Subtitle 2"/>
          <p:cNvSpPr>
            <a:spLocks noGrp="1"/>
          </p:cNvSpPr>
          <p:nvPr>
            <p:ph type="subTitle" idx="1"/>
          </p:nvPr>
        </p:nvSpPr>
        <p:spPr>
          <a:xfrm>
            <a:off x="539552" y="2209800"/>
            <a:ext cx="7981078" cy="3667472"/>
          </a:xfrm>
        </p:spPr>
        <p:txBody>
          <a:bodyPr>
            <a:noAutofit/>
          </a:bodyPr>
          <a:lstStyle/>
          <a:p>
            <a:pPr algn="l"/>
            <a:r>
              <a:rPr lang="cs-CZ" sz="1500" dirty="0">
                <a:solidFill>
                  <a:schemeClr val="tx1"/>
                </a:solidFill>
                <a:latin typeface="Source Sans Pro Semibold" pitchFamily="34" charset="-18"/>
              </a:rPr>
              <a:t>Podstatou empirického výzkumu je pochopení reality skrze pozorování. Tato pozorování vznikají například experimentem. Úlohou</a:t>
            </a:r>
            <a:r>
              <a:rPr lang="en-US" sz="1500" dirty="0">
                <a:solidFill>
                  <a:schemeClr val="tx1"/>
                </a:solidFill>
                <a:latin typeface="Source Sans Pro Semibold" pitchFamily="34" charset="-18"/>
              </a:rPr>
              <a:t> </a:t>
            </a:r>
            <a:r>
              <a:rPr lang="cs-CZ" sz="1500" dirty="0">
                <a:solidFill>
                  <a:schemeClr val="tx1"/>
                </a:solidFill>
                <a:latin typeface="Source Sans Pro Semibold" pitchFamily="34" charset="-18"/>
              </a:rPr>
              <a:t>výzkumníka je popsat proces, jak data vznikají. Tento proces je popsán na základě data generujícího modelu, který je parametrizován (například střední hodnot) </a:t>
            </a:r>
          </a:p>
          <a:p>
            <a:pPr algn="l"/>
            <a:endParaRPr lang="cs-CZ" sz="1500" dirty="0">
              <a:solidFill>
                <a:schemeClr val="tx1"/>
              </a:solidFill>
              <a:latin typeface="Source Sans Pro Semibold" pitchFamily="34" charset="-18"/>
            </a:endParaRPr>
          </a:p>
        </p:txBody>
      </p:sp>
      <p:pic>
        <p:nvPicPr>
          <p:cNvPr id="7" name="Picture 6"/>
          <p:cNvPicPr>
            <a:picLocks noChangeAspect="1"/>
          </p:cNvPicPr>
          <p:nvPr/>
        </p:nvPicPr>
        <p:blipFill>
          <a:blip r:embed="rId3">
            <a:extLst>
              <a:ext uri="{BEBA8EAE-BF5A-486C-A8C5-ECC9F3942E4B}">
                <a14:imgProps xmlns:a14="http://schemas.microsoft.com/office/drawing/2010/main">
                  <a14:imgLayer r:embed="rId4">
                    <a14:imgEffect>
                      <a14:artisticGlowEdges/>
                    </a14:imgEffect>
                  </a14:imgLayer>
                </a14:imgProps>
              </a:ext>
              <a:ext uri="{28A0092B-C50C-407E-A947-70E740481C1C}">
                <a14:useLocalDpi xmlns:a14="http://schemas.microsoft.com/office/drawing/2010/main" val="0"/>
              </a:ext>
            </a:extLst>
          </a:blip>
          <a:stretch>
            <a:fillRect/>
          </a:stretch>
        </p:blipFill>
        <p:spPr>
          <a:xfrm>
            <a:off x="621763" y="6231657"/>
            <a:ext cx="205821" cy="235223"/>
          </a:xfrm>
          <a:prstGeom prst="rect">
            <a:avLst/>
          </a:prstGeom>
        </p:spPr>
      </p:pic>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020272" y="6231656"/>
            <a:ext cx="235223" cy="235223"/>
          </a:xfrm>
          <a:prstGeom prst="rect">
            <a:avLst/>
          </a:prstGeom>
        </p:spPr>
      </p:pic>
      <p:sp>
        <p:nvSpPr>
          <p:cNvPr id="9" name="Footer Placeholder 3"/>
          <p:cNvSpPr txBox="1">
            <a:spLocks/>
          </p:cNvSpPr>
          <p:nvPr/>
        </p:nvSpPr>
        <p:spPr>
          <a:xfrm>
            <a:off x="7236296" y="6097877"/>
            <a:ext cx="2016224" cy="504056"/>
          </a:xfrm>
          <a:prstGeom prst="rect">
            <a:avLst/>
          </a:prstGeom>
        </p:spPr>
        <p:txBody>
          <a:bodyPr vert="horz" lIns="91440" tIns="45720" rIns="91440" bIns="45720" rtlCol="0" anchor="ctr"/>
          <a:lstStyle>
            <a:defPPr>
              <a:defRPr lang="cs-CZ"/>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cs-CZ" sz="1100">
                <a:solidFill>
                  <a:schemeClr val="bg1"/>
                </a:solidFill>
                <a:latin typeface="Berlin CE" pitchFamily="2" charset="0"/>
              </a:rPr>
              <a:t>fhs.utb.cz</a:t>
            </a:r>
          </a:p>
        </p:txBody>
      </p:sp>
      <p:pic>
        <p:nvPicPr>
          <p:cNvPr id="10" name="Picture 9"/>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635896" y="6191849"/>
            <a:ext cx="1934718" cy="285663"/>
          </a:xfrm>
          <a:prstGeom prst="rect">
            <a:avLst/>
          </a:prstGeom>
        </p:spPr>
      </p:pic>
      <p:sp>
        <p:nvSpPr>
          <p:cNvPr id="6" name="Zástupný symbol pro číslo snímku 5"/>
          <p:cNvSpPr>
            <a:spLocks noGrp="1"/>
          </p:cNvSpPr>
          <p:nvPr>
            <p:ph type="sldNum" sz="quarter" idx="12"/>
          </p:nvPr>
        </p:nvSpPr>
        <p:spPr/>
        <p:txBody>
          <a:bodyPr/>
          <a:lstStyle/>
          <a:p>
            <a:fld id="{58ACF089-6BD9-4FF9-8F05-3BF27D933551}" type="slidenum">
              <a:rPr lang="cs-CZ" smtClean="0"/>
              <a:t>11</a:t>
            </a:fld>
            <a:endParaRPr lang="cs-CZ"/>
          </a:p>
        </p:txBody>
      </p:sp>
      <p:pic>
        <p:nvPicPr>
          <p:cNvPr id="14" name="Obrázek 13" descr="http://www.msmt.cz/uploads/OP_VVV/Pravidla_pro_publicitu/logolinky/Logolink_OP_VVV_hor_barva_cz.jpg"/>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1632254" y="0"/>
            <a:ext cx="5759450" cy="1277620"/>
          </a:xfrm>
          <a:prstGeom prst="rect">
            <a:avLst/>
          </a:prstGeom>
          <a:noFill/>
          <a:ln>
            <a:noFill/>
          </a:ln>
        </p:spPr>
      </p:pic>
      <p:sp>
        <p:nvSpPr>
          <p:cNvPr id="11" name="Footer Placeholder 3">
            <a:extLst>
              <a:ext uri="{FF2B5EF4-FFF2-40B4-BE49-F238E27FC236}">
                <a16:creationId xmlns:a16="http://schemas.microsoft.com/office/drawing/2014/main" id="{4895361F-4945-45C0-8D93-554F7C4CA5F6}"/>
              </a:ext>
            </a:extLst>
          </p:cNvPr>
          <p:cNvSpPr>
            <a:spLocks noGrp="1"/>
          </p:cNvSpPr>
          <p:nvPr>
            <p:ph type="ftr" sz="quarter" idx="11"/>
          </p:nvPr>
        </p:nvSpPr>
        <p:spPr>
          <a:xfrm>
            <a:off x="884312" y="6093296"/>
            <a:ext cx="2319536" cy="504056"/>
          </a:xfrm>
        </p:spPr>
        <p:txBody>
          <a:bodyPr/>
          <a:lstStyle/>
          <a:p>
            <a:pPr algn="l"/>
            <a:r>
              <a:rPr lang="cs-CZ" sz="1100" dirty="0">
                <a:solidFill>
                  <a:schemeClr val="tx1"/>
                </a:solidFill>
                <a:latin typeface="Berlin CE" pitchFamily="2" charset="0"/>
              </a:rPr>
              <a:t>Jméno Ing. Lubor Homolka, Ph.D.</a:t>
            </a:r>
          </a:p>
          <a:p>
            <a:pPr algn="l"/>
            <a:r>
              <a:rPr lang="cs-CZ" sz="1100" dirty="0">
                <a:solidFill>
                  <a:schemeClr val="tx1"/>
                </a:solidFill>
                <a:latin typeface="Berlin CE" pitchFamily="2" charset="0"/>
              </a:rPr>
              <a:t>Afiliace FaME UTB, ÚSKM</a:t>
            </a:r>
          </a:p>
        </p:txBody>
      </p:sp>
    </p:spTree>
    <p:extLst>
      <p:ext uri="{BB962C8B-B14F-4D97-AF65-F5344CB8AC3E}">
        <p14:creationId xmlns:p14="http://schemas.microsoft.com/office/powerpoint/2010/main" val="292428320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12001" y="1277620"/>
            <a:ext cx="8182507" cy="1008112"/>
          </a:xfrm>
        </p:spPr>
        <p:txBody>
          <a:bodyPr>
            <a:normAutofit/>
          </a:bodyPr>
          <a:lstStyle/>
          <a:p>
            <a:pPr algn="l"/>
            <a:r>
              <a:rPr lang="cs-CZ" sz="3200" dirty="0" err="1"/>
              <a:t>Bernoulliho</a:t>
            </a:r>
            <a:r>
              <a:rPr lang="cs-CZ" sz="3200" dirty="0"/>
              <a:t> rozdělení</a:t>
            </a:r>
          </a:p>
        </p:txBody>
      </p:sp>
      <mc:AlternateContent xmlns:mc="http://schemas.openxmlformats.org/markup-compatibility/2006">
        <mc:Choice xmlns:a14="http://schemas.microsoft.com/office/drawing/2010/main" Requires="a14">
          <p:sp>
            <p:nvSpPr>
              <p:cNvPr id="3" name="Subtitle 2"/>
              <p:cNvSpPr>
                <a:spLocks noGrp="1"/>
              </p:cNvSpPr>
              <p:nvPr>
                <p:ph type="subTitle" idx="1"/>
              </p:nvPr>
            </p:nvSpPr>
            <p:spPr>
              <a:xfrm>
                <a:off x="539552" y="2348880"/>
                <a:ext cx="7981078" cy="3528392"/>
              </a:xfrm>
            </p:spPr>
            <p:txBody>
              <a:bodyPr>
                <a:noAutofit/>
              </a:bodyPr>
              <a:lstStyle/>
              <a:p>
                <a:pPr marL="285750" indent="-285750" algn="l">
                  <a:buFont typeface="Courier New" pitchFamily="49" charset="0"/>
                  <a:buChar char="o"/>
                </a:pPr>
                <a:r>
                  <a:rPr lang="cs-CZ" sz="1500" dirty="0">
                    <a:solidFill>
                      <a:schemeClr val="tx1"/>
                    </a:solidFill>
                    <a:latin typeface="Source Sans Pro Semibold" pitchFamily="34" charset="-18"/>
                  </a:rPr>
                  <a:t>Hodnota náhodné veličiny je binární.</a:t>
                </a:r>
              </a:p>
              <a:p>
                <a:pPr marL="285750" indent="-285750" algn="l">
                  <a:buFont typeface="Courier New" pitchFamily="49" charset="0"/>
                  <a:buChar char="o"/>
                </a:pPr>
                <a:endParaRPr lang="cs-CZ" sz="1500" dirty="0">
                  <a:solidFill>
                    <a:schemeClr val="tx1"/>
                  </a:solidFill>
                  <a:latin typeface="Source Sans Pro Semibold" pitchFamily="34" charset="-18"/>
                </a:endParaRPr>
              </a:p>
              <a:p>
                <a:pPr marL="285750" indent="-285750" algn="l">
                  <a:buFont typeface="Courier New" pitchFamily="49" charset="0"/>
                  <a:buChar char="o"/>
                </a:pPr>
                <a:r>
                  <a:rPr lang="cs-CZ" sz="1500" dirty="0">
                    <a:solidFill>
                      <a:schemeClr val="tx1"/>
                    </a:solidFill>
                    <a:latin typeface="Source Sans Pro Semibold" pitchFamily="34" charset="-18"/>
                  </a:rPr>
                  <a:t>Pravděpodobnost realizace daného výstupu je </a:t>
                </a:r>
                <a14:m>
                  <m:oMath xmlns:m="http://schemas.openxmlformats.org/officeDocument/2006/math">
                    <m:r>
                      <a:rPr lang="cs-CZ" sz="1500">
                        <a:solidFill>
                          <a:schemeClr val="tx1"/>
                        </a:solidFill>
                        <a:latin typeface="Cambria Math" panose="02040503050406030204" pitchFamily="18" charset="0"/>
                      </a:rPr>
                      <m:t>𝜋</m:t>
                    </m:r>
                    <m:r>
                      <a:rPr lang="cs-CZ" sz="1500">
                        <a:solidFill>
                          <a:schemeClr val="tx1"/>
                        </a:solidFill>
                        <a:latin typeface="Cambria Math" panose="02040503050406030204" pitchFamily="18" charset="0"/>
                      </a:rPr>
                      <m:t>.</m:t>
                    </m:r>
                  </m:oMath>
                </a14:m>
                <a:endParaRPr lang="cs-CZ" sz="1500" dirty="0">
                  <a:solidFill>
                    <a:schemeClr val="tx1"/>
                  </a:solidFill>
                  <a:latin typeface="Source Sans Pro Semibold" pitchFamily="34" charset="-18"/>
                </a:endParaRPr>
              </a:p>
              <a:p>
                <a:pPr marL="285750" indent="-285750" algn="l">
                  <a:buFont typeface="Courier New" pitchFamily="49" charset="0"/>
                  <a:buChar char="o"/>
                </a:pPr>
                <a:endParaRPr lang="cs-CZ" sz="1500" dirty="0">
                  <a:solidFill>
                    <a:schemeClr val="tx1"/>
                  </a:solidFill>
                  <a:latin typeface="Source Sans Pro Semibold" pitchFamily="34" charset="-18"/>
                </a:endParaRPr>
              </a:p>
              <a:p>
                <a:pPr marL="285750" indent="-285750" algn="l">
                  <a:buFont typeface="Courier New" pitchFamily="49" charset="0"/>
                  <a:buChar char="o"/>
                </a:pPr>
                <a:r>
                  <a:rPr lang="cs-CZ" sz="1500" dirty="0">
                    <a:solidFill>
                      <a:schemeClr val="tx1"/>
                    </a:solidFill>
                    <a:latin typeface="Source Sans Pro Semibold" pitchFamily="34" charset="-18"/>
                  </a:rPr>
                  <a:t>Nejlepším odhadem </a:t>
                </a:r>
                <a14:m>
                  <m:oMath xmlns:m="http://schemas.openxmlformats.org/officeDocument/2006/math">
                    <m:r>
                      <a:rPr lang="cs-CZ" sz="1500">
                        <a:solidFill>
                          <a:schemeClr val="tx1"/>
                        </a:solidFill>
                        <a:latin typeface="Cambria Math" panose="02040503050406030204" pitchFamily="18" charset="0"/>
                      </a:rPr>
                      <m:t>𝜋</m:t>
                    </m:r>
                  </m:oMath>
                </a14:m>
                <a:r>
                  <a:rPr lang="cs-CZ" sz="1500" dirty="0">
                    <a:solidFill>
                      <a:schemeClr val="tx1"/>
                    </a:solidFill>
                    <a:latin typeface="Source Sans Pro Semibold" pitchFamily="34" charset="-18"/>
                  </a:rPr>
                  <a:t> je relativní četnost </a:t>
                </a:r>
                <a:r>
                  <a:rPr lang="cs-CZ" sz="1500" i="1" dirty="0">
                    <a:solidFill>
                      <a:schemeClr val="tx1"/>
                    </a:solidFill>
                    <a:latin typeface="Source Sans Pro Semibold" pitchFamily="34" charset="-18"/>
                  </a:rPr>
                  <a:t>p</a:t>
                </a:r>
                <a:r>
                  <a:rPr lang="cs-CZ" sz="1500" dirty="0">
                    <a:solidFill>
                      <a:schemeClr val="tx1"/>
                    </a:solidFill>
                    <a:latin typeface="Source Sans Pro Semibold" pitchFamily="34" charset="-18"/>
                  </a:rPr>
                  <a:t>.</a:t>
                </a:r>
              </a:p>
              <a:p>
                <a:pPr algn="l"/>
                <a:endParaRPr lang="cs-CZ" sz="1500" dirty="0">
                  <a:solidFill>
                    <a:schemeClr val="tx1"/>
                  </a:solidFill>
                  <a:latin typeface="Source Sans Pro Semibold" pitchFamily="34" charset="-18"/>
                </a:endParaRPr>
              </a:p>
              <a:p>
                <a:pPr algn="l"/>
                <a:r>
                  <a:rPr lang="cs-CZ" sz="1500" dirty="0">
                    <a:solidFill>
                      <a:schemeClr val="tx1"/>
                    </a:solidFill>
                    <a:latin typeface="Source Sans Pro Semibold" pitchFamily="34" charset="-18"/>
                  </a:rPr>
                  <a:t>Zapisujeme jako </a:t>
                </a:r>
                <a14:m>
                  <m:oMath xmlns:m="http://schemas.openxmlformats.org/officeDocument/2006/math">
                    <m:r>
                      <a:rPr lang="cs-CZ" sz="1500" b="0" i="1" smtClean="0">
                        <a:solidFill>
                          <a:schemeClr val="tx1"/>
                        </a:solidFill>
                        <a:latin typeface="Cambria Math" panose="02040503050406030204" pitchFamily="18" charset="0"/>
                      </a:rPr>
                      <m:t>𝑃</m:t>
                    </m:r>
                    <m:d>
                      <m:dPr>
                        <m:ctrlPr>
                          <a:rPr lang="cs-CZ" sz="1500" b="0" i="1" smtClean="0">
                            <a:solidFill>
                              <a:schemeClr val="tx1"/>
                            </a:solidFill>
                            <a:latin typeface="Cambria Math" panose="02040503050406030204" pitchFamily="18" charset="0"/>
                          </a:rPr>
                        </m:ctrlPr>
                      </m:dPr>
                      <m:e>
                        <m:r>
                          <a:rPr lang="cs-CZ" sz="1500" b="0" i="1" smtClean="0">
                            <a:solidFill>
                              <a:schemeClr val="tx1"/>
                            </a:solidFill>
                            <a:latin typeface="Cambria Math" panose="02040503050406030204" pitchFamily="18" charset="0"/>
                          </a:rPr>
                          <m:t>𝑍</m:t>
                        </m:r>
                        <m:r>
                          <a:rPr lang="cs-CZ" sz="1500" b="0" i="1" smtClean="0">
                            <a:solidFill>
                              <a:schemeClr val="tx1"/>
                            </a:solidFill>
                            <a:latin typeface="Cambria Math" panose="02040503050406030204" pitchFamily="18" charset="0"/>
                          </a:rPr>
                          <m:t>=1</m:t>
                        </m:r>
                      </m:e>
                    </m:d>
                    <m:r>
                      <a:rPr lang="cs-CZ" sz="1500" b="0" i="1" smtClean="0">
                        <a:solidFill>
                          <a:schemeClr val="tx1"/>
                        </a:solidFill>
                        <a:latin typeface="Cambria Math" panose="02040503050406030204" pitchFamily="18" charset="0"/>
                      </a:rPr>
                      <m:t> </m:t>
                    </m:r>
                    <m:r>
                      <a:rPr lang="cs-CZ" sz="1500" b="0" i="1" smtClean="0">
                        <a:solidFill>
                          <a:schemeClr val="tx1"/>
                        </a:solidFill>
                        <a:latin typeface="Cambria Math" panose="02040503050406030204" pitchFamily="18" charset="0"/>
                        <a:ea typeface="Cambria Math" panose="02040503050406030204" pitchFamily="18" charset="0"/>
                      </a:rPr>
                      <m:t>~ </m:t>
                    </m:r>
                    <m:r>
                      <a:rPr lang="cs-CZ" sz="1500" b="0" i="1" smtClean="0">
                        <a:solidFill>
                          <a:schemeClr val="tx1"/>
                        </a:solidFill>
                        <a:latin typeface="Cambria Math" panose="02040503050406030204" pitchFamily="18" charset="0"/>
                        <a:ea typeface="Cambria Math" panose="02040503050406030204" pitchFamily="18" charset="0"/>
                      </a:rPr>
                      <m:t>𝐵𝑒𝑟</m:t>
                    </m:r>
                    <m:r>
                      <a:rPr lang="cs-CZ" sz="1500" b="0" i="1" smtClean="0">
                        <a:solidFill>
                          <a:schemeClr val="tx1"/>
                        </a:solidFill>
                        <a:latin typeface="Cambria Math" panose="02040503050406030204" pitchFamily="18" charset="0"/>
                        <a:ea typeface="Cambria Math" panose="02040503050406030204" pitchFamily="18" charset="0"/>
                      </a:rPr>
                      <m:t>(</m:t>
                    </m:r>
                    <m:r>
                      <a:rPr lang="cs-CZ" sz="1500" b="0" i="1" smtClean="0">
                        <a:solidFill>
                          <a:schemeClr val="tx1"/>
                        </a:solidFill>
                        <a:latin typeface="Cambria Math" panose="02040503050406030204" pitchFamily="18" charset="0"/>
                        <a:ea typeface="Cambria Math" panose="02040503050406030204" pitchFamily="18" charset="0"/>
                      </a:rPr>
                      <m:t>𝜋</m:t>
                    </m:r>
                    <m:r>
                      <a:rPr lang="cs-CZ" sz="1500" b="0" i="1" smtClean="0">
                        <a:solidFill>
                          <a:schemeClr val="tx1"/>
                        </a:solidFill>
                        <a:latin typeface="Cambria Math" panose="02040503050406030204" pitchFamily="18" charset="0"/>
                        <a:ea typeface="Cambria Math" panose="02040503050406030204" pitchFamily="18" charset="0"/>
                      </a:rPr>
                      <m:t>)</m:t>
                    </m:r>
                  </m:oMath>
                </a14:m>
                <a:endParaRPr lang="cs-CZ" sz="1500" dirty="0">
                  <a:solidFill>
                    <a:schemeClr val="tx1"/>
                  </a:solidFill>
                  <a:latin typeface="Source Sans Pro Semibold" pitchFamily="34" charset="-18"/>
                </a:endParaRPr>
              </a:p>
            </p:txBody>
          </p:sp>
        </mc:Choice>
        <mc:Fallback>
          <p:sp>
            <p:nvSpPr>
              <p:cNvPr id="3" name="Subtitle 2"/>
              <p:cNvSpPr>
                <a:spLocks noGrp="1" noRot="1" noChangeAspect="1" noMove="1" noResize="1" noEditPoints="1" noAdjustHandles="1" noChangeArrowheads="1" noChangeShapeType="1" noTextEdit="1"/>
              </p:cNvSpPr>
              <p:nvPr>
                <p:ph type="subTitle" idx="1"/>
              </p:nvPr>
            </p:nvSpPr>
            <p:spPr>
              <a:xfrm>
                <a:off x="539552" y="2348880"/>
                <a:ext cx="7981078" cy="3528392"/>
              </a:xfrm>
              <a:blipFill>
                <a:blip r:embed="rId3"/>
                <a:stretch>
                  <a:fillRect l="-306" t="-345"/>
                </a:stretch>
              </a:blipFill>
            </p:spPr>
            <p:txBody>
              <a:bodyPr/>
              <a:lstStyle/>
              <a:p>
                <a:r>
                  <a:rPr lang="en-GB">
                    <a:noFill/>
                  </a:rPr>
                  <a:t> </a:t>
                </a:r>
              </a:p>
            </p:txBody>
          </p:sp>
        </mc:Fallback>
      </mc:AlternateContent>
      <p:pic>
        <p:nvPicPr>
          <p:cNvPr id="7" name="Picture 6"/>
          <p:cNvPicPr>
            <a:picLocks noChangeAspect="1"/>
          </p:cNvPicPr>
          <p:nvPr/>
        </p:nvPicPr>
        <p:blipFill>
          <a:blip r:embed="rId4">
            <a:extLst>
              <a:ext uri="{BEBA8EAE-BF5A-486C-A8C5-ECC9F3942E4B}">
                <a14:imgProps xmlns:a14="http://schemas.microsoft.com/office/drawing/2010/main">
                  <a14:imgLayer r:embed="rId5">
                    <a14:imgEffect>
                      <a14:artisticGlowEdges/>
                    </a14:imgEffect>
                  </a14:imgLayer>
                </a14:imgProps>
              </a:ext>
              <a:ext uri="{28A0092B-C50C-407E-A947-70E740481C1C}">
                <a14:useLocalDpi xmlns:a14="http://schemas.microsoft.com/office/drawing/2010/main" val="0"/>
              </a:ext>
            </a:extLst>
          </a:blip>
          <a:stretch>
            <a:fillRect/>
          </a:stretch>
        </p:blipFill>
        <p:spPr>
          <a:xfrm>
            <a:off x="621763" y="6231657"/>
            <a:ext cx="205821" cy="235223"/>
          </a:xfrm>
          <a:prstGeom prst="rect">
            <a:avLst/>
          </a:prstGeom>
        </p:spPr>
      </p:pic>
      <p:pic>
        <p:nvPicPr>
          <p:cNvPr id="8" name="Picture 7"/>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020272" y="6231656"/>
            <a:ext cx="235223" cy="235223"/>
          </a:xfrm>
          <a:prstGeom prst="rect">
            <a:avLst/>
          </a:prstGeom>
        </p:spPr>
      </p:pic>
      <p:sp>
        <p:nvSpPr>
          <p:cNvPr id="9" name="Footer Placeholder 3"/>
          <p:cNvSpPr txBox="1">
            <a:spLocks/>
          </p:cNvSpPr>
          <p:nvPr/>
        </p:nvSpPr>
        <p:spPr>
          <a:xfrm>
            <a:off x="7236296" y="6097877"/>
            <a:ext cx="2016224" cy="504056"/>
          </a:xfrm>
          <a:prstGeom prst="rect">
            <a:avLst/>
          </a:prstGeom>
        </p:spPr>
        <p:txBody>
          <a:bodyPr vert="horz" lIns="91440" tIns="45720" rIns="91440" bIns="45720" rtlCol="0" anchor="ctr"/>
          <a:lstStyle>
            <a:defPPr>
              <a:defRPr lang="cs-CZ"/>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cs-CZ" sz="1100">
                <a:solidFill>
                  <a:schemeClr val="bg1"/>
                </a:solidFill>
                <a:latin typeface="Berlin CE" pitchFamily="2" charset="0"/>
              </a:rPr>
              <a:t>fhs.utb.cz</a:t>
            </a:r>
          </a:p>
        </p:txBody>
      </p:sp>
      <p:pic>
        <p:nvPicPr>
          <p:cNvPr id="10" name="Picture 9"/>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3635896" y="6191849"/>
            <a:ext cx="1934718" cy="285663"/>
          </a:xfrm>
          <a:prstGeom prst="rect">
            <a:avLst/>
          </a:prstGeom>
        </p:spPr>
      </p:pic>
      <p:sp>
        <p:nvSpPr>
          <p:cNvPr id="6" name="Zástupný symbol pro číslo snímku 5"/>
          <p:cNvSpPr>
            <a:spLocks noGrp="1"/>
          </p:cNvSpPr>
          <p:nvPr>
            <p:ph type="sldNum" sz="quarter" idx="12"/>
          </p:nvPr>
        </p:nvSpPr>
        <p:spPr/>
        <p:txBody>
          <a:bodyPr/>
          <a:lstStyle/>
          <a:p>
            <a:fld id="{58ACF089-6BD9-4FF9-8F05-3BF27D933551}" type="slidenum">
              <a:rPr lang="cs-CZ" smtClean="0"/>
              <a:t>12</a:t>
            </a:fld>
            <a:endParaRPr lang="cs-CZ"/>
          </a:p>
        </p:txBody>
      </p:sp>
      <p:pic>
        <p:nvPicPr>
          <p:cNvPr id="14" name="Obrázek 13" descr="http://www.msmt.cz/uploads/OP_VVV/Pravidla_pro_publicitu/logolinky/Logolink_OP_VVV_hor_barva_cz.jpg"/>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1632254" y="0"/>
            <a:ext cx="5759450" cy="1277620"/>
          </a:xfrm>
          <a:prstGeom prst="rect">
            <a:avLst/>
          </a:prstGeom>
          <a:noFill/>
          <a:ln>
            <a:noFill/>
          </a:ln>
        </p:spPr>
      </p:pic>
      <p:sp>
        <p:nvSpPr>
          <p:cNvPr id="11" name="Footer Placeholder 3">
            <a:extLst>
              <a:ext uri="{FF2B5EF4-FFF2-40B4-BE49-F238E27FC236}">
                <a16:creationId xmlns:a16="http://schemas.microsoft.com/office/drawing/2014/main" id="{391ED58B-8B1E-4490-AE5D-C59D0DCF79E0}"/>
              </a:ext>
            </a:extLst>
          </p:cNvPr>
          <p:cNvSpPr>
            <a:spLocks noGrp="1"/>
          </p:cNvSpPr>
          <p:nvPr>
            <p:ph type="ftr" sz="quarter" idx="11"/>
          </p:nvPr>
        </p:nvSpPr>
        <p:spPr>
          <a:xfrm>
            <a:off x="884312" y="6093296"/>
            <a:ext cx="2319536" cy="504056"/>
          </a:xfrm>
        </p:spPr>
        <p:txBody>
          <a:bodyPr/>
          <a:lstStyle/>
          <a:p>
            <a:pPr algn="l"/>
            <a:r>
              <a:rPr lang="cs-CZ" sz="1100" dirty="0">
                <a:solidFill>
                  <a:schemeClr val="tx1"/>
                </a:solidFill>
                <a:latin typeface="Berlin CE" pitchFamily="2" charset="0"/>
              </a:rPr>
              <a:t>Jméno Ing. Lubor Homolka, Ph.D.</a:t>
            </a:r>
          </a:p>
          <a:p>
            <a:pPr algn="l"/>
            <a:r>
              <a:rPr lang="cs-CZ" sz="1100" dirty="0">
                <a:solidFill>
                  <a:schemeClr val="tx1"/>
                </a:solidFill>
                <a:latin typeface="Berlin CE" pitchFamily="2" charset="0"/>
              </a:rPr>
              <a:t>Afiliace FaME UTB, ÚSKM</a:t>
            </a:r>
          </a:p>
        </p:txBody>
      </p:sp>
    </p:spTree>
    <p:extLst>
      <p:ext uri="{BB962C8B-B14F-4D97-AF65-F5344CB8AC3E}">
        <p14:creationId xmlns:p14="http://schemas.microsoft.com/office/powerpoint/2010/main" val="40849917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12001" y="1277620"/>
            <a:ext cx="8182507" cy="1008112"/>
          </a:xfrm>
        </p:spPr>
        <p:txBody>
          <a:bodyPr>
            <a:normAutofit/>
          </a:bodyPr>
          <a:lstStyle/>
          <a:p>
            <a:pPr algn="l"/>
            <a:r>
              <a:rPr lang="cs-CZ" sz="3200" dirty="0"/>
              <a:t>Binomické rozdělení</a:t>
            </a:r>
          </a:p>
        </p:txBody>
      </p:sp>
      <mc:AlternateContent xmlns:mc="http://schemas.openxmlformats.org/markup-compatibility/2006">
        <mc:Choice xmlns:a14="http://schemas.microsoft.com/office/drawing/2010/main" Requires="a14">
          <p:sp>
            <p:nvSpPr>
              <p:cNvPr id="3" name="Subtitle 2"/>
              <p:cNvSpPr>
                <a:spLocks noGrp="1"/>
              </p:cNvSpPr>
              <p:nvPr>
                <p:ph type="subTitle" idx="1"/>
              </p:nvPr>
            </p:nvSpPr>
            <p:spPr>
              <a:xfrm>
                <a:off x="539552" y="2348880"/>
                <a:ext cx="8048636" cy="4007470"/>
              </a:xfrm>
            </p:spPr>
            <p:txBody>
              <a:bodyPr>
                <a:noAutofit/>
              </a:bodyPr>
              <a:lstStyle/>
              <a:p>
                <a:pPr algn="l"/>
                <a:r>
                  <a:rPr lang="cs-CZ" sz="1500" dirty="0">
                    <a:solidFill>
                      <a:schemeClr val="tx1"/>
                    </a:solidFill>
                    <a:latin typeface="Source Sans Pro Semibold" pitchFamily="34" charset="-18"/>
                  </a:rPr>
                  <a:t>Suma n nezávislých realizací sledující </a:t>
                </a:r>
                <a:r>
                  <a:rPr lang="cs-CZ" sz="1500" dirty="0" err="1">
                    <a:solidFill>
                      <a:schemeClr val="tx1"/>
                    </a:solidFill>
                    <a:latin typeface="Source Sans Pro Semibold" pitchFamily="34" charset="-18"/>
                  </a:rPr>
                  <a:t>Bernouliho</a:t>
                </a:r>
                <a:r>
                  <a:rPr lang="cs-CZ" sz="1500" dirty="0">
                    <a:solidFill>
                      <a:schemeClr val="tx1"/>
                    </a:solidFill>
                    <a:latin typeface="Source Sans Pro Semibold" pitchFamily="34" charset="-18"/>
                  </a:rPr>
                  <a:t> rozdělení s  určitým znakem (pozitivní/negativní realizace), které je určené parametrem </a:t>
                </a:r>
                <a14:m>
                  <m:oMath xmlns:m="http://schemas.openxmlformats.org/officeDocument/2006/math">
                    <m:r>
                      <a:rPr lang="cs-CZ" sz="1500" i="1">
                        <a:solidFill>
                          <a:schemeClr val="tx1"/>
                        </a:solidFill>
                        <a:latin typeface="Cambria Math" panose="02040503050406030204" pitchFamily="18" charset="0"/>
                        <a:ea typeface="Cambria Math" panose="02040503050406030204" pitchFamily="18" charset="0"/>
                      </a:rPr>
                      <m:t>𝜋</m:t>
                    </m:r>
                  </m:oMath>
                </a14:m>
                <a:r>
                  <a:rPr lang="cs-CZ" sz="1500" dirty="0">
                    <a:solidFill>
                      <a:schemeClr val="tx1"/>
                    </a:solidFill>
                    <a:latin typeface="Source Sans Pro Semibold" pitchFamily="34" charset="-18"/>
                  </a:rPr>
                  <a:t> je náhodnou veličinou </a:t>
                </a:r>
                <a:r>
                  <a:rPr lang="cs-CZ" sz="1500" i="1" dirty="0">
                    <a:solidFill>
                      <a:schemeClr val="tx1"/>
                    </a:solidFill>
                    <a:latin typeface="Source Sans Pro Semibold" pitchFamily="34" charset="-18"/>
                  </a:rPr>
                  <a:t>X</a:t>
                </a:r>
              </a:p>
              <a:p>
                <a:pPr algn="l"/>
                <a:endParaRPr lang="cs-CZ" sz="1500" i="1" dirty="0">
                  <a:solidFill>
                    <a:schemeClr val="tx1"/>
                  </a:solidFill>
                  <a:latin typeface="Source Sans Pro Semibold" pitchFamily="34" charset="-18"/>
                </a:endParaRPr>
              </a:p>
              <a:p>
                <a:pPr algn="l"/>
                <a:endParaRPr lang="cs-CZ" sz="1500" i="1" dirty="0">
                  <a:solidFill>
                    <a:schemeClr val="tx1"/>
                  </a:solidFill>
                  <a:latin typeface="Source Sans Pro Semibold" pitchFamily="34" charset="-18"/>
                </a:endParaRPr>
              </a:p>
              <a:p>
                <a:pPr algn="l"/>
                <a:endParaRPr lang="cs-CZ" sz="1500" dirty="0">
                  <a:solidFill>
                    <a:schemeClr val="tx1"/>
                  </a:solidFill>
                  <a:latin typeface="Source Sans Pro Semibold" pitchFamily="34" charset="-18"/>
                </a:endParaRPr>
              </a:p>
              <a:p>
                <a:pPr algn="l"/>
                <a:r>
                  <a:rPr lang="cs-CZ" sz="1500" dirty="0">
                    <a:solidFill>
                      <a:schemeClr val="tx1"/>
                    </a:solidFill>
                    <a:latin typeface="Source Sans Pro Semibold" pitchFamily="34" charset="-18"/>
                  </a:rPr>
                  <a:t>Náhodná veličina </a:t>
                </a:r>
                <a:r>
                  <a:rPr lang="cs-CZ" sz="1500" i="1" dirty="0">
                    <a:solidFill>
                      <a:schemeClr val="tx1"/>
                    </a:solidFill>
                    <a:latin typeface="Source Sans Pro Semibold" pitchFamily="34" charset="-18"/>
                  </a:rPr>
                  <a:t>X</a:t>
                </a:r>
                <a:r>
                  <a:rPr lang="cs-CZ" sz="1500" dirty="0">
                    <a:solidFill>
                      <a:schemeClr val="tx1"/>
                    </a:solidFill>
                    <a:latin typeface="Source Sans Pro Semibold" pitchFamily="34" charset="-18"/>
                  </a:rPr>
                  <a:t> se </a:t>
                </a:r>
                <a:r>
                  <a:rPr lang="cs-CZ" sz="1500" dirty="0" err="1">
                    <a:solidFill>
                      <a:schemeClr val="tx1"/>
                    </a:solidFill>
                    <a:latin typeface="Source Sans Pro Semibold" pitchFamily="34" charset="-18"/>
                  </a:rPr>
                  <a:t>říd</a:t>
                </a:r>
                <a:r>
                  <a:rPr lang="cs-CZ" sz="1500" dirty="0">
                    <a:solidFill>
                      <a:schemeClr val="tx1"/>
                    </a:solidFill>
                    <a:latin typeface="Source Sans Pro Semibold" pitchFamily="34" charset="-18"/>
                  </a:rPr>
                  <a:t> Binomickým rozdělením </a:t>
                </a:r>
              </a:p>
              <a:p>
                <a:pPr algn="l"/>
                <a:endParaRPr lang="cs-CZ" sz="1500" dirty="0">
                  <a:solidFill>
                    <a:schemeClr val="tx1"/>
                  </a:solidFill>
                  <a:latin typeface="Source Sans Pro Semibold" pitchFamily="34" charset="-18"/>
                </a:endParaRPr>
              </a:p>
              <a:p>
                <a:pPr algn="l"/>
                <a:endParaRPr lang="cs-CZ" sz="1500" dirty="0">
                  <a:solidFill>
                    <a:schemeClr val="tx1"/>
                  </a:solidFill>
                  <a:latin typeface="Source Sans Pro Semibold" pitchFamily="34" charset="-18"/>
                </a:endParaRPr>
              </a:p>
              <a:p>
                <a:pPr algn="l"/>
                <a:r>
                  <a:rPr lang="cs-CZ" sz="1500" dirty="0">
                    <a:solidFill>
                      <a:schemeClr val="tx1"/>
                    </a:solidFill>
                    <a:latin typeface="Source Sans Pro Semibold" pitchFamily="34" charset="-18"/>
                  </a:rPr>
                  <a:t>Pravděpodobnostní funkce je možné stanovit dle:</a:t>
                </a:r>
              </a:p>
              <a:p>
                <a:pPr algn="l"/>
                <a:endParaRPr lang="cs-CZ" sz="1500" dirty="0">
                  <a:solidFill>
                    <a:schemeClr val="tx1"/>
                  </a:solidFill>
                  <a:latin typeface="Source Sans Pro Semibold" pitchFamily="34" charset="-18"/>
                </a:endParaRPr>
              </a:p>
              <a:p>
                <a:pPr algn="l"/>
                <a:endParaRPr lang="cs-CZ" sz="1500" dirty="0">
                  <a:solidFill>
                    <a:schemeClr val="tx1"/>
                  </a:solidFill>
                  <a:latin typeface="Source Sans Pro Semibold" pitchFamily="34" charset="-18"/>
                </a:endParaRPr>
              </a:p>
              <a:p>
                <a:pPr algn="l"/>
                <a:endParaRPr lang="cs-CZ" sz="1500" dirty="0">
                  <a:solidFill>
                    <a:schemeClr val="tx1"/>
                  </a:solidFill>
                  <a:latin typeface="Source Sans Pro Semibold" pitchFamily="34" charset="-18"/>
                </a:endParaRPr>
              </a:p>
              <a:p>
                <a:pPr algn="l"/>
                <a:endParaRPr lang="cs-CZ" sz="1500" dirty="0">
                  <a:solidFill>
                    <a:schemeClr val="tx1"/>
                  </a:solidFill>
                  <a:latin typeface="Source Sans Pro Semibold" pitchFamily="34" charset="-18"/>
                </a:endParaRPr>
              </a:p>
              <a:p>
                <a:pPr algn="l"/>
                <a:r>
                  <a:rPr lang="cs-CZ" sz="1500" dirty="0">
                    <a:solidFill>
                      <a:schemeClr val="tx1"/>
                    </a:solidFill>
                    <a:latin typeface="Source Sans Pro Semibold" pitchFamily="34" charset="-18"/>
                  </a:rPr>
                  <a:t>Je možné stanovit pravděpodobnost výsledku v závislosti na hodnotě </a:t>
                </a:r>
                <a14:m>
                  <m:oMath xmlns:m="http://schemas.openxmlformats.org/officeDocument/2006/math">
                    <m:r>
                      <a:rPr lang="cs-CZ" sz="1500" i="1">
                        <a:solidFill>
                          <a:schemeClr val="tx1"/>
                        </a:solidFill>
                        <a:latin typeface="Cambria Math" panose="02040503050406030204" pitchFamily="18" charset="0"/>
                        <a:ea typeface="Cambria Math" panose="02040503050406030204" pitchFamily="18" charset="0"/>
                      </a:rPr>
                      <m:t>𝜋</m:t>
                    </m:r>
                  </m:oMath>
                </a14:m>
                <a:r>
                  <a:rPr lang="cs-CZ" sz="1500" dirty="0">
                    <a:solidFill>
                      <a:schemeClr val="tx1"/>
                    </a:solidFill>
                    <a:latin typeface="Source Sans Pro Semibold" pitchFamily="34" charset="-18"/>
                  </a:rPr>
                  <a:t> – důležité pro NHST.</a:t>
                </a:r>
              </a:p>
              <a:p>
                <a:pPr algn="l"/>
                <a:endParaRPr lang="cs-CZ" sz="1500" dirty="0">
                  <a:solidFill>
                    <a:schemeClr val="tx1"/>
                  </a:solidFill>
                  <a:latin typeface="Source Sans Pro Semibold" pitchFamily="34" charset="-18"/>
                </a:endParaRPr>
              </a:p>
            </p:txBody>
          </p:sp>
        </mc:Choice>
        <mc:Fallback>
          <p:sp>
            <p:nvSpPr>
              <p:cNvPr id="3" name="Subtitle 2"/>
              <p:cNvSpPr>
                <a:spLocks noGrp="1" noRot="1" noChangeAspect="1" noMove="1" noResize="1" noEditPoints="1" noAdjustHandles="1" noChangeArrowheads="1" noChangeShapeType="1" noTextEdit="1"/>
              </p:cNvSpPr>
              <p:nvPr>
                <p:ph type="subTitle" idx="1"/>
              </p:nvPr>
            </p:nvSpPr>
            <p:spPr>
              <a:xfrm>
                <a:off x="539552" y="2348880"/>
                <a:ext cx="8048636" cy="4007470"/>
              </a:xfrm>
              <a:blipFill>
                <a:blip r:embed="rId3"/>
                <a:stretch>
                  <a:fillRect l="-303" t="-304"/>
                </a:stretch>
              </a:blipFill>
            </p:spPr>
            <p:txBody>
              <a:bodyPr/>
              <a:lstStyle/>
              <a:p>
                <a:r>
                  <a:rPr lang="en-GB">
                    <a:noFill/>
                  </a:rPr>
                  <a:t> </a:t>
                </a:r>
              </a:p>
            </p:txBody>
          </p:sp>
        </mc:Fallback>
      </mc:AlternateContent>
      <p:pic>
        <p:nvPicPr>
          <p:cNvPr id="7" name="Picture 6"/>
          <p:cNvPicPr>
            <a:picLocks noChangeAspect="1"/>
          </p:cNvPicPr>
          <p:nvPr/>
        </p:nvPicPr>
        <p:blipFill>
          <a:blip r:embed="rId4">
            <a:extLst>
              <a:ext uri="{BEBA8EAE-BF5A-486C-A8C5-ECC9F3942E4B}">
                <a14:imgProps xmlns:a14="http://schemas.microsoft.com/office/drawing/2010/main">
                  <a14:imgLayer r:embed="rId5">
                    <a14:imgEffect>
                      <a14:artisticGlowEdges/>
                    </a14:imgEffect>
                  </a14:imgLayer>
                </a14:imgProps>
              </a:ext>
              <a:ext uri="{28A0092B-C50C-407E-A947-70E740481C1C}">
                <a14:useLocalDpi xmlns:a14="http://schemas.microsoft.com/office/drawing/2010/main" val="0"/>
              </a:ext>
            </a:extLst>
          </a:blip>
          <a:stretch>
            <a:fillRect/>
          </a:stretch>
        </p:blipFill>
        <p:spPr>
          <a:xfrm>
            <a:off x="621763" y="6231657"/>
            <a:ext cx="205821" cy="235223"/>
          </a:xfrm>
          <a:prstGeom prst="rect">
            <a:avLst/>
          </a:prstGeom>
        </p:spPr>
      </p:pic>
      <p:pic>
        <p:nvPicPr>
          <p:cNvPr id="8" name="Picture 7"/>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020272" y="6231656"/>
            <a:ext cx="235223" cy="235223"/>
          </a:xfrm>
          <a:prstGeom prst="rect">
            <a:avLst/>
          </a:prstGeom>
        </p:spPr>
      </p:pic>
      <p:sp>
        <p:nvSpPr>
          <p:cNvPr id="9" name="Footer Placeholder 3"/>
          <p:cNvSpPr txBox="1">
            <a:spLocks/>
          </p:cNvSpPr>
          <p:nvPr/>
        </p:nvSpPr>
        <p:spPr>
          <a:xfrm>
            <a:off x="7236296" y="6097877"/>
            <a:ext cx="2016224" cy="504056"/>
          </a:xfrm>
          <a:prstGeom prst="rect">
            <a:avLst/>
          </a:prstGeom>
        </p:spPr>
        <p:txBody>
          <a:bodyPr vert="horz" lIns="91440" tIns="45720" rIns="91440" bIns="45720" rtlCol="0" anchor="ctr"/>
          <a:lstStyle>
            <a:defPPr>
              <a:defRPr lang="cs-CZ"/>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cs-CZ" sz="1100">
                <a:solidFill>
                  <a:schemeClr val="bg1"/>
                </a:solidFill>
                <a:latin typeface="Berlin CE" pitchFamily="2" charset="0"/>
              </a:rPr>
              <a:t>fhs.utb.cz</a:t>
            </a:r>
          </a:p>
        </p:txBody>
      </p:sp>
      <p:pic>
        <p:nvPicPr>
          <p:cNvPr id="10" name="Picture 9"/>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3635896" y="6191849"/>
            <a:ext cx="1934718" cy="285663"/>
          </a:xfrm>
          <a:prstGeom prst="rect">
            <a:avLst/>
          </a:prstGeom>
        </p:spPr>
      </p:pic>
      <p:sp>
        <p:nvSpPr>
          <p:cNvPr id="6" name="Zástupný symbol pro číslo snímku 5"/>
          <p:cNvSpPr>
            <a:spLocks noGrp="1"/>
          </p:cNvSpPr>
          <p:nvPr>
            <p:ph type="sldNum" sz="quarter" idx="12"/>
          </p:nvPr>
        </p:nvSpPr>
        <p:spPr/>
        <p:txBody>
          <a:bodyPr/>
          <a:lstStyle/>
          <a:p>
            <a:fld id="{58ACF089-6BD9-4FF9-8F05-3BF27D933551}" type="slidenum">
              <a:rPr lang="cs-CZ" smtClean="0"/>
              <a:t>13</a:t>
            </a:fld>
            <a:endParaRPr lang="cs-CZ"/>
          </a:p>
        </p:txBody>
      </p:sp>
      <p:pic>
        <p:nvPicPr>
          <p:cNvPr id="14" name="Obrázek 13" descr="http://www.msmt.cz/uploads/OP_VVV/Pravidla_pro_publicitu/logolinky/Logolink_OP_VVV_hor_barva_cz.jpg"/>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1632254" y="0"/>
            <a:ext cx="5759450" cy="1277620"/>
          </a:xfrm>
          <a:prstGeom prst="rect">
            <a:avLst/>
          </a:prstGeom>
          <a:noFill/>
          <a:ln>
            <a:noFill/>
          </a:ln>
        </p:spPr>
      </p:pic>
      <p:pic>
        <p:nvPicPr>
          <p:cNvPr id="5" name="Obrázek 4">
            <a:extLst>
              <a:ext uri="{FF2B5EF4-FFF2-40B4-BE49-F238E27FC236}">
                <a16:creationId xmlns:a16="http://schemas.microsoft.com/office/drawing/2014/main" id="{557B916A-FA08-415A-A5F0-F94E06E93756}"/>
              </a:ext>
            </a:extLst>
          </p:cNvPr>
          <p:cNvPicPr>
            <a:picLocks noChangeAspect="1"/>
          </p:cNvPicPr>
          <p:nvPr/>
        </p:nvPicPr>
        <p:blipFill>
          <a:blip r:embed="rId9"/>
          <a:stretch>
            <a:fillRect/>
          </a:stretch>
        </p:blipFill>
        <p:spPr>
          <a:xfrm>
            <a:off x="2577737" y="3073193"/>
            <a:ext cx="3319054" cy="482997"/>
          </a:xfrm>
          <a:prstGeom prst="rect">
            <a:avLst/>
          </a:prstGeom>
        </p:spPr>
      </p:pic>
      <p:pic>
        <p:nvPicPr>
          <p:cNvPr id="11" name="Obrázek 10">
            <a:extLst>
              <a:ext uri="{FF2B5EF4-FFF2-40B4-BE49-F238E27FC236}">
                <a16:creationId xmlns:a16="http://schemas.microsoft.com/office/drawing/2014/main" id="{FE59C78A-1285-446B-9583-1FC854FAA07C}"/>
              </a:ext>
            </a:extLst>
          </p:cNvPr>
          <p:cNvPicPr>
            <a:picLocks noChangeAspect="1"/>
          </p:cNvPicPr>
          <p:nvPr/>
        </p:nvPicPr>
        <p:blipFill>
          <a:blip r:embed="rId10"/>
          <a:stretch>
            <a:fillRect/>
          </a:stretch>
        </p:blipFill>
        <p:spPr>
          <a:xfrm>
            <a:off x="3021874" y="4113076"/>
            <a:ext cx="2084750" cy="430479"/>
          </a:xfrm>
          <a:prstGeom prst="rect">
            <a:avLst/>
          </a:prstGeom>
        </p:spPr>
      </p:pic>
      <p:pic>
        <p:nvPicPr>
          <p:cNvPr id="12" name="Obrázek 11">
            <a:extLst>
              <a:ext uri="{FF2B5EF4-FFF2-40B4-BE49-F238E27FC236}">
                <a16:creationId xmlns:a16="http://schemas.microsoft.com/office/drawing/2014/main" id="{6AE0CD49-3DA5-4A0C-A689-E55A2F4BE630}"/>
              </a:ext>
            </a:extLst>
          </p:cNvPr>
          <p:cNvPicPr>
            <a:picLocks noChangeAspect="1"/>
          </p:cNvPicPr>
          <p:nvPr/>
        </p:nvPicPr>
        <p:blipFill>
          <a:blip r:embed="rId11"/>
          <a:stretch>
            <a:fillRect/>
          </a:stretch>
        </p:blipFill>
        <p:spPr>
          <a:xfrm>
            <a:off x="2483968" y="4840913"/>
            <a:ext cx="4176064" cy="980568"/>
          </a:xfrm>
          <a:prstGeom prst="rect">
            <a:avLst/>
          </a:prstGeom>
        </p:spPr>
      </p:pic>
      <p:sp>
        <p:nvSpPr>
          <p:cNvPr id="15" name="Footer Placeholder 3">
            <a:extLst>
              <a:ext uri="{FF2B5EF4-FFF2-40B4-BE49-F238E27FC236}">
                <a16:creationId xmlns:a16="http://schemas.microsoft.com/office/drawing/2014/main" id="{300ACB4B-95F1-41F2-9310-ED72C6B4ACE7}"/>
              </a:ext>
            </a:extLst>
          </p:cNvPr>
          <p:cNvSpPr>
            <a:spLocks noGrp="1"/>
          </p:cNvSpPr>
          <p:nvPr>
            <p:ph type="ftr" sz="quarter" idx="11"/>
          </p:nvPr>
        </p:nvSpPr>
        <p:spPr>
          <a:xfrm>
            <a:off x="884312" y="6093296"/>
            <a:ext cx="2319536" cy="504056"/>
          </a:xfrm>
        </p:spPr>
        <p:txBody>
          <a:bodyPr/>
          <a:lstStyle/>
          <a:p>
            <a:pPr algn="l"/>
            <a:r>
              <a:rPr lang="cs-CZ" sz="1100" dirty="0">
                <a:solidFill>
                  <a:schemeClr val="tx1"/>
                </a:solidFill>
                <a:latin typeface="Berlin CE" pitchFamily="2" charset="0"/>
              </a:rPr>
              <a:t>Jméno Ing. Lubor Homolka, Ph.D.</a:t>
            </a:r>
          </a:p>
          <a:p>
            <a:pPr algn="l"/>
            <a:r>
              <a:rPr lang="cs-CZ" sz="1100" dirty="0">
                <a:solidFill>
                  <a:schemeClr val="tx1"/>
                </a:solidFill>
                <a:latin typeface="Berlin CE" pitchFamily="2" charset="0"/>
              </a:rPr>
              <a:t>Afiliace FaME UTB, ÚSKM</a:t>
            </a:r>
          </a:p>
        </p:txBody>
      </p:sp>
    </p:spTree>
    <p:extLst>
      <p:ext uri="{BB962C8B-B14F-4D97-AF65-F5344CB8AC3E}">
        <p14:creationId xmlns:p14="http://schemas.microsoft.com/office/powerpoint/2010/main" val="193857371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Obrázek 4">
            <a:extLst>
              <a:ext uri="{FF2B5EF4-FFF2-40B4-BE49-F238E27FC236}">
                <a16:creationId xmlns:a16="http://schemas.microsoft.com/office/drawing/2014/main" id="{6FFE7766-7BFF-4E74-B043-078B136FB59C}"/>
              </a:ext>
            </a:extLst>
          </p:cNvPr>
          <p:cNvPicPr>
            <a:picLocks noChangeAspect="1"/>
          </p:cNvPicPr>
          <p:nvPr/>
        </p:nvPicPr>
        <p:blipFill>
          <a:blip r:embed="rId3"/>
          <a:stretch>
            <a:fillRect/>
          </a:stretch>
        </p:blipFill>
        <p:spPr>
          <a:xfrm>
            <a:off x="1608322" y="1402314"/>
            <a:ext cx="5411949" cy="5065836"/>
          </a:xfrm>
          <a:prstGeom prst="rect">
            <a:avLst/>
          </a:prstGeom>
        </p:spPr>
      </p:pic>
      <p:pic>
        <p:nvPicPr>
          <p:cNvPr id="7" name="Picture 6"/>
          <p:cNvPicPr>
            <a:picLocks noChangeAspect="1"/>
          </p:cNvPicPr>
          <p:nvPr/>
        </p:nvPicPr>
        <p:blipFill>
          <a:blip r:embed="rId4">
            <a:extLst>
              <a:ext uri="{BEBA8EAE-BF5A-486C-A8C5-ECC9F3942E4B}">
                <a14:imgProps xmlns:a14="http://schemas.microsoft.com/office/drawing/2010/main">
                  <a14:imgLayer r:embed="rId5">
                    <a14:imgEffect>
                      <a14:artisticGlowEdges/>
                    </a14:imgEffect>
                  </a14:imgLayer>
                </a14:imgProps>
              </a:ext>
              <a:ext uri="{28A0092B-C50C-407E-A947-70E740481C1C}">
                <a14:useLocalDpi xmlns:a14="http://schemas.microsoft.com/office/drawing/2010/main" val="0"/>
              </a:ext>
            </a:extLst>
          </a:blip>
          <a:stretch>
            <a:fillRect/>
          </a:stretch>
        </p:blipFill>
        <p:spPr>
          <a:xfrm>
            <a:off x="621763" y="6231657"/>
            <a:ext cx="205821" cy="235223"/>
          </a:xfrm>
          <a:prstGeom prst="rect">
            <a:avLst/>
          </a:prstGeom>
        </p:spPr>
      </p:pic>
      <p:pic>
        <p:nvPicPr>
          <p:cNvPr id="8" name="Picture 7"/>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020272" y="6231656"/>
            <a:ext cx="235223" cy="235223"/>
          </a:xfrm>
          <a:prstGeom prst="rect">
            <a:avLst/>
          </a:prstGeom>
        </p:spPr>
      </p:pic>
      <p:sp>
        <p:nvSpPr>
          <p:cNvPr id="9" name="Footer Placeholder 3"/>
          <p:cNvSpPr txBox="1">
            <a:spLocks/>
          </p:cNvSpPr>
          <p:nvPr/>
        </p:nvSpPr>
        <p:spPr>
          <a:xfrm>
            <a:off x="7236296" y="6097877"/>
            <a:ext cx="2016224" cy="504056"/>
          </a:xfrm>
          <a:prstGeom prst="rect">
            <a:avLst/>
          </a:prstGeom>
        </p:spPr>
        <p:txBody>
          <a:bodyPr vert="horz" lIns="91440" tIns="45720" rIns="91440" bIns="45720" rtlCol="0" anchor="ctr"/>
          <a:lstStyle>
            <a:defPPr>
              <a:defRPr lang="cs-CZ"/>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cs-CZ" sz="1100">
                <a:solidFill>
                  <a:schemeClr val="bg1"/>
                </a:solidFill>
                <a:latin typeface="Berlin CE" pitchFamily="2" charset="0"/>
              </a:rPr>
              <a:t>fhs.utb.cz</a:t>
            </a:r>
          </a:p>
        </p:txBody>
      </p:sp>
      <p:pic>
        <p:nvPicPr>
          <p:cNvPr id="10" name="Picture 9"/>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3635896" y="6191849"/>
            <a:ext cx="1934718" cy="285663"/>
          </a:xfrm>
          <a:prstGeom prst="rect">
            <a:avLst/>
          </a:prstGeom>
        </p:spPr>
      </p:pic>
      <p:sp>
        <p:nvSpPr>
          <p:cNvPr id="6" name="Zástupný symbol pro číslo snímku 5"/>
          <p:cNvSpPr>
            <a:spLocks noGrp="1"/>
          </p:cNvSpPr>
          <p:nvPr>
            <p:ph type="sldNum" sz="quarter" idx="12"/>
          </p:nvPr>
        </p:nvSpPr>
        <p:spPr/>
        <p:txBody>
          <a:bodyPr/>
          <a:lstStyle/>
          <a:p>
            <a:fld id="{58ACF089-6BD9-4FF9-8F05-3BF27D933551}" type="slidenum">
              <a:rPr lang="cs-CZ" smtClean="0"/>
              <a:t>14</a:t>
            </a:fld>
            <a:endParaRPr lang="cs-CZ"/>
          </a:p>
        </p:txBody>
      </p:sp>
      <p:pic>
        <p:nvPicPr>
          <p:cNvPr id="14" name="Obrázek 13" descr="http://www.msmt.cz/uploads/OP_VVV/Pravidla_pro_publicitu/logolinky/Logolink_OP_VVV_hor_barva_cz.jpg"/>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1632254" y="0"/>
            <a:ext cx="5759450" cy="1277620"/>
          </a:xfrm>
          <a:prstGeom prst="rect">
            <a:avLst/>
          </a:prstGeom>
          <a:noFill/>
          <a:ln>
            <a:noFill/>
          </a:ln>
        </p:spPr>
      </p:pic>
      <p:sp>
        <p:nvSpPr>
          <p:cNvPr id="15" name="Footer Placeholder 3">
            <a:extLst>
              <a:ext uri="{FF2B5EF4-FFF2-40B4-BE49-F238E27FC236}">
                <a16:creationId xmlns:a16="http://schemas.microsoft.com/office/drawing/2014/main" id="{518931FB-7D76-472D-810F-12A2DB4DCCB9}"/>
              </a:ext>
            </a:extLst>
          </p:cNvPr>
          <p:cNvSpPr>
            <a:spLocks noGrp="1"/>
          </p:cNvSpPr>
          <p:nvPr>
            <p:ph type="ftr" sz="quarter" idx="11"/>
          </p:nvPr>
        </p:nvSpPr>
        <p:spPr>
          <a:xfrm>
            <a:off x="884312" y="6093296"/>
            <a:ext cx="2319536" cy="504056"/>
          </a:xfrm>
        </p:spPr>
        <p:txBody>
          <a:bodyPr/>
          <a:lstStyle/>
          <a:p>
            <a:pPr algn="l"/>
            <a:r>
              <a:rPr lang="cs-CZ" sz="1100" dirty="0">
                <a:solidFill>
                  <a:schemeClr val="tx1"/>
                </a:solidFill>
                <a:latin typeface="Berlin CE" pitchFamily="2" charset="0"/>
              </a:rPr>
              <a:t>Jméno Ing. Lubor Homolka, Ph.D.</a:t>
            </a:r>
          </a:p>
          <a:p>
            <a:pPr algn="l"/>
            <a:r>
              <a:rPr lang="cs-CZ" sz="1100" dirty="0">
                <a:solidFill>
                  <a:schemeClr val="tx1"/>
                </a:solidFill>
                <a:latin typeface="Berlin CE" pitchFamily="2" charset="0"/>
              </a:rPr>
              <a:t>Afiliace FaME UTB, ÚSKM</a:t>
            </a:r>
          </a:p>
        </p:txBody>
      </p:sp>
    </p:spTree>
    <p:extLst>
      <p:ext uri="{BB962C8B-B14F-4D97-AF65-F5344CB8AC3E}">
        <p14:creationId xmlns:p14="http://schemas.microsoft.com/office/powerpoint/2010/main" val="310763087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12001" y="1277620"/>
            <a:ext cx="8182507" cy="1008112"/>
          </a:xfrm>
        </p:spPr>
        <p:txBody>
          <a:bodyPr>
            <a:normAutofit/>
          </a:bodyPr>
          <a:lstStyle/>
          <a:p>
            <a:pPr algn="l"/>
            <a:r>
              <a:rPr lang="cs-CZ" sz="3200" dirty="0"/>
              <a:t>Normální rozdělení</a:t>
            </a:r>
          </a:p>
        </p:txBody>
      </p:sp>
      <p:pic>
        <p:nvPicPr>
          <p:cNvPr id="13" name="Obrázek 12">
            <a:extLst>
              <a:ext uri="{FF2B5EF4-FFF2-40B4-BE49-F238E27FC236}">
                <a16:creationId xmlns:a16="http://schemas.microsoft.com/office/drawing/2014/main" id="{77C222A9-4DFD-4151-A4AC-844E8DD22B23}"/>
              </a:ext>
            </a:extLst>
          </p:cNvPr>
          <p:cNvPicPr>
            <a:picLocks noChangeAspect="1"/>
          </p:cNvPicPr>
          <p:nvPr/>
        </p:nvPicPr>
        <p:blipFill>
          <a:blip r:embed="rId3"/>
          <a:stretch>
            <a:fillRect/>
          </a:stretch>
        </p:blipFill>
        <p:spPr>
          <a:xfrm>
            <a:off x="1349829" y="2699656"/>
            <a:ext cx="5581926" cy="2971967"/>
          </a:xfrm>
          <a:prstGeom prst="rect">
            <a:avLst/>
          </a:prstGeom>
        </p:spPr>
      </p:pic>
      <p:pic>
        <p:nvPicPr>
          <p:cNvPr id="7" name="Picture 6"/>
          <p:cNvPicPr>
            <a:picLocks noChangeAspect="1"/>
          </p:cNvPicPr>
          <p:nvPr/>
        </p:nvPicPr>
        <p:blipFill>
          <a:blip r:embed="rId4">
            <a:extLst>
              <a:ext uri="{BEBA8EAE-BF5A-486C-A8C5-ECC9F3942E4B}">
                <a14:imgProps xmlns:a14="http://schemas.microsoft.com/office/drawing/2010/main">
                  <a14:imgLayer r:embed="rId5">
                    <a14:imgEffect>
                      <a14:artisticGlowEdges/>
                    </a14:imgEffect>
                  </a14:imgLayer>
                </a14:imgProps>
              </a:ext>
              <a:ext uri="{28A0092B-C50C-407E-A947-70E740481C1C}">
                <a14:useLocalDpi xmlns:a14="http://schemas.microsoft.com/office/drawing/2010/main" val="0"/>
              </a:ext>
            </a:extLst>
          </a:blip>
          <a:stretch>
            <a:fillRect/>
          </a:stretch>
        </p:blipFill>
        <p:spPr>
          <a:xfrm>
            <a:off x="621763" y="6231657"/>
            <a:ext cx="205821" cy="235223"/>
          </a:xfrm>
          <a:prstGeom prst="rect">
            <a:avLst/>
          </a:prstGeom>
        </p:spPr>
      </p:pic>
      <p:pic>
        <p:nvPicPr>
          <p:cNvPr id="8" name="Picture 7"/>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020272" y="6231656"/>
            <a:ext cx="235223" cy="235223"/>
          </a:xfrm>
          <a:prstGeom prst="rect">
            <a:avLst/>
          </a:prstGeom>
        </p:spPr>
      </p:pic>
      <p:sp>
        <p:nvSpPr>
          <p:cNvPr id="9" name="Footer Placeholder 3"/>
          <p:cNvSpPr txBox="1">
            <a:spLocks/>
          </p:cNvSpPr>
          <p:nvPr/>
        </p:nvSpPr>
        <p:spPr>
          <a:xfrm>
            <a:off x="7236296" y="6097877"/>
            <a:ext cx="2016224" cy="504056"/>
          </a:xfrm>
          <a:prstGeom prst="rect">
            <a:avLst/>
          </a:prstGeom>
        </p:spPr>
        <p:txBody>
          <a:bodyPr vert="horz" lIns="91440" tIns="45720" rIns="91440" bIns="45720" rtlCol="0" anchor="ctr"/>
          <a:lstStyle>
            <a:defPPr>
              <a:defRPr lang="cs-CZ"/>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cs-CZ" sz="1100">
                <a:solidFill>
                  <a:schemeClr val="bg1"/>
                </a:solidFill>
                <a:latin typeface="Berlin CE" pitchFamily="2" charset="0"/>
              </a:rPr>
              <a:t>fhs.utb.cz</a:t>
            </a:r>
          </a:p>
        </p:txBody>
      </p:sp>
      <p:pic>
        <p:nvPicPr>
          <p:cNvPr id="10" name="Picture 9"/>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3635896" y="6191849"/>
            <a:ext cx="1934718" cy="285663"/>
          </a:xfrm>
          <a:prstGeom prst="rect">
            <a:avLst/>
          </a:prstGeom>
        </p:spPr>
      </p:pic>
      <p:sp>
        <p:nvSpPr>
          <p:cNvPr id="6" name="Zástupný symbol pro číslo snímku 5"/>
          <p:cNvSpPr>
            <a:spLocks noGrp="1"/>
          </p:cNvSpPr>
          <p:nvPr>
            <p:ph type="sldNum" sz="quarter" idx="12"/>
          </p:nvPr>
        </p:nvSpPr>
        <p:spPr/>
        <p:txBody>
          <a:bodyPr/>
          <a:lstStyle/>
          <a:p>
            <a:fld id="{58ACF089-6BD9-4FF9-8F05-3BF27D933551}" type="slidenum">
              <a:rPr lang="cs-CZ" smtClean="0"/>
              <a:t>15</a:t>
            </a:fld>
            <a:endParaRPr lang="cs-CZ"/>
          </a:p>
        </p:txBody>
      </p:sp>
      <p:pic>
        <p:nvPicPr>
          <p:cNvPr id="14" name="Obrázek 13" descr="http://www.msmt.cz/uploads/OP_VVV/Pravidla_pro_publicitu/logolinky/Logolink_OP_VVV_hor_barva_cz.jpg"/>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1632254" y="0"/>
            <a:ext cx="5759450" cy="1277620"/>
          </a:xfrm>
          <a:prstGeom prst="rect">
            <a:avLst/>
          </a:prstGeom>
          <a:noFill/>
          <a:ln>
            <a:noFill/>
          </a:ln>
        </p:spPr>
      </p:pic>
      <p:sp>
        <p:nvSpPr>
          <p:cNvPr id="15" name="Footer Placeholder 3">
            <a:extLst>
              <a:ext uri="{FF2B5EF4-FFF2-40B4-BE49-F238E27FC236}">
                <a16:creationId xmlns:a16="http://schemas.microsoft.com/office/drawing/2014/main" id="{0D90549F-B70E-4351-B60E-49E5C7704D9B}"/>
              </a:ext>
            </a:extLst>
          </p:cNvPr>
          <p:cNvSpPr>
            <a:spLocks noGrp="1"/>
          </p:cNvSpPr>
          <p:nvPr>
            <p:ph type="ftr" sz="quarter" idx="11"/>
          </p:nvPr>
        </p:nvSpPr>
        <p:spPr>
          <a:xfrm>
            <a:off x="884312" y="6093296"/>
            <a:ext cx="2319536" cy="504056"/>
          </a:xfrm>
        </p:spPr>
        <p:txBody>
          <a:bodyPr/>
          <a:lstStyle/>
          <a:p>
            <a:pPr algn="l"/>
            <a:r>
              <a:rPr lang="cs-CZ" sz="1100" dirty="0">
                <a:solidFill>
                  <a:schemeClr val="tx1"/>
                </a:solidFill>
                <a:latin typeface="Berlin CE" pitchFamily="2" charset="0"/>
              </a:rPr>
              <a:t>Jméno Ing. Lubor Homolka, Ph.D.</a:t>
            </a:r>
          </a:p>
          <a:p>
            <a:pPr algn="l"/>
            <a:r>
              <a:rPr lang="cs-CZ" sz="1100" dirty="0">
                <a:solidFill>
                  <a:schemeClr val="tx1"/>
                </a:solidFill>
                <a:latin typeface="Berlin CE" pitchFamily="2" charset="0"/>
              </a:rPr>
              <a:t>Afiliace FaME UTB, ÚSKM</a:t>
            </a:r>
          </a:p>
        </p:txBody>
      </p:sp>
    </p:spTree>
    <p:extLst>
      <p:ext uri="{BB962C8B-B14F-4D97-AF65-F5344CB8AC3E}">
        <p14:creationId xmlns:p14="http://schemas.microsoft.com/office/powerpoint/2010/main" val="159330344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12001" y="1277620"/>
            <a:ext cx="8182507" cy="1008112"/>
          </a:xfrm>
        </p:spPr>
        <p:txBody>
          <a:bodyPr>
            <a:normAutofit/>
          </a:bodyPr>
          <a:lstStyle/>
          <a:p>
            <a:pPr algn="l"/>
            <a:r>
              <a:rPr lang="cs-CZ" sz="3200" dirty="0"/>
              <a:t>Standardní normální rozdělení N(0,1)</a:t>
            </a:r>
          </a:p>
        </p:txBody>
      </p:sp>
      <p:sp>
        <p:nvSpPr>
          <p:cNvPr id="3" name="Subtitle 2"/>
          <p:cNvSpPr>
            <a:spLocks noGrp="1"/>
          </p:cNvSpPr>
          <p:nvPr>
            <p:ph type="subTitle" idx="1"/>
          </p:nvPr>
        </p:nvSpPr>
        <p:spPr>
          <a:xfrm>
            <a:off x="539552" y="2348880"/>
            <a:ext cx="7981078" cy="3528392"/>
          </a:xfrm>
        </p:spPr>
        <p:txBody>
          <a:bodyPr>
            <a:noAutofit/>
          </a:bodyPr>
          <a:lstStyle/>
          <a:p>
            <a:pPr algn="l"/>
            <a:r>
              <a:rPr lang="cs-CZ" sz="1500" dirty="0">
                <a:solidFill>
                  <a:schemeClr val="tx1"/>
                </a:solidFill>
                <a:latin typeface="Source Sans Pro Semibold" pitchFamily="34" charset="-18"/>
              </a:rPr>
              <a:t>Vzhledem k  tomu, že existuje nekonečně mnoho kombinací parametrů střední hodnoty a rozptylu, je nutné pro výpočet pravděpodobnosti (např. z funkce hustoty pravděpodobnosti) využít software. V MS Excel je možné využít funkce NORM.INV(pst, střední hodnota, </a:t>
            </a:r>
            <a:r>
              <a:rPr lang="cs-CZ" sz="1500" dirty="0" err="1">
                <a:solidFill>
                  <a:schemeClr val="tx1"/>
                </a:solidFill>
                <a:latin typeface="Source Sans Pro Semibold" pitchFamily="34" charset="-18"/>
              </a:rPr>
              <a:t>smodch</a:t>
            </a:r>
            <a:r>
              <a:rPr lang="cs-CZ" sz="1500" dirty="0">
                <a:solidFill>
                  <a:schemeClr val="tx1"/>
                </a:solidFill>
                <a:latin typeface="Source Sans Pro Semibold" pitchFamily="34" charset="-18"/>
              </a:rPr>
              <a:t>).</a:t>
            </a:r>
          </a:p>
          <a:p>
            <a:pPr algn="l"/>
            <a:endParaRPr lang="cs-CZ" sz="1500" dirty="0">
              <a:solidFill>
                <a:schemeClr val="tx1"/>
              </a:solidFill>
              <a:latin typeface="Source Sans Pro Semibold" pitchFamily="34" charset="-18"/>
            </a:endParaRPr>
          </a:p>
          <a:p>
            <a:pPr algn="l"/>
            <a:r>
              <a:rPr lang="cs-CZ" sz="1500" dirty="0">
                <a:solidFill>
                  <a:schemeClr val="tx1"/>
                </a:solidFill>
                <a:latin typeface="Source Sans Pro Semibold" pitchFamily="34" charset="-18"/>
              </a:rPr>
              <a:t>Druhou možností je standardizovat data dle </a:t>
            </a:r>
          </a:p>
          <a:p>
            <a:pPr algn="l"/>
            <a:endParaRPr lang="cs-CZ" sz="1500" dirty="0">
              <a:solidFill>
                <a:schemeClr val="tx1"/>
              </a:solidFill>
              <a:latin typeface="Source Sans Pro Semibold" pitchFamily="34" charset="-18"/>
            </a:endParaRPr>
          </a:p>
          <a:p>
            <a:pPr algn="l"/>
            <a:endParaRPr lang="cs-CZ" sz="1500" dirty="0">
              <a:solidFill>
                <a:schemeClr val="tx1"/>
              </a:solidFill>
              <a:latin typeface="Source Sans Pro Semibold" pitchFamily="34" charset="-18"/>
            </a:endParaRPr>
          </a:p>
          <a:p>
            <a:pPr algn="l"/>
            <a:endParaRPr lang="cs-CZ" sz="1500" dirty="0">
              <a:solidFill>
                <a:schemeClr val="tx1"/>
              </a:solidFill>
              <a:latin typeface="Source Sans Pro Semibold" pitchFamily="34" charset="-18"/>
            </a:endParaRPr>
          </a:p>
          <a:p>
            <a:pPr algn="l"/>
            <a:r>
              <a:rPr lang="cs-CZ" sz="1500" dirty="0">
                <a:solidFill>
                  <a:schemeClr val="tx1"/>
                </a:solidFill>
                <a:latin typeface="Source Sans Pro Semibold" pitchFamily="34" charset="-18"/>
              </a:rPr>
              <a:t>Na datový soubor s nulovou střední hodnotou a jednotkových rozptylem. Tento krok umožní pracovat s tabelovanými hodnotami a není nutné počítat integrál funkce hustoty pravděpodobnosti, nebo využít software.</a:t>
            </a:r>
          </a:p>
        </p:txBody>
      </p:sp>
      <p:pic>
        <p:nvPicPr>
          <p:cNvPr id="7" name="Picture 6"/>
          <p:cNvPicPr>
            <a:picLocks noChangeAspect="1"/>
          </p:cNvPicPr>
          <p:nvPr/>
        </p:nvPicPr>
        <p:blipFill>
          <a:blip r:embed="rId3">
            <a:extLst>
              <a:ext uri="{BEBA8EAE-BF5A-486C-A8C5-ECC9F3942E4B}">
                <a14:imgProps xmlns:a14="http://schemas.microsoft.com/office/drawing/2010/main">
                  <a14:imgLayer r:embed="rId4">
                    <a14:imgEffect>
                      <a14:artisticGlowEdges/>
                    </a14:imgEffect>
                  </a14:imgLayer>
                </a14:imgProps>
              </a:ext>
              <a:ext uri="{28A0092B-C50C-407E-A947-70E740481C1C}">
                <a14:useLocalDpi xmlns:a14="http://schemas.microsoft.com/office/drawing/2010/main" val="0"/>
              </a:ext>
            </a:extLst>
          </a:blip>
          <a:stretch>
            <a:fillRect/>
          </a:stretch>
        </p:blipFill>
        <p:spPr>
          <a:xfrm>
            <a:off x="621763" y="6231657"/>
            <a:ext cx="205821" cy="235223"/>
          </a:xfrm>
          <a:prstGeom prst="rect">
            <a:avLst/>
          </a:prstGeom>
        </p:spPr>
      </p:pic>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020272" y="6231656"/>
            <a:ext cx="235223" cy="235223"/>
          </a:xfrm>
          <a:prstGeom prst="rect">
            <a:avLst/>
          </a:prstGeom>
        </p:spPr>
      </p:pic>
      <p:sp>
        <p:nvSpPr>
          <p:cNvPr id="9" name="Footer Placeholder 3"/>
          <p:cNvSpPr txBox="1">
            <a:spLocks/>
          </p:cNvSpPr>
          <p:nvPr/>
        </p:nvSpPr>
        <p:spPr>
          <a:xfrm>
            <a:off x="7236296" y="6097877"/>
            <a:ext cx="2016224" cy="504056"/>
          </a:xfrm>
          <a:prstGeom prst="rect">
            <a:avLst/>
          </a:prstGeom>
        </p:spPr>
        <p:txBody>
          <a:bodyPr vert="horz" lIns="91440" tIns="45720" rIns="91440" bIns="45720" rtlCol="0" anchor="ctr"/>
          <a:lstStyle>
            <a:defPPr>
              <a:defRPr lang="cs-CZ"/>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cs-CZ" sz="1100">
                <a:solidFill>
                  <a:schemeClr val="bg1"/>
                </a:solidFill>
                <a:latin typeface="Berlin CE" pitchFamily="2" charset="0"/>
              </a:rPr>
              <a:t>fhs.utb.cz</a:t>
            </a:r>
          </a:p>
        </p:txBody>
      </p:sp>
      <p:pic>
        <p:nvPicPr>
          <p:cNvPr id="10" name="Picture 9"/>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635896" y="6191849"/>
            <a:ext cx="1934718" cy="285663"/>
          </a:xfrm>
          <a:prstGeom prst="rect">
            <a:avLst/>
          </a:prstGeom>
        </p:spPr>
      </p:pic>
      <p:sp>
        <p:nvSpPr>
          <p:cNvPr id="6" name="Zástupný symbol pro číslo snímku 5"/>
          <p:cNvSpPr>
            <a:spLocks noGrp="1"/>
          </p:cNvSpPr>
          <p:nvPr>
            <p:ph type="sldNum" sz="quarter" idx="12"/>
          </p:nvPr>
        </p:nvSpPr>
        <p:spPr/>
        <p:txBody>
          <a:bodyPr/>
          <a:lstStyle/>
          <a:p>
            <a:fld id="{58ACF089-6BD9-4FF9-8F05-3BF27D933551}" type="slidenum">
              <a:rPr lang="cs-CZ" smtClean="0"/>
              <a:t>16</a:t>
            </a:fld>
            <a:endParaRPr lang="cs-CZ"/>
          </a:p>
        </p:txBody>
      </p:sp>
      <p:pic>
        <p:nvPicPr>
          <p:cNvPr id="14" name="Obrázek 13" descr="http://www.msmt.cz/uploads/OP_VVV/Pravidla_pro_publicitu/logolinky/Logolink_OP_VVV_hor_barva_cz.jpg"/>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1632254" y="0"/>
            <a:ext cx="5759450" cy="1277620"/>
          </a:xfrm>
          <a:prstGeom prst="rect">
            <a:avLst/>
          </a:prstGeom>
          <a:noFill/>
          <a:ln>
            <a:noFill/>
          </a:ln>
        </p:spPr>
      </p:pic>
      <p:pic>
        <p:nvPicPr>
          <p:cNvPr id="5" name="Obrázek 4">
            <a:extLst>
              <a:ext uri="{FF2B5EF4-FFF2-40B4-BE49-F238E27FC236}">
                <a16:creationId xmlns:a16="http://schemas.microsoft.com/office/drawing/2014/main" id="{A1B58D6E-02C4-41E5-A7B7-6B05831CF70F}"/>
              </a:ext>
            </a:extLst>
          </p:cNvPr>
          <p:cNvPicPr>
            <a:picLocks noChangeAspect="1"/>
          </p:cNvPicPr>
          <p:nvPr/>
        </p:nvPicPr>
        <p:blipFill>
          <a:blip r:embed="rId8"/>
          <a:stretch>
            <a:fillRect/>
          </a:stretch>
        </p:blipFill>
        <p:spPr>
          <a:xfrm>
            <a:off x="3988526" y="3681899"/>
            <a:ext cx="1014412" cy="694430"/>
          </a:xfrm>
          <a:prstGeom prst="rect">
            <a:avLst/>
          </a:prstGeom>
        </p:spPr>
      </p:pic>
      <p:sp>
        <p:nvSpPr>
          <p:cNvPr id="12" name="Footer Placeholder 3">
            <a:extLst>
              <a:ext uri="{FF2B5EF4-FFF2-40B4-BE49-F238E27FC236}">
                <a16:creationId xmlns:a16="http://schemas.microsoft.com/office/drawing/2014/main" id="{90ADC7A3-2975-477B-8947-97505D1522ED}"/>
              </a:ext>
            </a:extLst>
          </p:cNvPr>
          <p:cNvSpPr>
            <a:spLocks noGrp="1"/>
          </p:cNvSpPr>
          <p:nvPr>
            <p:ph type="ftr" sz="quarter" idx="11"/>
          </p:nvPr>
        </p:nvSpPr>
        <p:spPr>
          <a:xfrm>
            <a:off x="884312" y="6093296"/>
            <a:ext cx="2319536" cy="504056"/>
          </a:xfrm>
        </p:spPr>
        <p:txBody>
          <a:bodyPr/>
          <a:lstStyle/>
          <a:p>
            <a:pPr algn="l"/>
            <a:r>
              <a:rPr lang="cs-CZ" sz="1100" dirty="0">
                <a:solidFill>
                  <a:schemeClr val="tx1"/>
                </a:solidFill>
                <a:latin typeface="Berlin CE" pitchFamily="2" charset="0"/>
              </a:rPr>
              <a:t>Jméno Ing. Lubor Homolka, Ph.D.</a:t>
            </a:r>
          </a:p>
          <a:p>
            <a:pPr algn="l"/>
            <a:r>
              <a:rPr lang="cs-CZ" sz="1100" dirty="0">
                <a:solidFill>
                  <a:schemeClr val="tx1"/>
                </a:solidFill>
                <a:latin typeface="Berlin CE" pitchFamily="2" charset="0"/>
              </a:rPr>
              <a:t>Afiliace FaME UTB, ÚSKM</a:t>
            </a:r>
          </a:p>
        </p:txBody>
      </p:sp>
    </p:spTree>
    <p:extLst>
      <p:ext uri="{BB962C8B-B14F-4D97-AF65-F5344CB8AC3E}">
        <p14:creationId xmlns:p14="http://schemas.microsoft.com/office/powerpoint/2010/main" val="323112645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a:blip r:embed="rId3">
            <a:extLst>
              <a:ext uri="{BEBA8EAE-BF5A-486C-A8C5-ECC9F3942E4B}">
                <a14:imgProps xmlns:a14="http://schemas.microsoft.com/office/drawing/2010/main">
                  <a14:imgLayer r:embed="rId4">
                    <a14:imgEffect>
                      <a14:artisticGlowEdges/>
                    </a14:imgEffect>
                  </a14:imgLayer>
                </a14:imgProps>
              </a:ext>
              <a:ext uri="{28A0092B-C50C-407E-A947-70E740481C1C}">
                <a14:useLocalDpi xmlns:a14="http://schemas.microsoft.com/office/drawing/2010/main" val="0"/>
              </a:ext>
            </a:extLst>
          </a:blip>
          <a:stretch>
            <a:fillRect/>
          </a:stretch>
        </p:blipFill>
        <p:spPr>
          <a:xfrm>
            <a:off x="621763" y="6231657"/>
            <a:ext cx="205821" cy="235223"/>
          </a:xfrm>
          <a:prstGeom prst="rect">
            <a:avLst/>
          </a:prstGeom>
        </p:spPr>
      </p:pic>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020272" y="6231656"/>
            <a:ext cx="235223" cy="235223"/>
          </a:xfrm>
          <a:prstGeom prst="rect">
            <a:avLst/>
          </a:prstGeom>
        </p:spPr>
      </p:pic>
      <p:sp>
        <p:nvSpPr>
          <p:cNvPr id="9" name="Footer Placeholder 3"/>
          <p:cNvSpPr txBox="1">
            <a:spLocks/>
          </p:cNvSpPr>
          <p:nvPr/>
        </p:nvSpPr>
        <p:spPr>
          <a:xfrm>
            <a:off x="7236296" y="6097877"/>
            <a:ext cx="2016224" cy="504056"/>
          </a:xfrm>
          <a:prstGeom prst="rect">
            <a:avLst/>
          </a:prstGeom>
        </p:spPr>
        <p:txBody>
          <a:bodyPr vert="horz" lIns="91440" tIns="45720" rIns="91440" bIns="45720" rtlCol="0" anchor="ctr"/>
          <a:lstStyle>
            <a:defPPr>
              <a:defRPr lang="cs-CZ"/>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cs-CZ" sz="1100">
                <a:solidFill>
                  <a:schemeClr val="bg1"/>
                </a:solidFill>
                <a:latin typeface="Berlin CE" pitchFamily="2" charset="0"/>
              </a:rPr>
              <a:t>fhs.utb.cz</a:t>
            </a:r>
          </a:p>
        </p:txBody>
      </p:sp>
      <p:pic>
        <p:nvPicPr>
          <p:cNvPr id="10" name="Picture 9"/>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635896" y="6191849"/>
            <a:ext cx="1934718" cy="285663"/>
          </a:xfrm>
          <a:prstGeom prst="rect">
            <a:avLst/>
          </a:prstGeom>
        </p:spPr>
      </p:pic>
      <p:sp>
        <p:nvSpPr>
          <p:cNvPr id="6" name="Zástupný symbol pro číslo snímku 5"/>
          <p:cNvSpPr>
            <a:spLocks noGrp="1"/>
          </p:cNvSpPr>
          <p:nvPr>
            <p:ph type="sldNum" sz="quarter" idx="12"/>
          </p:nvPr>
        </p:nvSpPr>
        <p:spPr/>
        <p:txBody>
          <a:bodyPr/>
          <a:lstStyle/>
          <a:p>
            <a:fld id="{58ACF089-6BD9-4FF9-8F05-3BF27D933551}" type="slidenum">
              <a:rPr lang="cs-CZ" smtClean="0"/>
              <a:t>17</a:t>
            </a:fld>
            <a:endParaRPr lang="cs-CZ"/>
          </a:p>
        </p:txBody>
      </p:sp>
      <p:pic>
        <p:nvPicPr>
          <p:cNvPr id="14" name="Obrázek 13" descr="http://www.msmt.cz/uploads/OP_VVV/Pravidla_pro_publicitu/logolinky/Logolink_OP_VVV_hor_barva_cz.jpg"/>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1632254" y="0"/>
            <a:ext cx="5759450" cy="1277620"/>
          </a:xfrm>
          <a:prstGeom prst="rect">
            <a:avLst/>
          </a:prstGeom>
          <a:noFill/>
          <a:ln>
            <a:noFill/>
          </a:ln>
        </p:spPr>
      </p:pic>
      <p:pic>
        <p:nvPicPr>
          <p:cNvPr id="16" name="Obrázek 15">
            <a:extLst>
              <a:ext uri="{FF2B5EF4-FFF2-40B4-BE49-F238E27FC236}">
                <a16:creationId xmlns:a16="http://schemas.microsoft.com/office/drawing/2014/main" id="{633444F7-2CE6-4E8B-A720-B5D9016E346A}"/>
              </a:ext>
            </a:extLst>
          </p:cNvPr>
          <p:cNvPicPr>
            <a:picLocks noChangeAspect="1"/>
          </p:cNvPicPr>
          <p:nvPr/>
        </p:nvPicPr>
        <p:blipFill>
          <a:blip r:embed="rId8"/>
          <a:stretch>
            <a:fillRect/>
          </a:stretch>
        </p:blipFill>
        <p:spPr>
          <a:xfrm>
            <a:off x="511197" y="1251987"/>
            <a:ext cx="7733211" cy="4912780"/>
          </a:xfrm>
          <a:prstGeom prst="rect">
            <a:avLst/>
          </a:prstGeom>
        </p:spPr>
      </p:pic>
      <p:sp>
        <p:nvSpPr>
          <p:cNvPr id="17" name="Footer Placeholder 3">
            <a:extLst>
              <a:ext uri="{FF2B5EF4-FFF2-40B4-BE49-F238E27FC236}">
                <a16:creationId xmlns:a16="http://schemas.microsoft.com/office/drawing/2014/main" id="{5106AA05-1477-4492-AA4E-EB65942617EF}"/>
              </a:ext>
            </a:extLst>
          </p:cNvPr>
          <p:cNvSpPr>
            <a:spLocks noGrp="1"/>
          </p:cNvSpPr>
          <p:nvPr>
            <p:ph type="ftr" sz="quarter" idx="11"/>
          </p:nvPr>
        </p:nvSpPr>
        <p:spPr>
          <a:xfrm>
            <a:off x="884312" y="6093296"/>
            <a:ext cx="2319536" cy="504056"/>
          </a:xfrm>
        </p:spPr>
        <p:txBody>
          <a:bodyPr/>
          <a:lstStyle/>
          <a:p>
            <a:pPr algn="l"/>
            <a:r>
              <a:rPr lang="cs-CZ" sz="1100" dirty="0">
                <a:solidFill>
                  <a:schemeClr val="tx1"/>
                </a:solidFill>
                <a:latin typeface="Berlin CE" pitchFamily="2" charset="0"/>
              </a:rPr>
              <a:t>Jméno Ing. Lubor Homolka, Ph.D.</a:t>
            </a:r>
          </a:p>
          <a:p>
            <a:pPr algn="l"/>
            <a:r>
              <a:rPr lang="cs-CZ" sz="1100" dirty="0">
                <a:solidFill>
                  <a:schemeClr val="tx1"/>
                </a:solidFill>
                <a:latin typeface="Berlin CE" pitchFamily="2" charset="0"/>
              </a:rPr>
              <a:t>Afiliace FaME UTB, ÚSKM</a:t>
            </a:r>
          </a:p>
        </p:txBody>
      </p:sp>
    </p:spTree>
    <p:extLst>
      <p:ext uri="{BB962C8B-B14F-4D97-AF65-F5344CB8AC3E}">
        <p14:creationId xmlns:p14="http://schemas.microsoft.com/office/powerpoint/2010/main" val="36266102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12001" y="1277620"/>
            <a:ext cx="8182507" cy="1008112"/>
          </a:xfrm>
        </p:spPr>
        <p:txBody>
          <a:bodyPr>
            <a:normAutofit/>
          </a:bodyPr>
          <a:lstStyle/>
          <a:p>
            <a:pPr algn="l"/>
            <a:r>
              <a:rPr lang="cs-CZ" sz="3200" dirty="0"/>
              <a:t>P-</a:t>
            </a:r>
            <a:r>
              <a:rPr lang="cs-CZ" sz="3200" dirty="0" err="1"/>
              <a:t>value</a:t>
            </a:r>
            <a:endParaRPr lang="cs-CZ" sz="3200" dirty="0"/>
          </a:p>
        </p:txBody>
      </p:sp>
      <p:sp>
        <p:nvSpPr>
          <p:cNvPr id="3" name="Subtitle 2"/>
          <p:cNvSpPr>
            <a:spLocks noGrp="1"/>
          </p:cNvSpPr>
          <p:nvPr>
            <p:ph type="subTitle" idx="1"/>
          </p:nvPr>
        </p:nvSpPr>
        <p:spPr>
          <a:xfrm>
            <a:off x="539552" y="2348880"/>
            <a:ext cx="7981078" cy="3528392"/>
          </a:xfrm>
        </p:spPr>
        <p:txBody>
          <a:bodyPr>
            <a:noAutofit/>
          </a:bodyPr>
          <a:lstStyle/>
          <a:p>
            <a:pPr algn="l"/>
            <a:endParaRPr lang="cs-CZ" sz="1500" dirty="0">
              <a:solidFill>
                <a:schemeClr val="tx1"/>
              </a:solidFill>
              <a:latin typeface="Source Sans Pro Semibold" pitchFamily="34" charset="-18"/>
            </a:endParaRPr>
          </a:p>
          <a:p>
            <a:pPr algn="l"/>
            <a:r>
              <a:rPr lang="cs-CZ" sz="1500" dirty="0">
                <a:solidFill>
                  <a:schemeClr val="tx1"/>
                </a:solidFill>
                <a:latin typeface="Source Sans Pro Semibold" pitchFamily="34" charset="-18"/>
              </a:rPr>
              <a:t>P –</a:t>
            </a:r>
            <a:r>
              <a:rPr lang="cs-CZ" sz="1500" dirty="0" err="1">
                <a:solidFill>
                  <a:schemeClr val="tx1"/>
                </a:solidFill>
                <a:latin typeface="Source Sans Pro Semibold" pitchFamily="34" charset="-18"/>
              </a:rPr>
              <a:t>value</a:t>
            </a:r>
            <a:r>
              <a:rPr lang="cs-CZ" sz="1500" dirty="0">
                <a:solidFill>
                  <a:schemeClr val="tx1"/>
                </a:solidFill>
                <a:latin typeface="Source Sans Pro Semibold" pitchFamily="34" charset="-18"/>
              </a:rPr>
              <a:t> je hodnota, která vyjadřuje pravděpodobnost toho, že nastane hodnota náhodné veličiny, která byla zjištěna, a ještě extrémnější (ve smyslu alternativní hypotézy), pokud je nulové hypotéza pravdivá.</a:t>
            </a:r>
          </a:p>
          <a:p>
            <a:pPr algn="l"/>
            <a:endParaRPr lang="cs-CZ" sz="1500" dirty="0">
              <a:solidFill>
                <a:schemeClr val="tx1"/>
              </a:solidFill>
              <a:latin typeface="Source Sans Pro Semibold" pitchFamily="34" charset="-18"/>
            </a:endParaRPr>
          </a:p>
          <a:p>
            <a:pPr algn="l"/>
            <a:endParaRPr lang="cs-CZ" sz="1500" dirty="0">
              <a:solidFill>
                <a:schemeClr val="tx1"/>
              </a:solidFill>
              <a:latin typeface="Source Sans Pro Semibold" pitchFamily="34" charset="-18"/>
            </a:endParaRPr>
          </a:p>
          <a:p>
            <a:pPr algn="l"/>
            <a:endParaRPr lang="cs-CZ" sz="1500" dirty="0">
              <a:solidFill>
                <a:schemeClr val="tx1"/>
              </a:solidFill>
              <a:latin typeface="Source Sans Pro Semibold" pitchFamily="34" charset="-18"/>
            </a:endParaRPr>
          </a:p>
          <a:p>
            <a:pPr algn="l"/>
            <a:endParaRPr lang="cs-CZ" sz="1500" dirty="0">
              <a:solidFill>
                <a:schemeClr val="tx1"/>
              </a:solidFill>
              <a:latin typeface="Source Sans Pro Semibold" pitchFamily="34" charset="-18"/>
            </a:endParaRPr>
          </a:p>
          <a:p>
            <a:pPr algn="l"/>
            <a:endParaRPr lang="cs-CZ" sz="1500" dirty="0">
              <a:solidFill>
                <a:schemeClr val="tx1"/>
              </a:solidFill>
              <a:latin typeface="Source Sans Pro Semibold" pitchFamily="34" charset="-18"/>
            </a:endParaRPr>
          </a:p>
          <a:p>
            <a:pPr algn="l"/>
            <a:r>
              <a:rPr lang="cs-CZ" sz="1500" dirty="0">
                <a:solidFill>
                  <a:schemeClr val="tx1"/>
                </a:solidFill>
                <a:latin typeface="Source Sans Pro Semibold" pitchFamily="34" charset="-18"/>
              </a:rPr>
              <a:t>Ještě extrémnější znamená, že ještě více rozporuje nulovou hypotéze. Pokud tedy nulová hypotéza tvrdí, že efekt je nulový, alternativní že efekt je pozitivní, potom Data znamená nalezený efekt a všechny možné pozitivní efekty.</a:t>
            </a:r>
          </a:p>
          <a:p>
            <a:pPr algn="l"/>
            <a:endParaRPr lang="cs-CZ" sz="1500" dirty="0">
              <a:solidFill>
                <a:schemeClr val="tx1"/>
              </a:solidFill>
              <a:latin typeface="Source Sans Pro Semibold" pitchFamily="34" charset="-18"/>
            </a:endParaRPr>
          </a:p>
        </p:txBody>
      </p:sp>
      <p:pic>
        <p:nvPicPr>
          <p:cNvPr id="7" name="Picture 6"/>
          <p:cNvPicPr>
            <a:picLocks noChangeAspect="1"/>
          </p:cNvPicPr>
          <p:nvPr/>
        </p:nvPicPr>
        <p:blipFill>
          <a:blip r:embed="rId3">
            <a:extLst>
              <a:ext uri="{BEBA8EAE-BF5A-486C-A8C5-ECC9F3942E4B}">
                <a14:imgProps xmlns:a14="http://schemas.microsoft.com/office/drawing/2010/main">
                  <a14:imgLayer r:embed="rId4">
                    <a14:imgEffect>
                      <a14:artisticGlowEdges/>
                    </a14:imgEffect>
                  </a14:imgLayer>
                </a14:imgProps>
              </a:ext>
              <a:ext uri="{28A0092B-C50C-407E-A947-70E740481C1C}">
                <a14:useLocalDpi xmlns:a14="http://schemas.microsoft.com/office/drawing/2010/main" val="0"/>
              </a:ext>
            </a:extLst>
          </a:blip>
          <a:stretch>
            <a:fillRect/>
          </a:stretch>
        </p:blipFill>
        <p:spPr>
          <a:xfrm>
            <a:off x="621763" y="6231657"/>
            <a:ext cx="205821" cy="235223"/>
          </a:xfrm>
          <a:prstGeom prst="rect">
            <a:avLst/>
          </a:prstGeom>
        </p:spPr>
      </p:pic>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020272" y="6231656"/>
            <a:ext cx="235223" cy="235223"/>
          </a:xfrm>
          <a:prstGeom prst="rect">
            <a:avLst/>
          </a:prstGeom>
        </p:spPr>
      </p:pic>
      <p:sp>
        <p:nvSpPr>
          <p:cNvPr id="9" name="Footer Placeholder 3"/>
          <p:cNvSpPr txBox="1">
            <a:spLocks/>
          </p:cNvSpPr>
          <p:nvPr/>
        </p:nvSpPr>
        <p:spPr>
          <a:xfrm>
            <a:off x="7236296" y="6097877"/>
            <a:ext cx="2016224" cy="504056"/>
          </a:xfrm>
          <a:prstGeom prst="rect">
            <a:avLst/>
          </a:prstGeom>
        </p:spPr>
        <p:txBody>
          <a:bodyPr vert="horz" lIns="91440" tIns="45720" rIns="91440" bIns="45720" rtlCol="0" anchor="ctr"/>
          <a:lstStyle>
            <a:defPPr>
              <a:defRPr lang="cs-CZ"/>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cs-CZ" sz="1100">
                <a:solidFill>
                  <a:schemeClr val="bg1"/>
                </a:solidFill>
                <a:latin typeface="Berlin CE" pitchFamily="2" charset="0"/>
              </a:rPr>
              <a:t>fhs.utb.cz</a:t>
            </a:r>
          </a:p>
        </p:txBody>
      </p:sp>
      <p:pic>
        <p:nvPicPr>
          <p:cNvPr id="10" name="Picture 9"/>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635896" y="6191849"/>
            <a:ext cx="1934718" cy="285663"/>
          </a:xfrm>
          <a:prstGeom prst="rect">
            <a:avLst/>
          </a:prstGeom>
        </p:spPr>
      </p:pic>
      <p:sp>
        <p:nvSpPr>
          <p:cNvPr id="6" name="Zástupný symbol pro číslo snímku 5"/>
          <p:cNvSpPr>
            <a:spLocks noGrp="1"/>
          </p:cNvSpPr>
          <p:nvPr>
            <p:ph type="sldNum" sz="quarter" idx="12"/>
          </p:nvPr>
        </p:nvSpPr>
        <p:spPr/>
        <p:txBody>
          <a:bodyPr/>
          <a:lstStyle/>
          <a:p>
            <a:fld id="{58ACF089-6BD9-4FF9-8F05-3BF27D933551}" type="slidenum">
              <a:rPr lang="cs-CZ" smtClean="0"/>
              <a:t>18</a:t>
            </a:fld>
            <a:endParaRPr lang="cs-CZ"/>
          </a:p>
        </p:txBody>
      </p:sp>
      <p:pic>
        <p:nvPicPr>
          <p:cNvPr id="14" name="Obrázek 13" descr="http://www.msmt.cz/uploads/OP_VVV/Pravidla_pro_publicitu/logolinky/Logolink_OP_VVV_hor_barva_cz.jpg"/>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1632254" y="0"/>
            <a:ext cx="5759450" cy="1277620"/>
          </a:xfrm>
          <a:prstGeom prst="rect">
            <a:avLst/>
          </a:prstGeom>
          <a:noFill/>
          <a:ln>
            <a:noFill/>
          </a:ln>
        </p:spPr>
      </p:pic>
      <p:pic>
        <p:nvPicPr>
          <p:cNvPr id="11" name="Obrázek 10">
            <a:extLst>
              <a:ext uri="{FF2B5EF4-FFF2-40B4-BE49-F238E27FC236}">
                <a16:creationId xmlns:a16="http://schemas.microsoft.com/office/drawing/2014/main" id="{72ACD7A1-4D6F-4759-807D-23DCF0C6DF0A}"/>
              </a:ext>
            </a:extLst>
          </p:cNvPr>
          <p:cNvPicPr>
            <a:picLocks noChangeAspect="1"/>
          </p:cNvPicPr>
          <p:nvPr/>
        </p:nvPicPr>
        <p:blipFill>
          <a:blip r:embed="rId8"/>
          <a:stretch>
            <a:fillRect/>
          </a:stretch>
        </p:blipFill>
        <p:spPr>
          <a:xfrm>
            <a:off x="827584" y="3830786"/>
            <a:ext cx="3932815" cy="564580"/>
          </a:xfrm>
          <a:prstGeom prst="rect">
            <a:avLst/>
          </a:prstGeom>
        </p:spPr>
      </p:pic>
      <p:pic>
        <p:nvPicPr>
          <p:cNvPr id="5" name="Obrázek 4">
            <a:extLst>
              <a:ext uri="{FF2B5EF4-FFF2-40B4-BE49-F238E27FC236}">
                <a16:creationId xmlns:a16="http://schemas.microsoft.com/office/drawing/2014/main" id="{44654227-AA36-4ABE-9397-E0FC7CFF2875}"/>
              </a:ext>
            </a:extLst>
          </p:cNvPr>
          <p:cNvPicPr>
            <a:picLocks noChangeAspect="1"/>
          </p:cNvPicPr>
          <p:nvPr/>
        </p:nvPicPr>
        <p:blipFill>
          <a:blip r:embed="rId9"/>
          <a:stretch>
            <a:fillRect/>
          </a:stretch>
        </p:blipFill>
        <p:spPr>
          <a:xfrm>
            <a:off x="5826120" y="3574743"/>
            <a:ext cx="2388303" cy="1076665"/>
          </a:xfrm>
          <a:prstGeom prst="rect">
            <a:avLst/>
          </a:prstGeom>
        </p:spPr>
      </p:pic>
      <p:sp>
        <p:nvSpPr>
          <p:cNvPr id="13" name="Footer Placeholder 3">
            <a:extLst>
              <a:ext uri="{FF2B5EF4-FFF2-40B4-BE49-F238E27FC236}">
                <a16:creationId xmlns:a16="http://schemas.microsoft.com/office/drawing/2014/main" id="{736EF4EB-7C44-43FB-A7DA-D6345C93B7CC}"/>
              </a:ext>
            </a:extLst>
          </p:cNvPr>
          <p:cNvSpPr>
            <a:spLocks noGrp="1"/>
          </p:cNvSpPr>
          <p:nvPr>
            <p:ph type="ftr" sz="quarter" idx="11"/>
          </p:nvPr>
        </p:nvSpPr>
        <p:spPr>
          <a:xfrm>
            <a:off x="884312" y="6093296"/>
            <a:ext cx="2319536" cy="504056"/>
          </a:xfrm>
        </p:spPr>
        <p:txBody>
          <a:bodyPr/>
          <a:lstStyle/>
          <a:p>
            <a:pPr algn="l"/>
            <a:r>
              <a:rPr lang="cs-CZ" sz="1100" dirty="0">
                <a:solidFill>
                  <a:schemeClr val="tx1"/>
                </a:solidFill>
                <a:latin typeface="Berlin CE" pitchFamily="2" charset="0"/>
              </a:rPr>
              <a:t>Jméno Ing. Lubor Homolka, Ph.D.</a:t>
            </a:r>
          </a:p>
          <a:p>
            <a:pPr algn="l"/>
            <a:r>
              <a:rPr lang="cs-CZ" sz="1100" dirty="0">
                <a:solidFill>
                  <a:schemeClr val="tx1"/>
                </a:solidFill>
                <a:latin typeface="Berlin CE" pitchFamily="2" charset="0"/>
              </a:rPr>
              <a:t>Afiliace FaME UTB, ÚSKM</a:t>
            </a:r>
          </a:p>
        </p:txBody>
      </p:sp>
    </p:spTree>
    <p:extLst>
      <p:ext uri="{BB962C8B-B14F-4D97-AF65-F5344CB8AC3E}">
        <p14:creationId xmlns:p14="http://schemas.microsoft.com/office/powerpoint/2010/main" val="257333575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12001" y="1137512"/>
            <a:ext cx="8182507" cy="1008112"/>
          </a:xfrm>
        </p:spPr>
        <p:txBody>
          <a:bodyPr>
            <a:normAutofit/>
          </a:bodyPr>
          <a:lstStyle/>
          <a:p>
            <a:pPr algn="l"/>
            <a:r>
              <a:rPr lang="en-US" sz="3200" dirty="0" err="1"/>
              <a:t>Centr</a:t>
            </a:r>
            <a:r>
              <a:rPr lang="cs-CZ" sz="3200" dirty="0" err="1"/>
              <a:t>ální</a:t>
            </a:r>
            <a:r>
              <a:rPr lang="cs-CZ" sz="3200" dirty="0"/>
              <a:t> limitní teorém</a:t>
            </a:r>
          </a:p>
        </p:txBody>
      </p:sp>
      <p:pic>
        <p:nvPicPr>
          <p:cNvPr id="7" name="Picture 6"/>
          <p:cNvPicPr>
            <a:picLocks noChangeAspect="1"/>
          </p:cNvPicPr>
          <p:nvPr/>
        </p:nvPicPr>
        <p:blipFill>
          <a:blip r:embed="rId3">
            <a:extLst>
              <a:ext uri="{BEBA8EAE-BF5A-486C-A8C5-ECC9F3942E4B}">
                <a14:imgProps xmlns:a14="http://schemas.microsoft.com/office/drawing/2010/main">
                  <a14:imgLayer r:embed="rId4">
                    <a14:imgEffect>
                      <a14:artisticGlowEdges/>
                    </a14:imgEffect>
                  </a14:imgLayer>
                </a14:imgProps>
              </a:ext>
              <a:ext uri="{28A0092B-C50C-407E-A947-70E740481C1C}">
                <a14:useLocalDpi xmlns:a14="http://schemas.microsoft.com/office/drawing/2010/main" val="0"/>
              </a:ext>
            </a:extLst>
          </a:blip>
          <a:stretch>
            <a:fillRect/>
          </a:stretch>
        </p:blipFill>
        <p:spPr>
          <a:xfrm>
            <a:off x="621763" y="6231657"/>
            <a:ext cx="205821" cy="235223"/>
          </a:xfrm>
          <a:prstGeom prst="rect">
            <a:avLst/>
          </a:prstGeom>
        </p:spPr>
      </p:pic>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020272" y="6231656"/>
            <a:ext cx="235223" cy="235223"/>
          </a:xfrm>
          <a:prstGeom prst="rect">
            <a:avLst/>
          </a:prstGeom>
        </p:spPr>
      </p:pic>
      <p:sp>
        <p:nvSpPr>
          <p:cNvPr id="9" name="Footer Placeholder 3"/>
          <p:cNvSpPr txBox="1">
            <a:spLocks/>
          </p:cNvSpPr>
          <p:nvPr/>
        </p:nvSpPr>
        <p:spPr>
          <a:xfrm>
            <a:off x="7236296" y="6097877"/>
            <a:ext cx="2016224" cy="504056"/>
          </a:xfrm>
          <a:prstGeom prst="rect">
            <a:avLst/>
          </a:prstGeom>
        </p:spPr>
        <p:txBody>
          <a:bodyPr vert="horz" lIns="91440" tIns="45720" rIns="91440" bIns="45720" rtlCol="0" anchor="ctr"/>
          <a:lstStyle>
            <a:defPPr>
              <a:defRPr lang="cs-CZ"/>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cs-CZ" sz="1100">
                <a:solidFill>
                  <a:schemeClr val="bg1"/>
                </a:solidFill>
                <a:latin typeface="Berlin CE" pitchFamily="2" charset="0"/>
              </a:rPr>
              <a:t>fhs.utb.cz</a:t>
            </a:r>
          </a:p>
        </p:txBody>
      </p:sp>
      <p:pic>
        <p:nvPicPr>
          <p:cNvPr id="10" name="Picture 9"/>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635896" y="6191849"/>
            <a:ext cx="1934718" cy="285663"/>
          </a:xfrm>
          <a:prstGeom prst="rect">
            <a:avLst/>
          </a:prstGeom>
        </p:spPr>
      </p:pic>
      <p:sp>
        <p:nvSpPr>
          <p:cNvPr id="6" name="Zástupný symbol pro číslo snímku 5"/>
          <p:cNvSpPr>
            <a:spLocks noGrp="1"/>
          </p:cNvSpPr>
          <p:nvPr>
            <p:ph type="sldNum" sz="quarter" idx="12"/>
          </p:nvPr>
        </p:nvSpPr>
        <p:spPr/>
        <p:txBody>
          <a:bodyPr/>
          <a:lstStyle/>
          <a:p>
            <a:fld id="{58ACF089-6BD9-4FF9-8F05-3BF27D933551}" type="slidenum">
              <a:rPr lang="cs-CZ" smtClean="0"/>
              <a:t>19</a:t>
            </a:fld>
            <a:endParaRPr lang="cs-CZ"/>
          </a:p>
        </p:txBody>
      </p:sp>
      <p:pic>
        <p:nvPicPr>
          <p:cNvPr id="14" name="Obrázek 13" descr="http://www.msmt.cz/uploads/OP_VVV/Pravidla_pro_publicitu/logolinky/Logolink_OP_VVV_hor_barva_cz.jpg"/>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1632254" y="0"/>
            <a:ext cx="5759450" cy="1277620"/>
          </a:xfrm>
          <a:prstGeom prst="rect">
            <a:avLst/>
          </a:prstGeom>
          <a:noFill/>
          <a:ln>
            <a:noFill/>
          </a:ln>
        </p:spPr>
      </p:pic>
      <p:pic>
        <p:nvPicPr>
          <p:cNvPr id="12" name="Obrázek 11">
            <a:extLst>
              <a:ext uri="{FF2B5EF4-FFF2-40B4-BE49-F238E27FC236}">
                <a16:creationId xmlns:a16="http://schemas.microsoft.com/office/drawing/2014/main" id="{F56F0667-54C4-4584-B1F1-4EBD4D29619E}"/>
              </a:ext>
            </a:extLst>
          </p:cNvPr>
          <p:cNvPicPr>
            <a:picLocks noChangeAspect="1"/>
          </p:cNvPicPr>
          <p:nvPr/>
        </p:nvPicPr>
        <p:blipFill>
          <a:blip r:embed="rId8"/>
          <a:stretch>
            <a:fillRect/>
          </a:stretch>
        </p:blipFill>
        <p:spPr>
          <a:xfrm>
            <a:off x="1269982" y="2005516"/>
            <a:ext cx="6811571" cy="4125317"/>
          </a:xfrm>
          <a:prstGeom prst="rect">
            <a:avLst/>
          </a:prstGeom>
        </p:spPr>
      </p:pic>
      <p:sp>
        <p:nvSpPr>
          <p:cNvPr id="15" name="Footer Placeholder 3">
            <a:extLst>
              <a:ext uri="{FF2B5EF4-FFF2-40B4-BE49-F238E27FC236}">
                <a16:creationId xmlns:a16="http://schemas.microsoft.com/office/drawing/2014/main" id="{148F6F99-7513-492B-ADE5-924E14079897}"/>
              </a:ext>
            </a:extLst>
          </p:cNvPr>
          <p:cNvSpPr>
            <a:spLocks noGrp="1"/>
          </p:cNvSpPr>
          <p:nvPr>
            <p:ph type="ftr" sz="quarter" idx="11"/>
          </p:nvPr>
        </p:nvSpPr>
        <p:spPr>
          <a:xfrm>
            <a:off x="884312" y="6093296"/>
            <a:ext cx="2319536" cy="504056"/>
          </a:xfrm>
        </p:spPr>
        <p:txBody>
          <a:bodyPr/>
          <a:lstStyle/>
          <a:p>
            <a:pPr algn="l"/>
            <a:r>
              <a:rPr lang="cs-CZ" sz="1100" dirty="0">
                <a:solidFill>
                  <a:schemeClr val="tx1"/>
                </a:solidFill>
                <a:latin typeface="Berlin CE" pitchFamily="2" charset="0"/>
              </a:rPr>
              <a:t>Jméno Ing. Lubor Homolka, Ph.D.</a:t>
            </a:r>
          </a:p>
          <a:p>
            <a:pPr algn="l"/>
            <a:r>
              <a:rPr lang="cs-CZ" sz="1100" dirty="0">
                <a:solidFill>
                  <a:schemeClr val="tx1"/>
                </a:solidFill>
                <a:latin typeface="Berlin CE" pitchFamily="2" charset="0"/>
              </a:rPr>
              <a:t>Afiliace FaME UTB, ÚSKM</a:t>
            </a:r>
          </a:p>
        </p:txBody>
      </p:sp>
    </p:spTree>
    <p:extLst>
      <p:ext uri="{BB962C8B-B14F-4D97-AF65-F5344CB8AC3E}">
        <p14:creationId xmlns:p14="http://schemas.microsoft.com/office/powerpoint/2010/main" val="44391753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276872"/>
            <a:ext cx="7702624" cy="1470025"/>
          </a:xfrm>
        </p:spPr>
        <p:txBody>
          <a:bodyPr/>
          <a:lstStyle/>
          <a:p>
            <a:r>
              <a:rPr lang="cs-CZ" dirty="0"/>
              <a:t>1. Pravděpodobnost</a:t>
            </a:r>
          </a:p>
        </p:txBody>
      </p:sp>
      <p:sp>
        <p:nvSpPr>
          <p:cNvPr id="3" name="Subtitle 2"/>
          <p:cNvSpPr>
            <a:spLocks noGrp="1"/>
          </p:cNvSpPr>
          <p:nvPr>
            <p:ph type="subTitle" idx="1"/>
          </p:nvPr>
        </p:nvSpPr>
        <p:spPr>
          <a:xfrm>
            <a:off x="1331640" y="3356992"/>
            <a:ext cx="6400800" cy="1752600"/>
          </a:xfrm>
        </p:spPr>
        <p:txBody>
          <a:bodyPr>
            <a:normAutofit/>
          </a:bodyPr>
          <a:lstStyle/>
          <a:p>
            <a:r>
              <a:rPr lang="cs-CZ" sz="2800" i="1" dirty="0">
                <a:solidFill>
                  <a:schemeClr val="tx1"/>
                </a:solidFill>
              </a:rPr>
              <a:t>Definice, interpretace</a:t>
            </a:r>
          </a:p>
        </p:txBody>
      </p:sp>
      <p:sp>
        <p:nvSpPr>
          <p:cNvPr id="4" name="Footer Placeholder 3"/>
          <p:cNvSpPr>
            <a:spLocks noGrp="1"/>
          </p:cNvSpPr>
          <p:nvPr>
            <p:ph type="ftr" sz="quarter" idx="11"/>
          </p:nvPr>
        </p:nvSpPr>
        <p:spPr>
          <a:xfrm>
            <a:off x="884312" y="6093296"/>
            <a:ext cx="2319536" cy="504056"/>
          </a:xfrm>
        </p:spPr>
        <p:txBody>
          <a:bodyPr/>
          <a:lstStyle/>
          <a:p>
            <a:pPr algn="l"/>
            <a:r>
              <a:rPr lang="cs-CZ" sz="1100" dirty="0">
                <a:solidFill>
                  <a:schemeClr val="tx1"/>
                </a:solidFill>
                <a:latin typeface="Berlin CE" pitchFamily="2" charset="0"/>
              </a:rPr>
              <a:t>Jméno Ing. Lubor Homolka, Ph.D.</a:t>
            </a:r>
          </a:p>
          <a:p>
            <a:pPr algn="l"/>
            <a:r>
              <a:rPr lang="cs-CZ" sz="1100" dirty="0">
                <a:solidFill>
                  <a:schemeClr val="tx1"/>
                </a:solidFill>
                <a:latin typeface="Berlin CE" pitchFamily="2" charset="0"/>
              </a:rPr>
              <a:t>Afiliace FaME UTB, ÚSKM</a:t>
            </a:r>
          </a:p>
        </p:txBody>
      </p:sp>
      <p:pic>
        <p:nvPicPr>
          <p:cNvPr id="7" name="Picture 6"/>
          <p:cNvPicPr>
            <a:picLocks noChangeAspect="1"/>
          </p:cNvPicPr>
          <p:nvPr/>
        </p:nvPicPr>
        <p:blipFill>
          <a:blip r:embed="rId3">
            <a:extLst>
              <a:ext uri="{BEBA8EAE-BF5A-486C-A8C5-ECC9F3942E4B}">
                <a14:imgProps xmlns:a14="http://schemas.microsoft.com/office/drawing/2010/main">
                  <a14:imgLayer r:embed="rId4">
                    <a14:imgEffect>
                      <a14:artisticGlowEdges/>
                    </a14:imgEffect>
                  </a14:imgLayer>
                </a14:imgProps>
              </a:ext>
              <a:ext uri="{28A0092B-C50C-407E-A947-70E740481C1C}">
                <a14:useLocalDpi xmlns:a14="http://schemas.microsoft.com/office/drawing/2010/main" val="0"/>
              </a:ext>
            </a:extLst>
          </a:blip>
          <a:stretch>
            <a:fillRect/>
          </a:stretch>
        </p:blipFill>
        <p:spPr>
          <a:xfrm>
            <a:off x="621763" y="6231657"/>
            <a:ext cx="205821" cy="235223"/>
          </a:xfrm>
          <a:prstGeom prst="rect">
            <a:avLst/>
          </a:prstGeom>
        </p:spPr>
      </p:pic>
      <p:sp>
        <p:nvSpPr>
          <p:cNvPr id="12" name="Zástupný symbol pro číslo snímku 11"/>
          <p:cNvSpPr>
            <a:spLocks noGrp="1"/>
          </p:cNvSpPr>
          <p:nvPr>
            <p:ph type="sldNum" sz="quarter" idx="12"/>
          </p:nvPr>
        </p:nvSpPr>
        <p:spPr/>
        <p:txBody>
          <a:bodyPr/>
          <a:lstStyle/>
          <a:p>
            <a:fld id="{58ACF089-6BD9-4FF9-8F05-3BF27D933551}" type="slidenum">
              <a:rPr lang="cs-CZ" smtClean="0"/>
              <a:t>2</a:t>
            </a:fld>
            <a:endParaRPr lang="cs-CZ"/>
          </a:p>
        </p:txBody>
      </p:sp>
      <p:pic>
        <p:nvPicPr>
          <p:cNvPr id="13" name="Obrázek 12" descr="http://www.msmt.cz/uploads/OP_VVV/Pravidla_pro_publicitu/logolinky/Logolink_OP_VVV_hor_barva_cz.jpg"/>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632254" y="0"/>
            <a:ext cx="5759450" cy="1277620"/>
          </a:xfrm>
          <a:prstGeom prst="rect">
            <a:avLst/>
          </a:prstGeom>
          <a:noFill/>
          <a:ln>
            <a:noFill/>
          </a:ln>
        </p:spPr>
      </p:pic>
    </p:spTree>
    <p:extLst>
      <p:ext uri="{BB962C8B-B14F-4D97-AF65-F5344CB8AC3E}">
        <p14:creationId xmlns:p14="http://schemas.microsoft.com/office/powerpoint/2010/main" val="202815873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12001" y="1277620"/>
            <a:ext cx="8182507" cy="1008112"/>
          </a:xfrm>
        </p:spPr>
        <p:txBody>
          <a:bodyPr>
            <a:normAutofit/>
          </a:bodyPr>
          <a:lstStyle/>
          <a:p>
            <a:pPr algn="l"/>
            <a:r>
              <a:rPr lang="cs-CZ" sz="3200" dirty="0"/>
              <a:t>Implikace CLT</a:t>
            </a:r>
          </a:p>
        </p:txBody>
      </p:sp>
      <p:sp>
        <p:nvSpPr>
          <p:cNvPr id="3" name="Subtitle 2"/>
          <p:cNvSpPr>
            <a:spLocks noGrp="1"/>
          </p:cNvSpPr>
          <p:nvPr>
            <p:ph type="subTitle" idx="1"/>
          </p:nvPr>
        </p:nvSpPr>
        <p:spPr>
          <a:xfrm>
            <a:off x="539552" y="2348880"/>
            <a:ext cx="7981078" cy="3528392"/>
          </a:xfrm>
        </p:spPr>
        <p:txBody>
          <a:bodyPr>
            <a:noAutofit/>
          </a:bodyPr>
          <a:lstStyle/>
          <a:p>
            <a:pPr algn="l"/>
            <a:r>
              <a:rPr lang="cs-CZ" sz="1500" dirty="0">
                <a:solidFill>
                  <a:schemeClr val="tx1"/>
                </a:solidFill>
                <a:latin typeface="Source Sans Pro Semibold" pitchFamily="34" charset="-18"/>
              </a:rPr>
              <a:t>Nezáleží na tom, jestli jsou data normálně rozdělená. Nicméně, </a:t>
            </a:r>
            <a:r>
              <a:rPr lang="cs-CZ" sz="1500" dirty="0" err="1">
                <a:solidFill>
                  <a:schemeClr val="tx1"/>
                </a:solidFill>
                <a:latin typeface="Source Sans Pro Semibold" pitchFamily="34" charset="-18"/>
              </a:rPr>
              <a:t>sampling</a:t>
            </a:r>
            <a:r>
              <a:rPr lang="cs-CZ" sz="1500" dirty="0">
                <a:solidFill>
                  <a:schemeClr val="tx1"/>
                </a:solidFill>
                <a:latin typeface="Source Sans Pro Semibold" pitchFamily="34" charset="-18"/>
              </a:rPr>
              <a:t> </a:t>
            </a:r>
            <a:r>
              <a:rPr lang="cs-CZ" sz="1500" dirty="0" err="1">
                <a:solidFill>
                  <a:schemeClr val="tx1"/>
                </a:solidFill>
                <a:latin typeface="Source Sans Pro Semibold" pitchFamily="34" charset="-18"/>
              </a:rPr>
              <a:t>distribution</a:t>
            </a:r>
            <a:r>
              <a:rPr lang="cs-CZ" sz="1500" dirty="0">
                <a:solidFill>
                  <a:schemeClr val="tx1"/>
                </a:solidFill>
                <a:latin typeface="Source Sans Pro Semibold" pitchFamily="34" charset="-18"/>
              </a:rPr>
              <a:t> parametru střední hodnoty je normálně rozdělen.</a:t>
            </a:r>
          </a:p>
          <a:p>
            <a:pPr algn="l"/>
            <a:endParaRPr lang="cs-CZ" sz="1500" dirty="0">
              <a:solidFill>
                <a:schemeClr val="tx1"/>
              </a:solidFill>
              <a:latin typeface="Source Sans Pro Semibold" pitchFamily="34" charset="-18"/>
            </a:endParaRPr>
          </a:p>
          <a:p>
            <a:pPr algn="l"/>
            <a:r>
              <a:rPr lang="cs-CZ" sz="1500" dirty="0">
                <a:solidFill>
                  <a:schemeClr val="tx1"/>
                </a:solidFill>
                <a:latin typeface="Source Sans Pro Semibold" pitchFamily="34" charset="-18"/>
              </a:rPr>
              <a:t> Odhad parametrů tohoto normálního rozdělení je možné odhadnout na základě vzorku. </a:t>
            </a:r>
          </a:p>
          <a:p>
            <a:pPr algn="l"/>
            <a:endParaRPr lang="cs-CZ" sz="1500" dirty="0">
              <a:solidFill>
                <a:schemeClr val="tx1"/>
              </a:solidFill>
              <a:latin typeface="Source Sans Pro Semibold" pitchFamily="34" charset="-18"/>
            </a:endParaRPr>
          </a:p>
          <a:p>
            <a:pPr algn="l"/>
            <a:r>
              <a:rPr lang="cs-CZ" sz="1500" dirty="0">
                <a:solidFill>
                  <a:schemeClr val="tx1"/>
                </a:solidFill>
                <a:latin typeface="Source Sans Pro Semibold" pitchFamily="34" charset="-18"/>
              </a:rPr>
              <a:t>Je tedy možné odhadnou standardní chybu rozdělení </a:t>
            </a:r>
            <a:r>
              <a:rPr lang="cs-CZ" sz="1500" dirty="0" err="1">
                <a:solidFill>
                  <a:schemeClr val="tx1"/>
                </a:solidFill>
                <a:latin typeface="Source Sans Pro Semibold" pitchFamily="34" charset="-18"/>
              </a:rPr>
              <a:t>sampling</a:t>
            </a:r>
            <a:r>
              <a:rPr lang="cs-CZ" sz="1500" dirty="0">
                <a:solidFill>
                  <a:schemeClr val="tx1"/>
                </a:solidFill>
                <a:latin typeface="Source Sans Pro Semibold" pitchFamily="34" charset="-18"/>
              </a:rPr>
              <a:t> </a:t>
            </a:r>
            <a:r>
              <a:rPr lang="cs-CZ" sz="1500" dirty="0" err="1">
                <a:solidFill>
                  <a:schemeClr val="tx1"/>
                </a:solidFill>
                <a:latin typeface="Source Sans Pro Semibold" pitchFamily="34" charset="-18"/>
              </a:rPr>
              <a:t>distribution</a:t>
            </a:r>
            <a:r>
              <a:rPr lang="cs-CZ" sz="1500" dirty="0">
                <a:solidFill>
                  <a:schemeClr val="tx1"/>
                </a:solidFill>
                <a:latin typeface="Source Sans Pro Semibold" pitchFamily="34" charset="-18"/>
              </a:rPr>
              <a:t>.</a:t>
            </a:r>
          </a:p>
          <a:p>
            <a:pPr algn="l"/>
            <a:endParaRPr lang="cs-CZ" sz="1500" dirty="0">
              <a:solidFill>
                <a:schemeClr val="tx1"/>
              </a:solidFill>
              <a:latin typeface="Source Sans Pro Semibold" pitchFamily="34" charset="-18"/>
            </a:endParaRPr>
          </a:p>
          <a:p>
            <a:pPr algn="l"/>
            <a:r>
              <a:rPr lang="cs-CZ" sz="1500" dirty="0">
                <a:solidFill>
                  <a:schemeClr val="tx1"/>
                </a:solidFill>
                <a:latin typeface="Source Sans Pro Semibold" pitchFamily="34" charset="-18"/>
              </a:rPr>
              <a:t>Parametry </a:t>
            </a:r>
            <a:r>
              <a:rPr lang="cs-CZ" sz="1500" dirty="0" err="1">
                <a:solidFill>
                  <a:schemeClr val="tx1"/>
                </a:solidFill>
                <a:latin typeface="Source Sans Pro Semibold" pitchFamily="34" charset="-18"/>
              </a:rPr>
              <a:t>sampling</a:t>
            </a:r>
            <a:r>
              <a:rPr lang="cs-CZ" sz="1500" dirty="0">
                <a:solidFill>
                  <a:schemeClr val="tx1"/>
                </a:solidFill>
                <a:latin typeface="Source Sans Pro Semibold" pitchFamily="34" charset="-18"/>
              </a:rPr>
              <a:t> </a:t>
            </a:r>
            <a:r>
              <a:rPr lang="cs-CZ" sz="1500" dirty="0" err="1">
                <a:solidFill>
                  <a:schemeClr val="tx1"/>
                </a:solidFill>
                <a:latin typeface="Source Sans Pro Semibold" pitchFamily="34" charset="-18"/>
              </a:rPr>
              <a:t>distribution</a:t>
            </a:r>
            <a:r>
              <a:rPr lang="cs-CZ" sz="1500" dirty="0">
                <a:solidFill>
                  <a:schemeClr val="tx1"/>
                </a:solidFill>
                <a:latin typeface="Source Sans Pro Semibold" pitchFamily="34" charset="-18"/>
              </a:rPr>
              <a:t> je možné využít při testování hypotéz a při konstrukci intervalů spolehlivosti.</a:t>
            </a:r>
          </a:p>
        </p:txBody>
      </p:sp>
      <p:pic>
        <p:nvPicPr>
          <p:cNvPr id="7" name="Picture 6"/>
          <p:cNvPicPr>
            <a:picLocks noChangeAspect="1"/>
          </p:cNvPicPr>
          <p:nvPr/>
        </p:nvPicPr>
        <p:blipFill>
          <a:blip r:embed="rId3">
            <a:extLst>
              <a:ext uri="{BEBA8EAE-BF5A-486C-A8C5-ECC9F3942E4B}">
                <a14:imgProps xmlns:a14="http://schemas.microsoft.com/office/drawing/2010/main">
                  <a14:imgLayer r:embed="rId4">
                    <a14:imgEffect>
                      <a14:artisticGlowEdges/>
                    </a14:imgEffect>
                  </a14:imgLayer>
                </a14:imgProps>
              </a:ext>
              <a:ext uri="{28A0092B-C50C-407E-A947-70E740481C1C}">
                <a14:useLocalDpi xmlns:a14="http://schemas.microsoft.com/office/drawing/2010/main" val="0"/>
              </a:ext>
            </a:extLst>
          </a:blip>
          <a:stretch>
            <a:fillRect/>
          </a:stretch>
        </p:blipFill>
        <p:spPr>
          <a:xfrm>
            <a:off x="621763" y="6231657"/>
            <a:ext cx="205821" cy="235223"/>
          </a:xfrm>
          <a:prstGeom prst="rect">
            <a:avLst/>
          </a:prstGeom>
        </p:spPr>
      </p:pic>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020272" y="6231656"/>
            <a:ext cx="235223" cy="235223"/>
          </a:xfrm>
          <a:prstGeom prst="rect">
            <a:avLst/>
          </a:prstGeom>
        </p:spPr>
      </p:pic>
      <p:sp>
        <p:nvSpPr>
          <p:cNvPr id="9" name="Footer Placeholder 3"/>
          <p:cNvSpPr txBox="1">
            <a:spLocks/>
          </p:cNvSpPr>
          <p:nvPr/>
        </p:nvSpPr>
        <p:spPr>
          <a:xfrm>
            <a:off x="7236296" y="6097877"/>
            <a:ext cx="2016224" cy="504056"/>
          </a:xfrm>
          <a:prstGeom prst="rect">
            <a:avLst/>
          </a:prstGeom>
        </p:spPr>
        <p:txBody>
          <a:bodyPr vert="horz" lIns="91440" tIns="45720" rIns="91440" bIns="45720" rtlCol="0" anchor="ctr"/>
          <a:lstStyle>
            <a:defPPr>
              <a:defRPr lang="cs-CZ"/>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cs-CZ" sz="1100">
                <a:solidFill>
                  <a:schemeClr val="bg1"/>
                </a:solidFill>
                <a:latin typeface="Berlin CE" pitchFamily="2" charset="0"/>
              </a:rPr>
              <a:t>fhs.utb.cz</a:t>
            </a:r>
          </a:p>
        </p:txBody>
      </p:sp>
      <p:pic>
        <p:nvPicPr>
          <p:cNvPr id="10" name="Picture 9"/>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635896" y="6191849"/>
            <a:ext cx="1934718" cy="285663"/>
          </a:xfrm>
          <a:prstGeom prst="rect">
            <a:avLst/>
          </a:prstGeom>
        </p:spPr>
      </p:pic>
      <p:sp>
        <p:nvSpPr>
          <p:cNvPr id="6" name="Zástupný symbol pro číslo snímku 5"/>
          <p:cNvSpPr>
            <a:spLocks noGrp="1"/>
          </p:cNvSpPr>
          <p:nvPr>
            <p:ph type="sldNum" sz="quarter" idx="12"/>
          </p:nvPr>
        </p:nvSpPr>
        <p:spPr/>
        <p:txBody>
          <a:bodyPr/>
          <a:lstStyle/>
          <a:p>
            <a:fld id="{58ACF089-6BD9-4FF9-8F05-3BF27D933551}" type="slidenum">
              <a:rPr lang="cs-CZ" smtClean="0"/>
              <a:t>20</a:t>
            </a:fld>
            <a:endParaRPr lang="cs-CZ"/>
          </a:p>
        </p:txBody>
      </p:sp>
      <p:pic>
        <p:nvPicPr>
          <p:cNvPr id="14" name="Obrázek 13" descr="http://www.msmt.cz/uploads/OP_VVV/Pravidla_pro_publicitu/logolinky/Logolink_OP_VVV_hor_barva_cz.jpg"/>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1632254" y="0"/>
            <a:ext cx="5759450" cy="1277620"/>
          </a:xfrm>
          <a:prstGeom prst="rect">
            <a:avLst/>
          </a:prstGeom>
          <a:noFill/>
          <a:ln>
            <a:noFill/>
          </a:ln>
        </p:spPr>
      </p:pic>
      <p:sp>
        <p:nvSpPr>
          <p:cNvPr id="12" name="Footer Placeholder 3">
            <a:extLst>
              <a:ext uri="{FF2B5EF4-FFF2-40B4-BE49-F238E27FC236}">
                <a16:creationId xmlns:a16="http://schemas.microsoft.com/office/drawing/2014/main" id="{0AEDD78B-651E-4909-A0F4-5D3ED3203C79}"/>
              </a:ext>
            </a:extLst>
          </p:cNvPr>
          <p:cNvSpPr>
            <a:spLocks noGrp="1"/>
          </p:cNvSpPr>
          <p:nvPr>
            <p:ph type="ftr" sz="quarter" idx="11"/>
          </p:nvPr>
        </p:nvSpPr>
        <p:spPr>
          <a:xfrm>
            <a:off x="884312" y="6093296"/>
            <a:ext cx="2319536" cy="504056"/>
          </a:xfrm>
        </p:spPr>
        <p:txBody>
          <a:bodyPr/>
          <a:lstStyle/>
          <a:p>
            <a:pPr algn="l"/>
            <a:r>
              <a:rPr lang="cs-CZ" sz="1100" dirty="0">
                <a:solidFill>
                  <a:schemeClr val="tx1"/>
                </a:solidFill>
                <a:latin typeface="Berlin CE" pitchFamily="2" charset="0"/>
              </a:rPr>
              <a:t>Jméno Ing. Lubor Homolka, Ph.D.</a:t>
            </a:r>
          </a:p>
          <a:p>
            <a:pPr algn="l"/>
            <a:r>
              <a:rPr lang="cs-CZ" sz="1100" dirty="0">
                <a:solidFill>
                  <a:schemeClr val="tx1"/>
                </a:solidFill>
                <a:latin typeface="Berlin CE" pitchFamily="2" charset="0"/>
              </a:rPr>
              <a:t>Afiliace FaME UTB, ÚSKM</a:t>
            </a:r>
          </a:p>
        </p:txBody>
      </p:sp>
    </p:spTree>
    <p:extLst>
      <p:ext uri="{BB962C8B-B14F-4D97-AF65-F5344CB8AC3E}">
        <p14:creationId xmlns:p14="http://schemas.microsoft.com/office/powerpoint/2010/main" val="107585588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276872"/>
            <a:ext cx="7702624" cy="1470025"/>
          </a:xfrm>
        </p:spPr>
        <p:txBody>
          <a:bodyPr/>
          <a:lstStyle/>
          <a:p>
            <a:r>
              <a:rPr lang="cs-CZ" dirty="0"/>
              <a:t>3. Analýza síly testu</a:t>
            </a:r>
          </a:p>
        </p:txBody>
      </p:sp>
      <p:sp>
        <p:nvSpPr>
          <p:cNvPr id="3" name="Subtitle 2"/>
          <p:cNvSpPr>
            <a:spLocks noGrp="1"/>
          </p:cNvSpPr>
          <p:nvPr>
            <p:ph type="subTitle" idx="1"/>
          </p:nvPr>
        </p:nvSpPr>
        <p:spPr>
          <a:xfrm>
            <a:off x="1331640" y="3356992"/>
            <a:ext cx="6400800" cy="1752600"/>
          </a:xfrm>
        </p:spPr>
        <p:txBody>
          <a:bodyPr>
            <a:normAutofit/>
          </a:bodyPr>
          <a:lstStyle/>
          <a:p>
            <a:r>
              <a:rPr lang="cs-CZ" sz="2800" i="1" dirty="0">
                <a:solidFill>
                  <a:schemeClr val="tx1"/>
                </a:solidFill>
              </a:rPr>
              <a:t>Design výzkumu</a:t>
            </a:r>
          </a:p>
        </p:txBody>
      </p:sp>
      <p:pic>
        <p:nvPicPr>
          <p:cNvPr id="7" name="Picture 6"/>
          <p:cNvPicPr>
            <a:picLocks noChangeAspect="1"/>
          </p:cNvPicPr>
          <p:nvPr/>
        </p:nvPicPr>
        <p:blipFill>
          <a:blip r:embed="rId3">
            <a:extLst>
              <a:ext uri="{BEBA8EAE-BF5A-486C-A8C5-ECC9F3942E4B}">
                <a14:imgProps xmlns:a14="http://schemas.microsoft.com/office/drawing/2010/main">
                  <a14:imgLayer r:embed="rId4">
                    <a14:imgEffect>
                      <a14:artisticGlowEdges/>
                    </a14:imgEffect>
                  </a14:imgLayer>
                </a14:imgProps>
              </a:ext>
              <a:ext uri="{28A0092B-C50C-407E-A947-70E740481C1C}">
                <a14:useLocalDpi xmlns:a14="http://schemas.microsoft.com/office/drawing/2010/main" val="0"/>
              </a:ext>
            </a:extLst>
          </a:blip>
          <a:stretch>
            <a:fillRect/>
          </a:stretch>
        </p:blipFill>
        <p:spPr>
          <a:xfrm>
            <a:off x="621763" y="6231657"/>
            <a:ext cx="205821" cy="235223"/>
          </a:xfrm>
          <a:prstGeom prst="rect">
            <a:avLst/>
          </a:prstGeom>
        </p:spPr>
      </p:pic>
      <p:sp>
        <p:nvSpPr>
          <p:cNvPr id="12" name="Zástupný symbol pro číslo snímku 11"/>
          <p:cNvSpPr>
            <a:spLocks noGrp="1"/>
          </p:cNvSpPr>
          <p:nvPr>
            <p:ph type="sldNum" sz="quarter" idx="12"/>
          </p:nvPr>
        </p:nvSpPr>
        <p:spPr/>
        <p:txBody>
          <a:bodyPr/>
          <a:lstStyle/>
          <a:p>
            <a:fld id="{58ACF089-6BD9-4FF9-8F05-3BF27D933551}" type="slidenum">
              <a:rPr lang="cs-CZ" smtClean="0"/>
              <a:t>21</a:t>
            </a:fld>
            <a:endParaRPr lang="cs-CZ"/>
          </a:p>
        </p:txBody>
      </p:sp>
      <p:pic>
        <p:nvPicPr>
          <p:cNvPr id="13" name="Obrázek 12" descr="http://www.msmt.cz/uploads/OP_VVV/Pravidla_pro_publicitu/logolinky/Logolink_OP_VVV_hor_barva_cz.jpg"/>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632254" y="0"/>
            <a:ext cx="5759450" cy="1277620"/>
          </a:xfrm>
          <a:prstGeom prst="rect">
            <a:avLst/>
          </a:prstGeom>
          <a:noFill/>
          <a:ln>
            <a:noFill/>
          </a:ln>
        </p:spPr>
      </p:pic>
      <p:sp>
        <p:nvSpPr>
          <p:cNvPr id="8" name="Footer Placeholder 3">
            <a:extLst>
              <a:ext uri="{FF2B5EF4-FFF2-40B4-BE49-F238E27FC236}">
                <a16:creationId xmlns:a16="http://schemas.microsoft.com/office/drawing/2014/main" id="{20027A51-20D9-4B90-8A7A-A7F939E027A3}"/>
              </a:ext>
            </a:extLst>
          </p:cNvPr>
          <p:cNvSpPr>
            <a:spLocks noGrp="1"/>
          </p:cNvSpPr>
          <p:nvPr>
            <p:ph type="ftr" sz="quarter" idx="11"/>
          </p:nvPr>
        </p:nvSpPr>
        <p:spPr>
          <a:xfrm>
            <a:off x="884312" y="6093296"/>
            <a:ext cx="2319536" cy="504056"/>
          </a:xfrm>
        </p:spPr>
        <p:txBody>
          <a:bodyPr/>
          <a:lstStyle/>
          <a:p>
            <a:pPr algn="l"/>
            <a:r>
              <a:rPr lang="cs-CZ" sz="1100" dirty="0">
                <a:solidFill>
                  <a:schemeClr val="tx1"/>
                </a:solidFill>
                <a:latin typeface="Berlin CE" pitchFamily="2" charset="0"/>
              </a:rPr>
              <a:t>Jméno Ing. Lubor Homolka, Ph.D.</a:t>
            </a:r>
          </a:p>
          <a:p>
            <a:pPr algn="l"/>
            <a:r>
              <a:rPr lang="cs-CZ" sz="1100" dirty="0">
                <a:solidFill>
                  <a:schemeClr val="tx1"/>
                </a:solidFill>
                <a:latin typeface="Berlin CE" pitchFamily="2" charset="0"/>
              </a:rPr>
              <a:t>Afiliace FaME UTB, ÚSKM</a:t>
            </a:r>
          </a:p>
        </p:txBody>
      </p:sp>
    </p:spTree>
    <p:extLst>
      <p:ext uri="{BB962C8B-B14F-4D97-AF65-F5344CB8AC3E}">
        <p14:creationId xmlns:p14="http://schemas.microsoft.com/office/powerpoint/2010/main" val="110953544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12001" y="1277620"/>
            <a:ext cx="8182507" cy="1008112"/>
          </a:xfrm>
        </p:spPr>
        <p:txBody>
          <a:bodyPr>
            <a:normAutofit/>
          </a:bodyPr>
          <a:lstStyle/>
          <a:p>
            <a:pPr algn="l"/>
            <a:r>
              <a:rPr lang="cs-CZ" sz="3200" dirty="0"/>
              <a:t>Analýza síly testu</a:t>
            </a:r>
          </a:p>
        </p:txBody>
      </p:sp>
      <p:sp>
        <p:nvSpPr>
          <p:cNvPr id="3" name="Subtitle 2"/>
          <p:cNvSpPr>
            <a:spLocks noGrp="1"/>
          </p:cNvSpPr>
          <p:nvPr>
            <p:ph type="subTitle" idx="1"/>
          </p:nvPr>
        </p:nvSpPr>
        <p:spPr>
          <a:xfrm>
            <a:off x="539552" y="2348880"/>
            <a:ext cx="7981078" cy="3528392"/>
          </a:xfrm>
        </p:spPr>
        <p:txBody>
          <a:bodyPr>
            <a:noAutofit/>
          </a:bodyPr>
          <a:lstStyle/>
          <a:p>
            <a:pPr algn="l"/>
            <a:r>
              <a:rPr lang="cs-CZ" sz="1500" dirty="0" err="1">
                <a:solidFill>
                  <a:schemeClr val="tx1"/>
                </a:solidFill>
                <a:latin typeface="Source Sans Pro Semibold" pitchFamily="34" charset="-18"/>
              </a:rPr>
              <a:t>Power</a:t>
            </a:r>
            <a:r>
              <a:rPr lang="cs-CZ" sz="1500" dirty="0">
                <a:solidFill>
                  <a:schemeClr val="tx1"/>
                </a:solidFill>
                <a:latin typeface="Source Sans Pro Semibold" pitchFamily="34" charset="-18"/>
              </a:rPr>
              <a:t> sample </a:t>
            </a:r>
            <a:r>
              <a:rPr lang="cs-CZ" sz="1500" dirty="0" err="1">
                <a:solidFill>
                  <a:schemeClr val="tx1"/>
                </a:solidFill>
                <a:latin typeface="Source Sans Pro Semibold" pitchFamily="34" charset="-18"/>
              </a:rPr>
              <a:t>analysis</a:t>
            </a:r>
            <a:r>
              <a:rPr lang="cs-CZ" sz="1500" dirty="0">
                <a:solidFill>
                  <a:schemeClr val="tx1"/>
                </a:solidFill>
                <a:latin typeface="Source Sans Pro Semibold" pitchFamily="34" charset="-18"/>
              </a:rPr>
              <a:t> slouží k vymezení designu výzkumu vzhledem k základním kvalitativním charakteristikám, mezi něž patří:</a:t>
            </a:r>
          </a:p>
          <a:p>
            <a:pPr algn="l"/>
            <a:endParaRPr lang="cs-CZ" sz="1500" dirty="0">
              <a:solidFill>
                <a:schemeClr val="tx1"/>
              </a:solidFill>
              <a:latin typeface="Source Sans Pro Semibold" pitchFamily="34" charset="-18"/>
            </a:endParaRPr>
          </a:p>
          <a:p>
            <a:pPr marL="285750" indent="-285750" algn="l">
              <a:buFont typeface="Courier New" pitchFamily="49" charset="0"/>
              <a:buChar char="o"/>
            </a:pPr>
            <a:r>
              <a:rPr lang="cs-CZ" sz="1500" dirty="0">
                <a:solidFill>
                  <a:schemeClr val="tx1"/>
                </a:solidFill>
                <a:latin typeface="Source Sans Pro Semibold" pitchFamily="34" charset="-18"/>
              </a:rPr>
              <a:t>Stanovení minimální hladiny významnost a výše chyby druhého řádu Beta</a:t>
            </a:r>
          </a:p>
          <a:p>
            <a:pPr marL="285750" indent="-285750" algn="l">
              <a:buFont typeface="Courier New" pitchFamily="49" charset="0"/>
              <a:buChar char="o"/>
            </a:pPr>
            <a:endParaRPr lang="cs-CZ" sz="1500" dirty="0">
              <a:solidFill>
                <a:schemeClr val="tx1"/>
              </a:solidFill>
              <a:latin typeface="Source Sans Pro Semibold" pitchFamily="34" charset="-18"/>
            </a:endParaRPr>
          </a:p>
          <a:p>
            <a:pPr marL="285750" indent="-285750" algn="l">
              <a:buFont typeface="Courier New" pitchFamily="49" charset="0"/>
              <a:buChar char="o"/>
            </a:pPr>
            <a:r>
              <a:rPr lang="cs-CZ" sz="1500" dirty="0">
                <a:solidFill>
                  <a:schemeClr val="tx1"/>
                </a:solidFill>
                <a:latin typeface="Source Sans Pro Semibold" pitchFamily="34" charset="-18"/>
              </a:rPr>
              <a:t>Velikosti hledaného efektu – </a:t>
            </a:r>
            <a:r>
              <a:rPr lang="cs-CZ" sz="1500" dirty="0" err="1">
                <a:solidFill>
                  <a:schemeClr val="tx1"/>
                </a:solidFill>
                <a:latin typeface="Source Sans Pro Semibold" pitchFamily="34" charset="-18"/>
              </a:rPr>
              <a:t>Effect</a:t>
            </a:r>
            <a:r>
              <a:rPr lang="cs-CZ" sz="1500" dirty="0">
                <a:solidFill>
                  <a:schemeClr val="tx1"/>
                </a:solidFill>
                <a:latin typeface="Source Sans Pro Semibold" pitchFamily="34" charset="-18"/>
              </a:rPr>
              <a:t> </a:t>
            </a:r>
            <a:r>
              <a:rPr lang="cs-CZ" sz="1500" dirty="0" err="1">
                <a:solidFill>
                  <a:schemeClr val="tx1"/>
                </a:solidFill>
                <a:latin typeface="Source Sans Pro Semibold" pitchFamily="34" charset="-18"/>
              </a:rPr>
              <a:t>size</a:t>
            </a:r>
            <a:endParaRPr lang="cs-CZ" sz="1500" dirty="0">
              <a:solidFill>
                <a:schemeClr val="tx1"/>
              </a:solidFill>
              <a:latin typeface="Source Sans Pro Semibold" pitchFamily="34" charset="-18"/>
            </a:endParaRPr>
          </a:p>
          <a:p>
            <a:pPr marL="285750" indent="-285750" algn="l">
              <a:buFont typeface="Courier New" pitchFamily="49" charset="0"/>
              <a:buChar char="o"/>
            </a:pPr>
            <a:endParaRPr lang="cs-CZ" sz="1500" dirty="0">
              <a:solidFill>
                <a:schemeClr val="tx1"/>
              </a:solidFill>
              <a:latin typeface="Source Sans Pro Semibold" pitchFamily="34" charset="-18"/>
            </a:endParaRPr>
          </a:p>
          <a:p>
            <a:pPr marL="285750" indent="-285750" algn="l">
              <a:buFont typeface="Courier New" pitchFamily="49" charset="0"/>
              <a:buChar char="o"/>
            </a:pPr>
            <a:r>
              <a:rPr lang="cs-CZ" sz="1500" dirty="0">
                <a:solidFill>
                  <a:schemeClr val="tx1"/>
                </a:solidFill>
                <a:latin typeface="Source Sans Pro Semibold" pitchFamily="34" charset="-18"/>
              </a:rPr>
              <a:t>Minimální velikost vzorku</a:t>
            </a:r>
          </a:p>
          <a:p>
            <a:pPr algn="l"/>
            <a:endParaRPr lang="cs-CZ" sz="1500" dirty="0">
              <a:solidFill>
                <a:schemeClr val="tx1"/>
              </a:solidFill>
              <a:latin typeface="Source Sans Pro Semibold" pitchFamily="34" charset="-18"/>
            </a:endParaRPr>
          </a:p>
          <a:p>
            <a:pPr algn="l"/>
            <a:r>
              <a:rPr lang="cs-CZ" sz="1500" dirty="0">
                <a:solidFill>
                  <a:schemeClr val="tx1"/>
                </a:solidFill>
                <a:latin typeface="Source Sans Pro Semibold" pitchFamily="34" charset="-18"/>
              </a:rPr>
              <a:t>Analýza síly testu se provádí pro každý test zvlášť. Některé testy jsou takzvaně více silné (naleznou efekt, když efekt existuje), než jiné. To je ovšem obvykle za cenu striktnějších podmínek aplikace, jako například minimální počet pozorování.</a:t>
            </a:r>
          </a:p>
          <a:p>
            <a:pPr algn="l"/>
            <a:endParaRPr lang="cs-CZ" sz="1500" dirty="0">
              <a:solidFill>
                <a:schemeClr val="tx1"/>
              </a:solidFill>
              <a:latin typeface="Source Sans Pro Semibold" pitchFamily="34" charset="-18"/>
            </a:endParaRPr>
          </a:p>
        </p:txBody>
      </p:sp>
      <p:pic>
        <p:nvPicPr>
          <p:cNvPr id="7" name="Picture 6"/>
          <p:cNvPicPr>
            <a:picLocks noChangeAspect="1"/>
          </p:cNvPicPr>
          <p:nvPr/>
        </p:nvPicPr>
        <p:blipFill>
          <a:blip r:embed="rId3">
            <a:extLst>
              <a:ext uri="{BEBA8EAE-BF5A-486C-A8C5-ECC9F3942E4B}">
                <a14:imgProps xmlns:a14="http://schemas.microsoft.com/office/drawing/2010/main">
                  <a14:imgLayer r:embed="rId4">
                    <a14:imgEffect>
                      <a14:artisticGlowEdges/>
                    </a14:imgEffect>
                  </a14:imgLayer>
                </a14:imgProps>
              </a:ext>
              <a:ext uri="{28A0092B-C50C-407E-A947-70E740481C1C}">
                <a14:useLocalDpi xmlns:a14="http://schemas.microsoft.com/office/drawing/2010/main" val="0"/>
              </a:ext>
            </a:extLst>
          </a:blip>
          <a:stretch>
            <a:fillRect/>
          </a:stretch>
        </p:blipFill>
        <p:spPr>
          <a:xfrm>
            <a:off x="621763" y="6231657"/>
            <a:ext cx="205821" cy="235223"/>
          </a:xfrm>
          <a:prstGeom prst="rect">
            <a:avLst/>
          </a:prstGeom>
        </p:spPr>
      </p:pic>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020272" y="6231656"/>
            <a:ext cx="235223" cy="235223"/>
          </a:xfrm>
          <a:prstGeom prst="rect">
            <a:avLst/>
          </a:prstGeom>
        </p:spPr>
      </p:pic>
      <p:sp>
        <p:nvSpPr>
          <p:cNvPr id="9" name="Footer Placeholder 3"/>
          <p:cNvSpPr txBox="1">
            <a:spLocks/>
          </p:cNvSpPr>
          <p:nvPr/>
        </p:nvSpPr>
        <p:spPr>
          <a:xfrm>
            <a:off x="7236296" y="6097877"/>
            <a:ext cx="2016224" cy="504056"/>
          </a:xfrm>
          <a:prstGeom prst="rect">
            <a:avLst/>
          </a:prstGeom>
        </p:spPr>
        <p:txBody>
          <a:bodyPr vert="horz" lIns="91440" tIns="45720" rIns="91440" bIns="45720" rtlCol="0" anchor="ctr"/>
          <a:lstStyle>
            <a:defPPr>
              <a:defRPr lang="cs-CZ"/>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cs-CZ" sz="1100">
                <a:solidFill>
                  <a:schemeClr val="bg1"/>
                </a:solidFill>
                <a:latin typeface="Berlin CE" pitchFamily="2" charset="0"/>
              </a:rPr>
              <a:t>fhs.utb.cz</a:t>
            </a:r>
          </a:p>
        </p:txBody>
      </p:sp>
      <p:pic>
        <p:nvPicPr>
          <p:cNvPr id="10" name="Picture 9"/>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635896" y="6191849"/>
            <a:ext cx="1934718" cy="285663"/>
          </a:xfrm>
          <a:prstGeom prst="rect">
            <a:avLst/>
          </a:prstGeom>
        </p:spPr>
      </p:pic>
      <p:sp>
        <p:nvSpPr>
          <p:cNvPr id="6" name="Zástupný symbol pro číslo snímku 5"/>
          <p:cNvSpPr>
            <a:spLocks noGrp="1"/>
          </p:cNvSpPr>
          <p:nvPr>
            <p:ph type="sldNum" sz="quarter" idx="12"/>
          </p:nvPr>
        </p:nvSpPr>
        <p:spPr/>
        <p:txBody>
          <a:bodyPr/>
          <a:lstStyle/>
          <a:p>
            <a:fld id="{58ACF089-6BD9-4FF9-8F05-3BF27D933551}" type="slidenum">
              <a:rPr lang="cs-CZ" smtClean="0"/>
              <a:t>22</a:t>
            </a:fld>
            <a:endParaRPr lang="cs-CZ"/>
          </a:p>
        </p:txBody>
      </p:sp>
      <p:pic>
        <p:nvPicPr>
          <p:cNvPr id="14" name="Obrázek 13" descr="http://www.msmt.cz/uploads/OP_VVV/Pravidla_pro_publicitu/logolinky/Logolink_OP_VVV_hor_barva_cz.jpg"/>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1632254" y="0"/>
            <a:ext cx="5759450" cy="1277620"/>
          </a:xfrm>
          <a:prstGeom prst="rect">
            <a:avLst/>
          </a:prstGeom>
          <a:noFill/>
          <a:ln>
            <a:noFill/>
          </a:ln>
        </p:spPr>
      </p:pic>
      <p:sp>
        <p:nvSpPr>
          <p:cNvPr id="11" name="Footer Placeholder 3">
            <a:extLst>
              <a:ext uri="{FF2B5EF4-FFF2-40B4-BE49-F238E27FC236}">
                <a16:creationId xmlns:a16="http://schemas.microsoft.com/office/drawing/2014/main" id="{364F2D79-E5F1-4FE8-934E-CEF5D0277594}"/>
              </a:ext>
            </a:extLst>
          </p:cNvPr>
          <p:cNvSpPr>
            <a:spLocks noGrp="1"/>
          </p:cNvSpPr>
          <p:nvPr>
            <p:ph type="ftr" sz="quarter" idx="11"/>
          </p:nvPr>
        </p:nvSpPr>
        <p:spPr>
          <a:xfrm>
            <a:off x="884312" y="6093296"/>
            <a:ext cx="2319536" cy="504056"/>
          </a:xfrm>
        </p:spPr>
        <p:txBody>
          <a:bodyPr/>
          <a:lstStyle/>
          <a:p>
            <a:pPr algn="l"/>
            <a:r>
              <a:rPr lang="cs-CZ" sz="1100" dirty="0">
                <a:solidFill>
                  <a:schemeClr val="tx1"/>
                </a:solidFill>
                <a:latin typeface="Berlin CE" pitchFamily="2" charset="0"/>
              </a:rPr>
              <a:t>Jméno Ing. Lubor Homolka, Ph.D.</a:t>
            </a:r>
          </a:p>
          <a:p>
            <a:pPr algn="l"/>
            <a:r>
              <a:rPr lang="cs-CZ" sz="1100" dirty="0">
                <a:solidFill>
                  <a:schemeClr val="tx1"/>
                </a:solidFill>
                <a:latin typeface="Berlin CE" pitchFamily="2" charset="0"/>
              </a:rPr>
              <a:t>Afiliace FaME UTB, ÚSKM</a:t>
            </a:r>
          </a:p>
        </p:txBody>
      </p:sp>
    </p:spTree>
    <p:extLst>
      <p:ext uri="{BB962C8B-B14F-4D97-AF65-F5344CB8AC3E}">
        <p14:creationId xmlns:p14="http://schemas.microsoft.com/office/powerpoint/2010/main" val="359910055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12001" y="1277620"/>
            <a:ext cx="8182507" cy="1008112"/>
          </a:xfrm>
        </p:spPr>
        <p:txBody>
          <a:bodyPr>
            <a:normAutofit/>
          </a:bodyPr>
          <a:lstStyle/>
          <a:p>
            <a:pPr algn="l"/>
            <a:r>
              <a:rPr lang="cs-CZ" sz="3200" dirty="0" err="1"/>
              <a:t>Effect</a:t>
            </a:r>
            <a:r>
              <a:rPr lang="cs-CZ" sz="3200" dirty="0"/>
              <a:t> </a:t>
            </a:r>
            <a:r>
              <a:rPr lang="cs-CZ" sz="3200" dirty="0" err="1"/>
              <a:t>Size</a:t>
            </a:r>
            <a:endParaRPr lang="cs-CZ" sz="3200" dirty="0"/>
          </a:p>
        </p:txBody>
      </p:sp>
      <p:sp>
        <p:nvSpPr>
          <p:cNvPr id="3" name="Subtitle 2"/>
          <p:cNvSpPr>
            <a:spLocks noGrp="1"/>
          </p:cNvSpPr>
          <p:nvPr>
            <p:ph type="subTitle" idx="1"/>
          </p:nvPr>
        </p:nvSpPr>
        <p:spPr>
          <a:xfrm>
            <a:off x="539552" y="2348880"/>
            <a:ext cx="7981078" cy="3528392"/>
          </a:xfrm>
        </p:spPr>
        <p:txBody>
          <a:bodyPr>
            <a:noAutofit/>
          </a:bodyPr>
          <a:lstStyle/>
          <a:p>
            <a:pPr algn="l"/>
            <a:r>
              <a:rPr lang="cs-CZ" sz="1500" dirty="0">
                <a:solidFill>
                  <a:schemeClr val="tx1"/>
                </a:solidFill>
                <a:latin typeface="Source Sans Pro Semibold" pitchFamily="34" charset="-18"/>
              </a:rPr>
              <a:t>Samotná absolutní výše efektu není dostatečným indikátorem. </a:t>
            </a:r>
          </a:p>
          <a:p>
            <a:pPr algn="l"/>
            <a:endParaRPr lang="cs-CZ" sz="1500" dirty="0">
              <a:solidFill>
                <a:schemeClr val="tx1"/>
              </a:solidFill>
              <a:latin typeface="Source Sans Pro Semibold" pitchFamily="34" charset="-18"/>
            </a:endParaRPr>
          </a:p>
          <a:p>
            <a:pPr algn="l"/>
            <a:r>
              <a:rPr lang="cs-CZ" sz="1500" dirty="0">
                <a:solidFill>
                  <a:schemeClr val="tx1"/>
                </a:solidFill>
                <a:latin typeface="Source Sans Pro Semibold" pitchFamily="34" charset="-18"/>
              </a:rPr>
              <a:t>Je nutné výši efektu vztáhnout k míře neurčitosti. </a:t>
            </a:r>
          </a:p>
          <a:p>
            <a:pPr algn="l"/>
            <a:endParaRPr lang="cs-CZ" sz="1500" dirty="0">
              <a:solidFill>
                <a:schemeClr val="tx1"/>
              </a:solidFill>
              <a:latin typeface="Source Sans Pro Semibold" pitchFamily="34" charset="-18"/>
            </a:endParaRPr>
          </a:p>
          <a:p>
            <a:pPr algn="l"/>
            <a:r>
              <a:rPr lang="cs-CZ" sz="1500" dirty="0">
                <a:solidFill>
                  <a:schemeClr val="tx1"/>
                </a:solidFill>
                <a:latin typeface="Source Sans Pro Semibold" pitchFamily="34" charset="-18"/>
              </a:rPr>
              <a:t>Výpočet </a:t>
            </a:r>
            <a:r>
              <a:rPr lang="cs-CZ" sz="1500" dirty="0" err="1">
                <a:solidFill>
                  <a:schemeClr val="tx1"/>
                </a:solidFill>
                <a:latin typeface="Source Sans Pro Semibold" pitchFamily="34" charset="-18"/>
              </a:rPr>
              <a:t>effect</a:t>
            </a:r>
            <a:r>
              <a:rPr lang="cs-CZ" sz="1500" dirty="0">
                <a:solidFill>
                  <a:schemeClr val="tx1"/>
                </a:solidFill>
                <a:latin typeface="Source Sans Pro Semibold" pitchFamily="34" charset="-18"/>
              </a:rPr>
              <a:t> </a:t>
            </a:r>
            <a:r>
              <a:rPr lang="cs-CZ" sz="1500" dirty="0" err="1">
                <a:solidFill>
                  <a:schemeClr val="tx1"/>
                </a:solidFill>
                <a:latin typeface="Source Sans Pro Semibold" pitchFamily="34" charset="-18"/>
              </a:rPr>
              <a:t>size</a:t>
            </a:r>
            <a:r>
              <a:rPr lang="cs-CZ" sz="1500" dirty="0">
                <a:solidFill>
                  <a:schemeClr val="tx1"/>
                </a:solidFill>
                <a:latin typeface="Source Sans Pro Semibold" pitchFamily="34" charset="-18"/>
              </a:rPr>
              <a:t> ES je standardizován na základě Cohenových škál.</a:t>
            </a:r>
          </a:p>
          <a:p>
            <a:pPr algn="l"/>
            <a:endParaRPr lang="cs-CZ" sz="1500" dirty="0">
              <a:solidFill>
                <a:schemeClr val="tx1"/>
              </a:solidFill>
              <a:latin typeface="Source Sans Pro Semibold" pitchFamily="34" charset="-18"/>
            </a:endParaRPr>
          </a:p>
          <a:p>
            <a:pPr algn="l"/>
            <a:r>
              <a:rPr lang="cs-CZ" sz="1500" dirty="0">
                <a:solidFill>
                  <a:schemeClr val="tx1"/>
                </a:solidFill>
                <a:latin typeface="Source Sans Pro Semibold" pitchFamily="34" charset="-18"/>
              </a:rPr>
              <a:t>Pro výpočet </a:t>
            </a:r>
            <a:r>
              <a:rPr lang="cs-CZ" sz="1500" dirty="0" err="1">
                <a:solidFill>
                  <a:schemeClr val="tx1"/>
                </a:solidFill>
                <a:latin typeface="Source Sans Pro Semibold" pitchFamily="34" charset="-18"/>
              </a:rPr>
              <a:t>effect</a:t>
            </a:r>
            <a:r>
              <a:rPr lang="cs-CZ" sz="1500" dirty="0">
                <a:solidFill>
                  <a:schemeClr val="tx1"/>
                </a:solidFill>
                <a:latin typeface="Source Sans Pro Semibold" pitchFamily="34" charset="-18"/>
              </a:rPr>
              <a:t> </a:t>
            </a:r>
            <a:r>
              <a:rPr lang="cs-CZ" sz="1500" dirty="0" err="1">
                <a:solidFill>
                  <a:schemeClr val="tx1"/>
                </a:solidFill>
                <a:latin typeface="Source Sans Pro Semibold" pitchFamily="34" charset="-18"/>
              </a:rPr>
              <a:t>size</a:t>
            </a:r>
            <a:r>
              <a:rPr lang="cs-CZ" sz="1500" dirty="0">
                <a:solidFill>
                  <a:schemeClr val="tx1"/>
                </a:solidFill>
                <a:latin typeface="Source Sans Pro Semibold" pitchFamily="34" charset="-18"/>
              </a:rPr>
              <a:t> v testu 2 proporcí je odvozen ve dvou krocích. V prvním je přepočítána hodnota </a:t>
            </a:r>
            <a:r>
              <a:rPr lang="cs-CZ" sz="1500" dirty="0" err="1">
                <a:solidFill>
                  <a:schemeClr val="tx1"/>
                </a:solidFill>
                <a:latin typeface="Source Sans Pro Semibold" pitchFamily="34" charset="-18"/>
              </a:rPr>
              <a:t>prodílů</a:t>
            </a:r>
            <a:r>
              <a:rPr lang="cs-CZ" sz="1500" dirty="0">
                <a:solidFill>
                  <a:schemeClr val="tx1"/>
                </a:solidFill>
                <a:latin typeface="Source Sans Pro Semibold" pitchFamily="34" charset="-18"/>
              </a:rPr>
              <a:t>:</a:t>
            </a:r>
          </a:p>
          <a:p>
            <a:pPr algn="l"/>
            <a:endParaRPr lang="cs-CZ" sz="1500" dirty="0">
              <a:solidFill>
                <a:schemeClr val="tx1"/>
              </a:solidFill>
              <a:latin typeface="Source Sans Pro Semibold" pitchFamily="34" charset="-18"/>
            </a:endParaRPr>
          </a:p>
          <a:p>
            <a:pPr algn="l"/>
            <a:endParaRPr lang="cs-CZ" sz="1500" dirty="0">
              <a:solidFill>
                <a:schemeClr val="tx1"/>
              </a:solidFill>
              <a:latin typeface="Source Sans Pro Semibold" pitchFamily="34" charset="-18"/>
            </a:endParaRPr>
          </a:p>
          <a:p>
            <a:pPr algn="l"/>
            <a:r>
              <a:rPr lang="cs-CZ" sz="1500" dirty="0">
                <a:solidFill>
                  <a:schemeClr val="tx1"/>
                </a:solidFill>
                <a:latin typeface="Source Sans Pro Semibold" pitchFamily="34" charset="-18"/>
              </a:rPr>
              <a:t>A ve druhém kroku je dopočítán </a:t>
            </a:r>
            <a:r>
              <a:rPr lang="cs-CZ" sz="1500" dirty="0" err="1">
                <a:solidFill>
                  <a:schemeClr val="tx1"/>
                </a:solidFill>
                <a:latin typeface="Source Sans Pro Semibold" pitchFamily="34" charset="-18"/>
              </a:rPr>
              <a:t>effect</a:t>
            </a:r>
            <a:r>
              <a:rPr lang="cs-CZ" sz="1500" dirty="0">
                <a:solidFill>
                  <a:schemeClr val="tx1"/>
                </a:solidFill>
                <a:latin typeface="Source Sans Pro Semibold" pitchFamily="34" charset="-18"/>
              </a:rPr>
              <a:t> </a:t>
            </a:r>
            <a:r>
              <a:rPr lang="cs-CZ" sz="1500" dirty="0" err="1">
                <a:solidFill>
                  <a:schemeClr val="tx1"/>
                </a:solidFill>
                <a:latin typeface="Source Sans Pro Semibold" pitchFamily="34" charset="-18"/>
              </a:rPr>
              <a:t>size</a:t>
            </a:r>
            <a:r>
              <a:rPr lang="cs-CZ" sz="1500" dirty="0">
                <a:solidFill>
                  <a:schemeClr val="tx1"/>
                </a:solidFill>
                <a:latin typeface="Source Sans Pro Semibold" pitchFamily="34" charset="-18"/>
              </a:rPr>
              <a:t> </a:t>
            </a:r>
            <a:r>
              <a:rPr lang="cs-CZ" sz="1500" i="1" dirty="0">
                <a:solidFill>
                  <a:schemeClr val="tx1"/>
                </a:solidFill>
                <a:latin typeface="Source Sans Pro Semibold" pitchFamily="34" charset="-18"/>
              </a:rPr>
              <a:t>h: </a:t>
            </a:r>
            <a:r>
              <a:rPr lang="cs-CZ" sz="1500" dirty="0">
                <a:solidFill>
                  <a:schemeClr val="tx1"/>
                </a:solidFill>
                <a:latin typeface="Source Sans Pro Semibold" pitchFamily="34" charset="-18"/>
              </a:rPr>
              <a:t> </a:t>
            </a:r>
          </a:p>
          <a:p>
            <a:pPr algn="l"/>
            <a:endParaRPr lang="cs-CZ" sz="1500" dirty="0">
              <a:solidFill>
                <a:schemeClr val="tx1"/>
              </a:solidFill>
              <a:latin typeface="Source Sans Pro Semibold" pitchFamily="34" charset="-18"/>
            </a:endParaRPr>
          </a:p>
        </p:txBody>
      </p:sp>
      <p:pic>
        <p:nvPicPr>
          <p:cNvPr id="7" name="Picture 6"/>
          <p:cNvPicPr>
            <a:picLocks noChangeAspect="1"/>
          </p:cNvPicPr>
          <p:nvPr/>
        </p:nvPicPr>
        <p:blipFill>
          <a:blip r:embed="rId3">
            <a:extLst>
              <a:ext uri="{BEBA8EAE-BF5A-486C-A8C5-ECC9F3942E4B}">
                <a14:imgProps xmlns:a14="http://schemas.microsoft.com/office/drawing/2010/main">
                  <a14:imgLayer r:embed="rId4">
                    <a14:imgEffect>
                      <a14:artisticGlowEdges/>
                    </a14:imgEffect>
                  </a14:imgLayer>
                </a14:imgProps>
              </a:ext>
              <a:ext uri="{28A0092B-C50C-407E-A947-70E740481C1C}">
                <a14:useLocalDpi xmlns:a14="http://schemas.microsoft.com/office/drawing/2010/main" val="0"/>
              </a:ext>
            </a:extLst>
          </a:blip>
          <a:stretch>
            <a:fillRect/>
          </a:stretch>
        </p:blipFill>
        <p:spPr>
          <a:xfrm>
            <a:off x="621763" y="6231657"/>
            <a:ext cx="205821" cy="235223"/>
          </a:xfrm>
          <a:prstGeom prst="rect">
            <a:avLst/>
          </a:prstGeom>
        </p:spPr>
      </p:pic>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020272" y="6231656"/>
            <a:ext cx="235223" cy="235223"/>
          </a:xfrm>
          <a:prstGeom prst="rect">
            <a:avLst/>
          </a:prstGeom>
        </p:spPr>
      </p:pic>
      <p:sp>
        <p:nvSpPr>
          <p:cNvPr id="9" name="Footer Placeholder 3"/>
          <p:cNvSpPr txBox="1">
            <a:spLocks/>
          </p:cNvSpPr>
          <p:nvPr/>
        </p:nvSpPr>
        <p:spPr>
          <a:xfrm>
            <a:off x="7236296" y="6097877"/>
            <a:ext cx="2016224" cy="504056"/>
          </a:xfrm>
          <a:prstGeom prst="rect">
            <a:avLst/>
          </a:prstGeom>
        </p:spPr>
        <p:txBody>
          <a:bodyPr vert="horz" lIns="91440" tIns="45720" rIns="91440" bIns="45720" rtlCol="0" anchor="ctr"/>
          <a:lstStyle>
            <a:defPPr>
              <a:defRPr lang="cs-CZ"/>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cs-CZ" sz="1100">
                <a:solidFill>
                  <a:schemeClr val="bg1"/>
                </a:solidFill>
                <a:latin typeface="Berlin CE" pitchFamily="2" charset="0"/>
              </a:rPr>
              <a:t>fhs.utb.cz</a:t>
            </a:r>
          </a:p>
        </p:txBody>
      </p:sp>
      <p:pic>
        <p:nvPicPr>
          <p:cNvPr id="10" name="Picture 9"/>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635896" y="6191849"/>
            <a:ext cx="1934718" cy="285663"/>
          </a:xfrm>
          <a:prstGeom prst="rect">
            <a:avLst/>
          </a:prstGeom>
        </p:spPr>
      </p:pic>
      <p:sp>
        <p:nvSpPr>
          <p:cNvPr id="6" name="Zástupný symbol pro číslo snímku 5"/>
          <p:cNvSpPr>
            <a:spLocks noGrp="1"/>
          </p:cNvSpPr>
          <p:nvPr>
            <p:ph type="sldNum" sz="quarter" idx="12"/>
          </p:nvPr>
        </p:nvSpPr>
        <p:spPr/>
        <p:txBody>
          <a:bodyPr/>
          <a:lstStyle/>
          <a:p>
            <a:fld id="{58ACF089-6BD9-4FF9-8F05-3BF27D933551}" type="slidenum">
              <a:rPr lang="cs-CZ" smtClean="0"/>
              <a:t>23</a:t>
            </a:fld>
            <a:endParaRPr lang="cs-CZ"/>
          </a:p>
        </p:txBody>
      </p:sp>
      <p:pic>
        <p:nvPicPr>
          <p:cNvPr id="14" name="Obrázek 13" descr="http://www.msmt.cz/uploads/OP_VVV/Pravidla_pro_publicitu/logolinky/Logolink_OP_VVV_hor_barva_cz.jpg"/>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1632254" y="0"/>
            <a:ext cx="5759450" cy="1277620"/>
          </a:xfrm>
          <a:prstGeom prst="rect">
            <a:avLst/>
          </a:prstGeom>
          <a:noFill/>
          <a:ln>
            <a:noFill/>
          </a:ln>
        </p:spPr>
      </p:pic>
      <p:pic>
        <p:nvPicPr>
          <p:cNvPr id="5" name="Obrázek 4">
            <a:extLst>
              <a:ext uri="{FF2B5EF4-FFF2-40B4-BE49-F238E27FC236}">
                <a16:creationId xmlns:a16="http://schemas.microsoft.com/office/drawing/2014/main" id="{E56DCD32-7E93-4645-B654-7ADEC3E7DC05}"/>
              </a:ext>
            </a:extLst>
          </p:cNvPr>
          <p:cNvPicPr>
            <a:picLocks noChangeAspect="1"/>
          </p:cNvPicPr>
          <p:nvPr/>
        </p:nvPicPr>
        <p:blipFill>
          <a:blip r:embed="rId8"/>
          <a:stretch>
            <a:fillRect/>
          </a:stretch>
        </p:blipFill>
        <p:spPr>
          <a:xfrm>
            <a:off x="2150694" y="4416991"/>
            <a:ext cx="2568001" cy="351609"/>
          </a:xfrm>
          <a:prstGeom prst="rect">
            <a:avLst/>
          </a:prstGeom>
        </p:spPr>
      </p:pic>
      <p:pic>
        <p:nvPicPr>
          <p:cNvPr id="11" name="Obrázek 10">
            <a:extLst>
              <a:ext uri="{FF2B5EF4-FFF2-40B4-BE49-F238E27FC236}">
                <a16:creationId xmlns:a16="http://schemas.microsoft.com/office/drawing/2014/main" id="{A39DEFA1-FE5B-4B33-9B01-BB7B9B7295EE}"/>
              </a:ext>
            </a:extLst>
          </p:cNvPr>
          <p:cNvPicPr>
            <a:picLocks noChangeAspect="1"/>
          </p:cNvPicPr>
          <p:nvPr/>
        </p:nvPicPr>
        <p:blipFill>
          <a:blip r:embed="rId9"/>
          <a:stretch>
            <a:fillRect/>
          </a:stretch>
        </p:blipFill>
        <p:spPr>
          <a:xfrm>
            <a:off x="4718695" y="5063906"/>
            <a:ext cx="2197074" cy="518060"/>
          </a:xfrm>
          <a:prstGeom prst="rect">
            <a:avLst/>
          </a:prstGeom>
        </p:spPr>
      </p:pic>
      <p:sp>
        <p:nvSpPr>
          <p:cNvPr id="13" name="Footer Placeholder 3">
            <a:extLst>
              <a:ext uri="{FF2B5EF4-FFF2-40B4-BE49-F238E27FC236}">
                <a16:creationId xmlns:a16="http://schemas.microsoft.com/office/drawing/2014/main" id="{60A7ACA2-3599-44EC-BBD6-0D3978C419D3}"/>
              </a:ext>
            </a:extLst>
          </p:cNvPr>
          <p:cNvSpPr>
            <a:spLocks noGrp="1"/>
          </p:cNvSpPr>
          <p:nvPr>
            <p:ph type="ftr" sz="quarter" idx="11"/>
          </p:nvPr>
        </p:nvSpPr>
        <p:spPr>
          <a:xfrm>
            <a:off x="884312" y="6093296"/>
            <a:ext cx="2319536" cy="504056"/>
          </a:xfrm>
        </p:spPr>
        <p:txBody>
          <a:bodyPr/>
          <a:lstStyle/>
          <a:p>
            <a:pPr algn="l"/>
            <a:r>
              <a:rPr lang="cs-CZ" sz="1100" dirty="0">
                <a:solidFill>
                  <a:schemeClr val="tx1"/>
                </a:solidFill>
                <a:latin typeface="Berlin CE" pitchFamily="2" charset="0"/>
              </a:rPr>
              <a:t>Jméno Ing. Lubor Homolka, Ph.D.</a:t>
            </a:r>
          </a:p>
          <a:p>
            <a:pPr algn="l"/>
            <a:r>
              <a:rPr lang="cs-CZ" sz="1100" dirty="0">
                <a:solidFill>
                  <a:schemeClr val="tx1"/>
                </a:solidFill>
                <a:latin typeface="Berlin CE" pitchFamily="2" charset="0"/>
              </a:rPr>
              <a:t>Afiliace FaME UTB, ÚSKM</a:t>
            </a:r>
          </a:p>
        </p:txBody>
      </p:sp>
    </p:spTree>
    <p:extLst>
      <p:ext uri="{BB962C8B-B14F-4D97-AF65-F5344CB8AC3E}">
        <p14:creationId xmlns:p14="http://schemas.microsoft.com/office/powerpoint/2010/main" val="146666831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12001" y="1277620"/>
            <a:ext cx="8182507" cy="1008112"/>
          </a:xfrm>
        </p:spPr>
        <p:txBody>
          <a:bodyPr>
            <a:normAutofit/>
          </a:bodyPr>
          <a:lstStyle/>
          <a:p>
            <a:pPr algn="l"/>
            <a:r>
              <a:rPr lang="cs-CZ" sz="3200" dirty="0" err="1"/>
              <a:t>Effect</a:t>
            </a:r>
            <a:r>
              <a:rPr lang="cs-CZ" sz="3200" dirty="0"/>
              <a:t> </a:t>
            </a:r>
            <a:r>
              <a:rPr lang="cs-CZ" sz="3200" dirty="0" err="1"/>
              <a:t>Size</a:t>
            </a:r>
            <a:r>
              <a:rPr lang="cs-CZ" sz="3200" dirty="0"/>
              <a:t>: t-test</a:t>
            </a:r>
          </a:p>
        </p:txBody>
      </p:sp>
      <p:sp>
        <p:nvSpPr>
          <p:cNvPr id="3" name="Subtitle 2"/>
          <p:cNvSpPr>
            <a:spLocks noGrp="1"/>
          </p:cNvSpPr>
          <p:nvPr>
            <p:ph type="subTitle" idx="1"/>
          </p:nvPr>
        </p:nvSpPr>
        <p:spPr>
          <a:xfrm>
            <a:off x="539552" y="2348880"/>
            <a:ext cx="7981078" cy="3528392"/>
          </a:xfrm>
        </p:spPr>
        <p:txBody>
          <a:bodyPr>
            <a:noAutofit/>
          </a:bodyPr>
          <a:lstStyle/>
          <a:p>
            <a:pPr algn="l"/>
            <a:r>
              <a:rPr lang="cs-CZ" sz="1500" dirty="0">
                <a:solidFill>
                  <a:schemeClr val="tx1"/>
                </a:solidFill>
                <a:latin typeface="Source Sans Pro Semibold" pitchFamily="34" charset="-18"/>
              </a:rPr>
              <a:t>Srovnání dvou průměrů je výpočet jednoduchý:</a:t>
            </a:r>
          </a:p>
          <a:p>
            <a:pPr algn="l"/>
            <a:endParaRPr lang="cs-CZ" sz="1500" dirty="0">
              <a:solidFill>
                <a:schemeClr val="tx1"/>
              </a:solidFill>
              <a:latin typeface="Source Sans Pro Semibold" pitchFamily="34" charset="-18"/>
            </a:endParaRPr>
          </a:p>
          <a:p>
            <a:pPr algn="l"/>
            <a:endParaRPr lang="cs-CZ" sz="1500" dirty="0">
              <a:solidFill>
                <a:schemeClr val="tx1"/>
              </a:solidFill>
              <a:latin typeface="Source Sans Pro Semibold" pitchFamily="34" charset="-18"/>
            </a:endParaRPr>
          </a:p>
          <a:p>
            <a:pPr algn="l"/>
            <a:endParaRPr lang="cs-CZ" sz="1500" dirty="0">
              <a:solidFill>
                <a:schemeClr val="tx1"/>
              </a:solidFill>
              <a:latin typeface="Source Sans Pro Semibold" pitchFamily="34" charset="-18"/>
            </a:endParaRPr>
          </a:p>
          <a:p>
            <a:pPr algn="l"/>
            <a:endParaRPr lang="cs-CZ" sz="1500" dirty="0">
              <a:solidFill>
                <a:schemeClr val="tx1"/>
              </a:solidFill>
              <a:latin typeface="Source Sans Pro Semibold" pitchFamily="34" charset="-18"/>
            </a:endParaRPr>
          </a:p>
          <a:p>
            <a:pPr algn="l"/>
            <a:endParaRPr lang="cs-CZ" sz="1500" dirty="0">
              <a:solidFill>
                <a:schemeClr val="tx1"/>
              </a:solidFill>
              <a:latin typeface="Source Sans Pro Semibold" pitchFamily="34" charset="-18"/>
            </a:endParaRPr>
          </a:p>
          <a:p>
            <a:pPr algn="l"/>
            <a:r>
              <a:rPr lang="cs-CZ" sz="1500" dirty="0">
                <a:solidFill>
                  <a:schemeClr val="tx1"/>
                </a:solidFill>
                <a:latin typeface="Source Sans Pro Semibold" pitchFamily="34" charset="-18"/>
              </a:rPr>
              <a:t>U mnoha testů je možné </a:t>
            </a:r>
            <a:r>
              <a:rPr lang="cs-CZ" sz="1500" dirty="0" err="1">
                <a:solidFill>
                  <a:schemeClr val="tx1"/>
                </a:solidFill>
                <a:latin typeface="Source Sans Pro Semibold" pitchFamily="34" charset="-18"/>
              </a:rPr>
              <a:t>effect</a:t>
            </a:r>
            <a:r>
              <a:rPr lang="cs-CZ" sz="1500" dirty="0">
                <a:solidFill>
                  <a:schemeClr val="tx1"/>
                </a:solidFill>
                <a:latin typeface="Source Sans Pro Semibold" pitchFamily="34" charset="-18"/>
              </a:rPr>
              <a:t> </a:t>
            </a:r>
            <a:r>
              <a:rPr lang="cs-CZ" sz="1500" dirty="0" err="1">
                <a:solidFill>
                  <a:schemeClr val="tx1"/>
                </a:solidFill>
                <a:latin typeface="Source Sans Pro Semibold" pitchFamily="34" charset="-18"/>
              </a:rPr>
              <a:t>size</a:t>
            </a:r>
            <a:r>
              <a:rPr lang="cs-CZ" sz="1500" dirty="0">
                <a:solidFill>
                  <a:schemeClr val="tx1"/>
                </a:solidFill>
                <a:latin typeface="Source Sans Pro Semibold" pitchFamily="34" charset="-18"/>
              </a:rPr>
              <a:t> dopočítat ručně, u některých je nutné využít software,  například G </a:t>
            </a:r>
            <a:r>
              <a:rPr lang="cs-CZ" sz="1500" dirty="0" err="1">
                <a:solidFill>
                  <a:schemeClr val="tx1"/>
                </a:solidFill>
                <a:latin typeface="Source Sans Pro Semibold" pitchFamily="34" charset="-18"/>
              </a:rPr>
              <a:t>Power</a:t>
            </a:r>
            <a:r>
              <a:rPr lang="cs-CZ" sz="1500" dirty="0">
                <a:solidFill>
                  <a:schemeClr val="tx1"/>
                </a:solidFill>
                <a:latin typeface="Source Sans Pro Semibold" pitchFamily="34" charset="-18"/>
              </a:rPr>
              <a:t>.</a:t>
            </a:r>
          </a:p>
          <a:p>
            <a:pPr algn="l"/>
            <a:endParaRPr lang="cs-CZ" sz="1500" dirty="0">
              <a:solidFill>
                <a:schemeClr val="tx1"/>
              </a:solidFill>
              <a:latin typeface="Source Sans Pro Semibold" pitchFamily="34" charset="-18"/>
            </a:endParaRPr>
          </a:p>
          <a:p>
            <a:pPr algn="l"/>
            <a:r>
              <a:rPr lang="cs-CZ" sz="1500" dirty="0">
                <a:solidFill>
                  <a:schemeClr val="tx1"/>
                </a:solidFill>
                <a:latin typeface="Source Sans Pro Semibold" pitchFamily="34" charset="-18"/>
              </a:rPr>
              <a:t>U komplexnějších modelů, jako je například SEM, není výpočet  v současné době dostupný za pomoci analytických přístupů. Je využíván Monte Carlo přístup.</a:t>
            </a:r>
          </a:p>
        </p:txBody>
      </p:sp>
      <p:pic>
        <p:nvPicPr>
          <p:cNvPr id="7" name="Picture 6"/>
          <p:cNvPicPr>
            <a:picLocks noChangeAspect="1"/>
          </p:cNvPicPr>
          <p:nvPr/>
        </p:nvPicPr>
        <p:blipFill>
          <a:blip r:embed="rId3">
            <a:extLst>
              <a:ext uri="{BEBA8EAE-BF5A-486C-A8C5-ECC9F3942E4B}">
                <a14:imgProps xmlns:a14="http://schemas.microsoft.com/office/drawing/2010/main">
                  <a14:imgLayer r:embed="rId4">
                    <a14:imgEffect>
                      <a14:artisticGlowEdges/>
                    </a14:imgEffect>
                  </a14:imgLayer>
                </a14:imgProps>
              </a:ext>
              <a:ext uri="{28A0092B-C50C-407E-A947-70E740481C1C}">
                <a14:useLocalDpi xmlns:a14="http://schemas.microsoft.com/office/drawing/2010/main" val="0"/>
              </a:ext>
            </a:extLst>
          </a:blip>
          <a:stretch>
            <a:fillRect/>
          </a:stretch>
        </p:blipFill>
        <p:spPr>
          <a:xfrm>
            <a:off x="621763" y="6231657"/>
            <a:ext cx="205821" cy="235223"/>
          </a:xfrm>
          <a:prstGeom prst="rect">
            <a:avLst/>
          </a:prstGeom>
        </p:spPr>
      </p:pic>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020272" y="6231656"/>
            <a:ext cx="235223" cy="235223"/>
          </a:xfrm>
          <a:prstGeom prst="rect">
            <a:avLst/>
          </a:prstGeom>
        </p:spPr>
      </p:pic>
      <p:sp>
        <p:nvSpPr>
          <p:cNvPr id="9" name="Footer Placeholder 3"/>
          <p:cNvSpPr txBox="1">
            <a:spLocks/>
          </p:cNvSpPr>
          <p:nvPr/>
        </p:nvSpPr>
        <p:spPr>
          <a:xfrm>
            <a:off x="7236296" y="6097877"/>
            <a:ext cx="2016224" cy="504056"/>
          </a:xfrm>
          <a:prstGeom prst="rect">
            <a:avLst/>
          </a:prstGeom>
        </p:spPr>
        <p:txBody>
          <a:bodyPr vert="horz" lIns="91440" tIns="45720" rIns="91440" bIns="45720" rtlCol="0" anchor="ctr"/>
          <a:lstStyle>
            <a:defPPr>
              <a:defRPr lang="cs-CZ"/>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cs-CZ" sz="1100">
                <a:solidFill>
                  <a:schemeClr val="bg1"/>
                </a:solidFill>
                <a:latin typeface="Berlin CE" pitchFamily="2" charset="0"/>
              </a:rPr>
              <a:t>fhs.utb.cz</a:t>
            </a:r>
          </a:p>
        </p:txBody>
      </p:sp>
      <p:pic>
        <p:nvPicPr>
          <p:cNvPr id="10" name="Picture 9"/>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635896" y="6191849"/>
            <a:ext cx="1934718" cy="285663"/>
          </a:xfrm>
          <a:prstGeom prst="rect">
            <a:avLst/>
          </a:prstGeom>
        </p:spPr>
      </p:pic>
      <p:sp>
        <p:nvSpPr>
          <p:cNvPr id="6" name="Zástupný symbol pro číslo snímku 5"/>
          <p:cNvSpPr>
            <a:spLocks noGrp="1"/>
          </p:cNvSpPr>
          <p:nvPr>
            <p:ph type="sldNum" sz="quarter" idx="12"/>
          </p:nvPr>
        </p:nvSpPr>
        <p:spPr/>
        <p:txBody>
          <a:bodyPr/>
          <a:lstStyle/>
          <a:p>
            <a:fld id="{58ACF089-6BD9-4FF9-8F05-3BF27D933551}" type="slidenum">
              <a:rPr lang="cs-CZ" smtClean="0"/>
              <a:t>24</a:t>
            </a:fld>
            <a:endParaRPr lang="cs-CZ"/>
          </a:p>
        </p:txBody>
      </p:sp>
      <p:pic>
        <p:nvPicPr>
          <p:cNvPr id="14" name="Obrázek 13" descr="http://www.msmt.cz/uploads/OP_VVV/Pravidla_pro_publicitu/logolinky/Logolink_OP_VVV_hor_barva_cz.jpg"/>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1632254" y="0"/>
            <a:ext cx="5759450" cy="1277620"/>
          </a:xfrm>
          <a:prstGeom prst="rect">
            <a:avLst/>
          </a:prstGeom>
          <a:noFill/>
          <a:ln>
            <a:noFill/>
          </a:ln>
        </p:spPr>
      </p:pic>
      <p:pic>
        <p:nvPicPr>
          <p:cNvPr id="12" name="Obrázek 11">
            <a:extLst>
              <a:ext uri="{FF2B5EF4-FFF2-40B4-BE49-F238E27FC236}">
                <a16:creationId xmlns:a16="http://schemas.microsoft.com/office/drawing/2014/main" id="{9219653B-ACC3-40AB-91BD-637C8069E68F}"/>
              </a:ext>
            </a:extLst>
          </p:cNvPr>
          <p:cNvPicPr>
            <a:picLocks noChangeAspect="1"/>
          </p:cNvPicPr>
          <p:nvPr/>
        </p:nvPicPr>
        <p:blipFill>
          <a:blip r:embed="rId8"/>
          <a:stretch>
            <a:fillRect/>
          </a:stretch>
        </p:blipFill>
        <p:spPr>
          <a:xfrm>
            <a:off x="1550125" y="2819550"/>
            <a:ext cx="1855198" cy="907579"/>
          </a:xfrm>
          <a:prstGeom prst="rect">
            <a:avLst/>
          </a:prstGeom>
        </p:spPr>
      </p:pic>
      <p:pic>
        <p:nvPicPr>
          <p:cNvPr id="13" name="Obrázek 12">
            <a:extLst>
              <a:ext uri="{FF2B5EF4-FFF2-40B4-BE49-F238E27FC236}">
                <a16:creationId xmlns:a16="http://schemas.microsoft.com/office/drawing/2014/main" id="{244FB121-970F-404E-B67B-937AC64CBC8D}"/>
              </a:ext>
            </a:extLst>
          </p:cNvPr>
          <p:cNvPicPr>
            <a:picLocks noChangeAspect="1"/>
          </p:cNvPicPr>
          <p:nvPr/>
        </p:nvPicPr>
        <p:blipFill>
          <a:blip r:embed="rId9"/>
          <a:stretch>
            <a:fillRect/>
          </a:stretch>
        </p:blipFill>
        <p:spPr>
          <a:xfrm>
            <a:off x="4262258" y="2672200"/>
            <a:ext cx="2875625" cy="1202278"/>
          </a:xfrm>
          <a:prstGeom prst="rect">
            <a:avLst/>
          </a:prstGeom>
        </p:spPr>
      </p:pic>
      <p:sp>
        <p:nvSpPr>
          <p:cNvPr id="15" name="Footer Placeholder 3">
            <a:extLst>
              <a:ext uri="{FF2B5EF4-FFF2-40B4-BE49-F238E27FC236}">
                <a16:creationId xmlns:a16="http://schemas.microsoft.com/office/drawing/2014/main" id="{98E11B83-8D8F-42AC-AA9E-2CA2527B600F}"/>
              </a:ext>
            </a:extLst>
          </p:cNvPr>
          <p:cNvSpPr>
            <a:spLocks noGrp="1"/>
          </p:cNvSpPr>
          <p:nvPr>
            <p:ph type="ftr" sz="quarter" idx="11"/>
          </p:nvPr>
        </p:nvSpPr>
        <p:spPr>
          <a:xfrm>
            <a:off x="884312" y="6093296"/>
            <a:ext cx="2319536" cy="504056"/>
          </a:xfrm>
        </p:spPr>
        <p:txBody>
          <a:bodyPr/>
          <a:lstStyle/>
          <a:p>
            <a:pPr algn="l"/>
            <a:r>
              <a:rPr lang="cs-CZ" sz="1100" dirty="0">
                <a:solidFill>
                  <a:schemeClr val="tx1"/>
                </a:solidFill>
                <a:latin typeface="Berlin CE" pitchFamily="2" charset="0"/>
              </a:rPr>
              <a:t>Jméno Ing. Lubor Homolka, Ph.D.</a:t>
            </a:r>
          </a:p>
          <a:p>
            <a:pPr algn="l"/>
            <a:r>
              <a:rPr lang="cs-CZ" sz="1100" dirty="0">
                <a:solidFill>
                  <a:schemeClr val="tx1"/>
                </a:solidFill>
                <a:latin typeface="Berlin CE" pitchFamily="2" charset="0"/>
              </a:rPr>
              <a:t>Afiliace FaME UTB, ÚSKM</a:t>
            </a:r>
          </a:p>
        </p:txBody>
      </p:sp>
    </p:spTree>
    <p:extLst>
      <p:ext uri="{BB962C8B-B14F-4D97-AF65-F5344CB8AC3E}">
        <p14:creationId xmlns:p14="http://schemas.microsoft.com/office/powerpoint/2010/main" val="23510340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276872"/>
            <a:ext cx="7702624" cy="1470025"/>
          </a:xfrm>
        </p:spPr>
        <p:txBody>
          <a:bodyPr/>
          <a:lstStyle/>
          <a:p>
            <a:r>
              <a:rPr lang="cs-CZ" dirty="0"/>
              <a:t>4. Testování hypotéz</a:t>
            </a:r>
          </a:p>
        </p:txBody>
      </p:sp>
      <p:sp>
        <p:nvSpPr>
          <p:cNvPr id="3" name="Subtitle 2"/>
          <p:cNvSpPr>
            <a:spLocks noGrp="1"/>
          </p:cNvSpPr>
          <p:nvPr>
            <p:ph type="subTitle" idx="1"/>
          </p:nvPr>
        </p:nvSpPr>
        <p:spPr>
          <a:xfrm>
            <a:off x="1331640" y="3356992"/>
            <a:ext cx="6400800" cy="1752600"/>
          </a:xfrm>
        </p:spPr>
        <p:txBody>
          <a:bodyPr>
            <a:normAutofit/>
          </a:bodyPr>
          <a:lstStyle/>
          <a:p>
            <a:r>
              <a:rPr lang="cs-CZ" sz="2800" i="1" dirty="0">
                <a:solidFill>
                  <a:schemeClr val="tx1"/>
                </a:solidFill>
              </a:rPr>
              <a:t>A intervaly spolehlivosti. </a:t>
            </a:r>
            <a:r>
              <a:rPr lang="cs-CZ" sz="2800" i="1" dirty="0" err="1">
                <a:solidFill>
                  <a:schemeClr val="tx1"/>
                </a:solidFill>
              </a:rPr>
              <a:t>Bootstrap</a:t>
            </a:r>
            <a:endParaRPr lang="cs-CZ" sz="2800" i="1" dirty="0">
              <a:solidFill>
                <a:schemeClr val="tx1"/>
              </a:solidFill>
            </a:endParaRPr>
          </a:p>
        </p:txBody>
      </p:sp>
      <p:pic>
        <p:nvPicPr>
          <p:cNvPr id="7" name="Picture 6"/>
          <p:cNvPicPr>
            <a:picLocks noChangeAspect="1"/>
          </p:cNvPicPr>
          <p:nvPr/>
        </p:nvPicPr>
        <p:blipFill>
          <a:blip r:embed="rId3">
            <a:extLst>
              <a:ext uri="{BEBA8EAE-BF5A-486C-A8C5-ECC9F3942E4B}">
                <a14:imgProps xmlns:a14="http://schemas.microsoft.com/office/drawing/2010/main">
                  <a14:imgLayer r:embed="rId4">
                    <a14:imgEffect>
                      <a14:artisticGlowEdges/>
                    </a14:imgEffect>
                  </a14:imgLayer>
                </a14:imgProps>
              </a:ext>
              <a:ext uri="{28A0092B-C50C-407E-A947-70E740481C1C}">
                <a14:useLocalDpi xmlns:a14="http://schemas.microsoft.com/office/drawing/2010/main" val="0"/>
              </a:ext>
            </a:extLst>
          </a:blip>
          <a:stretch>
            <a:fillRect/>
          </a:stretch>
        </p:blipFill>
        <p:spPr>
          <a:xfrm>
            <a:off x="621763" y="6231657"/>
            <a:ext cx="205821" cy="235223"/>
          </a:xfrm>
          <a:prstGeom prst="rect">
            <a:avLst/>
          </a:prstGeom>
        </p:spPr>
      </p:pic>
      <p:sp>
        <p:nvSpPr>
          <p:cNvPr id="12" name="Zástupný symbol pro číslo snímku 11"/>
          <p:cNvSpPr>
            <a:spLocks noGrp="1"/>
          </p:cNvSpPr>
          <p:nvPr>
            <p:ph type="sldNum" sz="quarter" idx="12"/>
          </p:nvPr>
        </p:nvSpPr>
        <p:spPr/>
        <p:txBody>
          <a:bodyPr/>
          <a:lstStyle/>
          <a:p>
            <a:fld id="{58ACF089-6BD9-4FF9-8F05-3BF27D933551}" type="slidenum">
              <a:rPr lang="cs-CZ" smtClean="0"/>
              <a:t>25</a:t>
            </a:fld>
            <a:endParaRPr lang="cs-CZ"/>
          </a:p>
        </p:txBody>
      </p:sp>
      <p:pic>
        <p:nvPicPr>
          <p:cNvPr id="13" name="Obrázek 12" descr="http://www.msmt.cz/uploads/OP_VVV/Pravidla_pro_publicitu/logolinky/Logolink_OP_VVV_hor_barva_cz.jpg"/>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632254" y="0"/>
            <a:ext cx="5759450" cy="1277620"/>
          </a:xfrm>
          <a:prstGeom prst="rect">
            <a:avLst/>
          </a:prstGeom>
          <a:noFill/>
          <a:ln>
            <a:noFill/>
          </a:ln>
        </p:spPr>
      </p:pic>
      <p:sp>
        <p:nvSpPr>
          <p:cNvPr id="8" name="Footer Placeholder 3">
            <a:extLst>
              <a:ext uri="{FF2B5EF4-FFF2-40B4-BE49-F238E27FC236}">
                <a16:creationId xmlns:a16="http://schemas.microsoft.com/office/drawing/2014/main" id="{9DE98465-71E8-4AB5-B1FD-0BA0DE675F3F}"/>
              </a:ext>
            </a:extLst>
          </p:cNvPr>
          <p:cNvSpPr>
            <a:spLocks noGrp="1"/>
          </p:cNvSpPr>
          <p:nvPr>
            <p:ph type="ftr" sz="quarter" idx="11"/>
          </p:nvPr>
        </p:nvSpPr>
        <p:spPr>
          <a:xfrm>
            <a:off x="884312" y="6093296"/>
            <a:ext cx="2319536" cy="504056"/>
          </a:xfrm>
        </p:spPr>
        <p:txBody>
          <a:bodyPr/>
          <a:lstStyle/>
          <a:p>
            <a:pPr algn="l"/>
            <a:r>
              <a:rPr lang="cs-CZ" sz="1100" dirty="0">
                <a:solidFill>
                  <a:schemeClr val="tx1"/>
                </a:solidFill>
                <a:latin typeface="Berlin CE" pitchFamily="2" charset="0"/>
              </a:rPr>
              <a:t>Jméno Ing. Lubor Homolka, Ph.D.</a:t>
            </a:r>
          </a:p>
          <a:p>
            <a:pPr algn="l"/>
            <a:r>
              <a:rPr lang="cs-CZ" sz="1100" dirty="0">
                <a:solidFill>
                  <a:schemeClr val="tx1"/>
                </a:solidFill>
                <a:latin typeface="Berlin CE" pitchFamily="2" charset="0"/>
              </a:rPr>
              <a:t>Afiliace FaME UTB, ÚSKM</a:t>
            </a:r>
          </a:p>
        </p:txBody>
      </p:sp>
    </p:spTree>
    <p:extLst>
      <p:ext uri="{BB962C8B-B14F-4D97-AF65-F5344CB8AC3E}">
        <p14:creationId xmlns:p14="http://schemas.microsoft.com/office/powerpoint/2010/main" val="401494706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12001" y="1277620"/>
            <a:ext cx="8182507" cy="1008112"/>
          </a:xfrm>
        </p:spPr>
        <p:txBody>
          <a:bodyPr>
            <a:normAutofit/>
          </a:bodyPr>
          <a:lstStyle/>
          <a:p>
            <a:pPr algn="l"/>
            <a:r>
              <a:rPr lang="cs-CZ" sz="3200" dirty="0"/>
              <a:t>2.1 NHST a p-</a:t>
            </a:r>
            <a:r>
              <a:rPr lang="cs-CZ" sz="3200" dirty="0" err="1"/>
              <a:t>value</a:t>
            </a:r>
            <a:endParaRPr lang="cs-CZ" sz="3200" dirty="0"/>
          </a:p>
        </p:txBody>
      </p:sp>
      <p:sp>
        <p:nvSpPr>
          <p:cNvPr id="3" name="Subtitle 2"/>
          <p:cNvSpPr>
            <a:spLocks noGrp="1"/>
          </p:cNvSpPr>
          <p:nvPr>
            <p:ph type="subTitle" idx="1"/>
          </p:nvPr>
        </p:nvSpPr>
        <p:spPr>
          <a:xfrm>
            <a:off x="539552" y="2348880"/>
            <a:ext cx="7981078" cy="3528392"/>
          </a:xfrm>
        </p:spPr>
        <p:txBody>
          <a:bodyPr>
            <a:noAutofit/>
          </a:bodyPr>
          <a:lstStyle/>
          <a:p>
            <a:pPr algn="l"/>
            <a:r>
              <a:rPr lang="cs-CZ" sz="1500" dirty="0">
                <a:solidFill>
                  <a:schemeClr val="tx1"/>
                </a:solidFill>
                <a:latin typeface="Source Sans Pro Semibold" pitchFamily="34" charset="-18"/>
              </a:rPr>
              <a:t>Standardním přístupem o rozhodnutí k zamítnutí/nezamítnutí nulové hypotézy je srovnání vypočtené p-</a:t>
            </a:r>
            <a:r>
              <a:rPr lang="cs-CZ" sz="1500" dirty="0" err="1">
                <a:solidFill>
                  <a:schemeClr val="tx1"/>
                </a:solidFill>
                <a:latin typeface="Source Sans Pro Semibold" pitchFamily="34" charset="-18"/>
              </a:rPr>
              <a:t>value</a:t>
            </a:r>
            <a:r>
              <a:rPr lang="cs-CZ" sz="1500" dirty="0">
                <a:solidFill>
                  <a:schemeClr val="tx1"/>
                </a:solidFill>
                <a:latin typeface="Source Sans Pro Semibold" pitchFamily="34" charset="-18"/>
              </a:rPr>
              <a:t> s hodnotou 5</a:t>
            </a:r>
            <a:r>
              <a:rPr lang="en-US" sz="1500" dirty="0">
                <a:solidFill>
                  <a:schemeClr val="tx1"/>
                </a:solidFill>
                <a:latin typeface="Source Sans Pro Semibold" pitchFamily="34" charset="-18"/>
              </a:rPr>
              <a:t>%.</a:t>
            </a:r>
            <a:endParaRPr lang="cs-CZ" sz="1500" dirty="0">
              <a:solidFill>
                <a:schemeClr val="tx1"/>
              </a:solidFill>
              <a:latin typeface="Source Sans Pro Semibold" pitchFamily="34" charset="-18"/>
            </a:endParaRPr>
          </a:p>
          <a:p>
            <a:pPr algn="l"/>
            <a:endParaRPr lang="cs-CZ" sz="1500" dirty="0">
              <a:solidFill>
                <a:schemeClr val="tx1"/>
              </a:solidFill>
              <a:latin typeface="Source Sans Pro Semibold" pitchFamily="34" charset="-18"/>
            </a:endParaRPr>
          </a:p>
          <a:p>
            <a:pPr algn="l"/>
            <a:r>
              <a:rPr lang="cs-CZ" sz="1500" dirty="0">
                <a:solidFill>
                  <a:schemeClr val="tx1"/>
                </a:solidFill>
                <a:latin typeface="Source Sans Pro Semibold" pitchFamily="34" charset="-18"/>
              </a:rPr>
              <a:t>Nízká hodnota p-</a:t>
            </a:r>
            <a:r>
              <a:rPr lang="cs-CZ" sz="1500" dirty="0" err="1">
                <a:solidFill>
                  <a:schemeClr val="tx1"/>
                </a:solidFill>
                <a:latin typeface="Source Sans Pro Semibold" pitchFamily="34" charset="-18"/>
              </a:rPr>
              <a:t>value</a:t>
            </a:r>
            <a:r>
              <a:rPr lang="cs-CZ" sz="1500" dirty="0">
                <a:solidFill>
                  <a:schemeClr val="tx1"/>
                </a:solidFill>
                <a:latin typeface="Source Sans Pro Semibold" pitchFamily="34" charset="-18"/>
              </a:rPr>
              <a:t> odkazuje na nesoulad mezi výsledkem testu a očekávaným výsledkem v případě platnosti nulové hypotézy.</a:t>
            </a:r>
          </a:p>
          <a:p>
            <a:pPr algn="l"/>
            <a:endParaRPr lang="cs-CZ" sz="1500" dirty="0">
              <a:solidFill>
                <a:schemeClr val="tx1"/>
              </a:solidFill>
              <a:latin typeface="Source Sans Pro Semibold" pitchFamily="34" charset="-18"/>
            </a:endParaRPr>
          </a:p>
          <a:p>
            <a:pPr algn="l"/>
            <a:r>
              <a:rPr lang="cs-CZ" sz="1500" dirty="0">
                <a:solidFill>
                  <a:schemeClr val="tx1"/>
                </a:solidFill>
                <a:latin typeface="Source Sans Pro Semibold" pitchFamily="34" charset="-18"/>
              </a:rPr>
              <a:t>V případě zamítnutí nulové hypotézy nacházíme důkaz pro platnost alternativní hypotézy.</a:t>
            </a:r>
          </a:p>
          <a:p>
            <a:pPr algn="l"/>
            <a:endParaRPr lang="cs-CZ" sz="1500" dirty="0">
              <a:solidFill>
                <a:schemeClr val="tx1"/>
              </a:solidFill>
              <a:latin typeface="Source Sans Pro Semibold" pitchFamily="34" charset="-18"/>
            </a:endParaRPr>
          </a:p>
          <a:p>
            <a:pPr algn="l"/>
            <a:r>
              <a:rPr lang="cs-CZ" sz="1500" dirty="0">
                <a:solidFill>
                  <a:schemeClr val="tx1"/>
                </a:solidFill>
                <a:latin typeface="Source Sans Pro Semibold" pitchFamily="34" charset="-18"/>
              </a:rPr>
              <a:t>V případě, kdy nezamítneme nulovou hypotézu ve prospěch alternativní, neprokážeme platnost nulové hypotézy. Jen budeme více přesvědčeni, že lépe vysvětluje získané data než alternativní hypotéza. </a:t>
            </a:r>
          </a:p>
        </p:txBody>
      </p:sp>
      <p:pic>
        <p:nvPicPr>
          <p:cNvPr id="7" name="Picture 6"/>
          <p:cNvPicPr>
            <a:picLocks noChangeAspect="1"/>
          </p:cNvPicPr>
          <p:nvPr/>
        </p:nvPicPr>
        <p:blipFill>
          <a:blip r:embed="rId3">
            <a:extLst>
              <a:ext uri="{BEBA8EAE-BF5A-486C-A8C5-ECC9F3942E4B}">
                <a14:imgProps xmlns:a14="http://schemas.microsoft.com/office/drawing/2010/main">
                  <a14:imgLayer r:embed="rId4">
                    <a14:imgEffect>
                      <a14:artisticGlowEdges/>
                    </a14:imgEffect>
                  </a14:imgLayer>
                </a14:imgProps>
              </a:ext>
              <a:ext uri="{28A0092B-C50C-407E-A947-70E740481C1C}">
                <a14:useLocalDpi xmlns:a14="http://schemas.microsoft.com/office/drawing/2010/main" val="0"/>
              </a:ext>
            </a:extLst>
          </a:blip>
          <a:stretch>
            <a:fillRect/>
          </a:stretch>
        </p:blipFill>
        <p:spPr>
          <a:xfrm>
            <a:off x="621763" y="6231657"/>
            <a:ext cx="205821" cy="235223"/>
          </a:xfrm>
          <a:prstGeom prst="rect">
            <a:avLst/>
          </a:prstGeom>
        </p:spPr>
      </p:pic>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020272" y="6231656"/>
            <a:ext cx="235223" cy="235223"/>
          </a:xfrm>
          <a:prstGeom prst="rect">
            <a:avLst/>
          </a:prstGeom>
        </p:spPr>
      </p:pic>
      <p:sp>
        <p:nvSpPr>
          <p:cNvPr id="9" name="Footer Placeholder 3"/>
          <p:cNvSpPr txBox="1">
            <a:spLocks/>
          </p:cNvSpPr>
          <p:nvPr/>
        </p:nvSpPr>
        <p:spPr>
          <a:xfrm>
            <a:off x="7236296" y="6097877"/>
            <a:ext cx="2016224" cy="504056"/>
          </a:xfrm>
          <a:prstGeom prst="rect">
            <a:avLst/>
          </a:prstGeom>
        </p:spPr>
        <p:txBody>
          <a:bodyPr vert="horz" lIns="91440" tIns="45720" rIns="91440" bIns="45720" rtlCol="0" anchor="ctr"/>
          <a:lstStyle>
            <a:defPPr>
              <a:defRPr lang="cs-CZ"/>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cs-CZ" sz="1100">
                <a:solidFill>
                  <a:schemeClr val="bg1"/>
                </a:solidFill>
                <a:latin typeface="Berlin CE" pitchFamily="2" charset="0"/>
              </a:rPr>
              <a:t>fhs.utb.cz</a:t>
            </a:r>
          </a:p>
        </p:txBody>
      </p:sp>
      <p:pic>
        <p:nvPicPr>
          <p:cNvPr id="10" name="Picture 9"/>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635896" y="6191849"/>
            <a:ext cx="1934718" cy="285663"/>
          </a:xfrm>
          <a:prstGeom prst="rect">
            <a:avLst/>
          </a:prstGeom>
        </p:spPr>
      </p:pic>
      <p:sp>
        <p:nvSpPr>
          <p:cNvPr id="6" name="Zástupný symbol pro číslo snímku 5"/>
          <p:cNvSpPr>
            <a:spLocks noGrp="1"/>
          </p:cNvSpPr>
          <p:nvPr>
            <p:ph type="sldNum" sz="quarter" idx="12"/>
          </p:nvPr>
        </p:nvSpPr>
        <p:spPr/>
        <p:txBody>
          <a:bodyPr/>
          <a:lstStyle/>
          <a:p>
            <a:fld id="{58ACF089-6BD9-4FF9-8F05-3BF27D933551}" type="slidenum">
              <a:rPr lang="cs-CZ" smtClean="0"/>
              <a:t>26</a:t>
            </a:fld>
            <a:endParaRPr lang="cs-CZ"/>
          </a:p>
        </p:txBody>
      </p:sp>
      <p:pic>
        <p:nvPicPr>
          <p:cNvPr id="14" name="Obrázek 13" descr="http://www.msmt.cz/uploads/OP_VVV/Pravidla_pro_publicitu/logolinky/Logolink_OP_VVV_hor_barva_cz.jpg"/>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1632254" y="0"/>
            <a:ext cx="5759450" cy="1277620"/>
          </a:xfrm>
          <a:prstGeom prst="rect">
            <a:avLst/>
          </a:prstGeom>
          <a:noFill/>
          <a:ln>
            <a:noFill/>
          </a:ln>
        </p:spPr>
      </p:pic>
      <p:sp>
        <p:nvSpPr>
          <p:cNvPr id="11" name="Footer Placeholder 3">
            <a:extLst>
              <a:ext uri="{FF2B5EF4-FFF2-40B4-BE49-F238E27FC236}">
                <a16:creationId xmlns:a16="http://schemas.microsoft.com/office/drawing/2014/main" id="{3E71FDD5-309F-40E5-8CF7-276E28618020}"/>
              </a:ext>
            </a:extLst>
          </p:cNvPr>
          <p:cNvSpPr>
            <a:spLocks noGrp="1"/>
          </p:cNvSpPr>
          <p:nvPr>
            <p:ph type="ftr" sz="quarter" idx="11"/>
          </p:nvPr>
        </p:nvSpPr>
        <p:spPr>
          <a:xfrm>
            <a:off x="884312" y="6093296"/>
            <a:ext cx="2319536" cy="504056"/>
          </a:xfrm>
        </p:spPr>
        <p:txBody>
          <a:bodyPr/>
          <a:lstStyle/>
          <a:p>
            <a:pPr algn="l"/>
            <a:r>
              <a:rPr lang="cs-CZ" sz="1100" dirty="0">
                <a:solidFill>
                  <a:schemeClr val="tx1"/>
                </a:solidFill>
                <a:latin typeface="Berlin CE" pitchFamily="2" charset="0"/>
              </a:rPr>
              <a:t>Jméno Ing. Lubor Homolka, Ph.D.</a:t>
            </a:r>
          </a:p>
          <a:p>
            <a:pPr algn="l"/>
            <a:r>
              <a:rPr lang="cs-CZ" sz="1100" dirty="0">
                <a:solidFill>
                  <a:schemeClr val="tx1"/>
                </a:solidFill>
                <a:latin typeface="Berlin CE" pitchFamily="2" charset="0"/>
              </a:rPr>
              <a:t>Afiliace FaME UTB, ÚSKM</a:t>
            </a:r>
          </a:p>
        </p:txBody>
      </p:sp>
    </p:spTree>
    <p:extLst>
      <p:ext uri="{BB962C8B-B14F-4D97-AF65-F5344CB8AC3E}">
        <p14:creationId xmlns:p14="http://schemas.microsoft.com/office/powerpoint/2010/main" val="242996754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12001" y="1277620"/>
            <a:ext cx="8182507" cy="1008112"/>
          </a:xfrm>
        </p:spPr>
        <p:txBody>
          <a:bodyPr>
            <a:normAutofit/>
          </a:bodyPr>
          <a:lstStyle/>
          <a:p>
            <a:pPr algn="l"/>
            <a:r>
              <a:rPr lang="cs-CZ" sz="3200" dirty="0"/>
              <a:t>2.1 NHST a interval spolehlivost</a:t>
            </a:r>
          </a:p>
        </p:txBody>
      </p:sp>
      <mc:AlternateContent xmlns:mc="http://schemas.openxmlformats.org/markup-compatibility/2006">
        <mc:Choice xmlns:a14="http://schemas.microsoft.com/office/drawing/2010/main" Requires="a14">
          <p:sp>
            <p:nvSpPr>
              <p:cNvPr id="3" name="Subtitle 2"/>
              <p:cNvSpPr>
                <a:spLocks noGrp="1"/>
              </p:cNvSpPr>
              <p:nvPr>
                <p:ph type="subTitle" idx="1"/>
              </p:nvPr>
            </p:nvSpPr>
            <p:spPr>
              <a:xfrm>
                <a:off x="539552" y="2348880"/>
                <a:ext cx="7981078" cy="3528392"/>
              </a:xfrm>
            </p:spPr>
            <p:txBody>
              <a:bodyPr>
                <a:noAutofit/>
              </a:bodyPr>
              <a:lstStyle/>
              <a:p>
                <a:pPr algn="l"/>
                <a:r>
                  <a:rPr lang="cs-CZ" sz="1500" dirty="0">
                    <a:solidFill>
                      <a:schemeClr val="tx1"/>
                    </a:solidFill>
                    <a:latin typeface="Source Sans Pro Semibold" pitchFamily="34" charset="-18"/>
                  </a:rPr>
                  <a:t>Interval spolehlivosti na hladině </a:t>
                </a:r>
                <a14:m>
                  <m:oMath xmlns:m="http://schemas.openxmlformats.org/officeDocument/2006/math">
                    <m:r>
                      <a:rPr lang="cs-CZ" sz="1500" i="1" smtClean="0">
                        <a:solidFill>
                          <a:schemeClr val="tx1"/>
                        </a:solidFill>
                        <a:latin typeface="Cambria Math" panose="02040503050406030204" pitchFamily="18" charset="0"/>
                        <a:ea typeface="Cambria Math" panose="02040503050406030204" pitchFamily="18" charset="0"/>
                      </a:rPr>
                      <m:t>𝛼</m:t>
                    </m:r>
                  </m:oMath>
                </a14:m>
                <a:r>
                  <a:rPr lang="cs-CZ" sz="1500" dirty="0">
                    <a:solidFill>
                      <a:schemeClr val="tx1"/>
                    </a:solidFill>
                    <a:latin typeface="Source Sans Pro Semibold" pitchFamily="34" charset="-18"/>
                  </a:rPr>
                  <a:t> je interval, který v případě replikování experimentu obsahuje populační charakteristiku </a:t>
                </a:r>
                <a14:m>
                  <m:oMath xmlns:m="http://schemas.openxmlformats.org/officeDocument/2006/math">
                    <m:r>
                      <a:rPr lang="cs-CZ" sz="1500" i="1">
                        <a:solidFill>
                          <a:schemeClr val="tx1"/>
                        </a:solidFill>
                        <a:latin typeface="Cambria Math" panose="02040503050406030204" pitchFamily="18" charset="0"/>
                        <a:ea typeface="Cambria Math" panose="02040503050406030204" pitchFamily="18" charset="0"/>
                      </a:rPr>
                      <m:t>𝛼</m:t>
                    </m:r>
                    <m:r>
                      <a:rPr lang="en-US" sz="1500" b="0" i="0" smtClean="0">
                        <a:solidFill>
                          <a:schemeClr val="tx1"/>
                        </a:solidFill>
                        <a:latin typeface="Cambria Math" panose="02040503050406030204" pitchFamily="18" charset="0"/>
                        <a:ea typeface="Cambria Math" panose="02040503050406030204" pitchFamily="18" charset="0"/>
                      </a:rPr>
                      <m:t>%</m:t>
                    </m:r>
                  </m:oMath>
                </a14:m>
                <a:r>
                  <a:rPr lang="en-US" sz="1500" dirty="0">
                    <a:solidFill>
                      <a:schemeClr val="tx1"/>
                    </a:solidFill>
                    <a:latin typeface="Source Sans Pro Semibold" pitchFamily="34" charset="-18"/>
                  </a:rPr>
                  <a:t>. </a:t>
                </a:r>
                <a:endParaRPr lang="cs-CZ" sz="1500" dirty="0">
                  <a:solidFill>
                    <a:schemeClr val="tx1"/>
                  </a:solidFill>
                  <a:latin typeface="Source Sans Pro Semibold" pitchFamily="34" charset="-18"/>
                </a:endParaRPr>
              </a:p>
            </p:txBody>
          </p:sp>
        </mc:Choice>
        <mc:Fallback>
          <p:sp>
            <p:nvSpPr>
              <p:cNvPr id="3" name="Subtitle 2"/>
              <p:cNvSpPr>
                <a:spLocks noGrp="1" noRot="1" noChangeAspect="1" noMove="1" noResize="1" noEditPoints="1" noAdjustHandles="1" noChangeArrowheads="1" noChangeShapeType="1" noTextEdit="1"/>
              </p:cNvSpPr>
              <p:nvPr>
                <p:ph type="subTitle" idx="1"/>
              </p:nvPr>
            </p:nvSpPr>
            <p:spPr>
              <a:xfrm>
                <a:off x="539552" y="2348880"/>
                <a:ext cx="7981078" cy="3528392"/>
              </a:xfrm>
              <a:blipFill>
                <a:blip r:embed="rId3"/>
                <a:stretch>
                  <a:fillRect l="-306" t="-345"/>
                </a:stretch>
              </a:blipFill>
            </p:spPr>
            <p:txBody>
              <a:bodyPr/>
              <a:lstStyle/>
              <a:p>
                <a:r>
                  <a:rPr lang="en-GB">
                    <a:noFill/>
                  </a:rPr>
                  <a:t> </a:t>
                </a:r>
              </a:p>
            </p:txBody>
          </p:sp>
        </mc:Fallback>
      </mc:AlternateContent>
      <p:pic>
        <p:nvPicPr>
          <p:cNvPr id="7" name="Picture 6"/>
          <p:cNvPicPr>
            <a:picLocks noChangeAspect="1"/>
          </p:cNvPicPr>
          <p:nvPr/>
        </p:nvPicPr>
        <p:blipFill>
          <a:blip r:embed="rId4">
            <a:extLst>
              <a:ext uri="{BEBA8EAE-BF5A-486C-A8C5-ECC9F3942E4B}">
                <a14:imgProps xmlns:a14="http://schemas.microsoft.com/office/drawing/2010/main">
                  <a14:imgLayer r:embed="rId5">
                    <a14:imgEffect>
                      <a14:artisticGlowEdges/>
                    </a14:imgEffect>
                  </a14:imgLayer>
                </a14:imgProps>
              </a:ext>
              <a:ext uri="{28A0092B-C50C-407E-A947-70E740481C1C}">
                <a14:useLocalDpi xmlns:a14="http://schemas.microsoft.com/office/drawing/2010/main" val="0"/>
              </a:ext>
            </a:extLst>
          </a:blip>
          <a:stretch>
            <a:fillRect/>
          </a:stretch>
        </p:blipFill>
        <p:spPr>
          <a:xfrm>
            <a:off x="621763" y="6231657"/>
            <a:ext cx="205821" cy="235223"/>
          </a:xfrm>
          <a:prstGeom prst="rect">
            <a:avLst/>
          </a:prstGeom>
        </p:spPr>
      </p:pic>
      <p:pic>
        <p:nvPicPr>
          <p:cNvPr id="8" name="Picture 7"/>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020272" y="6231656"/>
            <a:ext cx="235223" cy="235223"/>
          </a:xfrm>
          <a:prstGeom prst="rect">
            <a:avLst/>
          </a:prstGeom>
        </p:spPr>
      </p:pic>
      <p:sp>
        <p:nvSpPr>
          <p:cNvPr id="9" name="Footer Placeholder 3"/>
          <p:cNvSpPr txBox="1">
            <a:spLocks/>
          </p:cNvSpPr>
          <p:nvPr/>
        </p:nvSpPr>
        <p:spPr>
          <a:xfrm>
            <a:off x="7236296" y="6097877"/>
            <a:ext cx="2016224" cy="504056"/>
          </a:xfrm>
          <a:prstGeom prst="rect">
            <a:avLst/>
          </a:prstGeom>
        </p:spPr>
        <p:txBody>
          <a:bodyPr vert="horz" lIns="91440" tIns="45720" rIns="91440" bIns="45720" rtlCol="0" anchor="ctr"/>
          <a:lstStyle>
            <a:defPPr>
              <a:defRPr lang="cs-CZ"/>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cs-CZ" sz="1100">
                <a:solidFill>
                  <a:schemeClr val="bg1"/>
                </a:solidFill>
                <a:latin typeface="Berlin CE" pitchFamily="2" charset="0"/>
              </a:rPr>
              <a:t>fhs.utb.cz</a:t>
            </a:r>
          </a:p>
        </p:txBody>
      </p:sp>
      <p:pic>
        <p:nvPicPr>
          <p:cNvPr id="10" name="Picture 9"/>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3635896" y="6191849"/>
            <a:ext cx="1934718" cy="285663"/>
          </a:xfrm>
          <a:prstGeom prst="rect">
            <a:avLst/>
          </a:prstGeom>
        </p:spPr>
      </p:pic>
      <p:sp>
        <p:nvSpPr>
          <p:cNvPr id="6" name="Zástupný symbol pro číslo snímku 5"/>
          <p:cNvSpPr>
            <a:spLocks noGrp="1"/>
          </p:cNvSpPr>
          <p:nvPr>
            <p:ph type="sldNum" sz="quarter" idx="12"/>
          </p:nvPr>
        </p:nvSpPr>
        <p:spPr/>
        <p:txBody>
          <a:bodyPr/>
          <a:lstStyle/>
          <a:p>
            <a:fld id="{58ACF089-6BD9-4FF9-8F05-3BF27D933551}" type="slidenum">
              <a:rPr lang="cs-CZ" smtClean="0"/>
              <a:t>27</a:t>
            </a:fld>
            <a:endParaRPr lang="cs-CZ"/>
          </a:p>
        </p:txBody>
      </p:sp>
      <p:pic>
        <p:nvPicPr>
          <p:cNvPr id="14" name="Obrázek 13" descr="http://www.msmt.cz/uploads/OP_VVV/Pravidla_pro_publicitu/logolinky/Logolink_OP_VVV_hor_barva_cz.jpg"/>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1632254" y="0"/>
            <a:ext cx="5759450" cy="1277620"/>
          </a:xfrm>
          <a:prstGeom prst="rect">
            <a:avLst/>
          </a:prstGeom>
          <a:noFill/>
          <a:ln>
            <a:noFill/>
          </a:ln>
        </p:spPr>
      </p:pic>
      <p:pic>
        <p:nvPicPr>
          <p:cNvPr id="12" name="Obrázek 11">
            <a:extLst>
              <a:ext uri="{FF2B5EF4-FFF2-40B4-BE49-F238E27FC236}">
                <a16:creationId xmlns:a16="http://schemas.microsoft.com/office/drawing/2014/main" id="{40DA3C4F-F249-4CC7-BE5F-9DB981423CE4}"/>
              </a:ext>
            </a:extLst>
          </p:cNvPr>
          <p:cNvPicPr>
            <a:picLocks noChangeAspect="1"/>
          </p:cNvPicPr>
          <p:nvPr/>
        </p:nvPicPr>
        <p:blipFill>
          <a:blip r:embed="rId9"/>
          <a:stretch>
            <a:fillRect/>
          </a:stretch>
        </p:blipFill>
        <p:spPr>
          <a:xfrm>
            <a:off x="1374626" y="3104735"/>
            <a:ext cx="5946549" cy="2475645"/>
          </a:xfrm>
          <a:prstGeom prst="rect">
            <a:avLst/>
          </a:prstGeom>
        </p:spPr>
      </p:pic>
      <p:sp>
        <p:nvSpPr>
          <p:cNvPr id="15" name="Footer Placeholder 3">
            <a:extLst>
              <a:ext uri="{FF2B5EF4-FFF2-40B4-BE49-F238E27FC236}">
                <a16:creationId xmlns:a16="http://schemas.microsoft.com/office/drawing/2014/main" id="{F051BCA3-21C9-4D5E-A74D-B625F04E3754}"/>
              </a:ext>
            </a:extLst>
          </p:cNvPr>
          <p:cNvSpPr>
            <a:spLocks noGrp="1"/>
          </p:cNvSpPr>
          <p:nvPr>
            <p:ph type="ftr" sz="quarter" idx="11"/>
          </p:nvPr>
        </p:nvSpPr>
        <p:spPr>
          <a:xfrm>
            <a:off x="884312" y="6093296"/>
            <a:ext cx="2319536" cy="504056"/>
          </a:xfrm>
        </p:spPr>
        <p:txBody>
          <a:bodyPr/>
          <a:lstStyle/>
          <a:p>
            <a:pPr algn="l"/>
            <a:r>
              <a:rPr lang="cs-CZ" sz="1100" dirty="0">
                <a:solidFill>
                  <a:schemeClr val="tx1"/>
                </a:solidFill>
                <a:latin typeface="Berlin CE" pitchFamily="2" charset="0"/>
              </a:rPr>
              <a:t>Jméno Ing. Lubor Homolka, Ph.D.</a:t>
            </a:r>
          </a:p>
          <a:p>
            <a:pPr algn="l"/>
            <a:r>
              <a:rPr lang="cs-CZ" sz="1100" dirty="0">
                <a:solidFill>
                  <a:schemeClr val="tx1"/>
                </a:solidFill>
                <a:latin typeface="Berlin CE" pitchFamily="2" charset="0"/>
              </a:rPr>
              <a:t>Afiliace FaME UTB, ÚSKM</a:t>
            </a:r>
          </a:p>
        </p:txBody>
      </p:sp>
    </p:spTree>
    <p:extLst>
      <p:ext uri="{BB962C8B-B14F-4D97-AF65-F5344CB8AC3E}">
        <p14:creationId xmlns:p14="http://schemas.microsoft.com/office/powerpoint/2010/main" val="145879522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12001" y="1277620"/>
            <a:ext cx="8182507" cy="1008112"/>
          </a:xfrm>
        </p:spPr>
        <p:txBody>
          <a:bodyPr>
            <a:normAutofit/>
          </a:bodyPr>
          <a:lstStyle/>
          <a:p>
            <a:pPr algn="l"/>
            <a:r>
              <a:rPr lang="cs-CZ" sz="3200" dirty="0"/>
              <a:t>2.1 NHST a interval spolehlivost</a:t>
            </a:r>
          </a:p>
        </p:txBody>
      </p:sp>
      <mc:AlternateContent xmlns:mc="http://schemas.openxmlformats.org/markup-compatibility/2006">
        <mc:Choice xmlns:a14="http://schemas.microsoft.com/office/drawing/2010/main" Requires="a14">
          <p:sp>
            <p:nvSpPr>
              <p:cNvPr id="3" name="Subtitle 2"/>
              <p:cNvSpPr>
                <a:spLocks noGrp="1"/>
              </p:cNvSpPr>
              <p:nvPr>
                <p:ph type="subTitle" idx="1"/>
              </p:nvPr>
            </p:nvSpPr>
            <p:spPr>
              <a:xfrm>
                <a:off x="539552" y="2348879"/>
                <a:ext cx="7981078" cy="3707915"/>
              </a:xfrm>
            </p:spPr>
            <p:txBody>
              <a:bodyPr>
                <a:noAutofit/>
              </a:bodyPr>
              <a:lstStyle/>
              <a:p>
                <a:pPr algn="l"/>
                <a:r>
                  <a:rPr lang="cs-CZ" sz="1500" dirty="0">
                    <a:solidFill>
                      <a:schemeClr val="tx1"/>
                    </a:solidFill>
                    <a:latin typeface="Source Sans Pro Semibold" pitchFamily="34" charset="-18"/>
                  </a:rPr>
                  <a:t>Testování nulové hypotézy je možné též provést tak, že se stanoví interval spolehlivosti pro hledaný parametr. </a:t>
                </a:r>
              </a:p>
              <a:p>
                <a:pPr algn="l"/>
                <a:endParaRPr lang="cs-CZ" sz="1500" dirty="0">
                  <a:solidFill>
                    <a:schemeClr val="tx1"/>
                  </a:solidFill>
                  <a:latin typeface="Source Sans Pro Semibold" pitchFamily="34" charset="-18"/>
                </a:endParaRPr>
              </a:p>
              <a:p>
                <a:pPr algn="l"/>
                <a:r>
                  <a:rPr lang="cs-CZ" sz="1500" dirty="0">
                    <a:solidFill>
                      <a:schemeClr val="tx1"/>
                    </a:solidFill>
                    <a:latin typeface="Source Sans Pro Semibold" pitchFamily="34" charset="-18"/>
                  </a:rPr>
                  <a:t>Pokud tento interval obsahuje hodnotu obsaženou v nulové hypotéze, věříme v platnost nulové hypotézy (nezamítáme ji).</a:t>
                </a:r>
              </a:p>
              <a:p>
                <a:pPr algn="l"/>
                <a:endParaRPr lang="cs-CZ" sz="1500" dirty="0">
                  <a:solidFill>
                    <a:schemeClr val="tx1"/>
                  </a:solidFill>
                  <a:latin typeface="Source Sans Pro Semibold" pitchFamily="34" charset="-18"/>
                </a:endParaRPr>
              </a:p>
              <a:p>
                <a:pPr algn="l"/>
                <a:r>
                  <a:rPr lang="cs-CZ" sz="1500" dirty="0">
                    <a:solidFill>
                      <a:schemeClr val="tx1"/>
                    </a:solidFill>
                    <a:latin typeface="Source Sans Pro Semibold" pitchFamily="34" charset="-18"/>
                  </a:rPr>
                  <a:t>Pokud tento interval hodnotu neobsahuje, potom nulovou hypotézu nezamítáme.</a:t>
                </a:r>
              </a:p>
              <a:p>
                <a:pPr algn="l"/>
                <a:endParaRPr lang="cs-CZ" sz="1500" dirty="0">
                  <a:solidFill>
                    <a:schemeClr val="tx1"/>
                  </a:solidFill>
                  <a:latin typeface="Source Sans Pro Semibold" pitchFamily="34" charset="-18"/>
                </a:endParaRPr>
              </a:p>
              <a:p>
                <a:pPr algn="l"/>
                <a:r>
                  <a:rPr lang="cs-CZ" sz="1500" dirty="0">
                    <a:solidFill>
                      <a:schemeClr val="tx1"/>
                    </a:solidFill>
                    <a:latin typeface="Source Sans Pro Semibold" pitchFamily="34" charset="-18"/>
                  </a:rPr>
                  <a:t>Vzhledem k tomu, že interval spolehlivosti hodnotu buď obsahuje, nebo neobsahuje (což přesně definuje proporci 90 – 10 u 90</a:t>
                </a:r>
                <a:r>
                  <a:rPr lang="en-US" sz="1500" dirty="0">
                    <a:solidFill>
                      <a:schemeClr val="tx1"/>
                    </a:solidFill>
                    <a:latin typeface="Source Sans Pro Semibold" pitchFamily="34" charset="-18"/>
                  </a:rPr>
                  <a:t>% </a:t>
                </a:r>
                <a:r>
                  <a:rPr lang="cs-CZ" sz="1500" dirty="0">
                    <a:solidFill>
                      <a:schemeClr val="tx1"/>
                    </a:solidFill>
                    <a:latin typeface="Source Sans Pro Semibold" pitchFamily="34" charset="-18"/>
                  </a:rPr>
                  <a:t>u konfidenčního intervalu), hodnoty v intervalu neudávají, které rozmezí je „pravděpodobnější“. </a:t>
                </a:r>
              </a:p>
              <a:p>
                <a:pPr algn="l"/>
                <a:endParaRPr lang="cs-CZ" sz="1500" dirty="0">
                  <a:solidFill>
                    <a:schemeClr val="tx1"/>
                  </a:solidFill>
                  <a:latin typeface="Source Sans Pro Semibold" pitchFamily="34" charset="-18"/>
                </a:endParaRPr>
              </a:p>
              <a:p>
                <a:pPr algn="l"/>
                <a:r>
                  <a:rPr lang="cs-CZ" sz="1500" dirty="0">
                    <a:solidFill>
                      <a:schemeClr val="tx1"/>
                    </a:solidFill>
                    <a:latin typeface="Source Sans Pro Semibold" pitchFamily="34" charset="-18"/>
                  </a:rPr>
                  <a:t>Konfidenční interval </a:t>
                </a:r>
                <a14:m>
                  <m:oMath xmlns:m="http://schemas.openxmlformats.org/officeDocument/2006/math">
                    <m:d>
                      <m:dPr>
                        <m:begChr m:val="⟨"/>
                        <m:endChr m:val="⟩"/>
                        <m:ctrlPr>
                          <a:rPr lang="cs-CZ" sz="1500" i="1" smtClean="0">
                            <a:solidFill>
                              <a:schemeClr val="tx1"/>
                            </a:solidFill>
                            <a:latin typeface="Cambria Math" panose="02040503050406030204" pitchFamily="18" charset="0"/>
                          </a:rPr>
                        </m:ctrlPr>
                      </m:dPr>
                      <m:e>
                        <m:r>
                          <a:rPr lang="cs-CZ" sz="1500" b="0" i="1" smtClean="0">
                            <a:solidFill>
                              <a:schemeClr val="tx1"/>
                            </a:solidFill>
                            <a:latin typeface="Cambria Math" panose="02040503050406030204" pitchFamily="18" charset="0"/>
                          </a:rPr>
                          <m:t>−0.01, 2</m:t>
                        </m:r>
                      </m:e>
                    </m:d>
                  </m:oMath>
                </a14:m>
                <a:r>
                  <a:rPr lang="cs-CZ" sz="1500" dirty="0">
                    <a:solidFill>
                      <a:schemeClr val="tx1"/>
                    </a:solidFill>
                    <a:latin typeface="Source Sans Pro Semibold" pitchFamily="34" charset="-18"/>
                  </a:rPr>
                  <a:t> tedy neznamená, že je pravděpodobnější, že parametr je spíše pozitivní, než negativní. </a:t>
                </a:r>
              </a:p>
            </p:txBody>
          </p:sp>
        </mc:Choice>
        <mc:Fallback>
          <p:sp>
            <p:nvSpPr>
              <p:cNvPr id="3" name="Subtitle 2"/>
              <p:cNvSpPr>
                <a:spLocks noGrp="1" noRot="1" noChangeAspect="1" noMove="1" noResize="1" noEditPoints="1" noAdjustHandles="1" noChangeArrowheads="1" noChangeShapeType="1" noTextEdit="1"/>
              </p:cNvSpPr>
              <p:nvPr>
                <p:ph type="subTitle" idx="1"/>
              </p:nvPr>
            </p:nvSpPr>
            <p:spPr>
              <a:xfrm>
                <a:off x="539552" y="2348879"/>
                <a:ext cx="7981078" cy="3707915"/>
              </a:xfrm>
              <a:blipFill>
                <a:blip r:embed="rId3"/>
                <a:stretch>
                  <a:fillRect l="-306" t="-328" r="-764" b="-493"/>
                </a:stretch>
              </a:blipFill>
            </p:spPr>
            <p:txBody>
              <a:bodyPr/>
              <a:lstStyle/>
              <a:p>
                <a:r>
                  <a:rPr lang="en-GB">
                    <a:noFill/>
                  </a:rPr>
                  <a:t> </a:t>
                </a:r>
              </a:p>
            </p:txBody>
          </p:sp>
        </mc:Fallback>
      </mc:AlternateContent>
      <p:pic>
        <p:nvPicPr>
          <p:cNvPr id="7" name="Picture 6"/>
          <p:cNvPicPr>
            <a:picLocks noChangeAspect="1"/>
          </p:cNvPicPr>
          <p:nvPr/>
        </p:nvPicPr>
        <p:blipFill>
          <a:blip r:embed="rId4">
            <a:extLst>
              <a:ext uri="{BEBA8EAE-BF5A-486C-A8C5-ECC9F3942E4B}">
                <a14:imgProps xmlns:a14="http://schemas.microsoft.com/office/drawing/2010/main">
                  <a14:imgLayer r:embed="rId5">
                    <a14:imgEffect>
                      <a14:artisticGlowEdges/>
                    </a14:imgEffect>
                  </a14:imgLayer>
                </a14:imgProps>
              </a:ext>
              <a:ext uri="{28A0092B-C50C-407E-A947-70E740481C1C}">
                <a14:useLocalDpi xmlns:a14="http://schemas.microsoft.com/office/drawing/2010/main" val="0"/>
              </a:ext>
            </a:extLst>
          </a:blip>
          <a:stretch>
            <a:fillRect/>
          </a:stretch>
        </p:blipFill>
        <p:spPr>
          <a:xfrm>
            <a:off x="621763" y="6231657"/>
            <a:ext cx="205821" cy="235223"/>
          </a:xfrm>
          <a:prstGeom prst="rect">
            <a:avLst/>
          </a:prstGeom>
        </p:spPr>
      </p:pic>
      <p:pic>
        <p:nvPicPr>
          <p:cNvPr id="8" name="Picture 7"/>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020272" y="6231656"/>
            <a:ext cx="235223" cy="235223"/>
          </a:xfrm>
          <a:prstGeom prst="rect">
            <a:avLst/>
          </a:prstGeom>
        </p:spPr>
      </p:pic>
      <p:sp>
        <p:nvSpPr>
          <p:cNvPr id="9" name="Footer Placeholder 3"/>
          <p:cNvSpPr txBox="1">
            <a:spLocks/>
          </p:cNvSpPr>
          <p:nvPr/>
        </p:nvSpPr>
        <p:spPr>
          <a:xfrm>
            <a:off x="7236296" y="6097877"/>
            <a:ext cx="2016224" cy="504056"/>
          </a:xfrm>
          <a:prstGeom prst="rect">
            <a:avLst/>
          </a:prstGeom>
        </p:spPr>
        <p:txBody>
          <a:bodyPr vert="horz" lIns="91440" tIns="45720" rIns="91440" bIns="45720" rtlCol="0" anchor="ctr"/>
          <a:lstStyle>
            <a:defPPr>
              <a:defRPr lang="cs-CZ"/>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cs-CZ" sz="1100">
                <a:solidFill>
                  <a:schemeClr val="bg1"/>
                </a:solidFill>
                <a:latin typeface="Berlin CE" pitchFamily="2" charset="0"/>
              </a:rPr>
              <a:t>fhs.utb.cz</a:t>
            </a:r>
          </a:p>
        </p:txBody>
      </p:sp>
      <p:pic>
        <p:nvPicPr>
          <p:cNvPr id="10" name="Picture 9"/>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3635896" y="6191849"/>
            <a:ext cx="1934718" cy="285663"/>
          </a:xfrm>
          <a:prstGeom prst="rect">
            <a:avLst/>
          </a:prstGeom>
        </p:spPr>
      </p:pic>
      <p:sp>
        <p:nvSpPr>
          <p:cNvPr id="6" name="Zástupný symbol pro číslo snímku 5"/>
          <p:cNvSpPr>
            <a:spLocks noGrp="1"/>
          </p:cNvSpPr>
          <p:nvPr>
            <p:ph type="sldNum" sz="quarter" idx="12"/>
          </p:nvPr>
        </p:nvSpPr>
        <p:spPr/>
        <p:txBody>
          <a:bodyPr/>
          <a:lstStyle/>
          <a:p>
            <a:fld id="{58ACF089-6BD9-4FF9-8F05-3BF27D933551}" type="slidenum">
              <a:rPr lang="cs-CZ" smtClean="0"/>
              <a:t>28</a:t>
            </a:fld>
            <a:endParaRPr lang="cs-CZ"/>
          </a:p>
        </p:txBody>
      </p:sp>
      <p:pic>
        <p:nvPicPr>
          <p:cNvPr id="14" name="Obrázek 13" descr="http://www.msmt.cz/uploads/OP_VVV/Pravidla_pro_publicitu/logolinky/Logolink_OP_VVV_hor_barva_cz.jpg"/>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1632254" y="0"/>
            <a:ext cx="5759450" cy="1277620"/>
          </a:xfrm>
          <a:prstGeom prst="rect">
            <a:avLst/>
          </a:prstGeom>
          <a:noFill/>
          <a:ln>
            <a:noFill/>
          </a:ln>
        </p:spPr>
      </p:pic>
      <p:sp>
        <p:nvSpPr>
          <p:cNvPr id="13" name="Footer Placeholder 3">
            <a:extLst>
              <a:ext uri="{FF2B5EF4-FFF2-40B4-BE49-F238E27FC236}">
                <a16:creationId xmlns:a16="http://schemas.microsoft.com/office/drawing/2014/main" id="{4C74A984-1EB4-4C00-8525-E08A293EC1A2}"/>
              </a:ext>
            </a:extLst>
          </p:cNvPr>
          <p:cNvSpPr>
            <a:spLocks noGrp="1"/>
          </p:cNvSpPr>
          <p:nvPr>
            <p:ph type="ftr" sz="quarter" idx="11"/>
          </p:nvPr>
        </p:nvSpPr>
        <p:spPr>
          <a:xfrm>
            <a:off x="884312" y="6093296"/>
            <a:ext cx="2319536" cy="504056"/>
          </a:xfrm>
        </p:spPr>
        <p:txBody>
          <a:bodyPr/>
          <a:lstStyle/>
          <a:p>
            <a:pPr algn="l"/>
            <a:r>
              <a:rPr lang="cs-CZ" sz="1100" dirty="0">
                <a:solidFill>
                  <a:schemeClr val="tx1"/>
                </a:solidFill>
                <a:latin typeface="Berlin CE" pitchFamily="2" charset="0"/>
              </a:rPr>
              <a:t>Jméno Ing. Lubor Homolka, Ph.D.</a:t>
            </a:r>
          </a:p>
          <a:p>
            <a:pPr algn="l"/>
            <a:r>
              <a:rPr lang="cs-CZ" sz="1100" dirty="0">
                <a:solidFill>
                  <a:schemeClr val="tx1"/>
                </a:solidFill>
                <a:latin typeface="Berlin CE" pitchFamily="2" charset="0"/>
              </a:rPr>
              <a:t>Afiliace FaME UTB, ÚSKM</a:t>
            </a:r>
          </a:p>
        </p:txBody>
      </p:sp>
    </p:spTree>
    <p:extLst>
      <p:ext uri="{BB962C8B-B14F-4D97-AF65-F5344CB8AC3E}">
        <p14:creationId xmlns:p14="http://schemas.microsoft.com/office/powerpoint/2010/main" val="205067881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12001" y="1277620"/>
            <a:ext cx="8182507" cy="1008112"/>
          </a:xfrm>
        </p:spPr>
        <p:txBody>
          <a:bodyPr>
            <a:normAutofit/>
          </a:bodyPr>
          <a:lstStyle/>
          <a:p>
            <a:pPr algn="l"/>
            <a:r>
              <a:rPr lang="cs-CZ" sz="3200" dirty="0"/>
              <a:t>2.1 Velký nadpis</a:t>
            </a:r>
          </a:p>
        </p:txBody>
      </p:sp>
      <p:sp>
        <p:nvSpPr>
          <p:cNvPr id="3" name="Subtitle 2"/>
          <p:cNvSpPr>
            <a:spLocks noGrp="1"/>
          </p:cNvSpPr>
          <p:nvPr>
            <p:ph type="subTitle" idx="1"/>
          </p:nvPr>
        </p:nvSpPr>
        <p:spPr>
          <a:xfrm>
            <a:off x="539552" y="2348880"/>
            <a:ext cx="7981078" cy="3528392"/>
          </a:xfrm>
        </p:spPr>
        <p:txBody>
          <a:bodyPr>
            <a:noAutofit/>
          </a:bodyPr>
          <a:lstStyle/>
          <a:p>
            <a:pPr algn="l"/>
            <a:r>
              <a:rPr lang="cs-CZ" sz="1500" dirty="0" err="1">
                <a:solidFill>
                  <a:schemeClr val="tx1"/>
                </a:solidFill>
                <a:latin typeface="Source Sans Pro Semibold" pitchFamily="34" charset="-18"/>
              </a:rPr>
              <a:t>Lorem</a:t>
            </a:r>
            <a:r>
              <a:rPr lang="cs-CZ" sz="1500" dirty="0">
                <a:solidFill>
                  <a:schemeClr val="tx1"/>
                </a:solidFill>
                <a:latin typeface="Source Sans Pro Semibold" pitchFamily="34" charset="-18"/>
              </a:rPr>
              <a:t> </a:t>
            </a:r>
            <a:r>
              <a:rPr lang="cs-CZ" sz="1500" dirty="0" err="1">
                <a:solidFill>
                  <a:schemeClr val="tx1"/>
                </a:solidFill>
                <a:latin typeface="Source Sans Pro Semibold" pitchFamily="34" charset="-18"/>
              </a:rPr>
              <a:t>ipsum</a:t>
            </a:r>
            <a:r>
              <a:rPr lang="cs-CZ" sz="1500" dirty="0">
                <a:solidFill>
                  <a:schemeClr val="tx1"/>
                </a:solidFill>
                <a:latin typeface="Source Sans Pro Semibold" pitchFamily="34" charset="-18"/>
              </a:rPr>
              <a:t> </a:t>
            </a:r>
            <a:r>
              <a:rPr lang="cs-CZ" sz="1500" dirty="0" err="1">
                <a:solidFill>
                  <a:schemeClr val="tx1"/>
                </a:solidFill>
                <a:latin typeface="Source Sans Pro Semibold" pitchFamily="34" charset="-18"/>
              </a:rPr>
              <a:t>dolor</a:t>
            </a:r>
            <a:r>
              <a:rPr lang="cs-CZ" sz="1500" dirty="0">
                <a:solidFill>
                  <a:schemeClr val="tx1"/>
                </a:solidFill>
                <a:latin typeface="Source Sans Pro Semibold" pitchFamily="34" charset="-18"/>
              </a:rPr>
              <a:t> </a:t>
            </a:r>
            <a:r>
              <a:rPr lang="cs-CZ" sz="1500" dirty="0" err="1">
                <a:solidFill>
                  <a:schemeClr val="tx1"/>
                </a:solidFill>
                <a:latin typeface="Source Sans Pro Semibold" pitchFamily="34" charset="-18"/>
              </a:rPr>
              <a:t>sit</a:t>
            </a:r>
            <a:r>
              <a:rPr lang="cs-CZ" sz="1500" dirty="0">
                <a:solidFill>
                  <a:schemeClr val="tx1"/>
                </a:solidFill>
                <a:latin typeface="Source Sans Pro Semibold" pitchFamily="34" charset="-18"/>
              </a:rPr>
              <a:t> </a:t>
            </a:r>
            <a:r>
              <a:rPr lang="cs-CZ" sz="1500" dirty="0" err="1">
                <a:solidFill>
                  <a:schemeClr val="tx1"/>
                </a:solidFill>
                <a:latin typeface="Source Sans Pro Semibold" pitchFamily="34" charset="-18"/>
              </a:rPr>
              <a:t>amet</a:t>
            </a:r>
            <a:r>
              <a:rPr lang="cs-CZ" sz="1500" dirty="0">
                <a:solidFill>
                  <a:schemeClr val="tx1"/>
                </a:solidFill>
                <a:latin typeface="Source Sans Pro Semibold" pitchFamily="34" charset="-18"/>
              </a:rPr>
              <a:t>, </a:t>
            </a:r>
            <a:r>
              <a:rPr lang="cs-CZ" sz="1500" dirty="0" err="1">
                <a:solidFill>
                  <a:schemeClr val="tx1"/>
                </a:solidFill>
                <a:latin typeface="Source Sans Pro Semibold" pitchFamily="34" charset="-18"/>
              </a:rPr>
              <a:t>consectetuer</a:t>
            </a:r>
            <a:r>
              <a:rPr lang="cs-CZ" sz="1500" dirty="0">
                <a:solidFill>
                  <a:schemeClr val="tx1"/>
                </a:solidFill>
                <a:latin typeface="Source Sans Pro Semibold" pitchFamily="34" charset="-18"/>
              </a:rPr>
              <a:t> </a:t>
            </a:r>
            <a:r>
              <a:rPr lang="cs-CZ" sz="1500" dirty="0" err="1">
                <a:solidFill>
                  <a:schemeClr val="tx1"/>
                </a:solidFill>
                <a:latin typeface="Source Sans Pro Semibold" pitchFamily="34" charset="-18"/>
              </a:rPr>
              <a:t>adipiscing</a:t>
            </a:r>
            <a:r>
              <a:rPr lang="cs-CZ" sz="1500" dirty="0">
                <a:solidFill>
                  <a:schemeClr val="tx1"/>
                </a:solidFill>
                <a:latin typeface="Source Sans Pro Semibold" pitchFamily="34" charset="-18"/>
              </a:rPr>
              <a:t> elit. </a:t>
            </a:r>
            <a:r>
              <a:rPr lang="cs-CZ" sz="1500" dirty="0" err="1">
                <a:solidFill>
                  <a:schemeClr val="tx1"/>
                </a:solidFill>
                <a:latin typeface="Source Sans Pro Semibold" pitchFamily="34" charset="-18"/>
              </a:rPr>
              <a:t>Vivamus</a:t>
            </a:r>
            <a:r>
              <a:rPr lang="cs-CZ" sz="1500" dirty="0">
                <a:solidFill>
                  <a:schemeClr val="tx1"/>
                </a:solidFill>
                <a:latin typeface="Source Sans Pro Semibold" pitchFamily="34" charset="-18"/>
              </a:rPr>
              <a:t> </a:t>
            </a:r>
            <a:r>
              <a:rPr lang="cs-CZ" sz="1500" dirty="0" err="1">
                <a:solidFill>
                  <a:schemeClr val="tx1"/>
                </a:solidFill>
                <a:latin typeface="Source Sans Pro Semibold" pitchFamily="34" charset="-18"/>
              </a:rPr>
              <a:t>ac</a:t>
            </a:r>
            <a:r>
              <a:rPr lang="cs-CZ" sz="1500" dirty="0">
                <a:solidFill>
                  <a:schemeClr val="tx1"/>
                </a:solidFill>
                <a:latin typeface="Source Sans Pro Semibold" pitchFamily="34" charset="-18"/>
              </a:rPr>
              <a:t> </a:t>
            </a:r>
            <a:r>
              <a:rPr lang="cs-CZ" sz="1500" dirty="0" err="1">
                <a:solidFill>
                  <a:schemeClr val="tx1"/>
                </a:solidFill>
                <a:latin typeface="Source Sans Pro Semibold" pitchFamily="34" charset="-18"/>
              </a:rPr>
              <a:t>leo</a:t>
            </a:r>
            <a:r>
              <a:rPr lang="cs-CZ" sz="1500" dirty="0">
                <a:solidFill>
                  <a:schemeClr val="tx1"/>
                </a:solidFill>
                <a:latin typeface="Source Sans Pro Semibold" pitchFamily="34" charset="-18"/>
              </a:rPr>
              <a:t> </a:t>
            </a:r>
            <a:r>
              <a:rPr lang="cs-CZ" sz="1500" dirty="0" err="1">
                <a:solidFill>
                  <a:schemeClr val="tx1"/>
                </a:solidFill>
                <a:latin typeface="Source Sans Pro Semibold" pitchFamily="34" charset="-18"/>
              </a:rPr>
              <a:t>pretium</a:t>
            </a:r>
            <a:r>
              <a:rPr lang="cs-CZ" sz="1500" dirty="0">
                <a:solidFill>
                  <a:schemeClr val="tx1"/>
                </a:solidFill>
                <a:latin typeface="Source Sans Pro Semibold" pitchFamily="34" charset="-18"/>
              </a:rPr>
              <a:t> </a:t>
            </a:r>
            <a:r>
              <a:rPr lang="cs-CZ" sz="1500" dirty="0" err="1">
                <a:solidFill>
                  <a:schemeClr val="tx1"/>
                </a:solidFill>
                <a:latin typeface="Source Sans Pro Semibold" pitchFamily="34" charset="-18"/>
              </a:rPr>
              <a:t>faucibus</a:t>
            </a:r>
            <a:r>
              <a:rPr lang="cs-CZ" sz="1500" dirty="0">
                <a:solidFill>
                  <a:schemeClr val="tx1"/>
                </a:solidFill>
                <a:latin typeface="Source Sans Pro Semibold" pitchFamily="34" charset="-18"/>
              </a:rPr>
              <a:t>. </a:t>
            </a:r>
            <a:r>
              <a:rPr lang="cs-CZ" sz="1500" dirty="0" err="1">
                <a:solidFill>
                  <a:schemeClr val="tx1"/>
                </a:solidFill>
                <a:latin typeface="Source Sans Pro Semibold" pitchFamily="34" charset="-18"/>
              </a:rPr>
              <a:t>Excepteur</a:t>
            </a:r>
            <a:r>
              <a:rPr lang="cs-CZ" sz="1500" dirty="0">
                <a:solidFill>
                  <a:schemeClr val="tx1"/>
                </a:solidFill>
                <a:latin typeface="Source Sans Pro Semibold" pitchFamily="34" charset="-18"/>
              </a:rPr>
              <a:t> </a:t>
            </a:r>
            <a:r>
              <a:rPr lang="cs-CZ" sz="1500" dirty="0" err="1">
                <a:solidFill>
                  <a:schemeClr val="tx1"/>
                </a:solidFill>
                <a:latin typeface="Source Sans Pro Semibold" pitchFamily="34" charset="-18"/>
              </a:rPr>
              <a:t>sint</a:t>
            </a:r>
            <a:r>
              <a:rPr lang="cs-CZ" sz="1500" dirty="0">
                <a:solidFill>
                  <a:schemeClr val="tx1"/>
                </a:solidFill>
                <a:latin typeface="Source Sans Pro Semibold" pitchFamily="34" charset="-18"/>
              </a:rPr>
              <a:t> </a:t>
            </a:r>
            <a:r>
              <a:rPr lang="cs-CZ" sz="1500" dirty="0" err="1">
                <a:solidFill>
                  <a:schemeClr val="tx1"/>
                </a:solidFill>
                <a:latin typeface="Source Sans Pro Semibold" pitchFamily="34" charset="-18"/>
              </a:rPr>
              <a:t>occaecat</a:t>
            </a:r>
            <a:r>
              <a:rPr lang="cs-CZ" sz="1500" dirty="0">
                <a:solidFill>
                  <a:schemeClr val="tx1"/>
                </a:solidFill>
                <a:latin typeface="Source Sans Pro Semibold" pitchFamily="34" charset="-18"/>
              </a:rPr>
              <a:t> </a:t>
            </a:r>
            <a:r>
              <a:rPr lang="cs-CZ" sz="1500" dirty="0" err="1">
                <a:solidFill>
                  <a:schemeClr val="tx1"/>
                </a:solidFill>
                <a:latin typeface="Source Sans Pro Semibold" pitchFamily="34" charset="-18"/>
              </a:rPr>
              <a:t>cupidatat</a:t>
            </a:r>
            <a:r>
              <a:rPr lang="cs-CZ" sz="1500" dirty="0">
                <a:solidFill>
                  <a:schemeClr val="tx1"/>
                </a:solidFill>
                <a:latin typeface="Source Sans Pro Semibold" pitchFamily="34" charset="-18"/>
              </a:rPr>
              <a:t> non </a:t>
            </a:r>
            <a:r>
              <a:rPr lang="cs-CZ" sz="1500" dirty="0" err="1">
                <a:solidFill>
                  <a:schemeClr val="tx1"/>
                </a:solidFill>
                <a:latin typeface="Source Sans Pro Semibold" pitchFamily="34" charset="-18"/>
              </a:rPr>
              <a:t>proident</a:t>
            </a:r>
            <a:r>
              <a:rPr lang="cs-CZ" sz="1500" dirty="0">
                <a:solidFill>
                  <a:schemeClr val="tx1"/>
                </a:solidFill>
                <a:latin typeface="Source Sans Pro Semibold" pitchFamily="34" charset="-18"/>
              </a:rPr>
              <a:t>, </a:t>
            </a:r>
            <a:r>
              <a:rPr lang="cs-CZ" sz="1500" dirty="0" err="1">
                <a:solidFill>
                  <a:schemeClr val="tx1"/>
                </a:solidFill>
                <a:latin typeface="Source Sans Pro Semibold" pitchFamily="34" charset="-18"/>
              </a:rPr>
              <a:t>sunt</a:t>
            </a:r>
            <a:r>
              <a:rPr lang="cs-CZ" sz="1500" dirty="0">
                <a:solidFill>
                  <a:schemeClr val="tx1"/>
                </a:solidFill>
                <a:latin typeface="Source Sans Pro Semibold" pitchFamily="34" charset="-18"/>
              </a:rPr>
              <a:t> in culpa qui </a:t>
            </a:r>
            <a:r>
              <a:rPr lang="cs-CZ" sz="1500" dirty="0" err="1">
                <a:solidFill>
                  <a:schemeClr val="tx1"/>
                </a:solidFill>
                <a:latin typeface="Source Sans Pro Semibold" pitchFamily="34" charset="-18"/>
              </a:rPr>
              <a:t>officia</a:t>
            </a:r>
            <a:r>
              <a:rPr lang="cs-CZ" sz="1500" dirty="0">
                <a:solidFill>
                  <a:schemeClr val="tx1"/>
                </a:solidFill>
                <a:latin typeface="Source Sans Pro Semibold" pitchFamily="34" charset="-18"/>
              </a:rPr>
              <a:t> </a:t>
            </a:r>
            <a:r>
              <a:rPr lang="cs-CZ" sz="1500" dirty="0" err="1">
                <a:solidFill>
                  <a:schemeClr val="tx1"/>
                </a:solidFill>
                <a:latin typeface="Source Sans Pro Semibold" pitchFamily="34" charset="-18"/>
              </a:rPr>
              <a:t>deserunt</a:t>
            </a:r>
            <a:r>
              <a:rPr lang="cs-CZ" sz="1500" dirty="0">
                <a:solidFill>
                  <a:schemeClr val="tx1"/>
                </a:solidFill>
                <a:latin typeface="Source Sans Pro Semibold" pitchFamily="34" charset="-18"/>
              </a:rPr>
              <a:t> </a:t>
            </a:r>
            <a:r>
              <a:rPr lang="cs-CZ" sz="1500" dirty="0" err="1">
                <a:solidFill>
                  <a:schemeClr val="tx1"/>
                </a:solidFill>
                <a:latin typeface="Source Sans Pro Semibold" pitchFamily="34" charset="-18"/>
              </a:rPr>
              <a:t>mollit</a:t>
            </a:r>
            <a:r>
              <a:rPr lang="cs-CZ" sz="1500" dirty="0">
                <a:solidFill>
                  <a:schemeClr val="tx1"/>
                </a:solidFill>
                <a:latin typeface="Source Sans Pro Semibold" pitchFamily="34" charset="-18"/>
              </a:rPr>
              <a:t> anim id </a:t>
            </a:r>
            <a:r>
              <a:rPr lang="cs-CZ" sz="1500" dirty="0" err="1">
                <a:solidFill>
                  <a:schemeClr val="tx1"/>
                </a:solidFill>
                <a:latin typeface="Source Sans Pro Semibold" pitchFamily="34" charset="-18"/>
              </a:rPr>
              <a:t>est</a:t>
            </a:r>
            <a:r>
              <a:rPr lang="cs-CZ" sz="1500" dirty="0">
                <a:solidFill>
                  <a:schemeClr val="tx1"/>
                </a:solidFill>
                <a:latin typeface="Source Sans Pro Semibold" pitchFamily="34" charset="-18"/>
              </a:rPr>
              <a:t> </a:t>
            </a:r>
            <a:r>
              <a:rPr lang="cs-CZ" sz="1500" dirty="0" err="1">
                <a:solidFill>
                  <a:schemeClr val="tx1"/>
                </a:solidFill>
                <a:latin typeface="Source Sans Pro Semibold" pitchFamily="34" charset="-18"/>
              </a:rPr>
              <a:t>laborum</a:t>
            </a:r>
            <a:r>
              <a:rPr lang="cs-CZ" sz="1500" dirty="0">
                <a:solidFill>
                  <a:schemeClr val="tx1"/>
                </a:solidFill>
                <a:latin typeface="Source Sans Pro Semibold" pitchFamily="34" charset="-18"/>
              </a:rPr>
              <a:t>. </a:t>
            </a:r>
            <a:r>
              <a:rPr lang="cs-CZ" sz="1500" dirty="0" err="1">
                <a:solidFill>
                  <a:schemeClr val="tx1"/>
                </a:solidFill>
                <a:latin typeface="Source Sans Pro Semibold" pitchFamily="34" charset="-18"/>
              </a:rPr>
              <a:t>Integer</a:t>
            </a:r>
            <a:r>
              <a:rPr lang="cs-CZ" sz="1500" dirty="0">
                <a:solidFill>
                  <a:schemeClr val="tx1"/>
                </a:solidFill>
                <a:latin typeface="Source Sans Pro Semibold" pitchFamily="34" charset="-18"/>
              </a:rPr>
              <a:t> </a:t>
            </a:r>
            <a:r>
              <a:rPr lang="cs-CZ" sz="1500" dirty="0" err="1">
                <a:solidFill>
                  <a:schemeClr val="tx1"/>
                </a:solidFill>
                <a:latin typeface="Source Sans Pro Semibold" pitchFamily="34" charset="-18"/>
              </a:rPr>
              <a:t>vulputate</a:t>
            </a:r>
            <a:r>
              <a:rPr lang="cs-CZ" sz="1500" dirty="0">
                <a:solidFill>
                  <a:schemeClr val="tx1"/>
                </a:solidFill>
                <a:latin typeface="Source Sans Pro Semibold" pitchFamily="34" charset="-18"/>
              </a:rPr>
              <a:t> sem a </a:t>
            </a:r>
            <a:r>
              <a:rPr lang="cs-CZ" sz="1500" dirty="0" err="1">
                <a:solidFill>
                  <a:schemeClr val="tx1"/>
                </a:solidFill>
                <a:latin typeface="Source Sans Pro Semibold" pitchFamily="34" charset="-18"/>
              </a:rPr>
              <a:t>nibh</a:t>
            </a:r>
            <a:r>
              <a:rPr lang="cs-CZ" sz="1500" dirty="0">
                <a:solidFill>
                  <a:schemeClr val="tx1"/>
                </a:solidFill>
                <a:latin typeface="Source Sans Pro Semibold" pitchFamily="34" charset="-18"/>
              </a:rPr>
              <a:t> </a:t>
            </a:r>
            <a:r>
              <a:rPr lang="cs-CZ" sz="1500" dirty="0" err="1">
                <a:solidFill>
                  <a:schemeClr val="tx1"/>
                </a:solidFill>
                <a:latin typeface="Source Sans Pro Semibold" pitchFamily="34" charset="-18"/>
              </a:rPr>
              <a:t>rutrum</a:t>
            </a:r>
            <a:r>
              <a:rPr lang="cs-CZ" sz="1500" dirty="0">
                <a:solidFill>
                  <a:schemeClr val="tx1"/>
                </a:solidFill>
                <a:latin typeface="Source Sans Pro Semibold" pitchFamily="34" charset="-18"/>
              </a:rPr>
              <a:t> </a:t>
            </a:r>
            <a:r>
              <a:rPr lang="cs-CZ" sz="1500" dirty="0" err="1">
                <a:solidFill>
                  <a:schemeClr val="tx1"/>
                </a:solidFill>
                <a:latin typeface="Source Sans Pro Semibold" pitchFamily="34" charset="-18"/>
              </a:rPr>
              <a:t>consequat</a:t>
            </a:r>
            <a:r>
              <a:rPr lang="cs-CZ" sz="1500" dirty="0">
                <a:solidFill>
                  <a:schemeClr val="tx1"/>
                </a:solidFill>
                <a:latin typeface="Source Sans Pro Semibold" pitchFamily="34" charset="-18"/>
              </a:rPr>
              <a:t>. </a:t>
            </a:r>
            <a:r>
              <a:rPr lang="cs-CZ" sz="1500" dirty="0" err="1">
                <a:solidFill>
                  <a:schemeClr val="tx1"/>
                </a:solidFill>
                <a:latin typeface="Source Sans Pro Semibold" pitchFamily="34" charset="-18"/>
              </a:rPr>
              <a:t>Itaque</a:t>
            </a:r>
            <a:r>
              <a:rPr lang="cs-CZ" sz="1500" dirty="0">
                <a:solidFill>
                  <a:schemeClr val="tx1"/>
                </a:solidFill>
                <a:latin typeface="Source Sans Pro Semibold" pitchFamily="34" charset="-18"/>
              </a:rPr>
              <a:t> </a:t>
            </a:r>
            <a:r>
              <a:rPr lang="cs-CZ" sz="1500" dirty="0" err="1">
                <a:solidFill>
                  <a:schemeClr val="tx1"/>
                </a:solidFill>
                <a:latin typeface="Source Sans Pro Semibold" pitchFamily="34" charset="-18"/>
              </a:rPr>
              <a:t>earum</a:t>
            </a:r>
            <a:r>
              <a:rPr lang="cs-CZ" sz="1500" dirty="0">
                <a:solidFill>
                  <a:schemeClr val="tx1"/>
                </a:solidFill>
                <a:latin typeface="Source Sans Pro Semibold" pitchFamily="34" charset="-18"/>
              </a:rPr>
              <a:t> </a:t>
            </a:r>
            <a:r>
              <a:rPr lang="cs-CZ" sz="1500" dirty="0" err="1">
                <a:solidFill>
                  <a:schemeClr val="tx1"/>
                </a:solidFill>
                <a:latin typeface="Source Sans Pro Semibold" pitchFamily="34" charset="-18"/>
              </a:rPr>
              <a:t>rerum</a:t>
            </a:r>
            <a:r>
              <a:rPr lang="cs-CZ" sz="1500" dirty="0">
                <a:solidFill>
                  <a:schemeClr val="tx1"/>
                </a:solidFill>
                <a:latin typeface="Source Sans Pro Semibold" pitchFamily="34" charset="-18"/>
              </a:rPr>
              <a:t> hic </a:t>
            </a:r>
            <a:r>
              <a:rPr lang="cs-CZ" sz="1500" dirty="0" err="1">
                <a:solidFill>
                  <a:schemeClr val="tx1"/>
                </a:solidFill>
                <a:latin typeface="Source Sans Pro Semibold" pitchFamily="34" charset="-18"/>
              </a:rPr>
              <a:t>tenetur</a:t>
            </a:r>
            <a:r>
              <a:rPr lang="cs-CZ" sz="1500" dirty="0">
                <a:solidFill>
                  <a:schemeClr val="tx1"/>
                </a:solidFill>
                <a:latin typeface="Source Sans Pro Semibold" pitchFamily="34" charset="-18"/>
              </a:rPr>
              <a:t> a </a:t>
            </a:r>
            <a:r>
              <a:rPr lang="cs-CZ" sz="1500" dirty="0" err="1">
                <a:solidFill>
                  <a:schemeClr val="tx1"/>
                </a:solidFill>
                <a:latin typeface="Source Sans Pro Semibold" pitchFamily="34" charset="-18"/>
              </a:rPr>
              <a:t>sapiente</a:t>
            </a:r>
            <a:r>
              <a:rPr lang="cs-CZ" sz="1500" dirty="0">
                <a:solidFill>
                  <a:schemeClr val="tx1"/>
                </a:solidFill>
                <a:latin typeface="Source Sans Pro Semibold" pitchFamily="34" charset="-18"/>
              </a:rPr>
              <a:t> </a:t>
            </a:r>
            <a:r>
              <a:rPr lang="cs-CZ" sz="1500" dirty="0" err="1">
                <a:solidFill>
                  <a:schemeClr val="tx1"/>
                </a:solidFill>
                <a:latin typeface="Source Sans Pro Semibold" pitchFamily="34" charset="-18"/>
              </a:rPr>
              <a:t>delectus</a:t>
            </a:r>
            <a:r>
              <a:rPr lang="cs-CZ" sz="1500" dirty="0">
                <a:solidFill>
                  <a:schemeClr val="tx1"/>
                </a:solidFill>
                <a:latin typeface="Source Sans Pro Semibold" pitchFamily="34" charset="-18"/>
              </a:rPr>
              <a:t>, </a:t>
            </a:r>
            <a:r>
              <a:rPr lang="cs-CZ" sz="1500" dirty="0" err="1">
                <a:solidFill>
                  <a:schemeClr val="tx1"/>
                </a:solidFill>
                <a:latin typeface="Source Sans Pro Semibold" pitchFamily="34" charset="-18"/>
              </a:rPr>
              <a:t>ut</a:t>
            </a:r>
            <a:r>
              <a:rPr lang="cs-CZ" sz="1500" dirty="0">
                <a:solidFill>
                  <a:schemeClr val="tx1"/>
                </a:solidFill>
                <a:latin typeface="Source Sans Pro Semibold" pitchFamily="34" charset="-18"/>
              </a:rPr>
              <a:t> aut </a:t>
            </a:r>
            <a:r>
              <a:rPr lang="cs-CZ" sz="1500" dirty="0" err="1">
                <a:solidFill>
                  <a:schemeClr val="tx1"/>
                </a:solidFill>
                <a:latin typeface="Source Sans Pro Semibold" pitchFamily="34" charset="-18"/>
              </a:rPr>
              <a:t>reiciendis</a:t>
            </a:r>
            <a:r>
              <a:rPr lang="cs-CZ" sz="1500" dirty="0">
                <a:solidFill>
                  <a:schemeClr val="tx1"/>
                </a:solidFill>
                <a:latin typeface="Source Sans Pro Semibold" pitchFamily="34" charset="-18"/>
              </a:rPr>
              <a:t> </a:t>
            </a:r>
            <a:r>
              <a:rPr lang="cs-CZ" sz="1500" dirty="0" err="1">
                <a:solidFill>
                  <a:schemeClr val="tx1"/>
                </a:solidFill>
                <a:latin typeface="Source Sans Pro Semibold" pitchFamily="34" charset="-18"/>
              </a:rPr>
              <a:t>voluptatibus</a:t>
            </a:r>
            <a:r>
              <a:rPr lang="cs-CZ" sz="1500" dirty="0">
                <a:solidFill>
                  <a:schemeClr val="tx1"/>
                </a:solidFill>
                <a:latin typeface="Source Sans Pro Semibold" pitchFamily="34" charset="-18"/>
              </a:rPr>
              <a:t> </a:t>
            </a:r>
            <a:r>
              <a:rPr lang="cs-CZ" sz="1500" dirty="0" err="1">
                <a:solidFill>
                  <a:schemeClr val="tx1"/>
                </a:solidFill>
                <a:latin typeface="Source Sans Pro Semibold" pitchFamily="34" charset="-18"/>
              </a:rPr>
              <a:t>maiores</a:t>
            </a:r>
            <a:r>
              <a:rPr lang="cs-CZ" sz="1500" dirty="0">
                <a:solidFill>
                  <a:schemeClr val="tx1"/>
                </a:solidFill>
                <a:latin typeface="Source Sans Pro Semibold" pitchFamily="34" charset="-18"/>
              </a:rPr>
              <a:t>.</a:t>
            </a:r>
          </a:p>
          <a:p>
            <a:pPr algn="l"/>
            <a:endParaRPr lang="cs-CZ" sz="1500" dirty="0">
              <a:solidFill>
                <a:srgbClr val="642721"/>
              </a:solidFill>
              <a:latin typeface="Source Sans Pro Semibold" pitchFamily="34" charset="-18"/>
            </a:endParaRPr>
          </a:p>
          <a:p>
            <a:pPr marL="285750" indent="-285750" algn="l">
              <a:buFont typeface="Courier New" pitchFamily="49" charset="0"/>
              <a:buChar char="o"/>
            </a:pPr>
            <a:r>
              <a:rPr lang="cs-CZ" sz="1500" dirty="0">
                <a:solidFill>
                  <a:schemeClr val="tx1"/>
                </a:solidFill>
                <a:latin typeface="Source Sans Pro Semibold" pitchFamily="34" charset="-18"/>
              </a:rPr>
              <a:t>Nam </a:t>
            </a:r>
            <a:r>
              <a:rPr lang="cs-CZ" sz="1500" dirty="0" err="1">
                <a:solidFill>
                  <a:schemeClr val="tx1"/>
                </a:solidFill>
                <a:latin typeface="Source Sans Pro Semibold" pitchFamily="34" charset="-18"/>
              </a:rPr>
              <a:t>nec</a:t>
            </a:r>
            <a:r>
              <a:rPr lang="cs-CZ" sz="1500" dirty="0">
                <a:solidFill>
                  <a:schemeClr val="tx1"/>
                </a:solidFill>
                <a:latin typeface="Source Sans Pro Semibold" pitchFamily="34" charset="-18"/>
              </a:rPr>
              <a:t> </a:t>
            </a:r>
            <a:r>
              <a:rPr lang="cs-CZ" sz="1500" dirty="0" err="1">
                <a:solidFill>
                  <a:schemeClr val="tx1"/>
                </a:solidFill>
                <a:latin typeface="Source Sans Pro Semibold" pitchFamily="34" charset="-18"/>
              </a:rPr>
              <a:t>tellus</a:t>
            </a:r>
            <a:r>
              <a:rPr lang="cs-CZ" sz="1500" dirty="0">
                <a:solidFill>
                  <a:schemeClr val="tx1"/>
                </a:solidFill>
                <a:latin typeface="Source Sans Pro Semibold" pitchFamily="34" charset="-18"/>
              </a:rPr>
              <a:t> a </a:t>
            </a:r>
            <a:r>
              <a:rPr lang="cs-CZ" sz="1500" dirty="0" err="1">
                <a:solidFill>
                  <a:schemeClr val="tx1"/>
                </a:solidFill>
                <a:latin typeface="Source Sans Pro Semibold" pitchFamily="34" charset="-18"/>
              </a:rPr>
              <a:t>odio</a:t>
            </a:r>
            <a:r>
              <a:rPr lang="cs-CZ" sz="1500" dirty="0">
                <a:solidFill>
                  <a:schemeClr val="tx1"/>
                </a:solidFill>
                <a:latin typeface="Source Sans Pro Semibold" pitchFamily="34" charset="-18"/>
              </a:rPr>
              <a:t> </a:t>
            </a:r>
            <a:r>
              <a:rPr lang="cs-CZ" sz="1500" dirty="0" err="1">
                <a:solidFill>
                  <a:schemeClr val="tx1"/>
                </a:solidFill>
                <a:latin typeface="Source Sans Pro Semibold" pitchFamily="34" charset="-18"/>
              </a:rPr>
              <a:t>tincidunt</a:t>
            </a:r>
            <a:r>
              <a:rPr lang="cs-CZ" sz="1500" dirty="0">
                <a:solidFill>
                  <a:schemeClr val="tx1"/>
                </a:solidFill>
                <a:latin typeface="Source Sans Pro Semibold" pitchFamily="34" charset="-18"/>
              </a:rPr>
              <a:t> </a:t>
            </a:r>
            <a:r>
              <a:rPr lang="cs-CZ" sz="1500" dirty="0" err="1">
                <a:solidFill>
                  <a:schemeClr val="tx1"/>
                </a:solidFill>
                <a:latin typeface="Source Sans Pro Semibold" pitchFamily="34" charset="-18"/>
              </a:rPr>
              <a:t>auctor</a:t>
            </a:r>
            <a:endParaRPr lang="cs-CZ" sz="1500" dirty="0">
              <a:solidFill>
                <a:schemeClr val="tx1"/>
              </a:solidFill>
              <a:latin typeface="Source Sans Pro Semibold" pitchFamily="34" charset="-18"/>
            </a:endParaRPr>
          </a:p>
          <a:p>
            <a:pPr marL="285750" indent="-285750" algn="l">
              <a:buFont typeface="Courier New" pitchFamily="49" charset="0"/>
              <a:buChar char="o"/>
            </a:pPr>
            <a:r>
              <a:rPr lang="cs-CZ" sz="1500" dirty="0">
                <a:solidFill>
                  <a:schemeClr val="tx1"/>
                </a:solidFill>
                <a:latin typeface="Source Sans Pro Semibold" pitchFamily="34" charset="-18"/>
              </a:rPr>
              <a:t>Sed non  </a:t>
            </a:r>
            <a:r>
              <a:rPr lang="cs-CZ" sz="1500" dirty="0" err="1">
                <a:solidFill>
                  <a:schemeClr val="tx1"/>
                </a:solidFill>
                <a:latin typeface="Source Sans Pro Semibold" pitchFamily="34" charset="-18"/>
              </a:rPr>
              <a:t>mauris</a:t>
            </a:r>
            <a:r>
              <a:rPr lang="cs-CZ" sz="1500" dirty="0">
                <a:solidFill>
                  <a:schemeClr val="tx1"/>
                </a:solidFill>
                <a:latin typeface="Source Sans Pro Semibold" pitchFamily="34" charset="-18"/>
              </a:rPr>
              <a:t> vitae </a:t>
            </a:r>
            <a:r>
              <a:rPr lang="cs-CZ" sz="1500" dirty="0" err="1">
                <a:solidFill>
                  <a:schemeClr val="tx1"/>
                </a:solidFill>
                <a:latin typeface="Source Sans Pro Semibold" pitchFamily="34" charset="-18"/>
              </a:rPr>
              <a:t>erat</a:t>
            </a:r>
            <a:r>
              <a:rPr lang="cs-CZ" sz="1500" dirty="0">
                <a:solidFill>
                  <a:schemeClr val="tx1"/>
                </a:solidFill>
                <a:latin typeface="Source Sans Pro Semibold" pitchFamily="34" charset="-18"/>
              </a:rPr>
              <a:t> </a:t>
            </a:r>
            <a:r>
              <a:rPr lang="cs-CZ" sz="1500" dirty="0" err="1">
                <a:solidFill>
                  <a:schemeClr val="tx1"/>
                </a:solidFill>
                <a:latin typeface="Source Sans Pro Semibold" pitchFamily="34" charset="-18"/>
              </a:rPr>
              <a:t>consequat</a:t>
            </a:r>
            <a:endParaRPr lang="cs-CZ" sz="1500" dirty="0">
              <a:solidFill>
                <a:schemeClr val="tx1"/>
              </a:solidFill>
              <a:latin typeface="Source Sans Pro Semibold" pitchFamily="34" charset="-18"/>
            </a:endParaRPr>
          </a:p>
          <a:p>
            <a:pPr marL="285750" indent="-285750" algn="l">
              <a:buFont typeface="Courier New" pitchFamily="49" charset="0"/>
              <a:buChar char="o"/>
            </a:pPr>
            <a:r>
              <a:rPr lang="cs-CZ" sz="1500" dirty="0" err="1">
                <a:solidFill>
                  <a:schemeClr val="tx1"/>
                </a:solidFill>
                <a:latin typeface="Source Sans Pro Semibold" pitchFamily="34" charset="-18"/>
              </a:rPr>
              <a:t>Class</a:t>
            </a:r>
            <a:r>
              <a:rPr lang="cs-CZ" sz="1500" dirty="0">
                <a:solidFill>
                  <a:schemeClr val="tx1"/>
                </a:solidFill>
                <a:latin typeface="Source Sans Pro Semibold" pitchFamily="34" charset="-18"/>
              </a:rPr>
              <a:t> </a:t>
            </a:r>
            <a:r>
              <a:rPr lang="cs-CZ" sz="1500" dirty="0" err="1">
                <a:solidFill>
                  <a:schemeClr val="tx1"/>
                </a:solidFill>
                <a:latin typeface="Source Sans Pro Semibold" pitchFamily="34" charset="-18"/>
              </a:rPr>
              <a:t>aptent</a:t>
            </a:r>
            <a:r>
              <a:rPr lang="cs-CZ" sz="1500" dirty="0">
                <a:solidFill>
                  <a:schemeClr val="tx1"/>
                </a:solidFill>
                <a:latin typeface="Source Sans Pro Semibold" pitchFamily="34" charset="-18"/>
              </a:rPr>
              <a:t> </a:t>
            </a:r>
            <a:r>
              <a:rPr lang="cs-CZ" sz="1500" dirty="0" err="1">
                <a:solidFill>
                  <a:schemeClr val="tx1"/>
                </a:solidFill>
                <a:latin typeface="Source Sans Pro Semibold" pitchFamily="34" charset="-18"/>
              </a:rPr>
              <a:t>taciti</a:t>
            </a:r>
            <a:r>
              <a:rPr lang="cs-CZ" sz="1500" dirty="0">
                <a:solidFill>
                  <a:schemeClr val="tx1"/>
                </a:solidFill>
                <a:latin typeface="Source Sans Pro Semibold" pitchFamily="34" charset="-18"/>
              </a:rPr>
              <a:t> </a:t>
            </a:r>
            <a:r>
              <a:rPr lang="cs-CZ" sz="1500" dirty="0" err="1">
                <a:solidFill>
                  <a:schemeClr val="tx1"/>
                </a:solidFill>
                <a:latin typeface="Source Sans Pro Semibold" pitchFamily="34" charset="-18"/>
              </a:rPr>
              <a:t>sociosqu</a:t>
            </a:r>
            <a:r>
              <a:rPr lang="cs-CZ" sz="1500" dirty="0">
                <a:solidFill>
                  <a:schemeClr val="tx1"/>
                </a:solidFill>
                <a:latin typeface="Source Sans Pro Semibold" pitchFamily="34" charset="-18"/>
              </a:rPr>
              <a:t> ad </a:t>
            </a:r>
            <a:r>
              <a:rPr lang="cs-CZ" sz="1500" dirty="0" err="1">
                <a:solidFill>
                  <a:schemeClr val="tx1"/>
                </a:solidFill>
                <a:latin typeface="Source Sans Pro Semibold" pitchFamily="34" charset="-18"/>
              </a:rPr>
              <a:t>litora</a:t>
            </a:r>
            <a:endParaRPr lang="cs-CZ" sz="1500" dirty="0">
              <a:solidFill>
                <a:schemeClr val="tx1"/>
              </a:solidFill>
              <a:latin typeface="Source Sans Pro Semibold" pitchFamily="34" charset="-18"/>
            </a:endParaRPr>
          </a:p>
          <a:p>
            <a:pPr marL="285750" indent="-285750" algn="l">
              <a:buFont typeface="Courier New" pitchFamily="49" charset="0"/>
              <a:buChar char="o"/>
            </a:pPr>
            <a:r>
              <a:rPr lang="cs-CZ" sz="1500" dirty="0" err="1">
                <a:solidFill>
                  <a:schemeClr val="tx1"/>
                </a:solidFill>
                <a:latin typeface="Source Sans Pro Semibold" pitchFamily="34" charset="-18"/>
              </a:rPr>
              <a:t>Mauris</a:t>
            </a:r>
            <a:r>
              <a:rPr lang="cs-CZ" sz="1500" dirty="0">
                <a:solidFill>
                  <a:schemeClr val="tx1"/>
                </a:solidFill>
                <a:latin typeface="Source Sans Pro Semibold" pitchFamily="34" charset="-18"/>
              </a:rPr>
              <a:t> </a:t>
            </a:r>
            <a:r>
              <a:rPr lang="cs-CZ" sz="1500" dirty="0" err="1">
                <a:solidFill>
                  <a:schemeClr val="tx1"/>
                </a:solidFill>
                <a:latin typeface="Source Sans Pro Semibold" pitchFamily="34" charset="-18"/>
              </a:rPr>
              <a:t>ine</a:t>
            </a:r>
            <a:r>
              <a:rPr lang="cs-CZ" sz="1500" dirty="0">
                <a:solidFill>
                  <a:schemeClr val="tx1"/>
                </a:solidFill>
                <a:latin typeface="Source Sans Pro Semibold" pitchFamily="34" charset="-18"/>
              </a:rPr>
              <a:t> in </a:t>
            </a:r>
            <a:r>
              <a:rPr lang="cs-CZ" sz="1500" dirty="0" err="1">
                <a:solidFill>
                  <a:schemeClr val="tx1"/>
                </a:solidFill>
                <a:latin typeface="Source Sans Pro Semibold" pitchFamily="34" charset="-18"/>
              </a:rPr>
              <a:t>orci</a:t>
            </a:r>
            <a:r>
              <a:rPr lang="cs-CZ" sz="1500" dirty="0">
                <a:solidFill>
                  <a:schemeClr val="tx1"/>
                </a:solidFill>
                <a:latin typeface="Source Sans Pro Semibold" pitchFamily="34" charset="-18"/>
              </a:rPr>
              <a:t> </a:t>
            </a:r>
            <a:r>
              <a:rPr lang="cs-CZ" sz="1500">
                <a:solidFill>
                  <a:schemeClr val="tx1"/>
                </a:solidFill>
                <a:latin typeface="Source Sans Pro Semibold" pitchFamily="34" charset="-18"/>
              </a:rPr>
              <a:t>enim</a:t>
            </a:r>
          </a:p>
        </p:txBody>
      </p:sp>
      <p:pic>
        <p:nvPicPr>
          <p:cNvPr id="7" name="Picture 6"/>
          <p:cNvPicPr>
            <a:picLocks noChangeAspect="1"/>
          </p:cNvPicPr>
          <p:nvPr/>
        </p:nvPicPr>
        <p:blipFill>
          <a:blip r:embed="rId3">
            <a:extLst>
              <a:ext uri="{BEBA8EAE-BF5A-486C-A8C5-ECC9F3942E4B}">
                <a14:imgProps xmlns:a14="http://schemas.microsoft.com/office/drawing/2010/main">
                  <a14:imgLayer r:embed="rId4">
                    <a14:imgEffect>
                      <a14:artisticGlowEdges/>
                    </a14:imgEffect>
                  </a14:imgLayer>
                </a14:imgProps>
              </a:ext>
              <a:ext uri="{28A0092B-C50C-407E-A947-70E740481C1C}">
                <a14:useLocalDpi xmlns:a14="http://schemas.microsoft.com/office/drawing/2010/main" val="0"/>
              </a:ext>
            </a:extLst>
          </a:blip>
          <a:stretch>
            <a:fillRect/>
          </a:stretch>
        </p:blipFill>
        <p:spPr>
          <a:xfrm>
            <a:off x="621763" y="6231657"/>
            <a:ext cx="205821" cy="235223"/>
          </a:xfrm>
          <a:prstGeom prst="rect">
            <a:avLst/>
          </a:prstGeom>
        </p:spPr>
      </p:pic>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020272" y="6231656"/>
            <a:ext cx="235223" cy="235223"/>
          </a:xfrm>
          <a:prstGeom prst="rect">
            <a:avLst/>
          </a:prstGeom>
        </p:spPr>
      </p:pic>
      <p:sp>
        <p:nvSpPr>
          <p:cNvPr id="9" name="Footer Placeholder 3"/>
          <p:cNvSpPr txBox="1">
            <a:spLocks/>
          </p:cNvSpPr>
          <p:nvPr/>
        </p:nvSpPr>
        <p:spPr>
          <a:xfrm>
            <a:off x="7236296" y="6097877"/>
            <a:ext cx="2016224" cy="504056"/>
          </a:xfrm>
          <a:prstGeom prst="rect">
            <a:avLst/>
          </a:prstGeom>
        </p:spPr>
        <p:txBody>
          <a:bodyPr vert="horz" lIns="91440" tIns="45720" rIns="91440" bIns="45720" rtlCol="0" anchor="ctr"/>
          <a:lstStyle>
            <a:defPPr>
              <a:defRPr lang="cs-CZ"/>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cs-CZ" sz="1100">
                <a:solidFill>
                  <a:schemeClr val="bg1"/>
                </a:solidFill>
                <a:latin typeface="Berlin CE" pitchFamily="2" charset="0"/>
              </a:rPr>
              <a:t>fhs.utb.cz</a:t>
            </a:r>
          </a:p>
        </p:txBody>
      </p:sp>
      <p:pic>
        <p:nvPicPr>
          <p:cNvPr id="10" name="Picture 9"/>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635896" y="6191849"/>
            <a:ext cx="1934718" cy="285663"/>
          </a:xfrm>
          <a:prstGeom prst="rect">
            <a:avLst/>
          </a:prstGeom>
        </p:spPr>
      </p:pic>
      <p:sp>
        <p:nvSpPr>
          <p:cNvPr id="6" name="Zástupný symbol pro číslo snímku 5"/>
          <p:cNvSpPr>
            <a:spLocks noGrp="1"/>
          </p:cNvSpPr>
          <p:nvPr>
            <p:ph type="sldNum" sz="quarter" idx="12"/>
          </p:nvPr>
        </p:nvSpPr>
        <p:spPr/>
        <p:txBody>
          <a:bodyPr/>
          <a:lstStyle/>
          <a:p>
            <a:fld id="{58ACF089-6BD9-4FF9-8F05-3BF27D933551}" type="slidenum">
              <a:rPr lang="cs-CZ" smtClean="0"/>
              <a:t>29</a:t>
            </a:fld>
            <a:endParaRPr lang="cs-CZ"/>
          </a:p>
        </p:txBody>
      </p:sp>
      <p:pic>
        <p:nvPicPr>
          <p:cNvPr id="14" name="Obrázek 13" descr="http://www.msmt.cz/uploads/OP_VVV/Pravidla_pro_publicitu/logolinky/Logolink_OP_VVV_hor_barva_cz.jpg"/>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1632254" y="0"/>
            <a:ext cx="5759450" cy="1277620"/>
          </a:xfrm>
          <a:prstGeom prst="rect">
            <a:avLst/>
          </a:prstGeom>
          <a:noFill/>
          <a:ln>
            <a:noFill/>
          </a:ln>
        </p:spPr>
      </p:pic>
      <p:sp>
        <p:nvSpPr>
          <p:cNvPr id="11" name="Footer Placeholder 3">
            <a:extLst>
              <a:ext uri="{FF2B5EF4-FFF2-40B4-BE49-F238E27FC236}">
                <a16:creationId xmlns:a16="http://schemas.microsoft.com/office/drawing/2014/main" id="{B9404B4B-6FE0-4AF9-8B91-7967260F985D}"/>
              </a:ext>
            </a:extLst>
          </p:cNvPr>
          <p:cNvSpPr>
            <a:spLocks noGrp="1"/>
          </p:cNvSpPr>
          <p:nvPr>
            <p:ph type="ftr" sz="quarter" idx="11"/>
          </p:nvPr>
        </p:nvSpPr>
        <p:spPr>
          <a:xfrm>
            <a:off x="884312" y="6093296"/>
            <a:ext cx="2319536" cy="504056"/>
          </a:xfrm>
        </p:spPr>
        <p:txBody>
          <a:bodyPr/>
          <a:lstStyle/>
          <a:p>
            <a:pPr algn="l"/>
            <a:r>
              <a:rPr lang="cs-CZ" sz="1100" dirty="0">
                <a:solidFill>
                  <a:schemeClr val="tx1"/>
                </a:solidFill>
                <a:latin typeface="Berlin CE" pitchFamily="2" charset="0"/>
              </a:rPr>
              <a:t>Jméno Ing. Lubor Homolka, Ph.D.</a:t>
            </a:r>
          </a:p>
          <a:p>
            <a:pPr algn="l"/>
            <a:r>
              <a:rPr lang="cs-CZ" sz="1100" dirty="0">
                <a:solidFill>
                  <a:schemeClr val="tx1"/>
                </a:solidFill>
                <a:latin typeface="Berlin CE" pitchFamily="2" charset="0"/>
              </a:rPr>
              <a:t>Afiliace FaME UTB, ÚSKM</a:t>
            </a:r>
          </a:p>
        </p:txBody>
      </p:sp>
    </p:spTree>
    <p:extLst>
      <p:ext uri="{BB962C8B-B14F-4D97-AF65-F5344CB8AC3E}">
        <p14:creationId xmlns:p14="http://schemas.microsoft.com/office/powerpoint/2010/main" val="407111187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12001" y="1277620"/>
            <a:ext cx="8182507" cy="1008112"/>
          </a:xfrm>
        </p:spPr>
        <p:txBody>
          <a:bodyPr>
            <a:normAutofit/>
          </a:bodyPr>
          <a:lstStyle/>
          <a:p>
            <a:pPr algn="l"/>
            <a:r>
              <a:rPr lang="cs-CZ" sz="3200" dirty="0"/>
              <a:t>Přístupy k pravděpodobnosti</a:t>
            </a:r>
          </a:p>
        </p:txBody>
      </p:sp>
      <mc:AlternateContent xmlns:mc="http://schemas.openxmlformats.org/markup-compatibility/2006" xmlns:a14="http://schemas.microsoft.com/office/drawing/2010/main">
        <mc:Choice Requires="a14">
          <p:sp>
            <p:nvSpPr>
              <p:cNvPr id="3" name="Subtitle 2"/>
              <p:cNvSpPr>
                <a:spLocks noGrp="1"/>
              </p:cNvSpPr>
              <p:nvPr>
                <p:ph type="subTitle" idx="1"/>
              </p:nvPr>
            </p:nvSpPr>
            <p:spPr>
              <a:xfrm>
                <a:off x="539552" y="2348880"/>
                <a:ext cx="7981078" cy="3528392"/>
              </a:xfrm>
            </p:spPr>
            <p:txBody>
              <a:bodyPr>
                <a:noAutofit/>
              </a:bodyPr>
              <a:lstStyle/>
              <a:p>
                <a:pPr algn="l"/>
                <a:r>
                  <a:rPr lang="cs-CZ" sz="1500" dirty="0">
                    <a:solidFill>
                      <a:schemeClr val="tx1"/>
                    </a:solidFill>
                    <a:latin typeface="Source Sans Pro Semibold" pitchFamily="34" charset="-18"/>
                  </a:rPr>
                  <a:t>Pravděpodobnost je základním pojmem statistické analýzy. Existuje ale několik přístupů k jejímu využití. Zvolený přístup má přímý vliv na interpretaci výsledků.</a:t>
                </a:r>
              </a:p>
              <a:p>
                <a:pPr algn="l"/>
                <a:endParaRPr lang="cs-CZ" sz="1500" dirty="0">
                  <a:solidFill>
                    <a:schemeClr val="tx1"/>
                  </a:solidFill>
                  <a:latin typeface="Source Sans Pro Semibold" pitchFamily="34" charset="-18"/>
                </a:endParaRPr>
              </a:p>
              <a:p>
                <a:pPr algn="l"/>
                <a:r>
                  <a:rPr lang="cs-CZ" sz="1500" dirty="0">
                    <a:solidFill>
                      <a:schemeClr val="tx1"/>
                    </a:solidFill>
                    <a:latin typeface="Source Sans Pro Semibold" pitchFamily="34" charset="-18"/>
                  </a:rPr>
                  <a:t>Rozlišujeme 3 typy pravděpodobnosti:</a:t>
                </a:r>
              </a:p>
              <a:p>
                <a:pPr algn="l"/>
                <a:endParaRPr lang="cs-CZ" sz="1500" dirty="0">
                  <a:solidFill>
                    <a:srgbClr val="642721"/>
                  </a:solidFill>
                  <a:latin typeface="Source Sans Pro Semibold" pitchFamily="34" charset="-18"/>
                </a:endParaRPr>
              </a:p>
              <a:p>
                <a:pPr marL="285750" indent="-285750" algn="l">
                  <a:buFont typeface="Courier New" pitchFamily="49" charset="0"/>
                  <a:buChar char="o"/>
                </a:pPr>
                <a:r>
                  <a:rPr lang="cs-CZ" sz="1500" dirty="0">
                    <a:solidFill>
                      <a:schemeClr val="tx1"/>
                    </a:solidFill>
                    <a:latin typeface="Source Sans Pro Semibold" pitchFamily="34" charset="-18"/>
                  </a:rPr>
                  <a:t>Klasická</a:t>
                </a:r>
              </a:p>
              <a:p>
                <a:pPr marL="285750" indent="-285750" algn="l">
                  <a:buFont typeface="Courier New" pitchFamily="49" charset="0"/>
                  <a:buChar char="o"/>
                </a:pPr>
                <a:r>
                  <a:rPr lang="cs-CZ" sz="1500" dirty="0">
                    <a:solidFill>
                      <a:schemeClr val="tx1"/>
                    </a:solidFill>
                    <a:latin typeface="Source Sans Pro Semibold" pitchFamily="34" charset="-18"/>
                  </a:rPr>
                  <a:t>Standardní (Frekventistická)</a:t>
                </a:r>
              </a:p>
              <a:p>
                <a:pPr marL="285750" indent="-285750" algn="l">
                  <a:buFont typeface="Courier New" pitchFamily="49" charset="0"/>
                  <a:buChar char="o"/>
                </a:pPr>
                <a:r>
                  <a:rPr lang="cs-CZ" sz="1500" dirty="0">
                    <a:solidFill>
                      <a:schemeClr val="tx1"/>
                    </a:solidFill>
                    <a:latin typeface="Source Sans Pro Semibold" pitchFamily="34" charset="-18"/>
                  </a:rPr>
                  <a:t>Subjektivní 	</a:t>
                </a:r>
              </a:p>
              <a:p>
                <a:pPr marL="285750" indent="-285750" algn="l">
                  <a:buFont typeface="Courier New" pitchFamily="49" charset="0"/>
                  <a:buChar char="o"/>
                </a:pPr>
                <a:endParaRPr lang="cs-CZ" sz="1500" dirty="0">
                  <a:solidFill>
                    <a:schemeClr val="tx1"/>
                  </a:solidFill>
                  <a:latin typeface="Source Sans Pro Semibold" pitchFamily="34" charset="-18"/>
                </a:endParaRPr>
              </a:p>
              <a:p>
                <a:pPr algn="l"/>
                <a:r>
                  <a:rPr lang="cs-CZ" sz="1500" dirty="0">
                    <a:solidFill>
                      <a:schemeClr val="tx1"/>
                    </a:solidFill>
                    <a:latin typeface="Source Sans Pro Semibold" pitchFamily="34" charset="-18"/>
                  </a:rPr>
                  <a:t>Existuje též axiomatická definice pravděpodobnosti, která obecně vymezuje požadavky na míru pravděpodobnosti, např. že pravděpodobnost je v intervalu </a:t>
                </a:r>
                <a14:m>
                  <m:oMath xmlns:m="http://schemas.openxmlformats.org/officeDocument/2006/math">
                    <m:d>
                      <m:dPr>
                        <m:begChr m:val="⟨"/>
                        <m:endChr m:val="⟩"/>
                        <m:ctrlPr>
                          <a:rPr lang="cs-CZ" sz="1500" i="1" smtClean="0">
                            <a:solidFill>
                              <a:schemeClr val="tx1"/>
                            </a:solidFill>
                            <a:latin typeface="Cambria Math" panose="02040503050406030204" pitchFamily="18" charset="0"/>
                          </a:rPr>
                        </m:ctrlPr>
                      </m:dPr>
                      <m:e>
                        <m:r>
                          <a:rPr lang="cs-CZ" sz="1500" b="0" i="1" smtClean="0">
                            <a:solidFill>
                              <a:schemeClr val="tx1"/>
                            </a:solidFill>
                            <a:latin typeface="Cambria Math" panose="02040503050406030204" pitchFamily="18" charset="0"/>
                          </a:rPr>
                          <m:t>0,1</m:t>
                        </m:r>
                      </m:e>
                    </m:d>
                    <m:r>
                      <a:rPr lang="cs-CZ" sz="1500" b="0" i="1" smtClean="0">
                        <a:solidFill>
                          <a:schemeClr val="tx1"/>
                        </a:solidFill>
                        <a:latin typeface="Cambria Math" panose="02040503050406030204" pitchFamily="18" charset="0"/>
                      </a:rPr>
                      <m:t>.</m:t>
                    </m:r>
                  </m:oMath>
                </a14:m>
                <a:endParaRPr lang="cs-CZ" sz="1500" dirty="0">
                  <a:solidFill>
                    <a:schemeClr val="tx1"/>
                  </a:solidFill>
                  <a:latin typeface="Source Sans Pro Semibold" pitchFamily="34" charset="-18"/>
                </a:endParaRPr>
              </a:p>
            </p:txBody>
          </p:sp>
        </mc:Choice>
        <mc:Fallback xmlns="">
          <p:sp>
            <p:nvSpPr>
              <p:cNvPr id="3" name="Subtitle 2"/>
              <p:cNvSpPr>
                <a:spLocks noGrp="1" noRot="1" noChangeAspect="1" noMove="1" noResize="1" noEditPoints="1" noAdjustHandles="1" noChangeArrowheads="1" noChangeShapeType="1" noTextEdit="1"/>
              </p:cNvSpPr>
              <p:nvPr>
                <p:ph type="subTitle" idx="1"/>
              </p:nvPr>
            </p:nvSpPr>
            <p:spPr>
              <a:xfrm>
                <a:off x="539552" y="2348880"/>
                <a:ext cx="7981078" cy="3528392"/>
              </a:xfrm>
              <a:blipFill>
                <a:blip r:embed="rId3"/>
                <a:stretch>
                  <a:fillRect l="-306" t="-345"/>
                </a:stretch>
              </a:blipFill>
            </p:spPr>
            <p:txBody>
              <a:bodyPr/>
              <a:lstStyle/>
              <a:p>
                <a:r>
                  <a:rPr lang="en-GB">
                    <a:noFill/>
                  </a:rPr>
                  <a:t> </a:t>
                </a:r>
              </a:p>
            </p:txBody>
          </p:sp>
        </mc:Fallback>
      </mc:AlternateContent>
      <p:pic>
        <p:nvPicPr>
          <p:cNvPr id="7" name="Picture 6"/>
          <p:cNvPicPr>
            <a:picLocks noChangeAspect="1"/>
          </p:cNvPicPr>
          <p:nvPr/>
        </p:nvPicPr>
        <p:blipFill>
          <a:blip r:embed="rId4">
            <a:extLst>
              <a:ext uri="{BEBA8EAE-BF5A-486C-A8C5-ECC9F3942E4B}">
                <a14:imgProps xmlns:a14="http://schemas.microsoft.com/office/drawing/2010/main">
                  <a14:imgLayer r:embed="rId5">
                    <a14:imgEffect>
                      <a14:artisticGlowEdges/>
                    </a14:imgEffect>
                  </a14:imgLayer>
                </a14:imgProps>
              </a:ext>
              <a:ext uri="{28A0092B-C50C-407E-A947-70E740481C1C}">
                <a14:useLocalDpi xmlns:a14="http://schemas.microsoft.com/office/drawing/2010/main" val="0"/>
              </a:ext>
            </a:extLst>
          </a:blip>
          <a:stretch>
            <a:fillRect/>
          </a:stretch>
        </p:blipFill>
        <p:spPr>
          <a:xfrm>
            <a:off x="621763" y="6231657"/>
            <a:ext cx="205821" cy="235223"/>
          </a:xfrm>
          <a:prstGeom prst="rect">
            <a:avLst/>
          </a:prstGeom>
        </p:spPr>
      </p:pic>
      <p:pic>
        <p:nvPicPr>
          <p:cNvPr id="8" name="Picture 7"/>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020272" y="6231656"/>
            <a:ext cx="235223" cy="235223"/>
          </a:xfrm>
          <a:prstGeom prst="rect">
            <a:avLst/>
          </a:prstGeom>
        </p:spPr>
      </p:pic>
      <p:sp>
        <p:nvSpPr>
          <p:cNvPr id="9" name="Footer Placeholder 3"/>
          <p:cNvSpPr txBox="1">
            <a:spLocks/>
          </p:cNvSpPr>
          <p:nvPr/>
        </p:nvSpPr>
        <p:spPr>
          <a:xfrm>
            <a:off x="7236296" y="6097877"/>
            <a:ext cx="2016224" cy="504056"/>
          </a:xfrm>
          <a:prstGeom prst="rect">
            <a:avLst/>
          </a:prstGeom>
        </p:spPr>
        <p:txBody>
          <a:bodyPr vert="horz" lIns="91440" tIns="45720" rIns="91440" bIns="45720" rtlCol="0" anchor="ctr"/>
          <a:lstStyle>
            <a:defPPr>
              <a:defRPr lang="cs-CZ"/>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cs-CZ" sz="1100">
                <a:solidFill>
                  <a:schemeClr val="bg1"/>
                </a:solidFill>
                <a:latin typeface="Berlin CE" pitchFamily="2" charset="0"/>
              </a:rPr>
              <a:t>fhs.utb.cz</a:t>
            </a:r>
          </a:p>
        </p:txBody>
      </p:sp>
      <p:pic>
        <p:nvPicPr>
          <p:cNvPr id="10" name="Picture 9"/>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3635896" y="6191849"/>
            <a:ext cx="1934718" cy="285663"/>
          </a:xfrm>
          <a:prstGeom prst="rect">
            <a:avLst/>
          </a:prstGeom>
        </p:spPr>
      </p:pic>
      <p:sp>
        <p:nvSpPr>
          <p:cNvPr id="6" name="Zástupný symbol pro číslo snímku 5"/>
          <p:cNvSpPr>
            <a:spLocks noGrp="1"/>
          </p:cNvSpPr>
          <p:nvPr>
            <p:ph type="sldNum" sz="quarter" idx="12"/>
          </p:nvPr>
        </p:nvSpPr>
        <p:spPr/>
        <p:txBody>
          <a:bodyPr/>
          <a:lstStyle/>
          <a:p>
            <a:fld id="{58ACF089-6BD9-4FF9-8F05-3BF27D933551}" type="slidenum">
              <a:rPr lang="cs-CZ" smtClean="0"/>
              <a:t>3</a:t>
            </a:fld>
            <a:endParaRPr lang="cs-CZ"/>
          </a:p>
        </p:txBody>
      </p:sp>
      <p:pic>
        <p:nvPicPr>
          <p:cNvPr id="14" name="Obrázek 13" descr="http://www.msmt.cz/uploads/OP_VVV/Pravidla_pro_publicitu/logolinky/Logolink_OP_VVV_hor_barva_cz.jpg"/>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1632254" y="0"/>
            <a:ext cx="5759450" cy="1277620"/>
          </a:xfrm>
          <a:prstGeom prst="rect">
            <a:avLst/>
          </a:prstGeom>
          <a:noFill/>
          <a:ln>
            <a:noFill/>
          </a:ln>
        </p:spPr>
      </p:pic>
      <p:sp>
        <p:nvSpPr>
          <p:cNvPr id="11" name="Footer Placeholder 3">
            <a:extLst>
              <a:ext uri="{FF2B5EF4-FFF2-40B4-BE49-F238E27FC236}">
                <a16:creationId xmlns:a16="http://schemas.microsoft.com/office/drawing/2014/main" id="{735FCE8C-DBE3-49D8-BFD7-E8EF5AA43491}"/>
              </a:ext>
            </a:extLst>
          </p:cNvPr>
          <p:cNvSpPr>
            <a:spLocks noGrp="1"/>
          </p:cNvSpPr>
          <p:nvPr>
            <p:ph type="ftr" sz="quarter" idx="11"/>
          </p:nvPr>
        </p:nvSpPr>
        <p:spPr>
          <a:xfrm>
            <a:off x="884312" y="6093296"/>
            <a:ext cx="2319536" cy="504056"/>
          </a:xfrm>
        </p:spPr>
        <p:txBody>
          <a:bodyPr/>
          <a:lstStyle/>
          <a:p>
            <a:pPr algn="l"/>
            <a:r>
              <a:rPr lang="cs-CZ" sz="1100" dirty="0">
                <a:solidFill>
                  <a:schemeClr val="tx1"/>
                </a:solidFill>
                <a:latin typeface="Berlin CE" pitchFamily="2" charset="0"/>
              </a:rPr>
              <a:t>Jméno Ing. Lubor Homolka, Ph.D.</a:t>
            </a:r>
          </a:p>
          <a:p>
            <a:pPr algn="l"/>
            <a:r>
              <a:rPr lang="cs-CZ" sz="1100" dirty="0">
                <a:solidFill>
                  <a:schemeClr val="tx1"/>
                </a:solidFill>
                <a:latin typeface="Berlin CE" pitchFamily="2" charset="0"/>
              </a:rPr>
              <a:t>Afiliace FaME UTB, ÚSKM</a:t>
            </a:r>
          </a:p>
        </p:txBody>
      </p:sp>
    </p:spTree>
    <p:extLst>
      <p:ext uri="{BB962C8B-B14F-4D97-AF65-F5344CB8AC3E}">
        <p14:creationId xmlns:p14="http://schemas.microsoft.com/office/powerpoint/2010/main" val="25526595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12001" y="1277620"/>
            <a:ext cx="8182507" cy="1008112"/>
          </a:xfrm>
        </p:spPr>
        <p:txBody>
          <a:bodyPr>
            <a:normAutofit/>
          </a:bodyPr>
          <a:lstStyle/>
          <a:p>
            <a:pPr algn="l"/>
            <a:r>
              <a:rPr lang="cs-CZ" sz="3200" dirty="0"/>
              <a:t>Klasická pravděpodobnost</a:t>
            </a:r>
          </a:p>
        </p:txBody>
      </p:sp>
      <mc:AlternateContent xmlns:mc="http://schemas.openxmlformats.org/markup-compatibility/2006" xmlns:a14="http://schemas.microsoft.com/office/drawing/2010/main">
        <mc:Choice Requires="a14">
          <p:sp>
            <p:nvSpPr>
              <p:cNvPr id="3" name="Subtitle 2"/>
              <p:cNvSpPr>
                <a:spLocks noGrp="1"/>
              </p:cNvSpPr>
              <p:nvPr>
                <p:ph type="subTitle" idx="1"/>
              </p:nvPr>
            </p:nvSpPr>
            <p:spPr>
              <a:xfrm>
                <a:off x="539552" y="2348880"/>
                <a:ext cx="7981078" cy="3528392"/>
              </a:xfrm>
            </p:spPr>
            <p:txBody>
              <a:bodyPr>
                <a:noAutofit/>
              </a:bodyPr>
              <a:lstStyle/>
              <a:p>
                <a:pPr algn="l"/>
                <a:r>
                  <a:rPr lang="cs-CZ" sz="1500" dirty="0">
                    <a:solidFill>
                      <a:schemeClr val="tx1"/>
                    </a:solidFill>
                    <a:latin typeface="Source Sans Pro Semibold" pitchFamily="34" charset="-18"/>
                  </a:rPr>
                  <a:t>Pravděpodobnost je možné použít pouze u jevů, které mají konečný počet možností a každá z možností má stejnou pravděpodobnost realizace.</a:t>
                </a:r>
              </a:p>
              <a:p>
                <a:pPr algn="l"/>
                <a:endParaRPr lang="cs-CZ" sz="1500" dirty="0">
                  <a:solidFill>
                    <a:schemeClr val="tx1"/>
                  </a:solidFill>
                  <a:latin typeface="Source Sans Pro Semibold" pitchFamily="34" charset="-18"/>
                </a:endParaRPr>
              </a:p>
              <a:p>
                <a:pPr algn="l"/>
                <a:r>
                  <a:rPr lang="cs-CZ" sz="1500" dirty="0">
                    <a:solidFill>
                      <a:schemeClr val="tx1"/>
                    </a:solidFill>
                    <a:latin typeface="Source Sans Pro Semibold" pitchFamily="34" charset="-18"/>
                  </a:rPr>
                  <a:t>Tento typ pravděpodobnosti může být využit v teoretických modelech. Není nutné provádět empirické šetření ke zjištění pravděpodobnosti jevu.</a:t>
                </a:r>
              </a:p>
              <a:p>
                <a:pPr algn="l"/>
                <a:endParaRPr lang="cs-CZ" sz="1500" dirty="0">
                  <a:solidFill>
                    <a:srgbClr val="642721"/>
                  </a:solidFill>
                  <a:latin typeface="Source Sans Pro Semibold" pitchFamily="34" charset="-18"/>
                </a:endParaRPr>
              </a:p>
              <a:p>
                <a:pPr algn="l"/>
                <a14:m>
                  <m:oMathPara xmlns:m="http://schemas.openxmlformats.org/officeDocument/2006/math">
                    <m:oMathParaPr>
                      <m:jc m:val="centerGroup"/>
                    </m:oMathParaPr>
                    <m:oMath xmlns:m="http://schemas.openxmlformats.org/officeDocument/2006/math">
                      <m:r>
                        <a:rPr lang="cs-CZ" sz="1500" b="0" i="1" smtClean="0">
                          <a:solidFill>
                            <a:srgbClr val="642721"/>
                          </a:solidFill>
                          <a:latin typeface="Cambria Math" panose="02040503050406030204" pitchFamily="18" charset="0"/>
                        </a:rPr>
                        <m:t>𝑃</m:t>
                      </m:r>
                      <m:d>
                        <m:dPr>
                          <m:ctrlPr>
                            <a:rPr lang="cs-CZ" sz="1500" b="0" i="1" smtClean="0">
                              <a:solidFill>
                                <a:srgbClr val="642721"/>
                              </a:solidFill>
                              <a:latin typeface="Cambria Math" panose="02040503050406030204" pitchFamily="18" charset="0"/>
                            </a:rPr>
                          </m:ctrlPr>
                        </m:dPr>
                        <m:e>
                          <m:r>
                            <m:rPr>
                              <m:nor/>
                            </m:rPr>
                            <a:rPr lang="cs-CZ" sz="1500" b="0" i="0" smtClean="0">
                              <a:solidFill>
                                <a:srgbClr val="642721"/>
                              </a:solidFill>
                              <a:latin typeface="Cambria Math" panose="02040503050406030204" pitchFamily="18" charset="0"/>
                            </a:rPr>
                            <m:t>hodnota</m:t>
                          </m:r>
                        </m:e>
                      </m:d>
                      <m:r>
                        <a:rPr lang="cs-CZ" sz="1500" b="0" i="1" smtClean="0">
                          <a:solidFill>
                            <a:srgbClr val="642721"/>
                          </a:solidFill>
                          <a:latin typeface="Cambria Math" panose="02040503050406030204" pitchFamily="18" charset="0"/>
                        </a:rPr>
                        <m:t>=</m:t>
                      </m:r>
                      <m:f>
                        <m:fPr>
                          <m:ctrlPr>
                            <a:rPr lang="cs-CZ" sz="1500" b="0" i="1" smtClean="0">
                              <a:solidFill>
                                <a:srgbClr val="642721"/>
                              </a:solidFill>
                              <a:latin typeface="Cambria Math" panose="02040503050406030204" pitchFamily="18" charset="0"/>
                            </a:rPr>
                          </m:ctrlPr>
                        </m:fPr>
                        <m:num>
                          <m:r>
                            <a:rPr lang="cs-CZ" sz="1500" b="0" i="1" smtClean="0">
                              <a:solidFill>
                                <a:srgbClr val="642721"/>
                              </a:solidFill>
                              <a:latin typeface="Cambria Math" panose="02040503050406030204" pitchFamily="18" charset="0"/>
                            </a:rPr>
                            <m:t>1</m:t>
                          </m:r>
                        </m:num>
                        <m:den>
                          <m:r>
                            <m:rPr>
                              <m:nor/>
                            </m:rPr>
                            <a:rPr lang="cs-CZ" sz="1500" b="0" i="0" smtClean="0">
                              <a:solidFill>
                                <a:srgbClr val="642721"/>
                              </a:solidFill>
                              <a:latin typeface="Cambria Math" panose="02040503050406030204" pitchFamily="18" charset="0"/>
                            </a:rPr>
                            <m:t>v</m:t>
                          </m:r>
                          <m:r>
                            <m:rPr>
                              <m:nor/>
                            </m:rPr>
                            <a:rPr lang="cs-CZ" sz="1500" b="0" i="0" smtClean="0">
                              <a:solidFill>
                                <a:srgbClr val="642721"/>
                              </a:solidFill>
                              <a:latin typeface="Cambria Math" panose="02040503050406030204" pitchFamily="18" charset="0"/>
                            </a:rPr>
                            <m:t>š</m:t>
                          </m:r>
                          <m:r>
                            <m:rPr>
                              <m:nor/>
                            </m:rPr>
                            <a:rPr lang="cs-CZ" sz="1500" b="0" i="0" smtClean="0">
                              <a:solidFill>
                                <a:srgbClr val="642721"/>
                              </a:solidFill>
                              <a:latin typeface="Cambria Math" panose="02040503050406030204" pitchFamily="18" charset="0"/>
                            </a:rPr>
                            <m:t>echny</m:t>
                          </m:r>
                          <m:r>
                            <m:rPr>
                              <m:nor/>
                            </m:rPr>
                            <a:rPr lang="cs-CZ" sz="1500" b="0" i="0" smtClean="0">
                              <a:solidFill>
                                <a:srgbClr val="642721"/>
                              </a:solidFill>
                              <a:latin typeface="Cambria Math" panose="02040503050406030204" pitchFamily="18" charset="0"/>
                            </a:rPr>
                            <m:t> </m:t>
                          </m:r>
                          <m:r>
                            <m:rPr>
                              <m:nor/>
                            </m:rPr>
                            <a:rPr lang="cs-CZ" sz="1500" b="0" i="0" smtClean="0">
                              <a:solidFill>
                                <a:srgbClr val="642721"/>
                              </a:solidFill>
                              <a:latin typeface="Cambria Math" panose="02040503050406030204" pitchFamily="18" charset="0"/>
                            </a:rPr>
                            <m:t>mo</m:t>
                          </m:r>
                          <m:r>
                            <m:rPr>
                              <m:nor/>
                            </m:rPr>
                            <a:rPr lang="cs-CZ" sz="1500" b="0" i="0" smtClean="0">
                              <a:solidFill>
                                <a:srgbClr val="642721"/>
                              </a:solidFill>
                              <a:latin typeface="Cambria Math" panose="02040503050406030204" pitchFamily="18" charset="0"/>
                            </a:rPr>
                            <m:t>ž</m:t>
                          </m:r>
                          <m:r>
                            <m:rPr>
                              <m:nor/>
                            </m:rPr>
                            <a:rPr lang="cs-CZ" sz="1500" b="0" i="0" smtClean="0">
                              <a:solidFill>
                                <a:srgbClr val="642721"/>
                              </a:solidFill>
                              <a:latin typeface="Cambria Math" panose="02040503050406030204" pitchFamily="18" charset="0"/>
                            </a:rPr>
                            <m:t>n</m:t>
                          </m:r>
                          <m:r>
                            <m:rPr>
                              <m:nor/>
                            </m:rPr>
                            <a:rPr lang="cs-CZ" sz="1500" b="0" i="0" smtClean="0">
                              <a:solidFill>
                                <a:srgbClr val="642721"/>
                              </a:solidFill>
                              <a:latin typeface="Cambria Math" panose="02040503050406030204" pitchFamily="18" charset="0"/>
                            </a:rPr>
                            <m:t>é </m:t>
                          </m:r>
                          <m:r>
                            <m:rPr>
                              <m:nor/>
                            </m:rPr>
                            <a:rPr lang="cs-CZ" sz="1500" b="0" i="0" smtClean="0">
                              <a:solidFill>
                                <a:srgbClr val="642721"/>
                              </a:solidFill>
                              <a:latin typeface="Cambria Math" panose="02040503050406030204" pitchFamily="18" charset="0"/>
                            </a:rPr>
                            <m:t>hodnoty</m:t>
                          </m:r>
                        </m:den>
                      </m:f>
                    </m:oMath>
                  </m:oMathPara>
                </a14:m>
                <a:endParaRPr lang="cs-CZ" sz="1500" dirty="0">
                  <a:solidFill>
                    <a:srgbClr val="642721"/>
                  </a:solidFill>
                  <a:latin typeface="Source Sans Pro Semibold" pitchFamily="34" charset="-18"/>
                </a:endParaRPr>
              </a:p>
              <a:p>
                <a:pPr algn="l"/>
                <a:endParaRPr lang="cs-CZ" sz="1500" dirty="0">
                  <a:solidFill>
                    <a:schemeClr val="tx1"/>
                  </a:solidFill>
                  <a:latin typeface="Source Sans Pro Semibold" pitchFamily="34" charset="-18"/>
                </a:endParaRPr>
              </a:p>
              <a:p>
                <a:pPr algn="l"/>
                <a:r>
                  <a:rPr lang="cs-CZ" sz="1500" dirty="0">
                    <a:solidFill>
                      <a:schemeClr val="tx1"/>
                    </a:solidFill>
                    <a:latin typeface="Source Sans Pro Semibold" pitchFamily="34" charset="-18"/>
                  </a:rPr>
                  <a:t>Tento typ pravděpodobnosti je možné použít pouze u diskrétních náhodných veličin (podmínka konečného počtu možností).</a:t>
                </a:r>
              </a:p>
            </p:txBody>
          </p:sp>
        </mc:Choice>
        <mc:Fallback xmlns="">
          <p:sp>
            <p:nvSpPr>
              <p:cNvPr id="3" name="Subtitle 2"/>
              <p:cNvSpPr>
                <a:spLocks noGrp="1" noRot="1" noChangeAspect="1" noMove="1" noResize="1" noEditPoints="1" noAdjustHandles="1" noChangeArrowheads="1" noChangeShapeType="1" noTextEdit="1"/>
              </p:cNvSpPr>
              <p:nvPr>
                <p:ph type="subTitle" idx="1"/>
              </p:nvPr>
            </p:nvSpPr>
            <p:spPr>
              <a:xfrm>
                <a:off x="539552" y="2348880"/>
                <a:ext cx="7981078" cy="3528392"/>
              </a:xfrm>
              <a:blipFill>
                <a:blip r:embed="rId3"/>
                <a:stretch>
                  <a:fillRect l="-306" t="-345" r="-764"/>
                </a:stretch>
              </a:blipFill>
            </p:spPr>
            <p:txBody>
              <a:bodyPr/>
              <a:lstStyle/>
              <a:p>
                <a:r>
                  <a:rPr lang="en-GB">
                    <a:noFill/>
                  </a:rPr>
                  <a:t> </a:t>
                </a:r>
              </a:p>
            </p:txBody>
          </p:sp>
        </mc:Fallback>
      </mc:AlternateContent>
      <p:pic>
        <p:nvPicPr>
          <p:cNvPr id="7" name="Picture 6"/>
          <p:cNvPicPr>
            <a:picLocks noChangeAspect="1"/>
          </p:cNvPicPr>
          <p:nvPr/>
        </p:nvPicPr>
        <p:blipFill>
          <a:blip r:embed="rId4">
            <a:extLst>
              <a:ext uri="{BEBA8EAE-BF5A-486C-A8C5-ECC9F3942E4B}">
                <a14:imgProps xmlns:a14="http://schemas.microsoft.com/office/drawing/2010/main">
                  <a14:imgLayer r:embed="rId5">
                    <a14:imgEffect>
                      <a14:artisticGlowEdges/>
                    </a14:imgEffect>
                  </a14:imgLayer>
                </a14:imgProps>
              </a:ext>
              <a:ext uri="{28A0092B-C50C-407E-A947-70E740481C1C}">
                <a14:useLocalDpi xmlns:a14="http://schemas.microsoft.com/office/drawing/2010/main" val="0"/>
              </a:ext>
            </a:extLst>
          </a:blip>
          <a:stretch>
            <a:fillRect/>
          </a:stretch>
        </p:blipFill>
        <p:spPr>
          <a:xfrm>
            <a:off x="621763" y="6231657"/>
            <a:ext cx="205821" cy="235223"/>
          </a:xfrm>
          <a:prstGeom prst="rect">
            <a:avLst/>
          </a:prstGeom>
        </p:spPr>
      </p:pic>
      <p:pic>
        <p:nvPicPr>
          <p:cNvPr id="8" name="Picture 7"/>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020272" y="6231656"/>
            <a:ext cx="235223" cy="235223"/>
          </a:xfrm>
          <a:prstGeom prst="rect">
            <a:avLst/>
          </a:prstGeom>
        </p:spPr>
      </p:pic>
      <p:sp>
        <p:nvSpPr>
          <p:cNvPr id="9" name="Footer Placeholder 3"/>
          <p:cNvSpPr txBox="1">
            <a:spLocks/>
          </p:cNvSpPr>
          <p:nvPr/>
        </p:nvSpPr>
        <p:spPr>
          <a:xfrm>
            <a:off x="7236296" y="6097877"/>
            <a:ext cx="2016224" cy="504056"/>
          </a:xfrm>
          <a:prstGeom prst="rect">
            <a:avLst/>
          </a:prstGeom>
        </p:spPr>
        <p:txBody>
          <a:bodyPr vert="horz" lIns="91440" tIns="45720" rIns="91440" bIns="45720" rtlCol="0" anchor="ctr"/>
          <a:lstStyle>
            <a:defPPr>
              <a:defRPr lang="cs-CZ"/>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cs-CZ" sz="1100">
                <a:solidFill>
                  <a:schemeClr val="bg1"/>
                </a:solidFill>
                <a:latin typeface="Berlin CE" pitchFamily="2" charset="0"/>
              </a:rPr>
              <a:t>fhs.utb.cz</a:t>
            </a:r>
          </a:p>
        </p:txBody>
      </p:sp>
      <p:pic>
        <p:nvPicPr>
          <p:cNvPr id="10" name="Picture 9"/>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3635896" y="6191849"/>
            <a:ext cx="1934718" cy="285663"/>
          </a:xfrm>
          <a:prstGeom prst="rect">
            <a:avLst/>
          </a:prstGeom>
        </p:spPr>
      </p:pic>
      <p:sp>
        <p:nvSpPr>
          <p:cNvPr id="6" name="Zástupný symbol pro číslo snímku 5"/>
          <p:cNvSpPr>
            <a:spLocks noGrp="1"/>
          </p:cNvSpPr>
          <p:nvPr>
            <p:ph type="sldNum" sz="quarter" idx="12"/>
          </p:nvPr>
        </p:nvSpPr>
        <p:spPr/>
        <p:txBody>
          <a:bodyPr/>
          <a:lstStyle/>
          <a:p>
            <a:fld id="{58ACF089-6BD9-4FF9-8F05-3BF27D933551}" type="slidenum">
              <a:rPr lang="cs-CZ" smtClean="0"/>
              <a:t>4</a:t>
            </a:fld>
            <a:endParaRPr lang="cs-CZ"/>
          </a:p>
        </p:txBody>
      </p:sp>
      <p:pic>
        <p:nvPicPr>
          <p:cNvPr id="14" name="Obrázek 13" descr="http://www.msmt.cz/uploads/OP_VVV/Pravidla_pro_publicitu/logolinky/Logolink_OP_VVV_hor_barva_cz.jpg"/>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1632254" y="0"/>
            <a:ext cx="5759450" cy="1277620"/>
          </a:xfrm>
          <a:prstGeom prst="rect">
            <a:avLst/>
          </a:prstGeom>
          <a:noFill/>
          <a:ln>
            <a:noFill/>
          </a:ln>
        </p:spPr>
      </p:pic>
      <p:sp>
        <p:nvSpPr>
          <p:cNvPr id="11" name="Footer Placeholder 3">
            <a:extLst>
              <a:ext uri="{FF2B5EF4-FFF2-40B4-BE49-F238E27FC236}">
                <a16:creationId xmlns:a16="http://schemas.microsoft.com/office/drawing/2014/main" id="{CEE57D6D-7860-4E54-9308-5D2CD652BE22}"/>
              </a:ext>
            </a:extLst>
          </p:cNvPr>
          <p:cNvSpPr>
            <a:spLocks noGrp="1"/>
          </p:cNvSpPr>
          <p:nvPr>
            <p:ph type="ftr" sz="quarter" idx="11"/>
          </p:nvPr>
        </p:nvSpPr>
        <p:spPr>
          <a:xfrm>
            <a:off x="884312" y="6093296"/>
            <a:ext cx="2319536" cy="504056"/>
          </a:xfrm>
        </p:spPr>
        <p:txBody>
          <a:bodyPr/>
          <a:lstStyle/>
          <a:p>
            <a:pPr algn="l"/>
            <a:r>
              <a:rPr lang="cs-CZ" sz="1100" dirty="0">
                <a:solidFill>
                  <a:schemeClr val="tx1"/>
                </a:solidFill>
                <a:latin typeface="Berlin CE" pitchFamily="2" charset="0"/>
              </a:rPr>
              <a:t>Jméno Ing. Lubor Homolka, Ph.D.</a:t>
            </a:r>
          </a:p>
          <a:p>
            <a:pPr algn="l"/>
            <a:r>
              <a:rPr lang="cs-CZ" sz="1100" dirty="0">
                <a:solidFill>
                  <a:schemeClr val="tx1"/>
                </a:solidFill>
                <a:latin typeface="Berlin CE" pitchFamily="2" charset="0"/>
              </a:rPr>
              <a:t>Afiliace FaME UTB, ÚSKM</a:t>
            </a:r>
          </a:p>
        </p:txBody>
      </p:sp>
    </p:spTree>
    <p:extLst>
      <p:ext uri="{BB962C8B-B14F-4D97-AF65-F5344CB8AC3E}">
        <p14:creationId xmlns:p14="http://schemas.microsoft.com/office/powerpoint/2010/main" val="187643989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12001" y="1277620"/>
            <a:ext cx="8182507" cy="1008112"/>
          </a:xfrm>
        </p:spPr>
        <p:txBody>
          <a:bodyPr>
            <a:normAutofit/>
          </a:bodyPr>
          <a:lstStyle/>
          <a:p>
            <a:pPr algn="l"/>
            <a:r>
              <a:rPr lang="cs-CZ" sz="3200" dirty="0"/>
              <a:t>Standardní pravděpodobnost</a:t>
            </a:r>
          </a:p>
        </p:txBody>
      </p:sp>
      <mc:AlternateContent xmlns:mc="http://schemas.openxmlformats.org/markup-compatibility/2006" xmlns:a14="http://schemas.microsoft.com/office/drawing/2010/main">
        <mc:Choice Requires="a14">
          <p:sp>
            <p:nvSpPr>
              <p:cNvPr id="3" name="Subtitle 2"/>
              <p:cNvSpPr>
                <a:spLocks noGrp="1"/>
              </p:cNvSpPr>
              <p:nvPr>
                <p:ph type="subTitle" idx="1"/>
              </p:nvPr>
            </p:nvSpPr>
            <p:spPr>
              <a:xfrm>
                <a:off x="539552" y="2348880"/>
                <a:ext cx="7981078" cy="3528392"/>
              </a:xfrm>
            </p:spPr>
            <p:txBody>
              <a:bodyPr>
                <a:noAutofit/>
              </a:bodyPr>
              <a:lstStyle/>
              <a:p>
                <a:pPr algn="l"/>
                <a:r>
                  <a:rPr lang="cs-CZ" sz="1500" dirty="0">
                    <a:solidFill>
                      <a:schemeClr val="tx1"/>
                    </a:solidFill>
                    <a:latin typeface="Source Sans Pro Semibold" pitchFamily="34" charset="-18"/>
                  </a:rPr>
                  <a:t>Nejčastěji užívanou pravděpodobností je standardní pravděpodobnost. K jejímu zjištění je nutné empirického šetření. </a:t>
                </a:r>
              </a:p>
              <a:p>
                <a:pPr algn="l"/>
                <a:endParaRPr lang="cs-CZ" sz="1500" dirty="0">
                  <a:solidFill>
                    <a:schemeClr val="tx1"/>
                  </a:solidFill>
                  <a:latin typeface="Source Sans Pro Semibold" pitchFamily="34" charset="-18"/>
                </a:endParaRPr>
              </a:p>
              <a:p>
                <a:pPr algn="l"/>
                <a:r>
                  <a:rPr lang="cs-CZ" sz="1500" dirty="0">
                    <a:solidFill>
                      <a:schemeClr val="tx1"/>
                    </a:solidFill>
                    <a:latin typeface="Source Sans Pro Semibold" pitchFamily="34" charset="-18"/>
                  </a:rPr>
                  <a:t>Dle striktního výkladu je vyžadováno experimentální nastavení výzkumu, který je možný opakovat nekonečně mnohokrát. </a:t>
                </a:r>
              </a:p>
              <a:p>
                <a:pPr algn="l"/>
                <a:endParaRPr lang="cs-CZ" sz="1500" dirty="0">
                  <a:solidFill>
                    <a:schemeClr val="tx1"/>
                  </a:solidFill>
                  <a:latin typeface="Source Sans Pro Semibold" pitchFamily="34" charset="-18"/>
                </a:endParaRPr>
              </a:p>
              <a:p>
                <a:pPr algn="l"/>
                <a:r>
                  <a:rPr lang="cs-CZ" sz="1500" dirty="0">
                    <a:solidFill>
                      <a:schemeClr val="tx1"/>
                    </a:solidFill>
                    <a:latin typeface="Source Sans Pro Semibold" pitchFamily="34" charset="-18"/>
                  </a:rPr>
                  <a:t>Odhad skutečné pravděpodobnosti </a:t>
                </a:r>
                <a:r>
                  <a:rPr lang="cs-CZ" sz="1500" i="1" dirty="0">
                    <a:solidFill>
                      <a:schemeClr val="tx1"/>
                    </a:solidFill>
                    <a:latin typeface="Source Sans Pro Semibold" pitchFamily="34" charset="-18"/>
                  </a:rPr>
                  <a:t>P</a:t>
                </a:r>
                <a:r>
                  <a:rPr lang="cs-CZ" sz="1500" dirty="0">
                    <a:solidFill>
                      <a:schemeClr val="tx1"/>
                    </a:solidFill>
                    <a:latin typeface="Source Sans Pro Semibold" pitchFamily="34" charset="-18"/>
                  </a:rPr>
                  <a:t> je proveden na základě relativní četnosti výskytu jevu.</a:t>
                </a:r>
              </a:p>
              <a:p>
                <a:pPr algn="l"/>
                <a:endParaRPr lang="cs-CZ" sz="1500" dirty="0">
                  <a:solidFill>
                    <a:srgbClr val="642721"/>
                  </a:solidFill>
                  <a:latin typeface="Source Sans Pro Semibold" pitchFamily="34" charset="-18"/>
                </a:endParaRPr>
              </a:p>
              <a:p>
                <a:r>
                  <a:rPr lang="cs-CZ" sz="1500" b="0" dirty="0">
                    <a:solidFill>
                      <a:srgbClr val="642721"/>
                    </a:solidFill>
                  </a:rPr>
                  <a:t> </a:t>
                </a:r>
                <a14:m>
                  <m:oMath xmlns:m="http://schemas.openxmlformats.org/officeDocument/2006/math">
                    <m:r>
                      <a:rPr lang="cs-CZ" sz="1500" b="0" i="0" smtClean="0">
                        <a:solidFill>
                          <a:srgbClr val="642721"/>
                        </a:solidFill>
                        <a:latin typeface="Cambria Math" panose="02040503050406030204" pitchFamily="18" charset="0"/>
                      </a:rPr>
                      <m:t> </m:t>
                    </m:r>
                    <m:func>
                      <m:funcPr>
                        <m:ctrlPr>
                          <a:rPr lang="cs-CZ" sz="1500" b="0" i="1" smtClean="0">
                            <a:solidFill>
                              <a:srgbClr val="642721"/>
                            </a:solidFill>
                            <a:latin typeface="Cambria Math" panose="02040503050406030204" pitchFamily="18" charset="0"/>
                          </a:rPr>
                        </m:ctrlPr>
                      </m:funcPr>
                      <m:fName>
                        <m:limLow>
                          <m:limLowPr>
                            <m:ctrlPr>
                              <a:rPr lang="cs-CZ" sz="1500" b="0" i="1" smtClean="0">
                                <a:solidFill>
                                  <a:srgbClr val="642721"/>
                                </a:solidFill>
                                <a:latin typeface="Cambria Math" panose="02040503050406030204" pitchFamily="18" charset="0"/>
                              </a:rPr>
                            </m:ctrlPr>
                          </m:limLowPr>
                          <m:e>
                            <m:r>
                              <m:rPr>
                                <m:sty m:val="p"/>
                              </m:rPr>
                              <a:rPr lang="cs-CZ" sz="1500" b="0" i="0" smtClean="0">
                                <a:solidFill>
                                  <a:srgbClr val="642721"/>
                                </a:solidFill>
                                <a:latin typeface="Cambria Math" panose="02040503050406030204" pitchFamily="18" charset="0"/>
                              </a:rPr>
                              <m:t>lim</m:t>
                            </m:r>
                          </m:e>
                          <m:lim>
                            <m:r>
                              <a:rPr lang="cs-CZ" sz="1500" b="0" i="1" smtClean="0">
                                <a:solidFill>
                                  <a:srgbClr val="642721"/>
                                </a:solidFill>
                                <a:latin typeface="Cambria Math" panose="02040503050406030204" pitchFamily="18" charset="0"/>
                              </a:rPr>
                              <m:t>𝑛</m:t>
                            </m:r>
                            <m:r>
                              <a:rPr lang="cs-CZ" sz="1500" b="0" i="1" smtClean="0">
                                <a:solidFill>
                                  <a:srgbClr val="642721"/>
                                </a:solidFill>
                                <a:latin typeface="Cambria Math" panose="02040503050406030204" pitchFamily="18" charset="0"/>
                                <a:ea typeface="Cambria Math" panose="02040503050406030204" pitchFamily="18" charset="0"/>
                              </a:rPr>
                              <m:t>→∞</m:t>
                            </m:r>
                          </m:lim>
                        </m:limLow>
                      </m:fName>
                      <m:e>
                        <m:r>
                          <a:rPr lang="cs-CZ" sz="1500" i="1">
                            <a:solidFill>
                              <a:srgbClr val="642721"/>
                            </a:solidFill>
                            <a:latin typeface="Cambria Math" panose="02040503050406030204" pitchFamily="18" charset="0"/>
                          </a:rPr>
                          <m:t>𝑃</m:t>
                        </m:r>
                        <m:d>
                          <m:dPr>
                            <m:ctrlPr>
                              <a:rPr lang="cs-CZ" sz="1500" i="1">
                                <a:solidFill>
                                  <a:srgbClr val="642721"/>
                                </a:solidFill>
                                <a:latin typeface="Cambria Math" panose="02040503050406030204" pitchFamily="18" charset="0"/>
                              </a:rPr>
                            </m:ctrlPr>
                          </m:dPr>
                          <m:e>
                            <m:r>
                              <m:rPr>
                                <m:nor/>
                              </m:rPr>
                              <a:rPr lang="cs-CZ" sz="1500">
                                <a:solidFill>
                                  <a:srgbClr val="642721"/>
                                </a:solidFill>
                                <a:latin typeface="Cambria Math" panose="02040503050406030204" pitchFamily="18" charset="0"/>
                              </a:rPr>
                              <m:t>hodnota</m:t>
                            </m:r>
                          </m:e>
                        </m:d>
                      </m:e>
                    </m:func>
                    <m:r>
                      <a:rPr lang="cs-CZ" sz="1500" b="0" i="1" smtClean="0">
                        <a:solidFill>
                          <a:srgbClr val="642721"/>
                        </a:solidFill>
                        <a:latin typeface="Cambria Math" panose="02040503050406030204" pitchFamily="18" charset="0"/>
                      </a:rPr>
                      <m:t>=</m:t>
                    </m:r>
                    <m:f>
                      <m:fPr>
                        <m:ctrlPr>
                          <a:rPr lang="cs-CZ" sz="1500" b="0" i="1" smtClean="0">
                            <a:solidFill>
                              <a:srgbClr val="642721"/>
                            </a:solidFill>
                            <a:latin typeface="Cambria Math" panose="02040503050406030204" pitchFamily="18" charset="0"/>
                          </a:rPr>
                        </m:ctrlPr>
                      </m:fPr>
                      <m:num>
                        <m:r>
                          <m:rPr>
                            <m:nor/>
                          </m:rPr>
                          <a:rPr lang="cs-CZ" sz="1500" b="0" i="0" smtClean="0">
                            <a:solidFill>
                              <a:srgbClr val="642721"/>
                            </a:solidFill>
                            <a:latin typeface="Cambria Math" panose="02040503050406030204" pitchFamily="18" charset="0"/>
                          </a:rPr>
                          <m:t>hodnota</m:t>
                        </m:r>
                        <m:r>
                          <a:rPr lang="cs-CZ" sz="1500" b="0" i="1" smtClean="0">
                            <a:solidFill>
                              <a:srgbClr val="642721"/>
                            </a:solidFill>
                            <a:latin typeface="Cambria Math" panose="02040503050406030204" pitchFamily="18" charset="0"/>
                          </a:rPr>
                          <m:t> </m:t>
                        </m:r>
                      </m:num>
                      <m:den>
                        <m:r>
                          <a:rPr lang="cs-CZ" sz="1500" b="0" i="1" smtClean="0">
                            <a:solidFill>
                              <a:srgbClr val="642721"/>
                            </a:solidFill>
                            <a:latin typeface="Cambria Math" panose="02040503050406030204" pitchFamily="18" charset="0"/>
                          </a:rPr>
                          <m:t>𝑛</m:t>
                        </m:r>
                      </m:den>
                    </m:f>
                  </m:oMath>
                </a14:m>
                <a:endParaRPr lang="cs-CZ" sz="1500" dirty="0">
                  <a:solidFill>
                    <a:srgbClr val="642721"/>
                  </a:solidFill>
                  <a:latin typeface="Source Sans Pro Semibold" pitchFamily="34" charset="-18"/>
                </a:endParaRPr>
              </a:p>
              <a:p>
                <a:pPr algn="l"/>
                <a:endParaRPr lang="cs-CZ" sz="1500" dirty="0">
                  <a:solidFill>
                    <a:schemeClr val="tx1"/>
                  </a:solidFill>
                  <a:latin typeface="Source Sans Pro Semibold" pitchFamily="34" charset="-18"/>
                </a:endParaRPr>
              </a:p>
              <a:p>
                <a:pPr algn="l"/>
                <a:r>
                  <a:rPr lang="cs-CZ" sz="1500" dirty="0">
                    <a:solidFill>
                      <a:schemeClr val="tx1"/>
                    </a:solidFill>
                    <a:latin typeface="Source Sans Pro Semibold" pitchFamily="34" charset="-18"/>
                  </a:rPr>
                  <a:t>Pravděpodobnost neuvádíme v </a:t>
                </a:r>
                <a:r>
                  <a:rPr lang="en-US" sz="1500" dirty="0">
                    <a:solidFill>
                      <a:schemeClr val="tx1"/>
                    </a:solidFill>
                    <a:latin typeface="Source Sans Pro Semibold" pitchFamily="34" charset="-18"/>
                  </a:rPr>
                  <a:t>%</a:t>
                </a:r>
                <a:endParaRPr lang="cs-CZ" sz="1500" dirty="0">
                  <a:solidFill>
                    <a:schemeClr val="tx1"/>
                  </a:solidFill>
                  <a:latin typeface="Source Sans Pro Semibold" pitchFamily="34" charset="-18"/>
                </a:endParaRPr>
              </a:p>
            </p:txBody>
          </p:sp>
        </mc:Choice>
        <mc:Fallback xmlns="">
          <p:sp>
            <p:nvSpPr>
              <p:cNvPr id="3" name="Subtitle 2"/>
              <p:cNvSpPr>
                <a:spLocks noGrp="1" noRot="1" noChangeAspect="1" noMove="1" noResize="1" noEditPoints="1" noAdjustHandles="1" noChangeArrowheads="1" noChangeShapeType="1" noTextEdit="1"/>
              </p:cNvSpPr>
              <p:nvPr>
                <p:ph type="subTitle" idx="1"/>
              </p:nvPr>
            </p:nvSpPr>
            <p:spPr>
              <a:xfrm>
                <a:off x="539552" y="2348880"/>
                <a:ext cx="7981078" cy="3528392"/>
              </a:xfrm>
              <a:blipFill>
                <a:blip r:embed="rId3"/>
                <a:stretch>
                  <a:fillRect l="-306" t="-345"/>
                </a:stretch>
              </a:blipFill>
            </p:spPr>
            <p:txBody>
              <a:bodyPr/>
              <a:lstStyle/>
              <a:p>
                <a:r>
                  <a:rPr lang="en-GB">
                    <a:noFill/>
                  </a:rPr>
                  <a:t> </a:t>
                </a:r>
              </a:p>
            </p:txBody>
          </p:sp>
        </mc:Fallback>
      </mc:AlternateContent>
      <p:pic>
        <p:nvPicPr>
          <p:cNvPr id="7" name="Picture 6"/>
          <p:cNvPicPr>
            <a:picLocks noChangeAspect="1"/>
          </p:cNvPicPr>
          <p:nvPr/>
        </p:nvPicPr>
        <p:blipFill>
          <a:blip r:embed="rId4">
            <a:extLst>
              <a:ext uri="{BEBA8EAE-BF5A-486C-A8C5-ECC9F3942E4B}">
                <a14:imgProps xmlns:a14="http://schemas.microsoft.com/office/drawing/2010/main">
                  <a14:imgLayer r:embed="rId5">
                    <a14:imgEffect>
                      <a14:artisticGlowEdges/>
                    </a14:imgEffect>
                  </a14:imgLayer>
                </a14:imgProps>
              </a:ext>
              <a:ext uri="{28A0092B-C50C-407E-A947-70E740481C1C}">
                <a14:useLocalDpi xmlns:a14="http://schemas.microsoft.com/office/drawing/2010/main" val="0"/>
              </a:ext>
            </a:extLst>
          </a:blip>
          <a:stretch>
            <a:fillRect/>
          </a:stretch>
        </p:blipFill>
        <p:spPr>
          <a:xfrm>
            <a:off x="621763" y="6231657"/>
            <a:ext cx="205821" cy="235223"/>
          </a:xfrm>
          <a:prstGeom prst="rect">
            <a:avLst/>
          </a:prstGeom>
        </p:spPr>
      </p:pic>
      <p:pic>
        <p:nvPicPr>
          <p:cNvPr id="8" name="Picture 7"/>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020272" y="6231656"/>
            <a:ext cx="235223" cy="235223"/>
          </a:xfrm>
          <a:prstGeom prst="rect">
            <a:avLst/>
          </a:prstGeom>
        </p:spPr>
      </p:pic>
      <p:sp>
        <p:nvSpPr>
          <p:cNvPr id="9" name="Footer Placeholder 3"/>
          <p:cNvSpPr txBox="1">
            <a:spLocks/>
          </p:cNvSpPr>
          <p:nvPr/>
        </p:nvSpPr>
        <p:spPr>
          <a:xfrm>
            <a:off x="7236296" y="6097877"/>
            <a:ext cx="2016224" cy="504056"/>
          </a:xfrm>
          <a:prstGeom prst="rect">
            <a:avLst/>
          </a:prstGeom>
        </p:spPr>
        <p:txBody>
          <a:bodyPr vert="horz" lIns="91440" tIns="45720" rIns="91440" bIns="45720" rtlCol="0" anchor="ctr"/>
          <a:lstStyle>
            <a:defPPr>
              <a:defRPr lang="cs-CZ"/>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cs-CZ" sz="1100">
                <a:solidFill>
                  <a:schemeClr val="bg1"/>
                </a:solidFill>
                <a:latin typeface="Berlin CE" pitchFamily="2" charset="0"/>
              </a:rPr>
              <a:t>fhs.utb.cz</a:t>
            </a:r>
          </a:p>
        </p:txBody>
      </p:sp>
      <p:pic>
        <p:nvPicPr>
          <p:cNvPr id="10" name="Picture 9"/>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3635896" y="6191849"/>
            <a:ext cx="1934718" cy="285663"/>
          </a:xfrm>
          <a:prstGeom prst="rect">
            <a:avLst/>
          </a:prstGeom>
        </p:spPr>
      </p:pic>
      <p:sp>
        <p:nvSpPr>
          <p:cNvPr id="6" name="Zástupný symbol pro číslo snímku 5"/>
          <p:cNvSpPr>
            <a:spLocks noGrp="1"/>
          </p:cNvSpPr>
          <p:nvPr>
            <p:ph type="sldNum" sz="quarter" idx="12"/>
          </p:nvPr>
        </p:nvSpPr>
        <p:spPr/>
        <p:txBody>
          <a:bodyPr/>
          <a:lstStyle/>
          <a:p>
            <a:fld id="{58ACF089-6BD9-4FF9-8F05-3BF27D933551}" type="slidenum">
              <a:rPr lang="cs-CZ" smtClean="0"/>
              <a:t>5</a:t>
            </a:fld>
            <a:endParaRPr lang="cs-CZ" dirty="0"/>
          </a:p>
        </p:txBody>
      </p:sp>
      <p:pic>
        <p:nvPicPr>
          <p:cNvPr id="14" name="Obrázek 13" descr="http://www.msmt.cz/uploads/OP_VVV/Pravidla_pro_publicitu/logolinky/Logolink_OP_VVV_hor_barva_cz.jpg"/>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1632254" y="0"/>
            <a:ext cx="5759450" cy="1277620"/>
          </a:xfrm>
          <a:prstGeom prst="rect">
            <a:avLst/>
          </a:prstGeom>
          <a:noFill/>
          <a:ln>
            <a:noFill/>
          </a:ln>
        </p:spPr>
      </p:pic>
      <p:sp>
        <p:nvSpPr>
          <p:cNvPr id="11" name="Footer Placeholder 3">
            <a:extLst>
              <a:ext uri="{FF2B5EF4-FFF2-40B4-BE49-F238E27FC236}">
                <a16:creationId xmlns:a16="http://schemas.microsoft.com/office/drawing/2014/main" id="{FBE98DDF-6819-43D9-95C0-4C4F1786BDDB}"/>
              </a:ext>
            </a:extLst>
          </p:cNvPr>
          <p:cNvSpPr>
            <a:spLocks noGrp="1"/>
          </p:cNvSpPr>
          <p:nvPr>
            <p:ph type="ftr" sz="quarter" idx="11"/>
          </p:nvPr>
        </p:nvSpPr>
        <p:spPr>
          <a:xfrm>
            <a:off x="884312" y="6093296"/>
            <a:ext cx="2319536" cy="504056"/>
          </a:xfrm>
        </p:spPr>
        <p:txBody>
          <a:bodyPr/>
          <a:lstStyle/>
          <a:p>
            <a:pPr algn="l"/>
            <a:r>
              <a:rPr lang="cs-CZ" sz="1100" dirty="0">
                <a:solidFill>
                  <a:schemeClr val="tx1"/>
                </a:solidFill>
                <a:latin typeface="Berlin CE" pitchFamily="2" charset="0"/>
              </a:rPr>
              <a:t>Jméno Ing. Lubor Homolka, Ph.D.</a:t>
            </a:r>
          </a:p>
          <a:p>
            <a:pPr algn="l"/>
            <a:r>
              <a:rPr lang="cs-CZ" sz="1100" dirty="0">
                <a:solidFill>
                  <a:schemeClr val="tx1"/>
                </a:solidFill>
                <a:latin typeface="Berlin CE" pitchFamily="2" charset="0"/>
              </a:rPr>
              <a:t>Afiliace FaME UTB, ÚSKM</a:t>
            </a:r>
          </a:p>
        </p:txBody>
      </p:sp>
    </p:spTree>
    <p:extLst>
      <p:ext uri="{BB962C8B-B14F-4D97-AF65-F5344CB8AC3E}">
        <p14:creationId xmlns:p14="http://schemas.microsoft.com/office/powerpoint/2010/main" val="219014237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Zástupný symbol pro číslo snímku 4">
            <a:extLst>
              <a:ext uri="{FF2B5EF4-FFF2-40B4-BE49-F238E27FC236}">
                <a16:creationId xmlns:a16="http://schemas.microsoft.com/office/drawing/2014/main" id="{8F72E504-0990-4249-A011-E55AC502B951}"/>
              </a:ext>
            </a:extLst>
          </p:cNvPr>
          <p:cNvSpPr>
            <a:spLocks noGrp="1"/>
          </p:cNvSpPr>
          <p:nvPr>
            <p:ph type="sldNum" sz="quarter" idx="12"/>
          </p:nvPr>
        </p:nvSpPr>
        <p:spPr/>
        <p:txBody>
          <a:bodyPr/>
          <a:lstStyle/>
          <a:p>
            <a:fld id="{58ACF089-6BD9-4FF9-8F05-3BF27D933551}" type="slidenum">
              <a:rPr lang="cs-CZ" smtClean="0"/>
              <a:t>6</a:t>
            </a:fld>
            <a:endParaRPr lang="cs-CZ"/>
          </a:p>
        </p:txBody>
      </p:sp>
      <p:pic>
        <p:nvPicPr>
          <p:cNvPr id="10" name="Obrázek 9">
            <a:extLst>
              <a:ext uri="{FF2B5EF4-FFF2-40B4-BE49-F238E27FC236}">
                <a16:creationId xmlns:a16="http://schemas.microsoft.com/office/drawing/2014/main" id="{3D72F283-40E8-42F1-836A-CA0106113B2D}"/>
              </a:ext>
            </a:extLst>
          </p:cNvPr>
          <p:cNvPicPr>
            <a:picLocks noChangeAspect="1"/>
          </p:cNvPicPr>
          <p:nvPr/>
        </p:nvPicPr>
        <p:blipFill>
          <a:blip r:embed="rId2"/>
          <a:stretch>
            <a:fillRect/>
          </a:stretch>
        </p:blipFill>
        <p:spPr>
          <a:xfrm>
            <a:off x="1999479" y="1219723"/>
            <a:ext cx="5024999" cy="5194525"/>
          </a:xfrm>
          <a:prstGeom prst="rect">
            <a:avLst/>
          </a:prstGeom>
        </p:spPr>
      </p:pic>
      <p:sp>
        <p:nvSpPr>
          <p:cNvPr id="6" name="Footer Placeholder 3">
            <a:extLst>
              <a:ext uri="{FF2B5EF4-FFF2-40B4-BE49-F238E27FC236}">
                <a16:creationId xmlns:a16="http://schemas.microsoft.com/office/drawing/2014/main" id="{F525A90E-9596-40DE-B8A1-EAF913EB2ADC}"/>
              </a:ext>
            </a:extLst>
          </p:cNvPr>
          <p:cNvSpPr>
            <a:spLocks noGrp="1"/>
          </p:cNvSpPr>
          <p:nvPr>
            <p:ph type="ftr" sz="quarter" idx="11"/>
          </p:nvPr>
        </p:nvSpPr>
        <p:spPr>
          <a:xfrm>
            <a:off x="656099" y="6071876"/>
            <a:ext cx="2319536" cy="504056"/>
          </a:xfrm>
        </p:spPr>
        <p:txBody>
          <a:bodyPr/>
          <a:lstStyle/>
          <a:p>
            <a:pPr algn="l"/>
            <a:r>
              <a:rPr lang="cs-CZ" sz="1100" dirty="0">
                <a:solidFill>
                  <a:schemeClr val="tx1"/>
                </a:solidFill>
                <a:latin typeface="Berlin CE" pitchFamily="2" charset="0"/>
              </a:rPr>
              <a:t>Jméno Ing. Lubor Homolka, Ph.D.</a:t>
            </a:r>
          </a:p>
          <a:p>
            <a:pPr algn="l"/>
            <a:r>
              <a:rPr lang="cs-CZ" sz="1100" dirty="0">
                <a:solidFill>
                  <a:schemeClr val="tx1"/>
                </a:solidFill>
                <a:latin typeface="Berlin CE" pitchFamily="2" charset="0"/>
              </a:rPr>
              <a:t>Afiliace FaME UTB, ÚSKM</a:t>
            </a:r>
          </a:p>
        </p:txBody>
      </p:sp>
      <p:pic>
        <p:nvPicPr>
          <p:cNvPr id="7" name="Obrázek 6" descr="http://www.msmt.cz/uploads/OP_VVV/Pravidla_pro_publicitu/logolinky/Logolink_OP_VVV_hor_barva_cz.jpg">
            <a:extLst>
              <a:ext uri="{FF2B5EF4-FFF2-40B4-BE49-F238E27FC236}">
                <a16:creationId xmlns:a16="http://schemas.microsoft.com/office/drawing/2014/main" id="{2266B7D7-E0AB-49BE-9264-5B8A4A0E8D27}"/>
              </a:ext>
            </a:extLst>
          </p:cNvPr>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632254" y="0"/>
            <a:ext cx="5759450" cy="1277620"/>
          </a:xfrm>
          <a:prstGeom prst="rect">
            <a:avLst/>
          </a:prstGeom>
          <a:noFill/>
          <a:ln>
            <a:noFill/>
          </a:ln>
        </p:spPr>
      </p:pic>
      <p:pic>
        <p:nvPicPr>
          <p:cNvPr id="8" name="Picture 6">
            <a:extLst>
              <a:ext uri="{FF2B5EF4-FFF2-40B4-BE49-F238E27FC236}">
                <a16:creationId xmlns:a16="http://schemas.microsoft.com/office/drawing/2014/main" id="{1DF8E1EB-ECA1-4502-AEF9-31985FE51A31}"/>
              </a:ext>
            </a:extLst>
          </p:cNvPr>
          <p:cNvPicPr>
            <a:picLocks noChangeAspect="1"/>
          </p:cNvPicPr>
          <p:nvPr/>
        </p:nvPicPr>
        <p:blipFill>
          <a:blip r:embed="rId4">
            <a:extLst>
              <a:ext uri="{BEBA8EAE-BF5A-486C-A8C5-ECC9F3942E4B}">
                <a14:imgProps xmlns:a14="http://schemas.microsoft.com/office/drawing/2010/main">
                  <a14:imgLayer r:embed="rId5">
                    <a14:imgEffect>
                      <a14:artisticGlowEdges/>
                    </a14:imgEffect>
                  </a14:imgLayer>
                </a14:imgProps>
              </a:ext>
              <a:ext uri="{28A0092B-C50C-407E-A947-70E740481C1C}">
                <a14:useLocalDpi xmlns:a14="http://schemas.microsoft.com/office/drawing/2010/main" val="0"/>
              </a:ext>
            </a:extLst>
          </a:blip>
          <a:stretch>
            <a:fillRect/>
          </a:stretch>
        </p:blipFill>
        <p:spPr>
          <a:xfrm>
            <a:off x="400633" y="6206293"/>
            <a:ext cx="205821" cy="235223"/>
          </a:xfrm>
          <a:prstGeom prst="rect">
            <a:avLst/>
          </a:prstGeom>
        </p:spPr>
      </p:pic>
    </p:spTree>
    <p:extLst>
      <p:ext uri="{BB962C8B-B14F-4D97-AF65-F5344CB8AC3E}">
        <p14:creationId xmlns:p14="http://schemas.microsoft.com/office/powerpoint/2010/main" val="272455641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12001" y="1277620"/>
            <a:ext cx="8182507" cy="1008112"/>
          </a:xfrm>
        </p:spPr>
        <p:txBody>
          <a:bodyPr>
            <a:normAutofit/>
          </a:bodyPr>
          <a:lstStyle/>
          <a:p>
            <a:pPr algn="l"/>
            <a:r>
              <a:rPr lang="cs-CZ" sz="3200" dirty="0"/>
              <a:t>Subjektivní pravděpodobnost</a:t>
            </a:r>
          </a:p>
        </p:txBody>
      </p:sp>
      <p:sp>
        <p:nvSpPr>
          <p:cNvPr id="3" name="Subtitle 2"/>
          <p:cNvSpPr>
            <a:spLocks noGrp="1"/>
          </p:cNvSpPr>
          <p:nvPr>
            <p:ph type="subTitle" idx="1"/>
          </p:nvPr>
        </p:nvSpPr>
        <p:spPr>
          <a:xfrm>
            <a:off x="539552" y="2348880"/>
            <a:ext cx="7981078" cy="3528392"/>
          </a:xfrm>
        </p:spPr>
        <p:txBody>
          <a:bodyPr>
            <a:noAutofit/>
          </a:bodyPr>
          <a:lstStyle/>
          <a:p>
            <a:pPr algn="l"/>
            <a:r>
              <a:rPr lang="cs-CZ" sz="1500" dirty="0">
                <a:solidFill>
                  <a:schemeClr val="tx1"/>
                </a:solidFill>
                <a:latin typeface="Source Sans Pro Semibold" pitchFamily="34" charset="-18"/>
              </a:rPr>
              <a:t>Využívána v situacích, kdy experimentální nastavení není zcela možné. </a:t>
            </a:r>
          </a:p>
          <a:p>
            <a:pPr algn="l"/>
            <a:endParaRPr lang="cs-CZ" sz="1500" dirty="0">
              <a:solidFill>
                <a:schemeClr val="tx1"/>
              </a:solidFill>
              <a:latin typeface="Source Sans Pro Semibold" pitchFamily="34" charset="-18"/>
            </a:endParaRPr>
          </a:p>
          <a:p>
            <a:pPr algn="l"/>
            <a:r>
              <a:rPr lang="cs-CZ" sz="1500" dirty="0">
                <a:solidFill>
                  <a:schemeClr val="tx1"/>
                </a:solidFill>
                <a:latin typeface="Source Sans Pro Semibold" pitchFamily="34" charset="-18"/>
              </a:rPr>
              <a:t>Je využívána v takzvaném </a:t>
            </a:r>
            <a:r>
              <a:rPr lang="cs-CZ" sz="1500" dirty="0" err="1">
                <a:solidFill>
                  <a:schemeClr val="tx1"/>
                </a:solidFill>
                <a:latin typeface="Source Sans Pro Semibold" pitchFamily="34" charset="-18"/>
              </a:rPr>
              <a:t>Bayesovském</a:t>
            </a:r>
            <a:r>
              <a:rPr lang="cs-CZ" sz="1500" dirty="0">
                <a:solidFill>
                  <a:schemeClr val="tx1"/>
                </a:solidFill>
                <a:latin typeface="Source Sans Pro Semibold" pitchFamily="34" charset="-18"/>
              </a:rPr>
              <a:t> přístupu k analýze dat.</a:t>
            </a:r>
          </a:p>
          <a:p>
            <a:pPr algn="l"/>
            <a:endParaRPr lang="cs-CZ" sz="1500" dirty="0">
              <a:solidFill>
                <a:schemeClr val="tx1"/>
              </a:solidFill>
              <a:latin typeface="Source Sans Pro Semibold" pitchFamily="34" charset="-18"/>
            </a:endParaRPr>
          </a:p>
          <a:p>
            <a:pPr algn="l"/>
            <a:r>
              <a:rPr lang="cs-CZ" sz="1500" dirty="0">
                <a:solidFill>
                  <a:schemeClr val="tx1"/>
                </a:solidFill>
                <a:latin typeface="Source Sans Pro Semibold" pitchFamily="34" charset="-18"/>
              </a:rPr>
              <a:t>Pravděpodobnost již nevyjadřuje četnost výskytu, ale spíše míru přesvědčení o daném jevu (</a:t>
            </a:r>
            <a:r>
              <a:rPr lang="cs-CZ" sz="1500" dirty="0" err="1">
                <a:solidFill>
                  <a:schemeClr val="tx1"/>
                </a:solidFill>
                <a:latin typeface="Source Sans Pro Semibold" pitchFamily="34" charset="-18"/>
              </a:rPr>
              <a:t>degree</a:t>
            </a:r>
            <a:r>
              <a:rPr lang="cs-CZ" sz="1500" dirty="0">
                <a:solidFill>
                  <a:schemeClr val="tx1"/>
                </a:solidFill>
                <a:latin typeface="Source Sans Pro Semibold" pitchFamily="34" charset="-18"/>
              </a:rPr>
              <a:t> </a:t>
            </a:r>
            <a:r>
              <a:rPr lang="cs-CZ" sz="1500" dirty="0" err="1">
                <a:solidFill>
                  <a:schemeClr val="tx1"/>
                </a:solidFill>
                <a:latin typeface="Source Sans Pro Semibold" pitchFamily="34" charset="-18"/>
              </a:rPr>
              <a:t>of</a:t>
            </a:r>
            <a:r>
              <a:rPr lang="cs-CZ" sz="1500" dirty="0">
                <a:solidFill>
                  <a:schemeClr val="tx1"/>
                </a:solidFill>
                <a:latin typeface="Source Sans Pro Semibold" pitchFamily="34" charset="-18"/>
              </a:rPr>
              <a:t> </a:t>
            </a:r>
            <a:r>
              <a:rPr lang="cs-CZ" sz="1500" dirty="0" err="1">
                <a:solidFill>
                  <a:schemeClr val="tx1"/>
                </a:solidFill>
                <a:latin typeface="Source Sans Pro Semibold" pitchFamily="34" charset="-18"/>
              </a:rPr>
              <a:t>belief</a:t>
            </a:r>
            <a:r>
              <a:rPr lang="cs-CZ" sz="1500" dirty="0">
                <a:solidFill>
                  <a:schemeClr val="tx1"/>
                </a:solidFill>
                <a:latin typeface="Source Sans Pro Semibold" pitchFamily="34" charset="-18"/>
              </a:rPr>
              <a:t>).</a:t>
            </a:r>
          </a:p>
          <a:p>
            <a:pPr algn="l"/>
            <a:endParaRPr lang="cs-CZ" sz="1500" dirty="0">
              <a:solidFill>
                <a:srgbClr val="642721"/>
              </a:solidFill>
              <a:latin typeface="Source Sans Pro Semibold" pitchFamily="34" charset="-18"/>
            </a:endParaRPr>
          </a:p>
          <a:p>
            <a:pPr algn="l"/>
            <a:r>
              <a:rPr lang="cs-CZ" sz="1500" dirty="0">
                <a:solidFill>
                  <a:srgbClr val="642721"/>
                </a:solidFill>
                <a:latin typeface="Source Sans Pro Semibold" pitchFamily="34" charset="-18"/>
              </a:rPr>
              <a:t>Vzorec pro výpočet pravděpodobnosti neexistuje. V kontextu </a:t>
            </a:r>
            <a:r>
              <a:rPr lang="cs-CZ" sz="1500" dirty="0" err="1">
                <a:solidFill>
                  <a:srgbClr val="642721"/>
                </a:solidFill>
                <a:latin typeface="Source Sans Pro Semibold" pitchFamily="34" charset="-18"/>
              </a:rPr>
              <a:t>bayesovské</a:t>
            </a:r>
            <a:r>
              <a:rPr lang="cs-CZ" sz="1500" dirty="0">
                <a:solidFill>
                  <a:srgbClr val="642721"/>
                </a:solidFill>
                <a:latin typeface="Source Sans Pro Semibold" pitchFamily="34" charset="-18"/>
              </a:rPr>
              <a:t> statistiky ale pracujeme s pravděpodobnostním rozdělením náhodné veličiny, kterou využívá i Frekventistická statistika (například Normální rozdělení)</a:t>
            </a:r>
          </a:p>
          <a:p>
            <a:pPr algn="l"/>
            <a:endParaRPr lang="cs-CZ" sz="1500" dirty="0">
              <a:solidFill>
                <a:srgbClr val="642721"/>
              </a:solidFill>
              <a:latin typeface="Source Sans Pro Semibold" pitchFamily="34" charset="-18"/>
            </a:endParaRPr>
          </a:p>
          <a:p>
            <a:pPr algn="l"/>
            <a:endParaRPr lang="cs-CZ" sz="1500" dirty="0">
              <a:solidFill>
                <a:schemeClr val="tx1"/>
              </a:solidFill>
              <a:latin typeface="Source Sans Pro Semibold" pitchFamily="34" charset="-18"/>
            </a:endParaRPr>
          </a:p>
        </p:txBody>
      </p:sp>
      <p:pic>
        <p:nvPicPr>
          <p:cNvPr id="7" name="Picture 6"/>
          <p:cNvPicPr>
            <a:picLocks noChangeAspect="1"/>
          </p:cNvPicPr>
          <p:nvPr/>
        </p:nvPicPr>
        <p:blipFill>
          <a:blip r:embed="rId3">
            <a:extLst>
              <a:ext uri="{BEBA8EAE-BF5A-486C-A8C5-ECC9F3942E4B}">
                <a14:imgProps xmlns:a14="http://schemas.microsoft.com/office/drawing/2010/main">
                  <a14:imgLayer r:embed="rId4">
                    <a14:imgEffect>
                      <a14:artisticGlowEdges/>
                    </a14:imgEffect>
                  </a14:imgLayer>
                </a14:imgProps>
              </a:ext>
              <a:ext uri="{28A0092B-C50C-407E-A947-70E740481C1C}">
                <a14:useLocalDpi xmlns:a14="http://schemas.microsoft.com/office/drawing/2010/main" val="0"/>
              </a:ext>
            </a:extLst>
          </a:blip>
          <a:stretch>
            <a:fillRect/>
          </a:stretch>
        </p:blipFill>
        <p:spPr>
          <a:xfrm>
            <a:off x="621763" y="6231657"/>
            <a:ext cx="205821" cy="235223"/>
          </a:xfrm>
          <a:prstGeom prst="rect">
            <a:avLst/>
          </a:prstGeom>
        </p:spPr>
      </p:pic>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020272" y="6231656"/>
            <a:ext cx="235223" cy="235223"/>
          </a:xfrm>
          <a:prstGeom prst="rect">
            <a:avLst/>
          </a:prstGeom>
        </p:spPr>
      </p:pic>
      <p:sp>
        <p:nvSpPr>
          <p:cNvPr id="9" name="Footer Placeholder 3"/>
          <p:cNvSpPr txBox="1">
            <a:spLocks/>
          </p:cNvSpPr>
          <p:nvPr/>
        </p:nvSpPr>
        <p:spPr>
          <a:xfrm>
            <a:off x="7236296" y="6097877"/>
            <a:ext cx="2016224" cy="504056"/>
          </a:xfrm>
          <a:prstGeom prst="rect">
            <a:avLst/>
          </a:prstGeom>
        </p:spPr>
        <p:txBody>
          <a:bodyPr vert="horz" lIns="91440" tIns="45720" rIns="91440" bIns="45720" rtlCol="0" anchor="ctr"/>
          <a:lstStyle>
            <a:defPPr>
              <a:defRPr lang="cs-CZ"/>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cs-CZ" sz="1100">
                <a:solidFill>
                  <a:schemeClr val="bg1"/>
                </a:solidFill>
                <a:latin typeface="Berlin CE" pitchFamily="2" charset="0"/>
              </a:rPr>
              <a:t>fhs.utb.cz</a:t>
            </a:r>
          </a:p>
        </p:txBody>
      </p:sp>
      <p:pic>
        <p:nvPicPr>
          <p:cNvPr id="10" name="Picture 9"/>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635896" y="6191849"/>
            <a:ext cx="1934718" cy="285663"/>
          </a:xfrm>
          <a:prstGeom prst="rect">
            <a:avLst/>
          </a:prstGeom>
        </p:spPr>
      </p:pic>
      <p:sp>
        <p:nvSpPr>
          <p:cNvPr id="6" name="Zástupný symbol pro číslo snímku 5"/>
          <p:cNvSpPr>
            <a:spLocks noGrp="1"/>
          </p:cNvSpPr>
          <p:nvPr>
            <p:ph type="sldNum" sz="quarter" idx="12"/>
          </p:nvPr>
        </p:nvSpPr>
        <p:spPr/>
        <p:txBody>
          <a:bodyPr/>
          <a:lstStyle/>
          <a:p>
            <a:fld id="{58ACF089-6BD9-4FF9-8F05-3BF27D933551}" type="slidenum">
              <a:rPr lang="cs-CZ" smtClean="0"/>
              <a:t>7</a:t>
            </a:fld>
            <a:endParaRPr lang="cs-CZ"/>
          </a:p>
        </p:txBody>
      </p:sp>
      <p:pic>
        <p:nvPicPr>
          <p:cNvPr id="14" name="Obrázek 13" descr="http://www.msmt.cz/uploads/OP_VVV/Pravidla_pro_publicitu/logolinky/Logolink_OP_VVV_hor_barva_cz.jpg"/>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1632254" y="0"/>
            <a:ext cx="5759450" cy="1277620"/>
          </a:xfrm>
          <a:prstGeom prst="rect">
            <a:avLst/>
          </a:prstGeom>
          <a:noFill/>
          <a:ln>
            <a:noFill/>
          </a:ln>
        </p:spPr>
      </p:pic>
      <p:sp>
        <p:nvSpPr>
          <p:cNvPr id="11" name="Footer Placeholder 3">
            <a:extLst>
              <a:ext uri="{FF2B5EF4-FFF2-40B4-BE49-F238E27FC236}">
                <a16:creationId xmlns:a16="http://schemas.microsoft.com/office/drawing/2014/main" id="{C9BCEF2E-2AAC-41C6-917F-614AE7E2E271}"/>
              </a:ext>
            </a:extLst>
          </p:cNvPr>
          <p:cNvSpPr>
            <a:spLocks noGrp="1"/>
          </p:cNvSpPr>
          <p:nvPr>
            <p:ph type="ftr" sz="quarter" idx="11"/>
          </p:nvPr>
        </p:nvSpPr>
        <p:spPr>
          <a:xfrm>
            <a:off x="884312" y="6093296"/>
            <a:ext cx="2319536" cy="504056"/>
          </a:xfrm>
        </p:spPr>
        <p:txBody>
          <a:bodyPr/>
          <a:lstStyle/>
          <a:p>
            <a:pPr algn="l"/>
            <a:r>
              <a:rPr lang="cs-CZ" sz="1100" dirty="0">
                <a:solidFill>
                  <a:schemeClr val="tx1"/>
                </a:solidFill>
                <a:latin typeface="Berlin CE" pitchFamily="2" charset="0"/>
              </a:rPr>
              <a:t>Jméno Ing. Lubor Homolka, Ph.D.</a:t>
            </a:r>
          </a:p>
          <a:p>
            <a:pPr algn="l"/>
            <a:r>
              <a:rPr lang="cs-CZ" sz="1100" dirty="0">
                <a:solidFill>
                  <a:schemeClr val="tx1"/>
                </a:solidFill>
                <a:latin typeface="Berlin CE" pitchFamily="2" charset="0"/>
              </a:rPr>
              <a:t>Afiliace FaME UTB, ÚSKM</a:t>
            </a:r>
          </a:p>
        </p:txBody>
      </p:sp>
    </p:spTree>
    <p:extLst>
      <p:ext uri="{BB962C8B-B14F-4D97-AF65-F5344CB8AC3E}">
        <p14:creationId xmlns:p14="http://schemas.microsoft.com/office/powerpoint/2010/main" val="73748133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276872"/>
            <a:ext cx="7702624" cy="1470025"/>
          </a:xfrm>
        </p:spPr>
        <p:txBody>
          <a:bodyPr/>
          <a:lstStyle/>
          <a:p>
            <a:r>
              <a:rPr lang="cs-CZ" dirty="0"/>
              <a:t>2. Náhodná veličina</a:t>
            </a:r>
          </a:p>
        </p:txBody>
      </p:sp>
      <p:sp>
        <p:nvSpPr>
          <p:cNvPr id="3" name="Subtitle 2"/>
          <p:cNvSpPr>
            <a:spLocks noGrp="1"/>
          </p:cNvSpPr>
          <p:nvPr>
            <p:ph type="subTitle" idx="1"/>
          </p:nvPr>
        </p:nvSpPr>
        <p:spPr>
          <a:xfrm>
            <a:off x="1331640" y="3356992"/>
            <a:ext cx="6400800" cy="1752600"/>
          </a:xfrm>
        </p:spPr>
        <p:txBody>
          <a:bodyPr>
            <a:normAutofit/>
          </a:bodyPr>
          <a:lstStyle/>
          <a:p>
            <a:r>
              <a:rPr lang="cs-CZ" sz="2800" i="1" dirty="0">
                <a:solidFill>
                  <a:schemeClr val="tx1"/>
                </a:solidFill>
              </a:rPr>
              <a:t>Typy, Implikace, Inference</a:t>
            </a:r>
          </a:p>
        </p:txBody>
      </p:sp>
      <p:pic>
        <p:nvPicPr>
          <p:cNvPr id="7" name="Picture 6"/>
          <p:cNvPicPr>
            <a:picLocks noChangeAspect="1"/>
          </p:cNvPicPr>
          <p:nvPr/>
        </p:nvPicPr>
        <p:blipFill>
          <a:blip r:embed="rId3">
            <a:extLst>
              <a:ext uri="{BEBA8EAE-BF5A-486C-A8C5-ECC9F3942E4B}">
                <a14:imgProps xmlns:a14="http://schemas.microsoft.com/office/drawing/2010/main">
                  <a14:imgLayer r:embed="rId4">
                    <a14:imgEffect>
                      <a14:artisticGlowEdges/>
                    </a14:imgEffect>
                  </a14:imgLayer>
                </a14:imgProps>
              </a:ext>
              <a:ext uri="{28A0092B-C50C-407E-A947-70E740481C1C}">
                <a14:useLocalDpi xmlns:a14="http://schemas.microsoft.com/office/drawing/2010/main" val="0"/>
              </a:ext>
            </a:extLst>
          </a:blip>
          <a:stretch>
            <a:fillRect/>
          </a:stretch>
        </p:blipFill>
        <p:spPr>
          <a:xfrm>
            <a:off x="621763" y="6231657"/>
            <a:ext cx="205821" cy="235223"/>
          </a:xfrm>
          <a:prstGeom prst="rect">
            <a:avLst/>
          </a:prstGeom>
        </p:spPr>
      </p:pic>
      <p:sp>
        <p:nvSpPr>
          <p:cNvPr id="12" name="Zástupný symbol pro číslo snímku 11"/>
          <p:cNvSpPr>
            <a:spLocks noGrp="1"/>
          </p:cNvSpPr>
          <p:nvPr>
            <p:ph type="sldNum" sz="quarter" idx="12"/>
          </p:nvPr>
        </p:nvSpPr>
        <p:spPr/>
        <p:txBody>
          <a:bodyPr/>
          <a:lstStyle/>
          <a:p>
            <a:fld id="{58ACF089-6BD9-4FF9-8F05-3BF27D933551}" type="slidenum">
              <a:rPr lang="cs-CZ" smtClean="0"/>
              <a:t>8</a:t>
            </a:fld>
            <a:endParaRPr lang="cs-CZ"/>
          </a:p>
        </p:txBody>
      </p:sp>
      <p:pic>
        <p:nvPicPr>
          <p:cNvPr id="13" name="Obrázek 12" descr="http://www.msmt.cz/uploads/OP_VVV/Pravidla_pro_publicitu/logolinky/Logolink_OP_VVV_hor_barva_cz.jpg"/>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632254" y="0"/>
            <a:ext cx="5759450" cy="1277620"/>
          </a:xfrm>
          <a:prstGeom prst="rect">
            <a:avLst/>
          </a:prstGeom>
          <a:noFill/>
          <a:ln>
            <a:noFill/>
          </a:ln>
        </p:spPr>
      </p:pic>
      <p:sp>
        <p:nvSpPr>
          <p:cNvPr id="8" name="Footer Placeholder 3">
            <a:extLst>
              <a:ext uri="{FF2B5EF4-FFF2-40B4-BE49-F238E27FC236}">
                <a16:creationId xmlns:a16="http://schemas.microsoft.com/office/drawing/2014/main" id="{CF96281B-8D8F-4946-BE39-878DAF54E4EE}"/>
              </a:ext>
            </a:extLst>
          </p:cNvPr>
          <p:cNvSpPr>
            <a:spLocks noGrp="1"/>
          </p:cNvSpPr>
          <p:nvPr>
            <p:ph type="ftr" sz="quarter" idx="11"/>
          </p:nvPr>
        </p:nvSpPr>
        <p:spPr>
          <a:xfrm>
            <a:off x="884312" y="6093296"/>
            <a:ext cx="2319536" cy="504056"/>
          </a:xfrm>
        </p:spPr>
        <p:txBody>
          <a:bodyPr/>
          <a:lstStyle/>
          <a:p>
            <a:pPr algn="l"/>
            <a:r>
              <a:rPr lang="cs-CZ" sz="1100" dirty="0">
                <a:solidFill>
                  <a:schemeClr val="tx1"/>
                </a:solidFill>
                <a:latin typeface="Berlin CE" pitchFamily="2" charset="0"/>
              </a:rPr>
              <a:t>Jméno Ing. Lubor Homolka, Ph.D.</a:t>
            </a:r>
          </a:p>
          <a:p>
            <a:pPr algn="l"/>
            <a:r>
              <a:rPr lang="cs-CZ" sz="1100" dirty="0">
                <a:solidFill>
                  <a:schemeClr val="tx1"/>
                </a:solidFill>
                <a:latin typeface="Berlin CE" pitchFamily="2" charset="0"/>
              </a:rPr>
              <a:t>Afiliace FaME UTB, ÚSKM</a:t>
            </a:r>
          </a:p>
        </p:txBody>
      </p:sp>
    </p:spTree>
    <p:extLst>
      <p:ext uri="{BB962C8B-B14F-4D97-AF65-F5344CB8AC3E}">
        <p14:creationId xmlns:p14="http://schemas.microsoft.com/office/powerpoint/2010/main" val="94610020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12001" y="1277620"/>
            <a:ext cx="8182507" cy="1008112"/>
          </a:xfrm>
        </p:spPr>
        <p:txBody>
          <a:bodyPr>
            <a:normAutofit/>
          </a:bodyPr>
          <a:lstStyle/>
          <a:p>
            <a:pPr algn="l"/>
            <a:r>
              <a:rPr lang="cs-CZ" sz="3200" dirty="0"/>
              <a:t>1.1 Definice náhodné veličiny</a:t>
            </a:r>
          </a:p>
        </p:txBody>
      </p:sp>
      <mc:AlternateContent xmlns:mc="http://schemas.openxmlformats.org/markup-compatibility/2006" xmlns:a14="http://schemas.microsoft.com/office/drawing/2010/main">
        <mc:Choice Requires="a14">
          <p:sp>
            <p:nvSpPr>
              <p:cNvPr id="3" name="Subtitle 2"/>
              <p:cNvSpPr>
                <a:spLocks noGrp="1"/>
              </p:cNvSpPr>
              <p:nvPr>
                <p:ph type="subTitle" idx="1"/>
              </p:nvPr>
            </p:nvSpPr>
            <p:spPr>
              <a:xfrm>
                <a:off x="539552" y="2348880"/>
                <a:ext cx="7981078" cy="3528392"/>
              </a:xfrm>
            </p:spPr>
            <p:txBody>
              <a:bodyPr>
                <a:noAutofit/>
              </a:bodyPr>
              <a:lstStyle/>
              <a:p>
                <a:pPr algn="l"/>
                <a:r>
                  <a:rPr lang="cs-CZ" sz="1500" dirty="0">
                    <a:solidFill>
                      <a:schemeClr val="tx1"/>
                    </a:solidFill>
                    <a:latin typeface="Source Sans Pro Semibold" pitchFamily="34" charset="-18"/>
                  </a:rPr>
                  <a:t>Množina přípustných hodnot daného jevu obsahuje hodnoty </a:t>
                </a:r>
                <a14:m>
                  <m:oMath xmlns:m="http://schemas.openxmlformats.org/officeDocument/2006/math">
                    <m:r>
                      <a:rPr lang="cs-CZ" sz="1500" b="0" i="1" smtClean="0">
                        <a:solidFill>
                          <a:schemeClr val="tx1"/>
                        </a:solidFill>
                        <a:latin typeface="Cambria Math" panose="02040503050406030204" pitchFamily="18" charset="0"/>
                      </a:rPr>
                      <m:t>𝑆</m:t>
                    </m:r>
                    <m:r>
                      <a:rPr lang="cs-CZ" sz="1500" b="0" i="1" smtClean="0">
                        <a:solidFill>
                          <a:schemeClr val="tx1"/>
                        </a:solidFill>
                        <a:latin typeface="Cambria Math" panose="02040503050406030204" pitchFamily="18" charset="0"/>
                      </a:rPr>
                      <m:t>=</m:t>
                    </m:r>
                    <m:d>
                      <m:dPr>
                        <m:begChr m:val="{"/>
                        <m:endChr m:val="}"/>
                        <m:ctrlPr>
                          <a:rPr lang="cs-CZ" sz="1500" b="0" i="1" smtClean="0">
                            <a:solidFill>
                              <a:schemeClr val="tx1"/>
                            </a:solidFill>
                            <a:latin typeface="Cambria Math" panose="02040503050406030204" pitchFamily="18" charset="0"/>
                          </a:rPr>
                        </m:ctrlPr>
                      </m:dPr>
                      <m:e>
                        <m:sSub>
                          <m:sSubPr>
                            <m:ctrlPr>
                              <a:rPr lang="cs-CZ" sz="1500" b="0" i="1" smtClean="0">
                                <a:solidFill>
                                  <a:schemeClr val="tx1"/>
                                </a:solidFill>
                                <a:latin typeface="Cambria Math" panose="02040503050406030204" pitchFamily="18" charset="0"/>
                              </a:rPr>
                            </m:ctrlPr>
                          </m:sSubPr>
                          <m:e>
                            <m:r>
                              <a:rPr lang="cs-CZ" sz="1500" b="0" i="1" smtClean="0">
                                <a:solidFill>
                                  <a:schemeClr val="tx1"/>
                                </a:solidFill>
                                <a:latin typeface="Cambria Math" panose="02040503050406030204" pitchFamily="18" charset="0"/>
                              </a:rPr>
                              <m:t>𝑠</m:t>
                            </m:r>
                          </m:e>
                          <m:sub>
                            <m:r>
                              <a:rPr lang="cs-CZ" sz="1500" b="0" i="1" smtClean="0">
                                <a:solidFill>
                                  <a:schemeClr val="tx1"/>
                                </a:solidFill>
                                <a:latin typeface="Cambria Math" panose="02040503050406030204" pitchFamily="18" charset="0"/>
                              </a:rPr>
                              <m:t>1</m:t>
                            </m:r>
                          </m:sub>
                        </m:sSub>
                        <m:r>
                          <a:rPr lang="cs-CZ" sz="1500" b="0" i="1" smtClean="0">
                            <a:solidFill>
                              <a:schemeClr val="tx1"/>
                            </a:solidFill>
                            <a:latin typeface="Cambria Math" panose="02040503050406030204" pitchFamily="18" charset="0"/>
                          </a:rPr>
                          <m:t>,</m:t>
                        </m:r>
                        <m:sSub>
                          <m:sSubPr>
                            <m:ctrlPr>
                              <a:rPr lang="cs-CZ" sz="1500" i="1">
                                <a:solidFill>
                                  <a:schemeClr val="tx1"/>
                                </a:solidFill>
                                <a:latin typeface="Cambria Math" panose="02040503050406030204" pitchFamily="18" charset="0"/>
                              </a:rPr>
                            </m:ctrlPr>
                          </m:sSubPr>
                          <m:e>
                            <m:r>
                              <a:rPr lang="cs-CZ" sz="1500" b="0" i="1" smtClean="0">
                                <a:solidFill>
                                  <a:schemeClr val="tx1"/>
                                </a:solidFill>
                                <a:latin typeface="Cambria Math" panose="02040503050406030204" pitchFamily="18" charset="0"/>
                              </a:rPr>
                              <m:t> </m:t>
                            </m:r>
                            <m:r>
                              <a:rPr lang="cs-CZ" sz="1500" i="1">
                                <a:solidFill>
                                  <a:schemeClr val="tx1"/>
                                </a:solidFill>
                                <a:latin typeface="Cambria Math" panose="02040503050406030204" pitchFamily="18" charset="0"/>
                              </a:rPr>
                              <m:t>𝑠</m:t>
                            </m:r>
                          </m:e>
                          <m:sub>
                            <m:r>
                              <a:rPr lang="cs-CZ" sz="1500" b="0" i="1" smtClean="0">
                                <a:solidFill>
                                  <a:schemeClr val="tx1"/>
                                </a:solidFill>
                                <a:latin typeface="Cambria Math" panose="02040503050406030204" pitchFamily="18" charset="0"/>
                              </a:rPr>
                              <m:t>2</m:t>
                            </m:r>
                          </m:sub>
                        </m:sSub>
                        <m:r>
                          <a:rPr lang="cs-CZ" sz="1500" b="0" i="1" smtClean="0">
                            <a:solidFill>
                              <a:schemeClr val="tx1"/>
                            </a:solidFill>
                            <a:latin typeface="Cambria Math" panose="02040503050406030204" pitchFamily="18" charset="0"/>
                          </a:rPr>
                          <m:t>,…</m:t>
                        </m:r>
                      </m:e>
                    </m:d>
                    <m:r>
                      <a:rPr lang="cs-CZ" sz="1500" b="0" i="1" smtClean="0">
                        <a:solidFill>
                          <a:schemeClr val="tx1"/>
                        </a:solidFill>
                        <a:latin typeface="Cambria Math" panose="02040503050406030204" pitchFamily="18" charset="0"/>
                      </a:rPr>
                      <m:t> </m:t>
                    </m:r>
                  </m:oMath>
                </a14:m>
                <a:endParaRPr lang="cs-CZ" sz="1500" b="0" dirty="0">
                  <a:solidFill>
                    <a:schemeClr val="tx1"/>
                  </a:solidFill>
                  <a:latin typeface="Source Sans Pro Semibold" pitchFamily="34" charset="-18"/>
                </a:endParaRPr>
              </a:p>
              <a:p>
                <a:pPr algn="l"/>
                <a:r>
                  <a:rPr lang="cs-CZ" sz="1500" dirty="0">
                    <a:solidFill>
                      <a:schemeClr val="tx1"/>
                    </a:solidFill>
                    <a:latin typeface="Source Sans Pro Semibold" pitchFamily="34" charset="-18"/>
                  </a:rPr>
                  <a:t>Náhodná veličina je reálnou funkcí hodnot v S, obecně zapisovanou jako X,Y,Z</a:t>
                </a:r>
              </a:p>
              <a:p>
                <a:pPr algn="l"/>
                <a:endParaRPr lang="cs-CZ" sz="1500" dirty="0">
                  <a:solidFill>
                    <a:schemeClr val="tx1"/>
                  </a:solidFill>
                  <a:latin typeface="Source Sans Pro Semibold" pitchFamily="34" charset="-18"/>
                </a:endParaRPr>
              </a:p>
              <a:p>
                <a:pPr algn="l"/>
                <a14:m>
                  <m:oMathPara xmlns:m="http://schemas.openxmlformats.org/officeDocument/2006/math">
                    <m:oMathParaPr>
                      <m:jc m:val="centerGroup"/>
                    </m:oMathParaPr>
                    <m:oMath xmlns:m="http://schemas.openxmlformats.org/officeDocument/2006/math">
                      <m:d>
                        <m:dPr>
                          <m:begChr m:val="{"/>
                          <m:endChr m:val="}"/>
                          <m:ctrlPr>
                            <a:rPr lang="cs-CZ" sz="1500" i="1" smtClean="0">
                              <a:solidFill>
                                <a:schemeClr val="tx1"/>
                              </a:solidFill>
                              <a:latin typeface="Cambria Math" panose="02040503050406030204" pitchFamily="18" charset="0"/>
                            </a:rPr>
                          </m:ctrlPr>
                        </m:dPr>
                        <m:e>
                          <m:r>
                            <a:rPr lang="cs-CZ" sz="1500" b="0" i="1" smtClean="0">
                              <a:solidFill>
                                <a:schemeClr val="tx1"/>
                              </a:solidFill>
                              <a:latin typeface="Cambria Math" panose="02040503050406030204" pitchFamily="18" charset="0"/>
                            </a:rPr>
                            <m:t>𝑆</m:t>
                          </m:r>
                          <m:r>
                            <a:rPr lang="cs-CZ" sz="1500" b="0" i="1" smtClean="0">
                              <a:solidFill>
                                <a:schemeClr val="tx1"/>
                              </a:solidFill>
                              <a:latin typeface="Cambria Math" panose="02040503050406030204" pitchFamily="18" charset="0"/>
                            </a:rPr>
                            <m:t>:</m:t>
                          </m:r>
                          <m:r>
                            <a:rPr lang="cs-CZ" sz="1500" b="0" i="1" smtClean="0">
                              <a:solidFill>
                                <a:schemeClr val="tx1"/>
                              </a:solidFill>
                              <a:latin typeface="Cambria Math" panose="02040503050406030204" pitchFamily="18" charset="0"/>
                            </a:rPr>
                            <m:t>𝑋</m:t>
                          </m:r>
                          <m:d>
                            <m:dPr>
                              <m:ctrlPr>
                                <a:rPr lang="cs-CZ" sz="1500" b="0" i="1" smtClean="0">
                                  <a:solidFill>
                                    <a:schemeClr val="tx1"/>
                                  </a:solidFill>
                                  <a:latin typeface="Cambria Math" panose="02040503050406030204" pitchFamily="18" charset="0"/>
                                </a:rPr>
                              </m:ctrlPr>
                            </m:dPr>
                            <m:e>
                              <m:r>
                                <a:rPr lang="cs-CZ" sz="1500" b="0" i="1" smtClean="0">
                                  <a:solidFill>
                                    <a:schemeClr val="tx1"/>
                                  </a:solidFill>
                                  <a:latin typeface="Cambria Math" panose="02040503050406030204" pitchFamily="18" charset="0"/>
                                </a:rPr>
                                <m:t>𝑠</m:t>
                              </m:r>
                            </m:e>
                          </m:d>
                          <m:r>
                            <a:rPr lang="cs-CZ" sz="1500" b="0" i="1" smtClean="0">
                              <a:solidFill>
                                <a:schemeClr val="tx1"/>
                              </a:solidFill>
                              <a:latin typeface="Cambria Math" panose="02040503050406030204" pitchFamily="18" charset="0"/>
                            </a:rPr>
                            <m:t>=</m:t>
                          </m:r>
                          <m:r>
                            <a:rPr lang="cs-CZ" sz="1500" b="0" i="1" smtClean="0">
                              <a:solidFill>
                                <a:schemeClr val="tx1"/>
                              </a:solidFill>
                              <a:latin typeface="Cambria Math" panose="02040503050406030204" pitchFamily="18" charset="0"/>
                            </a:rPr>
                            <m:t>𝑥</m:t>
                          </m:r>
                        </m:e>
                      </m:d>
                    </m:oMath>
                  </m:oMathPara>
                </a14:m>
                <a:endParaRPr lang="cs-CZ" sz="1500" dirty="0">
                  <a:solidFill>
                    <a:schemeClr val="tx1"/>
                  </a:solidFill>
                  <a:latin typeface="Source Sans Pro Semibold" pitchFamily="34" charset="-18"/>
                </a:endParaRPr>
              </a:p>
              <a:p>
                <a:pPr algn="l"/>
                <a:endParaRPr lang="cs-CZ" sz="1500" dirty="0">
                  <a:solidFill>
                    <a:srgbClr val="642721"/>
                  </a:solidFill>
                  <a:latin typeface="Source Sans Pro Semibold" pitchFamily="34" charset="-18"/>
                </a:endParaRPr>
              </a:p>
              <a:p>
                <a:pPr algn="l"/>
                <a:r>
                  <a:rPr lang="cs-CZ" sz="1500" dirty="0">
                    <a:solidFill>
                      <a:schemeClr val="tx1"/>
                    </a:solidFill>
                    <a:latin typeface="Source Sans Pro Semibold" pitchFamily="34" charset="-18"/>
                  </a:rPr>
                  <a:t>Nebo </a:t>
                </a:r>
              </a:p>
              <a:p>
                <a:pPr algn="l"/>
                <a:endParaRPr lang="cs-CZ" sz="1500" dirty="0">
                  <a:solidFill>
                    <a:schemeClr val="tx1"/>
                  </a:solidFill>
                  <a:latin typeface="Source Sans Pro Semibold" pitchFamily="34" charset="-18"/>
                </a:endParaRPr>
              </a:p>
              <a:p>
                <a:pPr algn="l"/>
                <a:r>
                  <a:rPr lang="cs-CZ" sz="1500" dirty="0">
                    <a:solidFill>
                      <a:schemeClr val="tx1"/>
                    </a:solidFill>
                    <a:latin typeface="Source Sans Pro Semibold" pitchFamily="34" charset="-18"/>
                  </a:rPr>
                  <a:t>Kde x je realizací náhodné veličiny.</a:t>
                </a:r>
              </a:p>
              <a:p>
                <a:pPr algn="l"/>
                <a:endParaRPr lang="cs-CZ" sz="1500" dirty="0">
                  <a:solidFill>
                    <a:schemeClr val="tx1"/>
                  </a:solidFill>
                  <a:latin typeface="Source Sans Pro Semibold" pitchFamily="34" charset="-18"/>
                </a:endParaRPr>
              </a:p>
              <a:p>
                <a:pPr algn="l"/>
                <a:r>
                  <a:rPr lang="cs-CZ" sz="1500" dirty="0">
                    <a:solidFill>
                      <a:schemeClr val="tx1"/>
                    </a:solidFill>
                    <a:latin typeface="Source Sans Pro Semibold" pitchFamily="34" charset="-18"/>
                  </a:rPr>
                  <a:t>Funkcí </a:t>
                </a:r>
                <a:r>
                  <a:rPr lang="cs-CZ" sz="1500" i="1" dirty="0">
                    <a:solidFill>
                      <a:schemeClr val="tx1"/>
                    </a:solidFill>
                    <a:latin typeface="Source Sans Pro Semibold" pitchFamily="34" charset="-18"/>
                  </a:rPr>
                  <a:t>f</a:t>
                </a:r>
                <a:r>
                  <a:rPr lang="cs-CZ" sz="1500" dirty="0">
                    <a:solidFill>
                      <a:schemeClr val="tx1"/>
                    </a:solidFill>
                    <a:latin typeface="Source Sans Pro Semibold" pitchFamily="34" charset="-18"/>
                  </a:rPr>
                  <a:t> může být jednoduchá suma nebo počet určitých hodnot. Obvykle je ale složitější a nemá přímou interpretaci. Typicky statistické testy (například </a:t>
                </a:r>
                <a:r>
                  <a:rPr lang="cs-CZ" sz="1500" i="1" dirty="0">
                    <a:solidFill>
                      <a:schemeClr val="tx1"/>
                    </a:solidFill>
                    <a:latin typeface="Source Sans Pro Semibold" pitchFamily="34" charset="-18"/>
                  </a:rPr>
                  <a:t>t-test</a:t>
                </a:r>
                <a:r>
                  <a:rPr lang="cs-CZ" sz="1500" dirty="0">
                    <a:solidFill>
                      <a:schemeClr val="tx1"/>
                    </a:solidFill>
                    <a:latin typeface="Source Sans Pro Semibold" pitchFamily="34" charset="-18"/>
                  </a:rPr>
                  <a:t>) jsou také náhodnou veličinou.</a:t>
                </a:r>
              </a:p>
            </p:txBody>
          </p:sp>
        </mc:Choice>
        <mc:Fallback xmlns="">
          <p:sp>
            <p:nvSpPr>
              <p:cNvPr id="3" name="Subtitle 2"/>
              <p:cNvSpPr>
                <a:spLocks noGrp="1" noRot="1" noChangeAspect="1" noMove="1" noResize="1" noEditPoints="1" noAdjustHandles="1" noChangeArrowheads="1" noChangeShapeType="1" noTextEdit="1"/>
              </p:cNvSpPr>
              <p:nvPr>
                <p:ph type="subTitle" idx="1"/>
              </p:nvPr>
            </p:nvSpPr>
            <p:spPr>
              <a:xfrm>
                <a:off x="539552" y="2348880"/>
                <a:ext cx="7981078" cy="3528392"/>
              </a:xfrm>
              <a:blipFill>
                <a:blip r:embed="rId3"/>
                <a:stretch>
                  <a:fillRect l="-306" t="-345"/>
                </a:stretch>
              </a:blipFill>
            </p:spPr>
            <p:txBody>
              <a:bodyPr/>
              <a:lstStyle/>
              <a:p>
                <a:r>
                  <a:rPr lang="en-GB">
                    <a:noFill/>
                  </a:rPr>
                  <a:t> </a:t>
                </a:r>
              </a:p>
            </p:txBody>
          </p:sp>
        </mc:Fallback>
      </mc:AlternateContent>
      <p:pic>
        <p:nvPicPr>
          <p:cNvPr id="7" name="Picture 6"/>
          <p:cNvPicPr>
            <a:picLocks noChangeAspect="1"/>
          </p:cNvPicPr>
          <p:nvPr/>
        </p:nvPicPr>
        <p:blipFill>
          <a:blip r:embed="rId4">
            <a:extLst>
              <a:ext uri="{BEBA8EAE-BF5A-486C-A8C5-ECC9F3942E4B}">
                <a14:imgProps xmlns:a14="http://schemas.microsoft.com/office/drawing/2010/main">
                  <a14:imgLayer r:embed="rId5">
                    <a14:imgEffect>
                      <a14:artisticGlowEdges/>
                    </a14:imgEffect>
                  </a14:imgLayer>
                </a14:imgProps>
              </a:ext>
              <a:ext uri="{28A0092B-C50C-407E-A947-70E740481C1C}">
                <a14:useLocalDpi xmlns:a14="http://schemas.microsoft.com/office/drawing/2010/main" val="0"/>
              </a:ext>
            </a:extLst>
          </a:blip>
          <a:stretch>
            <a:fillRect/>
          </a:stretch>
        </p:blipFill>
        <p:spPr>
          <a:xfrm>
            <a:off x="621763" y="6231657"/>
            <a:ext cx="205821" cy="235223"/>
          </a:xfrm>
          <a:prstGeom prst="rect">
            <a:avLst/>
          </a:prstGeom>
        </p:spPr>
      </p:pic>
      <p:pic>
        <p:nvPicPr>
          <p:cNvPr id="8" name="Picture 7"/>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020272" y="6231656"/>
            <a:ext cx="235223" cy="235223"/>
          </a:xfrm>
          <a:prstGeom prst="rect">
            <a:avLst/>
          </a:prstGeom>
        </p:spPr>
      </p:pic>
      <p:sp>
        <p:nvSpPr>
          <p:cNvPr id="9" name="Footer Placeholder 3"/>
          <p:cNvSpPr txBox="1">
            <a:spLocks/>
          </p:cNvSpPr>
          <p:nvPr/>
        </p:nvSpPr>
        <p:spPr>
          <a:xfrm>
            <a:off x="7236296" y="6097877"/>
            <a:ext cx="2016224" cy="504056"/>
          </a:xfrm>
          <a:prstGeom prst="rect">
            <a:avLst/>
          </a:prstGeom>
        </p:spPr>
        <p:txBody>
          <a:bodyPr vert="horz" lIns="91440" tIns="45720" rIns="91440" bIns="45720" rtlCol="0" anchor="ctr"/>
          <a:lstStyle>
            <a:defPPr>
              <a:defRPr lang="cs-CZ"/>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cs-CZ" sz="1100">
                <a:solidFill>
                  <a:schemeClr val="bg1"/>
                </a:solidFill>
                <a:latin typeface="Berlin CE" pitchFamily="2" charset="0"/>
              </a:rPr>
              <a:t>fhs.utb.cz</a:t>
            </a:r>
          </a:p>
        </p:txBody>
      </p:sp>
      <p:pic>
        <p:nvPicPr>
          <p:cNvPr id="10" name="Picture 9"/>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3635896" y="6191849"/>
            <a:ext cx="1934718" cy="285663"/>
          </a:xfrm>
          <a:prstGeom prst="rect">
            <a:avLst/>
          </a:prstGeom>
        </p:spPr>
      </p:pic>
      <p:sp>
        <p:nvSpPr>
          <p:cNvPr id="6" name="Zástupný symbol pro číslo snímku 5"/>
          <p:cNvSpPr>
            <a:spLocks noGrp="1"/>
          </p:cNvSpPr>
          <p:nvPr>
            <p:ph type="sldNum" sz="quarter" idx="12"/>
          </p:nvPr>
        </p:nvSpPr>
        <p:spPr/>
        <p:txBody>
          <a:bodyPr/>
          <a:lstStyle/>
          <a:p>
            <a:fld id="{58ACF089-6BD9-4FF9-8F05-3BF27D933551}" type="slidenum">
              <a:rPr lang="cs-CZ" smtClean="0"/>
              <a:t>9</a:t>
            </a:fld>
            <a:endParaRPr lang="cs-CZ"/>
          </a:p>
        </p:txBody>
      </p:sp>
      <p:pic>
        <p:nvPicPr>
          <p:cNvPr id="14" name="Obrázek 13" descr="http://www.msmt.cz/uploads/OP_VVV/Pravidla_pro_publicitu/logolinky/Logolink_OP_VVV_hor_barva_cz.jpg"/>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1632254" y="0"/>
            <a:ext cx="5759450" cy="1277620"/>
          </a:xfrm>
          <a:prstGeom prst="rect">
            <a:avLst/>
          </a:prstGeom>
          <a:noFill/>
          <a:ln>
            <a:noFill/>
          </a:ln>
        </p:spPr>
      </p:pic>
      <p:pic>
        <p:nvPicPr>
          <p:cNvPr id="5" name="Obrázek 4">
            <a:extLst>
              <a:ext uri="{FF2B5EF4-FFF2-40B4-BE49-F238E27FC236}">
                <a16:creationId xmlns:a16="http://schemas.microsoft.com/office/drawing/2014/main" id="{13001E71-C15C-47D7-BEB7-03431184DE47}"/>
              </a:ext>
            </a:extLst>
          </p:cNvPr>
          <p:cNvPicPr>
            <a:picLocks noChangeAspect="1"/>
          </p:cNvPicPr>
          <p:nvPr/>
        </p:nvPicPr>
        <p:blipFill>
          <a:blip r:embed="rId9"/>
          <a:stretch>
            <a:fillRect/>
          </a:stretch>
        </p:blipFill>
        <p:spPr>
          <a:xfrm>
            <a:off x="1183209" y="3688400"/>
            <a:ext cx="2452687" cy="247330"/>
          </a:xfrm>
          <a:prstGeom prst="rect">
            <a:avLst/>
          </a:prstGeom>
        </p:spPr>
      </p:pic>
      <p:sp>
        <p:nvSpPr>
          <p:cNvPr id="12" name="Footer Placeholder 3">
            <a:extLst>
              <a:ext uri="{FF2B5EF4-FFF2-40B4-BE49-F238E27FC236}">
                <a16:creationId xmlns:a16="http://schemas.microsoft.com/office/drawing/2014/main" id="{7779E421-ABFF-4ACA-B6E0-F44A43A13FAA}"/>
              </a:ext>
            </a:extLst>
          </p:cNvPr>
          <p:cNvSpPr>
            <a:spLocks noGrp="1"/>
          </p:cNvSpPr>
          <p:nvPr>
            <p:ph type="ftr" sz="quarter" idx="11"/>
          </p:nvPr>
        </p:nvSpPr>
        <p:spPr>
          <a:xfrm>
            <a:off x="884312" y="6093296"/>
            <a:ext cx="2319536" cy="504056"/>
          </a:xfrm>
        </p:spPr>
        <p:txBody>
          <a:bodyPr/>
          <a:lstStyle/>
          <a:p>
            <a:pPr algn="l"/>
            <a:r>
              <a:rPr lang="cs-CZ" sz="1100" dirty="0">
                <a:solidFill>
                  <a:schemeClr val="tx1"/>
                </a:solidFill>
                <a:latin typeface="Berlin CE" pitchFamily="2" charset="0"/>
              </a:rPr>
              <a:t>Jméno Ing. Lubor Homolka, Ph.D.</a:t>
            </a:r>
          </a:p>
          <a:p>
            <a:pPr algn="l"/>
            <a:r>
              <a:rPr lang="cs-CZ" sz="1100" dirty="0">
                <a:solidFill>
                  <a:schemeClr val="tx1"/>
                </a:solidFill>
                <a:latin typeface="Berlin CE" pitchFamily="2" charset="0"/>
              </a:rPr>
              <a:t>Afiliace FaME UTB, ÚSKM</a:t>
            </a:r>
          </a:p>
        </p:txBody>
      </p:sp>
    </p:spTree>
    <p:extLst>
      <p:ext uri="{BB962C8B-B14F-4D97-AF65-F5344CB8AC3E}">
        <p14:creationId xmlns:p14="http://schemas.microsoft.com/office/powerpoint/2010/main" val="6116965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FHS UTB">
      <a:majorFont>
        <a:latin typeface="Source Sans Pro Bold"/>
        <a:ea typeface=""/>
        <a:cs typeface=""/>
      </a:majorFont>
      <a:minorFont>
        <a:latin typeface="Source sans Pro"/>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kument" ma:contentTypeID="0x010100FAE8BE0F9241ED4083F743BB03EE1D68" ma:contentTypeVersion="6" ma:contentTypeDescription="Vytvoří nový dokument" ma:contentTypeScope="" ma:versionID="412641d7bc79ac5e8535b45f858dd6ba">
  <xsd:schema xmlns:xsd="http://www.w3.org/2001/XMLSchema" xmlns:xs="http://www.w3.org/2001/XMLSchema" xmlns:p="http://schemas.microsoft.com/office/2006/metadata/properties" xmlns:ns2="8b24c481-12b6-4046-ad3b-a377fcd4f4d5" xmlns:ns3="34a0577a-2fcf-4f5f-aec4-f2eae0fecbd1" targetNamespace="http://schemas.microsoft.com/office/2006/metadata/properties" ma:root="true" ma:fieldsID="b61633c7a7497ed8415cb15dcfbb85e7" ns2:_="" ns3:_="">
    <xsd:import namespace="8b24c481-12b6-4046-ad3b-a377fcd4f4d5"/>
    <xsd:import namespace="34a0577a-2fcf-4f5f-aec4-f2eae0fecbd1"/>
    <xsd:element name="properties">
      <xsd:complexType>
        <xsd:sequence>
          <xsd:element name="documentManagement">
            <xsd:complexType>
              <xsd:all>
                <xsd:element ref="ns2:SharedWithUsers" minOccurs="0"/>
                <xsd:element ref="ns2:SharedWithDetails" minOccurs="0"/>
                <xsd:element ref="ns3:MediaServiceMetadata" minOccurs="0"/>
                <xsd:element ref="ns3:MediaServiceFastMetadata" minOccurs="0"/>
                <xsd:element ref="ns3:MediaServiceDateTaken" minOccurs="0"/>
                <xsd:element ref="ns3:MediaServiceAutoTag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b24c481-12b6-4046-ad3b-a377fcd4f4d5" elementFormDefault="qualified">
    <xsd:import namespace="http://schemas.microsoft.com/office/2006/documentManagement/types"/>
    <xsd:import namespace="http://schemas.microsoft.com/office/infopath/2007/PartnerControls"/>
    <xsd:element name="SharedWithUsers" ma:index="8" nillable="true" ma:displayName="Sdílí se s"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dílené s podrobnostmi" ma:description=""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34a0577a-2fcf-4f5f-aec4-f2eae0fecbd1" elementFormDefault="qualified">
    <xsd:import namespace="http://schemas.microsoft.com/office/2006/documentManagement/types"/>
    <xsd:import namespace="http://schemas.microsoft.com/office/infopath/2007/PartnerControls"/>
    <xsd:element name="MediaServiceMetadata" ma:index="10" nillable="true" ma:displayName="MediaServiceMetadata" ma:description="" ma:hidden="true" ma:internalName="MediaServiceMetadata" ma:readOnly="true">
      <xsd:simpleType>
        <xsd:restriction base="dms:Note"/>
      </xsd:simpleType>
    </xsd:element>
    <xsd:element name="MediaServiceFastMetadata" ma:index="11" nillable="true" ma:displayName="MediaServiceFastMetadata" ma:description="" ma:hidden="true" ma:internalName="MediaServiceFastMetadata" ma:readOnly="true">
      <xsd:simpleType>
        <xsd:restriction base="dms:Note"/>
      </xsd:simpleType>
    </xsd:element>
    <xsd:element name="MediaServiceDateTaken" ma:index="12" nillable="true" ma:displayName="MediaServiceDateTaken" ma:description="" ma:hidden="true" ma:internalName="MediaServiceDateTaken" ma:readOnly="true">
      <xsd:simpleType>
        <xsd:restriction base="dms:Text"/>
      </xsd:simpleType>
    </xsd:element>
    <xsd:element name="MediaServiceAutoTags" ma:index="13" nillable="true" ma:displayName="MediaServiceAutoTags" ma:description="" ma:internalName="MediaServiceAutoTags"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 obsahu"/>
        <xsd:element ref="dc:title" minOccurs="0" maxOccurs="1" ma:index="4" ma:displayName="Nadpis"/>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9202B4A5-6B04-457A-A4DB-1D5100FBAC01}">
  <ds:schemaRefs>
    <ds:schemaRef ds:uri="34a0577a-2fcf-4f5f-aec4-f2eae0fecbd1"/>
    <ds:schemaRef ds:uri="8b24c481-12b6-4046-ad3b-a377fcd4f4d5"/>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2.xml><?xml version="1.0" encoding="utf-8"?>
<ds:datastoreItem xmlns:ds="http://schemas.openxmlformats.org/officeDocument/2006/customXml" ds:itemID="{AB754C21-2258-4B66-AA9A-196BF69EB99E}">
  <ds:schemaRefs>
    <ds:schemaRef ds:uri="http://schemas.microsoft.com/sharepoint/v3/contenttype/forms"/>
  </ds:schemaRefs>
</ds:datastoreItem>
</file>

<file path=customXml/itemProps3.xml><?xml version="1.0" encoding="utf-8"?>
<ds:datastoreItem xmlns:ds="http://schemas.openxmlformats.org/officeDocument/2006/customXml" ds:itemID="{122D7251-0F19-4F4C-B0F6-E484F36D4BDE}">
  <ds:schemaRefs>
    <ds:schemaRef ds:uri="http://purl.org/dc/terms/"/>
    <ds:schemaRef ds:uri="http://purl.org/dc/elements/1.1/"/>
    <ds:schemaRef ds:uri="8b24c481-12b6-4046-ad3b-a377fcd4f4d5"/>
    <ds:schemaRef ds:uri="http://schemas.microsoft.com/office/2006/metadata/properties"/>
    <ds:schemaRef ds:uri="http://schemas.microsoft.com/office/infopath/2007/PartnerControls"/>
    <ds:schemaRef ds:uri="34a0577a-2fcf-4f5f-aec4-f2eae0fecbd1"/>
    <ds:schemaRef ds:uri="http://schemas.microsoft.com/office/2006/documentManagement/types"/>
    <ds:schemaRef ds:uri="http://purl.org/dc/dcmitype/"/>
    <ds:schemaRef ds:uri="http://schemas.openxmlformats.org/package/2006/metadata/core-propertie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otalTime>1187</TotalTime>
  <Words>1874</Words>
  <Application>Microsoft Office PowerPoint</Application>
  <PresentationFormat>Předvádění na obrazovce (4:3)</PresentationFormat>
  <Paragraphs>287</Paragraphs>
  <Slides>29</Slides>
  <Notes>28</Notes>
  <HiddenSlides>0</HiddenSlides>
  <MMClips>0</MMClips>
  <ScaleCrop>false</ScaleCrop>
  <HeadingPairs>
    <vt:vector size="6" baseType="variant">
      <vt:variant>
        <vt:lpstr>Použitá písma</vt:lpstr>
      </vt:variant>
      <vt:variant>
        <vt:i4>8</vt:i4>
      </vt:variant>
      <vt:variant>
        <vt:lpstr>Motiv</vt:lpstr>
      </vt:variant>
      <vt:variant>
        <vt:i4>1</vt:i4>
      </vt:variant>
      <vt:variant>
        <vt:lpstr>Nadpisy snímků</vt:lpstr>
      </vt:variant>
      <vt:variant>
        <vt:i4>29</vt:i4>
      </vt:variant>
    </vt:vector>
  </HeadingPairs>
  <TitlesOfParts>
    <vt:vector size="38" baseType="lpstr">
      <vt:lpstr>Source sans Pro</vt:lpstr>
      <vt:lpstr>Source Sans Pro Semibold</vt:lpstr>
      <vt:lpstr>Source Sans Pro Bold</vt:lpstr>
      <vt:lpstr>Calibri</vt:lpstr>
      <vt:lpstr>Arial</vt:lpstr>
      <vt:lpstr>Cambria Math</vt:lpstr>
      <vt:lpstr>Berlin CE</vt:lpstr>
      <vt:lpstr>Courier New</vt:lpstr>
      <vt:lpstr>Office Theme</vt:lpstr>
      <vt:lpstr>Metodologie vědecké práce</vt:lpstr>
      <vt:lpstr>1. Pravděpodobnost</vt:lpstr>
      <vt:lpstr>Přístupy k pravděpodobnosti</vt:lpstr>
      <vt:lpstr>Klasická pravděpodobnost</vt:lpstr>
      <vt:lpstr>Standardní pravděpodobnost</vt:lpstr>
      <vt:lpstr>Prezentace aplikace PowerPoint</vt:lpstr>
      <vt:lpstr>Subjektivní pravděpodobnost</vt:lpstr>
      <vt:lpstr>2. Náhodná veličina</vt:lpstr>
      <vt:lpstr>1.1 Definice náhodné veličiny</vt:lpstr>
      <vt:lpstr>Náhodné veličiny</vt:lpstr>
      <vt:lpstr>Data generující proces / model</vt:lpstr>
      <vt:lpstr>Bernoulliho rozdělení</vt:lpstr>
      <vt:lpstr>Binomické rozdělení</vt:lpstr>
      <vt:lpstr>Prezentace aplikace PowerPoint</vt:lpstr>
      <vt:lpstr>Normální rozdělení</vt:lpstr>
      <vt:lpstr>Standardní normální rozdělení N(0,1)</vt:lpstr>
      <vt:lpstr>Prezentace aplikace PowerPoint</vt:lpstr>
      <vt:lpstr>P-value</vt:lpstr>
      <vt:lpstr>Centrální limitní teorém</vt:lpstr>
      <vt:lpstr>Implikace CLT</vt:lpstr>
      <vt:lpstr>3. Analýza síly testu</vt:lpstr>
      <vt:lpstr>Analýza síly testu</vt:lpstr>
      <vt:lpstr>Effect Size</vt:lpstr>
      <vt:lpstr>Effect Size: t-test</vt:lpstr>
      <vt:lpstr>4. Testování hypotéz</vt:lpstr>
      <vt:lpstr>2.1 NHST a p-value</vt:lpstr>
      <vt:lpstr>2.1 NHST a interval spolehlivost</vt:lpstr>
      <vt:lpstr>2.1 NHST a interval spolehlivost</vt:lpstr>
      <vt:lpstr>2.1 Velký nadpis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Nadpis prezentace</dc:title>
  <dc:creator>Denisa Hrušecká</dc:creator>
  <cp:lastModifiedBy>Lubor Homolka</cp:lastModifiedBy>
  <cp:revision>34</cp:revision>
  <dcterms:modified xsi:type="dcterms:W3CDTF">2018-06-07T21:01:09Z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0x010100FAE8BE0F9241ED4083F743BB03EE1D68</vt:lpwstr>
  </property>
</Properties>
</file>