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handoutMasterIdLst>
    <p:handoutMasterId r:id="rId72"/>
  </p:handoutMasterIdLst>
  <p:sldIdLst>
    <p:sldId id="340" r:id="rId2"/>
    <p:sldId id="341" r:id="rId3"/>
    <p:sldId id="275" r:id="rId4"/>
    <p:sldId id="274" r:id="rId5"/>
    <p:sldId id="295" r:id="rId6"/>
    <p:sldId id="276" r:id="rId7"/>
    <p:sldId id="257" r:id="rId8"/>
    <p:sldId id="262" r:id="rId9"/>
    <p:sldId id="263" r:id="rId10"/>
    <p:sldId id="357" r:id="rId11"/>
    <p:sldId id="264" r:id="rId12"/>
    <p:sldId id="268" r:id="rId13"/>
    <p:sldId id="267" r:id="rId14"/>
    <p:sldId id="358" r:id="rId15"/>
    <p:sldId id="359" r:id="rId16"/>
    <p:sldId id="360" r:id="rId17"/>
    <p:sldId id="281" r:id="rId18"/>
    <p:sldId id="361" r:id="rId19"/>
    <p:sldId id="362" r:id="rId20"/>
    <p:sldId id="363" r:id="rId21"/>
    <p:sldId id="326" r:id="rId22"/>
    <p:sldId id="364" r:id="rId23"/>
    <p:sldId id="284" r:id="rId24"/>
    <p:sldId id="260" r:id="rId25"/>
    <p:sldId id="269" r:id="rId26"/>
    <p:sldId id="277" r:id="rId27"/>
    <p:sldId id="270" r:id="rId28"/>
    <p:sldId id="322" r:id="rId29"/>
    <p:sldId id="271" r:id="rId30"/>
    <p:sldId id="310" r:id="rId31"/>
    <p:sldId id="319" r:id="rId32"/>
    <p:sldId id="318" r:id="rId33"/>
    <p:sldId id="323" r:id="rId34"/>
    <p:sldId id="313" r:id="rId35"/>
    <p:sldId id="273" r:id="rId36"/>
    <p:sldId id="365" r:id="rId37"/>
    <p:sldId id="366" r:id="rId38"/>
    <p:sldId id="367" r:id="rId39"/>
    <p:sldId id="285" r:id="rId40"/>
    <p:sldId id="315" r:id="rId41"/>
    <p:sldId id="325" r:id="rId42"/>
    <p:sldId id="286" r:id="rId43"/>
    <p:sldId id="327" r:id="rId44"/>
    <p:sldId id="287" r:id="rId45"/>
    <p:sldId id="290" r:id="rId46"/>
    <p:sldId id="332" r:id="rId47"/>
    <p:sldId id="333" r:id="rId48"/>
    <p:sldId id="334" r:id="rId49"/>
    <p:sldId id="335" r:id="rId50"/>
    <p:sldId id="336" r:id="rId51"/>
    <p:sldId id="338" r:id="rId52"/>
    <p:sldId id="337" r:id="rId53"/>
    <p:sldId id="291" r:id="rId54"/>
    <p:sldId id="379" r:id="rId55"/>
    <p:sldId id="331" r:id="rId56"/>
    <p:sldId id="378" r:id="rId57"/>
    <p:sldId id="368" r:id="rId58"/>
    <p:sldId id="369" r:id="rId59"/>
    <p:sldId id="373" r:id="rId60"/>
    <p:sldId id="374" r:id="rId61"/>
    <p:sldId id="375" r:id="rId62"/>
    <p:sldId id="372" r:id="rId63"/>
    <p:sldId id="376" r:id="rId64"/>
    <p:sldId id="377" r:id="rId65"/>
    <p:sldId id="380" r:id="rId66"/>
    <p:sldId id="381" r:id="rId67"/>
    <p:sldId id="382" r:id="rId68"/>
    <p:sldId id="329" r:id="rId69"/>
    <p:sldId id="328" r:id="rId7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03"/>
  </p:normalViewPr>
  <p:slideViewPr>
    <p:cSldViewPr>
      <p:cViewPr varScale="1">
        <p:scale>
          <a:sx n="102" d="100"/>
          <a:sy n="102" d="100"/>
        </p:scale>
        <p:origin x="182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11.09.19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11.09.19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0463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4108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7939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1844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279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112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4460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11.09.19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11.09.19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11.09.19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file:////var/folders/hr/l3qvc7ds04j7pv_gbxt_99vr0000gn/T/com.microsoft.Word/WebArchiveCopyPasteTempFiles/5bc602ea8d45e531627f1b93_Gantt%2520chart%2520example.png" TargetMode="External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sz="5300" b="1" dirty="0"/>
              <a:t>Metodologie </a:t>
            </a:r>
            <a:r>
              <a:rPr lang="cs-CZ" sz="5300" b="1"/>
              <a:t>vědecké práce</a:t>
            </a:r>
            <a:r>
              <a:rPr lang="cs-CZ" sz="5300" b="1" dirty="0"/>
              <a:t>:</a:t>
            </a:r>
            <a:br>
              <a:rPr lang="cs-CZ" sz="5300" b="1" dirty="0"/>
            </a:br>
            <a:r>
              <a:rPr lang="cs-CZ" b="1" dirty="0"/>
              <a:t>Jak napsat dobrý výzkumný návrh a disertační práci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Zlíně, </a:t>
            </a:r>
            <a:r>
              <a:rPr lang="cs-CZ" sz="1400" dirty="0" err="1"/>
              <a:t>reg</a:t>
            </a:r>
            <a:r>
              <a:rPr lang="cs-CZ" sz="1400" dirty="0"/>
              <a:t>. č.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867274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cs-CZ" altLang="cs-CZ" sz="3200" b="1" dirty="0"/>
              <a:t>Oblast výzkumu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061982" cy="381642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r>
              <a:rPr lang="cs-CZ" sz="2000" b="1" dirty="0"/>
              <a:t>Obrázek 1: Tři důležité první kroky v procesu výzkumu</a:t>
            </a:r>
            <a:endParaRPr lang="cs-CZ" sz="2000" dirty="0"/>
          </a:p>
          <a:p>
            <a:pPr marL="0" indent="0">
              <a:buNone/>
              <a:defRPr/>
            </a:pPr>
            <a:r>
              <a:rPr lang="en-GB" sz="2000" dirty="0"/>
              <a:t>				Source: Sekaran &amp; Bougie (2016)</a:t>
            </a:r>
            <a:endParaRPr lang="cs-CZ" sz="2000" dirty="0"/>
          </a:p>
          <a:p>
            <a:pPr marL="0" indent="0">
              <a:buNone/>
              <a:defRPr/>
            </a:pPr>
            <a:endParaRPr lang="cs-CZ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2" name="Textové pole 12">
            <a:extLst>
              <a:ext uri="{FF2B5EF4-FFF2-40B4-BE49-F238E27FC236}">
                <a16:creationId xmlns:a16="http://schemas.microsoft.com/office/drawing/2014/main" id="{B9ADC5AA-F496-2345-804D-876166C4C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030" y="2647999"/>
            <a:ext cx="1922314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Identifikace širšího manažerského problému</a:t>
            </a:r>
          </a:p>
        </p:txBody>
      </p:sp>
      <p:sp>
        <p:nvSpPr>
          <p:cNvPr id="7" name="Textové pole 13">
            <a:extLst>
              <a:ext uri="{FF2B5EF4-FFF2-40B4-BE49-F238E27FC236}">
                <a16:creationId xmlns:a16="http://schemas.microsoft.com/office/drawing/2014/main" id="{09840A13-1E10-8B4F-82D9-70D3692F9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714" y="2657104"/>
            <a:ext cx="1929373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Předběžný výzkum</a:t>
            </a:r>
          </a:p>
        </p:txBody>
      </p:sp>
      <p:sp>
        <p:nvSpPr>
          <p:cNvPr id="8" name="Textové pole 14">
            <a:extLst>
              <a:ext uri="{FF2B5EF4-FFF2-40B4-BE49-F238E27FC236}">
                <a16:creationId xmlns:a16="http://schemas.microsoft.com/office/drawing/2014/main" id="{05B28479-CA17-CF47-86C2-88CE1E416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5783" y="2657104"/>
            <a:ext cx="1909146" cy="117249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Definice výzkumného problému</a:t>
            </a:r>
          </a:p>
        </p:txBody>
      </p:sp>
      <p:sp>
        <p:nvSpPr>
          <p:cNvPr id="10" name="Obousměrná vodorovná šipka 9">
            <a:extLst>
              <a:ext uri="{FF2B5EF4-FFF2-40B4-BE49-F238E27FC236}">
                <a16:creationId xmlns:a16="http://schemas.microsoft.com/office/drawing/2014/main" id="{24823C09-687F-7E44-9F88-114DA5919A88}"/>
              </a:ext>
            </a:extLst>
          </p:cNvPr>
          <p:cNvSpPr/>
          <p:nvPr/>
        </p:nvSpPr>
        <p:spPr>
          <a:xfrm>
            <a:off x="2547132" y="3098369"/>
            <a:ext cx="887582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1" name="Obousměrná vodorovná šipka 10">
            <a:extLst>
              <a:ext uri="{FF2B5EF4-FFF2-40B4-BE49-F238E27FC236}">
                <a16:creationId xmlns:a16="http://schemas.microsoft.com/office/drawing/2014/main" id="{74C03BB0-4E2F-D943-BBF5-4CC32F4A6F2B}"/>
              </a:ext>
            </a:extLst>
          </p:cNvPr>
          <p:cNvSpPr/>
          <p:nvPr/>
        </p:nvSpPr>
        <p:spPr>
          <a:xfrm>
            <a:off x="5364087" y="3098369"/>
            <a:ext cx="781695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B6DBA59-D04E-5C45-AB94-566B2C54B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2004F24E-BA02-F948-90D2-4D03B3789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anose="020B070302020209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kumimoji="0" lang="en-GB" altLang="cs-CZ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5A3C0B84-41DA-BB4A-8DAA-7783C38CD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kumimoji="0" lang="en-GB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1FF4645E-32CE-914C-BADA-FD6A4B743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17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E1228592-D5BF-434F-A691-8CC1F1786A3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910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-108520" y="1268760"/>
            <a:ext cx="9252520" cy="407640"/>
          </a:xfrm>
        </p:spPr>
        <p:txBody>
          <a:bodyPr>
            <a:noAutofit/>
          </a:bodyPr>
          <a:lstStyle/>
          <a:p>
            <a:r>
              <a:rPr lang="cs-CZ" altLang="en-US" sz="3200" b="1" dirty="0"/>
              <a:t>Atributy výběru dobrého výzkumného témat</a:t>
            </a:r>
            <a:r>
              <a:rPr lang="en-GB" altLang="en-US" sz="3200" b="1" dirty="0"/>
              <a:t>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1676400"/>
            <a:ext cx="8065037" cy="4555257"/>
          </a:xfrm>
        </p:spPr>
        <p:txBody>
          <a:bodyPr>
            <a:normAutofit fontScale="47500" lnSpcReduction="20000"/>
          </a:bodyPr>
          <a:lstStyle/>
          <a:p>
            <a:pPr marL="0" indent="0">
              <a:buFont typeface="Wingdings" charset="2"/>
              <a:buNone/>
              <a:defRPr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3800" dirty="0"/>
              <a:t>Podle </a:t>
            </a:r>
            <a:r>
              <a:rPr lang="cs-CZ" sz="3800" dirty="0" err="1"/>
              <a:t>Saunderse</a:t>
            </a:r>
            <a:r>
              <a:rPr lang="cs-CZ" sz="3800" dirty="0"/>
              <a:t> a kol. (2016) dobré výzkumné téma dává:</a:t>
            </a:r>
          </a:p>
          <a:p>
            <a:pPr marL="0" indent="0">
              <a:buNone/>
            </a:pPr>
            <a:endParaRPr lang="cs-CZ" sz="3800" dirty="0"/>
          </a:p>
          <a:p>
            <a:pPr lvl="0"/>
            <a:r>
              <a:rPr lang="cs-CZ" sz="3800" i="1" dirty="0">
                <a:solidFill>
                  <a:srgbClr val="00B0F0"/>
                </a:solidFill>
              </a:rPr>
              <a:t>Možnost zrealizovat daný výzkum (jeho uskutečnitelnost) s úrovní:</a:t>
            </a:r>
          </a:p>
          <a:p>
            <a:pPr lvl="1"/>
            <a:r>
              <a:rPr lang="cs-CZ" sz="3800" dirty="0"/>
              <a:t>osobních znalostí, zkušeností a dovedností (příp. s možností jejich 	rozvinutí v průběhu studia), </a:t>
            </a:r>
          </a:p>
          <a:p>
            <a:pPr lvl="1"/>
            <a:r>
              <a:rPr lang="cs-CZ" sz="3800" dirty="0"/>
              <a:t>v daném čase, </a:t>
            </a:r>
          </a:p>
          <a:p>
            <a:pPr lvl="1"/>
            <a:r>
              <a:rPr lang="cs-CZ" sz="3800" dirty="0"/>
              <a:t>s dostupnými prostředky a </a:t>
            </a:r>
          </a:p>
          <a:p>
            <a:pPr lvl="1"/>
            <a:r>
              <a:rPr lang="cs-CZ" sz="3800" dirty="0"/>
              <a:t>s dostupnými daty nebo možností je získat</a:t>
            </a:r>
          </a:p>
          <a:p>
            <a:pPr>
              <a:defRPr/>
            </a:pPr>
            <a:endParaRPr lang="en-GB" sz="3800" i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3800" i="1" dirty="0" err="1">
                <a:solidFill>
                  <a:srgbClr val="00B0F0"/>
                </a:solidFill>
              </a:rPr>
              <a:t>Propojit</a:t>
            </a:r>
            <a:r>
              <a:rPr lang="en-GB" sz="3800" i="1" dirty="0">
                <a:solidFill>
                  <a:srgbClr val="00B0F0"/>
                </a:solidFill>
              </a:rPr>
              <a:t> </a:t>
            </a:r>
            <a:r>
              <a:rPr lang="en-GB" sz="3800" i="1" dirty="0" err="1">
                <a:solidFill>
                  <a:srgbClr val="00B0F0"/>
                </a:solidFill>
              </a:rPr>
              <a:t>jej</a:t>
            </a:r>
            <a:r>
              <a:rPr lang="en-GB" sz="3800" i="1" dirty="0">
                <a:solidFill>
                  <a:srgbClr val="00B0F0"/>
                </a:solidFill>
              </a:rPr>
              <a:t> s </a:t>
            </a:r>
            <a:r>
              <a:rPr lang="en-GB" sz="3800" i="1" dirty="0" err="1">
                <a:solidFill>
                  <a:srgbClr val="00B0F0"/>
                </a:solidFill>
              </a:rPr>
              <a:t>teorií</a:t>
            </a:r>
            <a:endParaRPr lang="cs-CZ" sz="3800" dirty="0"/>
          </a:p>
          <a:p>
            <a:pPr marL="0" indent="0">
              <a:buNone/>
            </a:pPr>
            <a:endParaRPr lang="cs-CZ" sz="3800" dirty="0"/>
          </a:p>
          <a:p>
            <a:pPr lvl="0"/>
            <a:r>
              <a:rPr lang="cs-CZ" sz="3800" i="1" dirty="0">
                <a:solidFill>
                  <a:srgbClr val="00B0F0"/>
                </a:solidFill>
              </a:rPr>
              <a:t>Možnost jasně formulovat výzkumné otázky a výzkumné cíle, což je podmíněno kvalitní literární rešerší </a:t>
            </a:r>
          </a:p>
          <a:p>
            <a:pPr marL="0" lvl="0" indent="0">
              <a:buNone/>
            </a:pPr>
            <a:endParaRPr lang="cs-CZ" sz="3800" dirty="0">
              <a:solidFill>
                <a:srgbClr val="00B0F0"/>
              </a:solidFill>
            </a:endParaRPr>
          </a:p>
          <a:p>
            <a:r>
              <a:rPr lang="cs-CZ" sz="3800" i="1" dirty="0">
                <a:solidFill>
                  <a:srgbClr val="00B0F0"/>
                </a:solidFill>
              </a:rPr>
              <a:t>Možnost přinést v dané oblasti výzkumu nové poznatky a jejich využití a stát se v dané oblasti expertem</a:t>
            </a:r>
            <a:endParaRPr lang="en-GB" sz="3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2276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rmAutofit/>
          </a:bodyPr>
          <a:lstStyle/>
          <a:p>
            <a:r>
              <a:rPr lang="cs-CZ" altLang="en-US" sz="3200" b="1" dirty="0"/>
              <a:t>Jak hledat námět pro výzkum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2132856"/>
            <a:ext cx="8065037" cy="399330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000" dirty="0"/>
              <a:t>Vycházej ze svých silných stránek a zájmů</a:t>
            </a:r>
          </a:p>
          <a:p>
            <a:pPr>
              <a:defRPr/>
            </a:pPr>
            <a:r>
              <a:rPr lang="cs-CZ" sz="2000" dirty="0"/>
              <a:t>Podívej se na minulé nebo běžící výzkumné projekty</a:t>
            </a:r>
          </a:p>
          <a:p>
            <a:pPr>
              <a:defRPr/>
            </a:pPr>
            <a:r>
              <a:rPr lang="cs-CZ" sz="2000" dirty="0"/>
              <a:t>Diskutuj se školitelem, dalšími výzkumníky, praktiky,…</a:t>
            </a:r>
          </a:p>
          <a:p>
            <a:pPr>
              <a:defRPr/>
            </a:pPr>
            <a:r>
              <a:rPr lang="cs-CZ" sz="2000" dirty="0"/>
              <a:t>Studuj literaturu (zprávy, knihy, články ve vědeckých a odborných časopisech – zejména rešeršní články)</a:t>
            </a:r>
          </a:p>
          <a:p>
            <a:pPr>
              <a:defRPr/>
            </a:pPr>
            <a:r>
              <a:rPr lang="cs-CZ" sz="2000" dirty="0"/>
              <a:t>Sleduj média</a:t>
            </a:r>
          </a:p>
          <a:p>
            <a:pPr>
              <a:defRPr/>
            </a:pPr>
            <a:r>
              <a:rPr lang="cs-CZ" sz="2000" dirty="0"/>
              <a:t>Zapisuj si nápady</a:t>
            </a:r>
          </a:p>
          <a:p>
            <a:pPr>
              <a:defRPr/>
            </a:pPr>
            <a:r>
              <a:rPr lang="cs-CZ" sz="2000" dirty="0"/>
              <a:t>Použij “relevance </a:t>
            </a:r>
            <a:r>
              <a:rPr lang="cs-CZ" sz="2000" dirty="0" err="1"/>
              <a:t>tree</a:t>
            </a:r>
            <a:r>
              <a:rPr lang="cs-CZ" sz="2000" dirty="0"/>
              <a:t>”</a:t>
            </a:r>
          </a:p>
          <a:p>
            <a:pPr>
              <a:defRPr/>
            </a:pPr>
            <a:r>
              <a:rPr lang="cs-CZ" sz="2000" dirty="0"/>
              <a:t>Použij brainstorming (se skupinou lidí)</a:t>
            </a:r>
          </a:p>
          <a:p>
            <a:pPr marL="0" indent="0">
              <a:buFont typeface="Wingdings" charset="2"/>
              <a:buNone/>
              <a:defRPr/>
            </a:pPr>
            <a:r>
              <a:rPr lang="en-GB" sz="2400" dirty="0"/>
              <a:t>				</a:t>
            </a:r>
            <a:r>
              <a:rPr lang="en-GB" sz="1800" dirty="0"/>
              <a:t>(</a:t>
            </a:r>
            <a:r>
              <a:rPr lang="cs-CZ" altLang="cs-CZ" sz="1800" dirty="0" err="1"/>
              <a:t>Saunders</a:t>
            </a:r>
            <a:r>
              <a:rPr lang="cs-CZ" altLang="cs-CZ" sz="1800" dirty="0"/>
              <a:t> a kol., 2009 upraveno) </a:t>
            </a:r>
            <a:endParaRPr lang="en-GB" sz="1800" dirty="0"/>
          </a:p>
          <a:p>
            <a:pPr marL="0" indent="0">
              <a:buFont typeface="Wingdings" charset="2"/>
              <a:buNone/>
              <a:defRPr/>
            </a:pPr>
            <a:endParaRPr lang="en-GB" sz="2400" dirty="0"/>
          </a:p>
          <a:p>
            <a:pPr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1589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046634"/>
          </a:xfrm>
        </p:spPr>
        <p:txBody>
          <a:bodyPr/>
          <a:lstStyle/>
          <a:p>
            <a:r>
              <a:rPr lang="cs-CZ" altLang="en-US" sz="3200" b="1" dirty="0"/>
              <a:t>Jak zpřesnit výzkumný námět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21762" y="2492896"/>
            <a:ext cx="8065037" cy="3633267"/>
          </a:xfrm>
        </p:spPr>
        <p:txBody>
          <a:bodyPr/>
          <a:lstStyle/>
          <a:p>
            <a:r>
              <a:rPr lang="cs-CZ" altLang="en-US" sz="2400" dirty="0"/>
              <a:t>zpracuj si “úvodní studii” na základě literární rešerše, diskuse se školitelem a dalšími odborníky, použij např. </a:t>
            </a:r>
            <a:r>
              <a:rPr lang="cs-CZ" altLang="en-US" sz="2400" dirty="0" err="1"/>
              <a:t>Delphi</a:t>
            </a:r>
            <a:r>
              <a:rPr lang="cs-CZ" altLang="en-US" sz="2400" dirty="0"/>
              <a:t> metodu</a:t>
            </a:r>
          </a:p>
          <a:p>
            <a:pPr marL="0" indent="0">
              <a:buNone/>
            </a:pPr>
            <a:endParaRPr lang="cs-CZ" altLang="en-US" sz="2400" dirty="0"/>
          </a:p>
          <a:p>
            <a:r>
              <a:rPr lang="cs-CZ" altLang="en-US" sz="2400" dirty="0"/>
              <a:t>ověř, zda námět má požadované atributy dobrého výzkumného tématu</a:t>
            </a:r>
          </a:p>
          <a:p>
            <a:endParaRPr lang="en-US" altLang="en-US" dirty="0"/>
          </a:p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770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/>
              <a:t>1.4 Jak formulovat výzkumný problém, výzkumné otázky a cíle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397368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614586"/>
          </a:xfrm>
        </p:spPr>
        <p:txBody>
          <a:bodyPr/>
          <a:lstStyle/>
          <a:p>
            <a:r>
              <a:rPr lang="cs-CZ" altLang="cs-CZ" sz="3200" b="1" dirty="0"/>
              <a:t>Výzkumný problém a hlavní cíl práce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cs-CZ" altLang="en-US" sz="2400" b="1" dirty="0">
                <a:solidFill>
                  <a:srgbClr val="FF0000"/>
                </a:solidFill>
              </a:rPr>
              <a:t>Výzkumný problém </a:t>
            </a:r>
            <a:r>
              <a:rPr lang="cs-CZ" altLang="en-US" sz="2400" dirty="0"/>
              <a:t>vychází z tzv. </a:t>
            </a:r>
            <a:r>
              <a:rPr lang="en-GB" altLang="en-US" sz="2400" b="1" dirty="0">
                <a:solidFill>
                  <a:srgbClr val="0070C0"/>
                </a:solidFill>
              </a:rPr>
              <a:t>“research gap”:</a:t>
            </a:r>
          </a:p>
          <a:p>
            <a:pPr>
              <a:buFontTx/>
              <a:buChar char="-"/>
              <a:defRPr/>
            </a:pPr>
            <a:endParaRPr lang="cs-CZ" altLang="en-US" sz="2400" dirty="0"/>
          </a:p>
          <a:p>
            <a:pPr>
              <a:buFontTx/>
              <a:buChar char="-"/>
              <a:defRPr/>
            </a:pPr>
            <a:r>
              <a:rPr lang="cs-CZ" altLang="en-US" sz="2400" dirty="0"/>
              <a:t>v existující literatuře nelze řešení a výsledky výzkumu najít, problém nebyl řešen, nebo</a:t>
            </a:r>
          </a:p>
          <a:p>
            <a:pPr marL="0" indent="0">
              <a:buFont typeface="Wingdings" charset="2"/>
              <a:buNone/>
              <a:defRPr/>
            </a:pPr>
            <a:endParaRPr lang="cs-CZ" altLang="en-US" sz="2400" dirty="0"/>
          </a:p>
          <a:p>
            <a:pPr>
              <a:buFontTx/>
              <a:buChar char="-"/>
              <a:defRPr/>
            </a:pPr>
            <a:r>
              <a:rPr lang="cs-CZ" altLang="en-US" sz="2400" dirty="0"/>
              <a:t>problém byl řešen, výsledky jsou ale rozdílné, může být nalezen konflikt v teoretických přístupech, v použití empirických metod apod.</a:t>
            </a:r>
          </a:p>
          <a:p>
            <a:pPr marL="0" indent="0">
              <a:buNone/>
              <a:defRPr/>
            </a:pPr>
            <a:endParaRPr lang="cs-CZ" altLang="en-US" sz="2400" dirty="0"/>
          </a:p>
          <a:p>
            <a:pPr marL="0" indent="0">
              <a:buNone/>
              <a:defRPr/>
            </a:pPr>
            <a:r>
              <a:rPr lang="cs-CZ" altLang="en-US" sz="2400" dirty="0"/>
              <a:t>Na identifikovaný výzkumný problém navazuje formulace </a:t>
            </a:r>
            <a:r>
              <a:rPr lang="cs-CZ" altLang="en-US" sz="2400" b="1" dirty="0">
                <a:solidFill>
                  <a:srgbClr val="FF0000"/>
                </a:solidFill>
              </a:rPr>
              <a:t>hlavního cíle práce</a:t>
            </a:r>
            <a:r>
              <a:rPr lang="cs-CZ" altLang="en-US" sz="24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972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Výzkumný problém a hlavní cíl práce</a:t>
            </a:r>
            <a:endParaRPr lang="en-GB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/>
              <a:t>Příklad: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400" b="1" dirty="0"/>
              <a:t>Výzkumný problém:</a:t>
            </a:r>
            <a:r>
              <a:rPr lang="cs-CZ" sz="2400" dirty="0"/>
              <a:t> </a:t>
            </a:r>
            <a:r>
              <a:rPr lang="cs-CZ" sz="2400" i="1" dirty="0"/>
              <a:t>Využití sociálních médií v reklamě ke zvýšení její efektivnosti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Hlavní cíl práce: </a:t>
            </a:r>
            <a:r>
              <a:rPr lang="cs-CZ" sz="2400" dirty="0"/>
              <a:t>Identifikovat možnosti jak zvýšit efektivnost reklamy využitím sociálních médií.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457200" y="2348880"/>
            <a:ext cx="117505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2845112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864096"/>
          </a:xfrm>
        </p:spPr>
        <p:txBody>
          <a:bodyPr/>
          <a:lstStyle/>
          <a:p>
            <a:r>
              <a:rPr lang="cs-CZ" altLang="cs-CZ" sz="3200" b="1" dirty="0"/>
              <a:t>Výzkumné otázky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defRPr/>
            </a:pPr>
            <a:r>
              <a:rPr lang="cs-CZ" altLang="cs-CZ" sz="2400" dirty="0"/>
              <a:t>formuluj je tak, aby zřetelně vymezily výzkum a poskytly rámec pro sepsání výsledků, </a:t>
            </a:r>
          </a:p>
          <a:p>
            <a:pPr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/>
              <a:t>výzkumné otázky tě navedou na data, která budou pro řešení zapotřebí, </a:t>
            </a:r>
          </a:p>
          <a:p>
            <a:pPr marL="0" indent="0"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/>
              <a:t>výzkumné otázky ovlivní sběr dat a způsob analýzy dat</a:t>
            </a:r>
            <a:endParaRPr lang="cs-CZ" altLang="cs-CZ" sz="2400" dirty="0">
              <a:solidFill>
                <a:srgbClr val="6600FF"/>
              </a:solidFill>
            </a:endParaRPr>
          </a:p>
          <a:p>
            <a:pPr marL="0" indent="0">
              <a:buFont typeface="Wingdings" charset="2"/>
              <a:buNone/>
              <a:defRPr/>
            </a:pP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270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otázky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1"/>
            <a:ext cx="8229600" cy="32500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800" dirty="0"/>
              <a:t>Sekaran &amp; Bougie (2016) </a:t>
            </a:r>
            <a:r>
              <a:rPr lang="en-GB" sz="2800" dirty="0" err="1"/>
              <a:t>definují</a:t>
            </a:r>
            <a:r>
              <a:rPr lang="en-GB" sz="2800" dirty="0"/>
              <a:t> </a:t>
            </a:r>
            <a:r>
              <a:rPr lang="en-GB" sz="2800" dirty="0" err="1"/>
              <a:t>tři</a:t>
            </a:r>
            <a:r>
              <a:rPr lang="en-GB" sz="2800" dirty="0"/>
              <a:t> </a:t>
            </a:r>
            <a:r>
              <a:rPr lang="en-GB" sz="2800" dirty="0" err="1"/>
              <a:t>základní</a:t>
            </a:r>
            <a:r>
              <a:rPr lang="en-GB" sz="2800" dirty="0"/>
              <a:t> </a:t>
            </a:r>
            <a:r>
              <a:rPr lang="en-GB" sz="2800" dirty="0" err="1"/>
              <a:t>typy</a:t>
            </a:r>
            <a:r>
              <a:rPr lang="en-GB" sz="2800" dirty="0"/>
              <a:t> </a:t>
            </a:r>
            <a:r>
              <a:rPr lang="en-GB" sz="2800" dirty="0" err="1"/>
              <a:t>otázek</a:t>
            </a:r>
            <a:r>
              <a:rPr lang="en-GB" sz="2800" dirty="0"/>
              <a:t>:</a:t>
            </a:r>
          </a:p>
          <a:p>
            <a:pPr marL="0" indent="0">
              <a:buNone/>
            </a:pPr>
            <a:endParaRPr lang="en-GB" sz="2800" i="1" dirty="0"/>
          </a:p>
          <a:p>
            <a:pPr lvl="0"/>
            <a:r>
              <a:rPr lang="en-GB" sz="2800" b="1" i="1" dirty="0" err="1">
                <a:solidFill>
                  <a:srgbClr val="00B0F0"/>
                </a:solidFill>
              </a:rPr>
              <a:t>Exploratorní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výzkumné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otázky</a:t>
            </a:r>
            <a:endParaRPr lang="en-GB" sz="2800" b="1" i="1" dirty="0">
              <a:solidFill>
                <a:srgbClr val="00B0F0"/>
              </a:solidFill>
            </a:endParaRPr>
          </a:p>
          <a:p>
            <a:pPr marL="0" lvl="0" indent="0">
              <a:buNone/>
            </a:pPr>
            <a:endParaRPr lang="cs-CZ" sz="2800" b="1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cs-CZ" sz="2800" dirty="0"/>
              <a:t>výzkum má obvykle charakter kvalitativního výzkumu</a:t>
            </a:r>
          </a:p>
          <a:p>
            <a:pPr>
              <a:buFontTx/>
              <a:buChar char="-"/>
            </a:pPr>
            <a:r>
              <a:rPr lang="cs-CZ" sz="2800" dirty="0"/>
              <a:t>tyto otázky vyžadují analýzu, vysvětlení, porovnání, 	predikci, odhalují vztahy a vedou k vytvoření teorie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		</a:t>
            </a:r>
            <a:r>
              <a:rPr lang="en-GB" sz="2800" dirty="0" err="1">
                <a:solidFill>
                  <a:srgbClr val="FF0000"/>
                </a:solidFill>
              </a:rPr>
              <a:t>Proč</a:t>
            </a:r>
            <a:r>
              <a:rPr lang="en-GB" sz="2800" dirty="0">
                <a:solidFill>
                  <a:srgbClr val="FF0000"/>
                </a:solidFill>
              </a:rPr>
              <a:t>...? </a:t>
            </a:r>
            <a:r>
              <a:rPr lang="en-GB" sz="2800" dirty="0" err="1">
                <a:solidFill>
                  <a:srgbClr val="FF0000"/>
                </a:solidFill>
              </a:rPr>
              <a:t>Jak</a:t>
            </a:r>
            <a:r>
              <a:rPr lang="en-GB" sz="2800" dirty="0">
                <a:solidFill>
                  <a:srgbClr val="FF0000"/>
                </a:solidFill>
              </a:rPr>
              <a:t>...? </a:t>
            </a:r>
            <a:r>
              <a:rPr lang="en-GB" sz="2800" dirty="0" err="1">
                <a:solidFill>
                  <a:srgbClr val="FF0000"/>
                </a:solidFill>
              </a:rPr>
              <a:t>Kdy</a:t>
            </a:r>
            <a:r>
              <a:rPr lang="en-GB" sz="2800" dirty="0">
                <a:solidFill>
                  <a:srgbClr val="FF0000"/>
                </a:solidFill>
              </a:rPr>
              <a:t>...?  </a:t>
            </a:r>
            <a:endParaRPr lang="cs-CZ" sz="28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0409FE6-81F2-6D40-AB93-CB3024E44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2A28EC7-020A-1043-89C3-C502826850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687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otázky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839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sz="2600" i="1" dirty="0"/>
          </a:p>
          <a:p>
            <a:pPr lvl="0"/>
            <a:r>
              <a:rPr lang="cs-CZ" sz="2600" b="1" i="1" dirty="0">
                <a:solidFill>
                  <a:srgbClr val="00B0F0"/>
                </a:solidFill>
              </a:rPr>
              <a:t>Deskriptivní (popisné) výzkumné otázky</a:t>
            </a:r>
          </a:p>
          <a:p>
            <a:pPr lvl="0"/>
            <a:endParaRPr lang="cs-CZ" sz="2600" b="1" dirty="0">
              <a:solidFill>
                <a:srgbClr val="00B0F0"/>
              </a:solidFill>
            </a:endParaRPr>
          </a:p>
          <a:p>
            <a:pPr lvl="1"/>
            <a:r>
              <a:rPr lang="cs-CZ" sz="2600" dirty="0"/>
              <a:t>tyto otázky tvoříme pokud je cílem výzkumu získat data popisující výzkumné téma </a:t>
            </a:r>
          </a:p>
          <a:p>
            <a:pPr lvl="1"/>
            <a:r>
              <a:rPr lang="cs-CZ" sz="2600" dirty="0"/>
              <a:t>deskriptivní výzkum může být kvantitativní nebo kvalitativní</a:t>
            </a:r>
            <a:endParaRPr lang="cs-CZ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600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None/>
            </a:pPr>
            <a:r>
              <a:rPr lang="cs-CZ" sz="2600" dirty="0">
                <a:solidFill>
                  <a:srgbClr val="FF0000"/>
                </a:solidFill>
              </a:rPr>
              <a:t>			Jaký je podíl… Kolik...? </a:t>
            </a:r>
          </a:p>
          <a:p>
            <a:pPr marL="0" lv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 </a:t>
            </a:r>
          </a:p>
          <a:p>
            <a:pPr>
              <a:defRPr/>
            </a:pP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0409FE6-81F2-6D40-AB93-CB3024E44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2A28EC7-020A-1043-89C3-C502826850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152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1. Jak připravit návrh projektu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202964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otázky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456385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endParaRPr lang="en-GB" sz="2800" b="1" i="1" dirty="0">
              <a:solidFill>
                <a:srgbClr val="00B0F0"/>
              </a:solidFill>
            </a:endParaRPr>
          </a:p>
          <a:p>
            <a:pPr lvl="0"/>
            <a:r>
              <a:rPr lang="en-GB" sz="2800" b="1" i="1" dirty="0" err="1">
                <a:solidFill>
                  <a:srgbClr val="00B0F0"/>
                </a:solidFill>
              </a:rPr>
              <a:t>Kauzální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výzkumné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otázky</a:t>
            </a:r>
            <a:endParaRPr lang="en-GB" sz="2800" b="1" i="1" dirty="0">
              <a:solidFill>
                <a:srgbClr val="00B0F0"/>
              </a:solidFill>
            </a:endParaRPr>
          </a:p>
          <a:p>
            <a:pPr lvl="0"/>
            <a:endParaRPr lang="cs-CZ" sz="2800" b="1" dirty="0">
              <a:solidFill>
                <a:srgbClr val="00B0F0"/>
              </a:solidFill>
            </a:endParaRPr>
          </a:p>
          <a:p>
            <a:pPr marL="0" lvl="0" indent="0">
              <a:buNone/>
            </a:pPr>
            <a:r>
              <a:rPr lang="cs-CZ" sz="2800" dirty="0"/>
              <a:t>- tyto otázky jsou pokládány, pokud je v rámci výzkumu nutné testovat zda jedna proměnná způsobuje změnu jiné proměnné</a:t>
            </a:r>
          </a:p>
          <a:p>
            <a:pPr marL="0" lvl="0" indent="0">
              <a:buNone/>
            </a:pPr>
            <a:endParaRPr lang="cs-CZ" sz="2800" dirty="0"/>
          </a:p>
          <a:p>
            <a:pPr marL="0" lvl="0" indent="0">
              <a:buNone/>
            </a:pPr>
            <a:r>
              <a:rPr lang="cs-CZ" sz="2800" dirty="0"/>
              <a:t>Příklad: </a:t>
            </a:r>
          </a:p>
          <a:p>
            <a:pPr marL="0" lv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Jaký je vliv systému odměňování na produktivitu podniku? </a:t>
            </a:r>
          </a:p>
          <a:p>
            <a:pPr marL="0" lv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 </a:t>
            </a:r>
          </a:p>
          <a:p>
            <a:pPr>
              <a:defRPr/>
            </a:pP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0409FE6-81F2-6D40-AB93-CB3024E44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2A28EC7-020A-1043-89C3-C502826850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436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Výzkumné otázky</a:t>
            </a:r>
            <a:endParaRPr lang="en-GB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000" b="1" dirty="0"/>
              <a:t>Výzkumný problém</a:t>
            </a:r>
            <a:r>
              <a:rPr lang="cs-CZ" sz="2000" b="1"/>
              <a:t>:</a:t>
            </a:r>
            <a:r>
              <a:rPr lang="cs-CZ" sz="2000"/>
              <a:t> </a:t>
            </a:r>
            <a:r>
              <a:rPr lang="cs-CZ" sz="2000" i="1"/>
              <a:t>Využití </a:t>
            </a:r>
            <a:r>
              <a:rPr lang="cs-CZ" sz="2000" i="1" dirty="0"/>
              <a:t>sociálních médií v reklamě ke zvýšení její efektivnosti.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Hlavní cíl práce: </a:t>
            </a:r>
            <a:r>
              <a:rPr lang="cs-CZ" sz="2000" dirty="0"/>
              <a:t>Identifikovat možnosti jak zvýšit efektivnost reklamy využitím sociálních médií.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Výzkumné otázky: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1</a:t>
            </a:r>
            <a:r>
              <a:rPr lang="cs-CZ" sz="2000" i="1" noProof="1"/>
              <a:t>: Proč firmy využívají sociální médiá v reklamě?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2</a:t>
            </a:r>
            <a:r>
              <a:rPr lang="cs-CZ" sz="2000" i="1" noProof="1"/>
              <a:t>: Jak využívají firmy sociální médiá v reklamě?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3</a:t>
            </a:r>
            <a:r>
              <a:rPr lang="cs-CZ" sz="2000" i="1" noProof="1"/>
              <a:t>: Jak lze měřit vliv sociálních médií na efektivnost reklamy?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4</a:t>
            </a:r>
            <a:r>
              <a:rPr lang="cs-CZ" sz="2000" i="1" noProof="1"/>
              <a:t>: Jak lze zvýšit efektivnost reklamy využitím sociálních médií? </a:t>
            </a:r>
          </a:p>
          <a:p>
            <a:endParaRPr lang="en-GB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440259" y="1720069"/>
            <a:ext cx="117505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3047532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cíle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32448"/>
          </a:xfrm>
        </p:spPr>
        <p:txBody>
          <a:bodyPr>
            <a:normAutofit fontScale="70000" lnSpcReduction="20000"/>
          </a:bodyPr>
          <a:lstStyle/>
          <a:p>
            <a:pPr lvl="0"/>
            <a:endParaRPr lang="en-GB" sz="2600" i="1" dirty="0"/>
          </a:p>
          <a:p>
            <a:pPr lvl="0">
              <a:buFont typeface="Wingdings" pitchFamily="2" charset="2"/>
              <a:buChar char="Ø"/>
            </a:pPr>
            <a:r>
              <a:rPr lang="cs-CZ" sz="2600" dirty="0"/>
              <a:t>při formulování výzkumných cílů je nutné respektovat výzkumné otázky</a:t>
            </a:r>
          </a:p>
          <a:p>
            <a:pPr lvl="0">
              <a:buFont typeface="Wingdings" pitchFamily="2" charset="2"/>
              <a:buChar char="Ø"/>
            </a:pPr>
            <a:r>
              <a:rPr lang="cs-CZ" sz="2600" dirty="0"/>
              <a:t>výzkumné cíle specifikují samotné výzkumné zaměření</a:t>
            </a:r>
          </a:p>
          <a:p>
            <a:pPr lvl="0"/>
            <a:endParaRPr lang="cs-CZ" sz="2600" dirty="0"/>
          </a:p>
          <a:p>
            <a:pPr marL="0" lvl="0" indent="0">
              <a:buNone/>
            </a:pPr>
            <a:r>
              <a:rPr lang="cs-CZ" sz="2600" dirty="0"/>
              <a:t>Dílčí výzkumné cíle jsou podřízeny hlavnímu cíli a:</a:t>
            </a:r>
          </a:p>
          <a:p>
            <a:pPr lvl="0"/>
            <a:r>
              <a:rPr lang="cs-CZ" sz="2600" dirty="0"/>
              <a:t>představují kroky, které budete muset uskutečnit, abyste odpověděli na své výzkumné otázky </a:t>
            </a:r>
          </a:p>
          <a:p>
            <a:pPr lvl="0"/>
            <a:r>
              <a:rPr lang="cs-CZ" sz="2600" dirty="0"/>
              <a:t>specifikují, jak má být dosaženo hlavního cíle </a:t>
            </a:r>
          </a:p>
          <a:p>
            <a:pPr lvl="0"/>
            <a:r>
              <a:rPr lang="cs-CZ" sz="2600" dirty="0"/>
              <a:t>musí být proveditelné</a:t>
            </a:r>
          </a:p>
          <a:p>
            <a:pPr lvl="0"/>
            <a:r>
              <a:rPr lang="cs-CZ" sz="2600" dirty="0"/>
              <a:t>řeší bezprostřední výstupy výzkumného projektu</a:t>
            </a:r>
          </a:p>
          <a:p>
            <a:pPr lvl="0"/>
            <a:r>
              <a:rPr lang="cs-CZ" sz="2600" dirty="0"/>
              <a:t>zpřesňují využití zamýšlených koncepčních řešení</a:t>
            </a:r>
          </a:p>
          <a:p>
            <a:pPr lvl="0"/>
            <a:r>
              <a:rPr lang="cs-CZ" sz="2600" dirty="0"/>
              <a:t>musí dávat smysl a být přesně formulované</a:t>
            </a:r>
          </a:p>
          <a:p>
            <a:pPr lvl="0"/>
            <a:r>
              <a:rPr lang="cs-CZ" sz="2600" dirty="0"/>
              <a:t>musí dát představu o vašich záměrech</a:t>
            </a:r>
          </a:p>
          <a:p>
            <a:pPr marL="0" indent="0">
              <a:buFont typeface="Wingdings" charset="2"/>
              <a:buNone/>
              <a:defRPr/>
            </a:pPr>
            <a:endParaRPr lang="en-GB" sz="2000" dirty="0">
              <a:hlinkClick r:id="" action="ppaction://noaction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GB" sz="2000" dirty="0">
                <a:hlinkClick r:id="" action="ppaction://noaction"/>
              </a:rPr>
              <a:t>http://www.erm.ecs.soton.ac.uk/theme4/aims_and_objectives.html</a:t>
            </a:r>
            <a:endParaRPr lang="cs-CZ" sz="2000" noProof="1"/>
          </a:p>
          <a:p>
            <a:pPr marL="0" indent="0">
              <a:buNone/>
              <a:defRPr/>
            </a:pPr>
            <a:endParaRPr lang="cs-CZ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DF1E250-9EDC-554C-9BB3-ABC18FFB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15F14568-F5FD-8E42-8A23-22AFA4DEF41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0003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20080"/>
          </a:xfrm>
        </p:spPr>
        <p:txBody>
          <a:bodyPr/>
          <a:lstStyle/>
          <a:p>
            <a:r>
              <a:rPr lang="cs-CZ" altLang="en-US" sz="3200" b="1" noProof="1"/>
              <a:t>Výzkumné cíle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79" y="2116662"/>
            <a:ext cx="8229600" cy="4480690"/>
          </a:xfrm>
        </p:spPr>
        <p:txBody>
          <a:bodyPr>
            <a:normAutofit fontScale="47500" lnSpcReduction="2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cs-CZ" sz="3600" noProof="1"/>
              <a:t>Při formulaci výzkumných cílů vycházej z výzkumných otázek, výzkumné cíle více specifikují zaměření výzkumu.</a:t>
            </a:r>
          </a:p>
          <a:p>
            <a:pPr marL="0" indent="0">
              <a:buFont typeface="Wingdings" charset="2"/>
              <a:buNone/>
              <a:defRPr/>
            </a:pPr>
            <a:endParaRPr lang="cs-CZ" sz="3600" noProof="1"/>
          </a:p>
          <a:p>
            <a:pPr marL="0" indent="0">
              <a:buFont typeface="Wingdings" charset="2"/>
              <a:buNone/>
              <a:defRPr/>
            </a:pPr>
            <a:endParaRPr lang="cs-CZ" sz="2400" noProof="1"/>
          </a:p>
          <a:p>
            <a:pPr marL="0" indent="0">
              <a:buFont typeface="Wingdings" charset="2"/>
              <a:buNone/>
              <a:defRPr/>
            </a:pPr>
            <a:endParaRPr lang="cs-CZ" sz="2400" noProof="1"/>
          </a:p>
          <a:p>
            <a:pPr marL="0" indent="0">
              <a:buFont typeface="Wingdings" charset="2"/>
              <a:buNone/>
              <a:defRPr/>
            </a:pPr>
            <a:endParaRPr lang="cs-CZ" sz="25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1</a:t>
            </a:r>
            <a:r>
              <a:rPr lang="cs-CZ" sz="2900" noProof="1"/>
              <a:t>: Proč firmy využívají sociální médiá pro reklamu?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1</a:t>
            </a:r>
            <a:r>
              <a:rPr lang="cs-CZ" sz="2900" i="1" noProof="1"/>
              <a:t>: Identifikovat cíle využívání sociálních médií pro reklamu.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2</a:t>
            </a:r>
            <a:r>
              <a:rPr lang="cs-CZ" sz="2900" noProof="1"/>
              <a:t>: Jak využívají firmy sociální médiá pro reklamu?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2</a:t>
            </a:r>
            <a:r>
              <a:rPr lang="cs-CZ" sz="2900" i="1" noProof="1"/>
              <a:t>: Popsat způsoby využití sociálních médií pro reklamu.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3</a:t>
            </a:r>
            <a:r>
              <a:rPr lang="cs-CZ" sz="2900" noProof="1"/>
              <a:t>: Jak lze měřit vliv sociálních médií na efektivnost reklamy?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VC</a:t>
            </a:r>
            <a:r>
              <a:rPr lang="cs-CZ" sz="2900" baseline="-25000" noProof="1"/>
              <a:t>3</a:t>
            </a:r>
            <a:r>
              <a:rPr lang="cs-CZ" sz="2900" noProof="1"/>
              <a:t>: </a:t>
            </a:r>
            <a:r>
              <a:rPr lang="cs-CZ" sz="2900" i="1" noProof="1"/>
              <a:t>Navrhnout vhodné ukazatele pro měření vlivu sociálních médií na efektivnost reklamy.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4</a:t>
            </a:r>
            <a:r>
              <a:rPr lang="cs-CZ" sz="2900" noProof="1"/>
              <a:t>: Jak lze zvýšit efektivnost reklamy využitím sociálních médií? 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4a</a:t>
            </a:r>
            <a:r>
              <a:rPr lang="cs-CZ" sz="2900" i="1" noProof="1"/>
              <a:t>: Identifikovat faktory ovlivňující efektivnost reklamy využitím sociálních médií.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4b</a:t>
            </a:r>
            <a:r>
              <a:rPr lang="cs-CZ" sz="2900" i="1" noProof="1"/>
              <a:t>: Posoudit, zda některé faktory mají větší vliv než ostatní.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400" noProof="1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457200" y="2708920"/>
            <a:ext cx="2890664" cy="5486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Příklad</a:t>
            </a:r>
            <a:r>
              <a:rPr lang="en-GB" b="1" dirty="0"/>
              <a:t> - </a:t>
            </a:r>
            <a:r>
              <a:rPr lang="en-GB" b="1" dirty="0" err="1"/>
              <a:t>pokračování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41485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1.4 Jak na literární rešerši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687344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792088"/>
          </a:xfrm>
        </p:spPr>
        <p:txBody>
          <a:bodyPr/>
          <a:lstStyle/>
          <a:p>
            <a:r>
              <a:rPr lang="cs-CZ" altLang="cs-CZ" sz="3200" b="1" dirty="0"/>
              <a:t>Proč provést důkladnou literární rešerši?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621763" y="2546380"/>
            <a:ext cx="8333325" cy="3586133"/>
          </a:xfrm>
        </p:spPr>
        <p:txBody>
          <a:bodyPr/>
          <a:lstStyle/>
          <a:p>
            <a:r>
              <a:rPr lang="cs-CZ" altLang="cs-CZ" sz="2400" dirty="0"/>
              <a:t>pomůže specifikovat obecné zaměření výzkumu, mohou pomoci doporučení pro další výzkum  </a:t>
            </a:r>
          </a:p>
          <a:p>
            <a:r>
              <a:rPr lang="cs-CZ" altLang="cs-CZ" sz="2400" dirty="0"/>
              <a:t>pomůže specifikovat cíle výzkumu </a:t>
            </a:r>
          </a:p>
          <a:p>
            <a:r>
              <a:rPr lang="cs-CZ" altLang="cs-CZ" sz="2400" dirty="0"/>
              <a:t>poskytne nezbytné znalosti</a:t>
            </a:r>
          </a:p>
          <a:p>
            <a:r>
              <a:rPr lang="cs-CZ" altLang="cs-CZ" sz="2400" dirty="0"/>
              <a:t>pomůže vyhnout se zkoumání již vyzkoumaného</a:t>
            </a:r>
          </a:p>
          <a:p>
            <a:r>
              <a:rPr lang="cs-CZ" altLang="cs-CZ" sz="2400" dirty="0"/>
              <a:t>pomůže vytvořit design výzkumu (přístupy, strategie, metody, techniky)</a:t>
            </a:r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037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864096"/>
          </a:xfrm>
        </p:spPr>
        <p:txBody>
          <a:bodyPr/>
          <a:lstStyle/>
          <a:p>
            <a:r>
              <a:rPr lang="cs-CZ" altLang="cs-CZ" sz="3200" b="1" dirty="0"/>
              <a:t>Literární rešerše obsahuje: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6013" y="2132856"/>
            <a:ext cx="7772400" cy="404251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stav znalostí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trendy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mezery</a:t>
            </a:r>
          </a:p>
          <a:p>
            <a:pPr marL="0" indent="0">
              <a:buNone/>
              <a:defRPr/>
            </a:pPr>
            <a:endParaRPr lang="cs-CZ" sz="28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altLang="cs-CZ" sz="2400" b="1" u="sng" dirty="0"/>
              <a:t>Kritická</a:t>
            </a:r>
            <a:r>
              <a:rPr lang="cs-CZ" altLang="cs-CZ" sz="2400" b="1" dirty="0"/>
              <a:t> literární rešerše </a:t>
            </a:r>
            <a:r>
              <a:rPr lang="cs-CZ" altLang="cs-CZ" sz="2400" b="1" u="sng" dirty="0"/>
              <a:t>relevantních </a:t>
            </a:r>
            <a:r>
              <a:rPr lang="cs-CZ" altLang="cs-CZ" sz="2400" b="1" dirty="0"/>
              <a:t>zdrojů souvisejících se zaměřením výzkumu, </a:t>
            </a:r>
            <a:r>
              <a:rPr lang="cs-CZ" altLang="cs-CZ" sz="2400" dirty="0"/>
              <a:t>ne sumář všeho co bylo o daném tématu napsáno.</a:t>
            </a: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 err="1"/>
              <a:t>Rudestam</a:t>
            </a:r>
            <a:r>
              <a:rPr lang="cs-CZ" sz="2400" dirty="0"/>
              <a:t>, Newton (2002, s.59): </a:t>
            </a:r>
            <a:r>
              <a:rPr lang="cs-CZ" sz="2400" i="1" dirty="0">
                <a:solidFill>
                  <a:srgbClr val="0070C0"/>
                </a:solidFill>
              </a:rPr>
              <a:t>„Vytvořte argumentaci, ne knihovnu“ </a:t>
            </a:r>
            <a:endParaRPr lang="cs-CZ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6176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Parametry literární rešerše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384376"/>
          </a:xfrm>
        </p:spPr>
        <p:txBody>
          <a:bodyPr>
            <a:normAutofit fontScale="92500" lnSpcReduction="10000"/>
          </a:bodyPr>
          <a:lstStyle/>
          <a:p>
            <a:r>
              <a:rPr lang="cs-CZ" altLang="cs-CZ" sz="2400" dirty="0"/>
              <a:t>jde o kritickou diskusi podstatné, veřejně dostupné literatury, která pomáhá porozumět zkoumanému tématu</a:t>
            </a:r>
          </a:p>
          <a:p>
            <a:endParaRPr lang="cs-CZ" altLang="cs-CZ" sz="2400" dirty="0"/>
          </a:p>
          <a:p>
            <a:r>
              <a:rPr lang="cs-CZ" altLang="cs-CZ" sz="2400" dirty="0"/>
              <a:t>je potřebné si vytvořit parametry pro vyhledávání</a:t>
            </a:r>
          </a:p>
          <a:p>
            <a:endParaRPr lang="cs-CZ" altLang="cs-CZ" sz="2400" dirty="0"/>
          </a:p>
          <a:p>
            <a:r>
              <a:rPr lang="cs-CZ" altLang="cs-CZ" sz="2400" dirty="0"/>
              <a:t>je potřebné si vytvořit teoretický rámec pro literární šetření, identifikovat klíčová slova</a:t>
            </a:r>
          </a:p>
          <a:p>
            <a:endParaRPr lang="cs-CZ" altLang="cs-CZ" sz="2400" dirty="0"/>
          </a:p>
          <a:p>
            <a:r>
              <a:rPr lang="cs-CZ" altLang="cs-CZ" sz="2400" dirty="0"/>
              <a:t>pomůže ti vytvořit si teoretický rámec pro výzkum</a:t>
            </a:r>
          </a:p>
          <a:p>
            <a:endParaRPr lang="cs-CZ" altLang="cs-CZ" sz="2400" dirty="0"/>
          </a:p>
          <a:p>
            <a:pPr marL="0" indent="0">
              <a:buNone/>
            </a:pPr>
            <a:endParaRPr lang="cs-CZ" altLang="cs-CZ" sz="2400" dirty="0"/>
          </a:p>
          <a:p>
            <a:endParaRPr lang="cs-CZ" altLang="cs-CZ" sz="24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2755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Parametry literární rešerše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3843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400" dirty="0"/>
              <a:t>Podle autorů  </a:t>
            </a:r>
            <a:r>
              <a:rPr lang="cs-CZ" sz="2400" dirty="0" err="1"/>
              <a:t>Tranfield</a:t>
            </a:r>
            <a:r>
              <a:rPr lang="cs-CZ" sz="2400" dirty="0"/>
              <a:t> et al. (2003) a </a:t>
            </a:r>
            <a:r>
              <a:rPr lang="cs-CZ" sz="2400" dirty="0" err="1"/>
              <a:t>Denyer</a:t>
            </a:r>
            <a:r>
              <a:rPr lang="cs-CZ" sz="2400" dirty="0"/>
              <a:t> a </a:t>
            </a:r>
            <a:r>
              <a:rPr lang="cs-CZ" sz="2400" dirty="0" err="1"/>
              <a:t>Neely</a:t>
            </a:r>
            <a:r>
              <a:rPr lang="cs-CZ" sz="2400" dirty="0"/>
              <a:t> (2004) systematická rešerše obsahuje:</a:t>
            </a:r>
          </a:p>
          <a:p>
            <a:r>
              <a:rPr lang="cs-CZ" sz="2400" dirty="0"/>
              <a:t>formulaci jasných cílů literární rešerše;</a:t>
            </a:r>
          </a:p>
          <a:p>
            <a:r>
              <a:rPr lang="cs-CZ" sz="2400" dirty="0"/>
              <a:t>plánované metody vyhledávání;</a:t>
            </a:r>
          </a:p>
          <a:p>
            <a:r>
              <a:rPr lang="cs-CZ" sz="2400" dirty="0"/>
              <a:t>ucelené vyhledávání všech potenciálně relevantních článků;</a:t>
            </a:r>
          </a:p>
          <a:p>
            <a:r>
              <a:rPr lang="cs-CZ" sz="2400" dirty="0"/>
              <a:t>využití kritérií pro výběr článků pro rešerši;</a:t>
            </a:r>
          </a:p>
          <a:p>
            <a:r>
              <a:rPr lang="cs-CZ" sz="2400" dirty="0"/>
              <a:t>zhodnocení kvality výzkumu ve všech článcích a relevantnost výsledků výzkumu;</a:t>
            </a:r>
          </a:p>
          <a:p>
            <a:r>
              <a:rPr lang="cs-CZ" sz="2400" dirty="0"/>
              <a:t>syntézu výsledků z jednotlivých studií s využitím srozumitelného rámce;</a:t>
            </a:r>
          </a:p>
          <a:p>
            <a:r>
              <a:rPr lang="cs-CZ" sz="2400" dirty="0"/>
              <a:t>prezentaci výsledků ve vyvážené, jednotné a srozumitelné struktuře.</a:t>
            </a:r>
            <a:endParaRPr lang="cs-CZ" altLang="cs-CZ" sz="2400" dirty="0"/>
          </a:p>
          <a:p>
            <a:pPr marL="0" indent="0">
              <a:buNone/>
            </a:pPr>
            <a:endParaRPr lang="cs-CZ" altLang="cs-CZ" sz="2400" dirty="0"/>
          </a:p>
          <a:p>
            <a:endParaRPr lang="cs-CZ" altLang="cs-CZ" sz="24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982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46634"/>
          </a:xfrm>
        </p:spPr>
        <p:txBody>
          <a:bodyPr/>
          <a:lstStyle/>
          <a:p>
            <a:r>
              <a:rPr lang="cs-CZ" altLang="cs-CZ" sz="3200" b="1" dirty="0"/>
              <a:t>Jak na literární rešerši?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cs-CZ" altLang="cs-CZ" sz="2400" dirty="0">
                <a:solidFill>
                  <a:srgbClr val="FF0000"/>
                </a:solidFill>
              </a:rPr>
              <a:t>čti</a:t>
            </a:r>
            <a:r>
              <a:rPr lang="cs-CZ" altLang="cs-CZ" sz="2400" dirty="0"/>
              <a:t> články ve vědeckých a odborných časopisech, knihy, studie, konferenční příspěvky, disertační práce</a:t>
            </a:r>
          </a:p>
          <a:p>
            <a:pPr marL="0" indent="0">
              <a:buNone/>
            </a:pPr>
            <a:endParaRPr lang="cs-CZ" altLang="cs-CZ" sz="2400" dirty="0"/>
          </a:p>
          <a:p>
            <a:r>
              <a:rPr lang="cs-CZ" altLang="cs-CZ" sz="2400" dirty="0">
                <a:solidFill>
                  <a:srgbClr val="FF0000"/>
                </a:solidFill>
              </a:rPr>
              <a:t>začni</a:t>
            </a:r>
            <a:r>
              <a:rPr lang="cs-CZ" altLang="cs-CZ" sz="2400" dirty="0"/>
              <a:t> studovat publikace </a:t>
            </a:r>
            <a:r>
              <a:rPr lang="cs-CZ" altLang="cs-CZ" sz="2400" dirty="0">
                <a:solidFill>
                  <a:srgbClr val="FF0000"/>
                </a:solidFill>
              </a:rPr>
              <a:t>nejcitovanějších autorů</a:t>
            </a:r>
            <a:r>
              <a:rPr lang="cs-CZ" altLang="cs-CZ" sz="2400" dirty="0"/>
              <a:t> v dané oblasti výzkumu a </a:t>
            </a:r>
            <a:r>
              <a:rPr lang="cs-CZ" altLang="cs-CZ" sz="2400" dirty="0">
                <a:solidFill>
                  <a:srgbClr val="FF0000"/>
                </a:solidFill>
              </a:rPr>
              <a:t>rešeršní články</a:t>
            </a:r>
          </a:p>
          <a:p>
            <a:pPr marL="0" indent="0">
              <a:buNone/>
            </a:pPr>
            <a:endParaRPr lang="cs-CZ" altLang="cs-CZ" sz="2400" dirty="0">
              <a:solidFill>
                <a:srgbClr val="FF0000"/>
              </a:solidFill>
            </a:endParaRPr>
          </a:p>
          <a:p>
            <a:r>
              <a:rPr lang="cs-CZ" sz="2400" dirty="0">
                <a:solidFill>
                  <a:srgbClr val="FF0000"/>
                </a:solidFill>
              </a:rPr>
              <a:t>zapisuj si </a:t>
            </a:r>
            <a:r>
              <a:rPr lang="cs-CZ" sz="2400" dirty="0"/>
              <a:t>všechny zajímavé výzkumné myšlenky</a:t>
            </a:r>
            <a:endParaRPr lang="cs-CZ" altLang="cs-CZ" sz="2400" dirty="0">
              <a:solidFill>
                <a:srgbClr val="FF0000"/>
              </a:solidFill>
            </a:endParaRPr>
          </a:p>
          <a:p>
            <a:endParaRPr lang="cs-CZ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677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dirty="0"/>
              <a:t>1.1 Co obsahuje návrh projektu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808408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Co znamená </a:t>
            </a:r>
            <a:r>
              <a:rPr lang="cs-CZ" altLang="cs-CZ" sz="3200" b="1" dirty="0">
                <a:solidFill>
                  <a:srgbClr val="FF0000"/>
                </a:solidFill>
              </a:rPr>
              <a:t>kritická </a:t>
            </a:r>
            <a:r>
              <a:rPr lang="cs-CZ" altLang="cs-CZ" sz="3200" b="1" dirty="0"/>
              <a:t>literární rešerše?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 dirty="0" err="1"/>
              <a:t>Wallace</a:t>
            </a:r>
            <a:r>
              <a:rPr lang="cs-CZ" altLang="cs-CZ" sz="2400" dirty="0"/>
              <a:t> and </a:t>
            </a:r>
            <a:r>
              <a:rPr lang="cs-CZ" altLang="cs-CZ" sz="2400" dirty="0" err="1"/>
              <a:t>Wray</a:t>
            </a:r>
            <a:r>
              <a:rPr lang="cs-CZ" altLang="cs-CZ" sz="2400" dirty="0"/>
              <a:t> (2006) doporučuje využít pěti otázek v rámci kritické rešerše: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457200" indent="-457200">
              <a:buAutoNum type="arabicPeriod"/>
            </a:pPr>
            <a:r>
              <a:rPr lang="cs-CZ" altLang="cs-CZ" sz="2000" dirty="0"/>
              <a:t>Proč čtu tuto publikaci?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Co se autor publikace snaží říci?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Co autor publikace říká o problému, který mně zajímá?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Jak přesvědčivé je to, co autor říká? (Jsou argumenty podložené?)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Jaký užitek mám z přečteného?</a:t>
            </a:r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56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 </a:t>
            </a:r>
            <a:r>
              <a:rPr lang="cs-CZ" altLang="cs-CZ" sz="3200" b="1" dirty="0">
                <a:solidFill>
                  <a:srgbClr val="FF0000"/>
                </a:solidFill>
              </a:rPr>
              <a:t>obsah</a:t>
            </a:r>
            <a:r>
              <a:rPr lang="cs-CZ" altLang="cs-CZ" sz="3200" b="1" dirty="0"/>
              <a:t> kritické literární rešerše?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2000" dirty="0" err="1"/>
              <a:t>Saunders</a:t>
            </a:r>
            <a:r>
              <a:rPr lang="cs-CZ" altLang="cs-CZ" sz="2000" dirty="0"/>
              <a:t>, </a:t>
            </a:r>
            <a:r>
              <a:rPr lang="cs-CZ" altLang="cs-CZ" sz="2000" dirty="0" err="1"/>
              <a:t>Lewis</a:t>
            </a:r>
            <a:r>
              <a:rPr lang="cs-CZ" altLang="cs-CZ" sz="2000" dirty="0"/>
              <a:t> and </a:t>
            </a:r>
            <a:r>
              <a:rPr lang="cs-CZ" altLang="cs-CZ" sz="2000" dirty="0" err="1"/>
              <a:t>Thornhill</a:t>
            </a:r>
            <a:r>
              <a:rPr lang="cs-CZ" altLang="cs-CZ" sz="2000" dirty="0"/>
              <a:t> (2009) doporučují odpovědět si na tyto otázky: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457200" indent="-457200">
              <a:buAutoNum type="arabicPeriod"/>
            </a:pPr>
            <a:r>
              <a:rPr lang="cs-CZ" altLang="cs-CZ" sz="2000" dirty="0"/>
              <a:t>Pokrývá literární rešerše  oblasti obsažené ve výzkumných otázkách a cílech?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Jsou v ní uvedeny nejdůležitější teorie a poznatky uznávaných expertů v dané oblasti?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Obsahuje nejdůležitější relevantní publikace nebo alespoň jejich reprezentativní vzorek?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Obsahuje i nejaktuálnější publikace? 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Je všechna literatura správně citována?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3668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zhodnotit, </a:t>
            </a:r>
            <a:r>
              <a:rPr lang="cs-CZ" altLang="cs-CZ" sz="3200" b="1" dirty="0">
                <a:solidFill>
                  <a:srgbClr val="FF0000"/>
                </a:solidFill>
              </a:rPr>
              <a:t>zda je </a:t>
            </a:r>
            <a:r>
              <a:rPr lang="cs-CZ" altLang="cs-CZ" sz="3200" b="1" dirty="0"/>
              <a:t>literární rešerše </a:t>
            </a:r>
            <a:r>
              <a:rPr lang="cs-CZ" altLang="cs-CZ" sz="3200" b="1" dirty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/>
              <a:t>?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594054" y="230076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cs-CZ" sz="2400" dirty="0"/>
              <a:t>Saunders, Lewis and </a:t>
            </a:r>
            <a:r>
              <a:rPr lang="en-GB" altLang="cs-CZ" sz="2400" dirty="0" err="1"/>
              <a:t>Thornhill</a:t>
            </a:r>
            <a:r>
              <a:rPr lang="en-GB" altLang="cs-CZ" sz="2400" dirty="0"/>
              <a:t> </a:t>
            </a:r>
            <a:r>
              <a:rPr lang="cs-CZ" altLang="cs-CZ" sz="2400" dirty="0"/>
              <a:t>(2009) doporučují odpovědět si na tyto otázky: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i="1" dirty="0"/>
              <a:t>„1. Ukázal jsi, jak tvé výzkumné otázky souvisejí s předchozím výzkumem v dané rešerši?</a:t>
            </a:r>
          </a:p>
          <a:p>
            <a:pPr marL="0" indent="0">
              <a:buNone/>
            </a:pPr>
            <a:r>
              <a:rPr lang="cs-CZ" altLang="cs-CZ" sz="2400" i="1" dirty="0"/>
              <a:t>2. Zhodnotil jsi silné a slabé stránky předchozího výzkumu?</a:t>
            </a:r>
          </a:p>
          <a:p>
            <a:pPr marL="0" indent="0">
              <a:buNone/>
            </a:pPr>
            <a:r>
              <a:rPr lang="cs-CZ" altLang="cs-CZ" sz="2400" i="1" dirty="0"/>
              <a:t>3. Byl jsi objektivní v diskusi a hodnocení výzkumu jiných autorů?“</a:t>
            </a:r>
          </a:p>
          <a:p>
            <a:pPr marL="0" indent="0">
              <a:buNone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76745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zhodnotit, </a:t>
            </a:r>
            <a:r>
              <a:rPr lang="cs-CZ" altLang="cs-CZ" sz="3200" b="1" dirty="0">
                <a:solidFill>
                  <a:srgbClr val="FF0000"/>
                </a:solidFill>
              </a:rPr>
              <a:t>zda je </a:t>
            </a:r>
            <a:r>
              <a:rPr lang="cs-CZ" altLang="cs-CZ" sz="3200" b="1" dirty="0"/>
              <a:t>literární rešerše </a:t>
            </a:r>
            <a:r>
              <a:rPr lang="cs-CZ" altLang="cs-CZ" sz="3200" b="1" dirty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/>
              <a:t>? (</a:t>
            </a:r>
            <a:r>
              <a:rPr lang="cs-CZ" altLang="cs-CZ" sz="3200" b="1" dirty="0" err="1"/>
              <a:t>pokr</a:t>
            </a:r>
            <a:r>
              <a:rPr lang="cs-CZ" altLang="cs-CZ" sz="3200" b="1" dirty="0"/>
              <a:t>.)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i="1" dirty="0"/>
              <a:t>„4. Uvedl jsi mezi výsledky výzkumu i ty, které neodpovídají tvým názorům?</a:t>
            </a:r>
          </a:p>
          <a:p>
            <a:pPr marL="0" indent="0">
              <a:buNone/>
            </a:pPr>
            <a:r>
              <a:rPr lang="cs-CZ" altLang="cs-CZ" sz="2400" i="1" dirty="0"/>
              <a:t>5. Rozlišil jsi srozumitelně fakta a názory?</a:t>
            </a:r>
          </a:p>
          <a:p>
            <a:pPr marL="0" indent="0">
              <a:buNone/>
            </a:pPr>
            <a:r>
              <a:rPr lang="cs-CZ" altLang="cs-CZ" sz="2400" i="1" dirty="0"/>
              <a:t>6. Provedl jsi racionální posouzení hodnoty a relevance výzkumu jiných autorů vzhledem k tvému výzkumu?</a:t>
            </a:r>
          </a:p>
          <a:p>
            <a:pPr marL="0" indent="0">
              <a:buNone/>
            </a:pPr>
            <a:r>
              <a:rPr lang="cs-CZ" altLang="cs-CZ" sz="2400" i="1" dirty="0"/>
              <a:t>7. Zdůvodnil jsi vlastní výzkumní záměry?“</a:t>
            </a:r>
          </a:p>
          <a:p>
            <a:pPr marL="0" indent="0">
              <a:buNone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912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zhodnotit, </a:t>
            </a:r>
            <a:r>
              <a:rPr lang="cs-CZ" altLang="cs-CZ" sz="3200" b="1" dirty="0">
                <a:solidFill>
                  <a:srgbClr val="FF0000"/>
                </a:solidFill>
              </a:rPr>
              <a:t>zda je </a:t>
            </a:r>
            <a:r>
              <a:rPr lang="cs-CZ" altLang="cs-CZ" sz="3200" b="1" dirty="0"/>
              <a:t>literární rešerše </a:t>
            </a:r>
            <a:r>
              <a:rPr lang="cs-CZ" altLang="cs-CZ" sz="3200" b="1" dirty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/>
              <a:t>? (</a:t>
            </a:r>
            <a:r>
              <a:rPr lang="cs-CZ" altLang="cs-CZ" sz="3200" b="1" dirty="0" err="1"/>
              <a:t>pokr</a:t>
            </a:r>
            <a:r>
              <a:rPr lang="cs-CZ" altLang="cs-CZ" sz="3200" b="1" dirty="0"/>
              <a:t>.)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sz="2000" dirty="0"/>
          </a:p>
          <a:p>
            <a:pPr marL="0" indent="0">
              <a:buNone/>
            </a:pPr>
            <a:r>
              <a:rPr lang="cs-CZ" altLang="cs-CZ" sz="2000" i="1" dirty="0"/>
              <a:t>„8. Zdůraznil jsi ty oblasti, které potřebují další výzkum a zahrnul jsi je do své argumentace? Zejména: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je výzkum nekonzistentní s aktuálními poznatky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jsou opomenutí nebo předsudky v publikovaném výzkumu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je potřeba výsledky výzkumu dále testovat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je nedostatečná průkaznost nebo nevěrohodnost výzkumu, či rozporuplné výsledky nebo omezení výzkumu</a:t>
            </a:r>
          </a:p>
          <a:p>
            <a:pPr marL="0" indent="0">
              <a:buNone/>
            </a:pPr>
            <a:r>
              <a:rPr lang="cs-CZ" altLang="cs-CZ" sz="2000" i="1" dirty="0"/>
              <a:t>9. Zdůvodnil jsi své argumenty na základě odvolání se na korektně publikovaný výzkum?“</a:t>
            </a:r>
          </a:p>
          <a:p>
            <a:pPr marL="0" indent="0">
              <a:buNone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8444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/>
          </p:nvPr>
        </p:nvSpPr>
        <p:spPr>
          <a:xfrm>
            <a:off x="457200" y="1383114"/>
            <a:ext cx="8229600" cy="677734"/>
          </a:xfrm>
        </p:spPr>
        <p:txBody>
          <a:bodyPr/>
          <a:lstStyle/>
          <a:p>
            <a:r>
              <a:rPr lang="cs-CZ" altLang="cs-CZ" sz="3200" b="1" dirty="0"/>
              <a:t>Doporučená struktura literární rešerše</a:t>
            </a:r>
          </a:p>
        </p:txBody>
      </p:sp>
      <p:sp>
        <p:nvSpPr>
          <p:cNvPr id="27650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lvl="1"/>
            <a:endParaRPr lang="cs-CZ" altLang="cs-CZ" sz="2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Úvod</a:t>
            </a:r>
            <a:r>
              <a:rPr lang="cs-CZ" altLang="cs-CZ" sz="2400" dirty="0"/>
              <a:t> – jasné a srozumitelné uvedení cílů a pokrytí literární rešerše</a:t>
            </a:r>
          </a:p>
          <a:p>
            <a:pPr lvl="1"/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Vlastní rešerše </a:t>
            </a:r>
            <a:r>
              <a:rPr lang="cs-CZ" altLang="cs-CZ" sz="2400" dirty="0"/>
              <a:t>– úroveň poznání v dané oblasti výzkumu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Závěr rešerše </a:t>
            </a:r>
            <a:r>
              <a:rPr lang="cs-CZ" altLang="cs-CZ" sz="2400" dirty="0"/>
              <a:t>má obsahovat </a:t>
            </a:r>
            <a:r>
              <a:rPr lang="cs-CZ" altLang="cs-CZ" sz="2400" b="1" dirty="0">
                <a:solidFill>
                  <a:srgbClr val="0070C0"/>
                </a:solidFill>
              </a:rPr>
              <a:t>výzkumný problém</a:t>
            </a:r>
            <a:r>
              <a:rPr lang="cs-CZ" altLang="cs-CZ" sz="2400" dirty="0"/>
              <a:t>,</a:t>
            </a:r>
            <a:r>
              <a:rPr lang="cs-CZ" altLang="cs-CZ" sz="2400" b="1" dirty="0"/>
              <a:t> </a:t>
            </a:r>
            <a:r>
              <a:rPr lang="cs-CZ" altLang="cs-CZ" sz="2400" dirty="0"/>
              <a:t>který ještě není řešen nebo otázka, která není ještě zodpovězena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25024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1.5 Teoretický rámec a tvorba hypotéz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7901816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579296" cy="43204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Teoretický rámec </a:t>
            </a:r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sz="4400" dirty="0"/>
              <a:t>Teoretický rámec – velmi významný pro deduktivní, kauzální výzkum (ne tolik v průzkumném nebo popisném výzkumu, kde nedojde k vytvoření teoretického rámce pro vývoj a testování hypotéz). </a:t>
            </a:r>
          </a:p>
          <a:p>
            <a:pPr marL="0" indent="0">
              <a:buNone/>
            </a:pPr>
            <a:endParaRPr lang="cs-CZ" sz="4400"/>
          </a:p>
          <a:p>
            <a:pPr marL="0" indent="0">
              <a:buNone/>
            </a:pPr>
            <a:r>
              <a:rPr lang="cs-CZ" sz="4400"/>
              <a:t>Teoretický </a:t>
            </a:r>
            <a:r>
              <a:rPr lang="cs-CZ" sz="4400" dirty="0"/>
              <a:t>rámec představuje: </a:t>
            </a:r>
          </a:p>
          <a:p>
            <a:pPr>
              <a:buFontTx/>
              <a:buChar char="-"/>
            </a:pPr>
            <a:r>
              <a:rPr lang="cs-CZ" sz="4400" dirty="0"/>
              <a:t>jak určité jevy (nebo proměnné nebo pojmy) souvisejí navzájem (model) </a:t>
            </a:r>
          </a:p>
          <a:p>
            <a:pPr>
              <a:buFontTx/>
              <a:buChar char="-"/>
            </a:pPr>
            <a:r>
              <a:rPr lang="cs-CZ" sz="4400" dirty="0"/>
              <a:t>vysvětlení, proč si myslíte, že tyto proměnné jsou ve vzájemném vztahu (teorie). </a:t>
            </a:r>
          </a:p>
          <a:p>
            <a:pPr marL="0" indent="0">
              <a:buNone/>
            </a:pPr>
            <a:endParaRPr lang="cs-CZ" sz="4400" dirty="0"/>
          </a:p>
          <a:p>
            <a:pPr marL="0" indent="0">
              <a:buNone/>
            </a:pPr>
            <a:r>
              <a:rPr lang="cs-CZ" sz="4400" dirty="0"/>
              <a:t>Z teoretického rámce lze vyvíjet testovatelné hypotézy, které zkoumají, zda je vaše teorie platná, nebo ne.</a:t>
            </a:r>
            <a:endParaRPr lang="en-GB" sz="42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	Sekaran &amp; Bougie (2016)</a:t>
            </a:r>
            <a:endParaRPr 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9508B80-96C7-D84C-8ECB-7C32E892A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A0715E0C-7573-4A49-B34F-ADA622E12A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19123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7734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Teoretický rámec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Proces budování teoretického rámce zahrnuje (</a:t>
            </a:r>
            <a:r>
              <a:rPr lang="cs-CZ" sz="2400" dirty="0" err="1"/>
              <a:t>Sekaran</a:t>
            </a:r>
            <a:r>
              <a:rPr lang="cs-CZ" sz="2400" dirty="0"/>
              <a:t> &amp; </a:t>
            </a:r>
            <a:r>
              <a:rPr lang="cs-CZ" sz="2400" dirty="0" err="1"/>
              <a:t>Bougie</a:t>
            </a:r>
            <a:r>
              <a:rPr lang="cs-CZ" sz="2400" dirty="0"/>
              <a:t> (2016):</a:t>
            </a:r>
          </a:p>
          <a:p>
            <a:endParaRPr lang="cs-CZ" sz="2400" dirty="0"/>
          </a:p>
          <a:p>
            <a:r>
              <a:rPr lang="cs-CZ" sz="2400" dirty="0"/>
              <a:t>definici konceptů nebo proměnných ve vašem modelu</a:t>
            </a:r>
          </a:p>
          <a:p>
            <a:endParaRPr lang="cs-CZ" sz="2400" dirty="0"/>
          </a:p>
          <a:p>
            <a:r>
              <a:rPr lang="cs-CZ" sz="2400" dirty="0"/>
              <a:t>vývoj koncepčního modelu, který umožní popsat Vaší teorii</a:t>
            </a:r>
          </a:p>
          <a:p>
            <a:endParaRPr lang="cs-CZ" sz="2400" dirty="0"/>
          </a:p>
          <a:p>
            <a:r>
              <a:rPr lang="cs-CZ" sz="2400" dirty="0"/>
              <a:t>vysvětlení vztahů mezi proměnnými ve vašem modelu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6557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7734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Hypotézy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cs-CZ" sz="2400" dirty="0"/>
              <a:t>Hypotézy formuluj, pokud: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/>
          </a:p>
          <a:p>
            <a:pPr>
              <a:buFont typeface="Wingdings" charset="2"/>
              <a:buChar char="q"/>
              <a:defRPr/>
            </a:pPr>
            <a:r>
              <a:rPr lang="cs-CZ" sz="2400" dirty="0">
                <a:solidFill>
                  <a:srgbClr val="0070C0"/>
                </a:solidFill>
              </a:rPr>
              <a:t>lze předem navrhnout predikci</a:t>
            </a:r>
            <a:r>
              <a:rPr lang="cs-CZ" sz="2400" dirty="0"/>
              <a:t>, co očekávám (předtím než získám a analyzuji data)</a:t>
            </a:r>
          </a:p>
          <a:p>
            <a:pPr>
              <a:buFont typeface="Wingdings" charset="2"/>
              <a:buChar char="q"/>
              <a:defRPr/>
            </a:pPr>
            <a:r>
              <a:rPr lang="cs-CZ" sz="2400" dirty="0"/>
              <a:t>základ </a:t>
            </a:r>
            <a:r>
              <a:rPr lang="cs-CZ" sz="2400" dirty="0">
                <a:solidFill>
                  <a:srgbClr val="0070C0"/>
                </a:solidFill>
              </a:rPr>
              <a:t>predikce vychází z teorie</a:t>
            </a:r>
            <a:r>
              <a:rPr lang="cs-CZ" sz="2400" dirty="0"/>
              <a:t>, z níž lze hypotézy odvodit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>
                <a:solidFill>
                  <a:srgbClr val="FF0000"/>
                </a:solidFill>
              </a:rPr>
              <a:t>Používej hypotézy, pokud je to možné a užitečné a nepoužívej je, pokud tomu tak není!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4916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418430"/>
            <a:ext cx="8229600" cy="435252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Návrh projektu výzkumu musí obsahovat: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O čem </a:t>
            </a:r>
            <a:r>
              <a:rPr lang="cs-CZ" altLang="cs-CZ" sz="2800" i="1" dirty="0"/>
              <a:t>je navrhovaný výzkum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800" i="1" dirty="0"/>
          </a:p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Co</a:t>
            </a:r>
            <a:r>
              <a:rPr lang="cs-CZ" altLang="cs-CZ" sz="2800" i="1" dirty="0"/>
              <a:t> se bude zkoumat nebo </a:t>
            </a:r>
            <a:r>
              <a:rPr lang="cs-CZ" altLang="cs-CZ" sz="2800" i="1" dirty="0">
                <a:solidFill>
                  <a:srgbClr val="FF0000"/>
                </a:solidFill>
              </a:rPr>
              <a:t>čeho bude </a:t>
            </a:r>
            <a:r>
              <a:rPr lang="cs-CZ" altLang="cs-CZ" sz="2800" i="1" dirty="0" err="1">
                <a:solidFill>
                  <a:srgbClr val="FF0000"/>
                </a:solidFill>
              </a:rPr>
              <a:t>dosažeho</a:t>
            </a:r>
            <a:endParaRPr lang="cs-CZ" altLang="cs-CZ" sz="2800" i="1" dirty="0">
              <a:solidFill>
                <a:srgbClr val="FF0000"/>
              </a:solidFill>
            </a:endParaRP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Jak</a:t>
            </a:r>
            <a:r>
              <a:rPr lang="cs-CZ" altLang="cs-CZ" sz="2800" i="1" dirty="0"/>
              <a:t> se dospěje k cíli</a:t>
            </a:r>
          </a:p>
          <a:p>
            <a:pPr>
              <a:defRPr/>
            </a:pPr>
            <a:endParaRPr lang="cs-CZ" altLang="cs-CZ" sz="2800" i="1" dirty="0"/>
          </a:p>
          <a:p>
            <a:pPr>
              <a:defRPr/>
            </a:pPr>
            <a:r>
              <a:rPr lang="cs-CZ" altLang="cs-CZ" sz="2800" i="1" dirty="0"/>
              <a:t>Co z výzkumu plyne a </a:t>
            </a:r>
            <a:r>
              <a:rPr lang="cs-CZ" altLang="cs-CZ" sz="2800" i="1" dirty="0">
                <a:solidFill>
                  <a:srgbClr val="FF0000"/>
                </a:solidFill>
              </a:rPr>
              <a:t>proč je významný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428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1.6 Design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40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6840688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/>
          <a:lstStyle/>
          <a:p>
            <a:r>
              <a:rPr lang="cs-CZ" altLang="cs-CZ" sz="3200" b="1" dirty="0"/>
              <a:t>Jak si připravit design výzkumu?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8000" dirty="0"/>
              <a:t>Tvůj design výzkumu je </a:t>
            </a:r>
            <a:r>
              <a:rPr lang="cs-CZ" sz="8000" dirty="0">
                <a:solidFill>
                  <a:srgbClr val="FF0000"/>
                </a:solidFill>
              </a:rPr>
              <a:t>plán výzkumné práce</a:t>
            </a:r>
            <a:r>
              <a:rPr lang="cs-CZ" sz="8000" dirty="0"/>
              <a:t>, který povede </a:t>
            </a:r>
            <a:r>
              <a:rPr lang="cs-CZ" sz="8000" dirty="0">
                <a:solidFill>
                  <a:srgbClr val="FF0000"/>
                </a:solidFill>
              </a:rPr>
              <a:t>k získání odpovědí na výzkumné otázky.</a:t>
            </a:r>
          </a:p>
          <a:p>
            <a:pPr marL="0" indent="0">
              <a:buNone/>
            </a:pPr>
            <a:endParaRPr lang="cs-CZ" sz="8000" dirty="0"/>
          </a:p>
          <a:p>
            <a:pPr marL="0" indent="0">
              <a:buNone/>
            </a:pPr>
            <a:r>
              <a:rPr lang="cs-CZ" sz="8000" dirty="0"/>
              <a:t>Obsahuje:</a:t>
            </a:r>
          </a:p>
          <a:p>
            <a:pPr>
              <a:buFontTx/>
              <a:buChar char="-"/>
            </a:pPr>
            <a:r>
              <a:rPr lang="cs-CZ" sz="8000" dirty="0"/>
              <a:t>jasně </a:t>
            </a:r>
            <a:r>
              <a:rPr lang="cs-CZ" sz="8000" dirty="0">
                <a:solidFill>
                  <a:srgbClr val="FF0000"/>
                </a:solidFill>
              </a:rPr>
              <a:t>formulované cíle </a:t>
            </a:r>
            <a:r>
              <a:rPr lang="cs-CZ" sz="8000" dirty="0"/>
              <a:t>vycházející z výzkumných otázek</a:t>
            </a:r>
          </a:p>
          <a:p>
            <a:pPr>
              <a:buFontTx/>
              <a:buChar char="-"/>
            </a:pPr>
            <a:r>
              <a:rPr lang="cs-CZ" sz="8000" dirty="0">
                <a:solidFill>
                  <a:srgbClr val="FF0000"/>
                </a:solidFill>
              </a:rPr>
              <a:t>zdroje</a:t>
            </a:r>
            <a:r>
              <a:rPr lang="cs-CZ" sz="8000" dirty="0"/>
              <a:t>, z kterých plánuješ </a:t>
            </a:r>
            <a:r>
              <a:rPr lang="cs-CZ" sz="8000" dirty="0">
                <a:solidFill>
                  <a:srgbClr val="FF0000"/>
                </a:solidFill>
              </a:rPr>
              <a:t>získávat data</a:t>
            </a:r>
          </a:p>
          <a:p>
            <a:pPr>
              <a:buFontTx/>
              <a:buChar char="-"/>
            </a:pPr>
            <a:r>
              <a:rPr lang="cs-CZ" sz="8000" dirty="0">
                <a:solidFill>
                  <a:srgbClr val="FF0000"/>
                </a:solidFill>
              </a:rPr>
              <a:t>omezení</a:t>
            </a:r>
            <a:r>
              <a:rPr lang="cs-CZ" sz="8000" dirty="0"/>
              <a:t>, které u výzkumu máš (např. přístup k datům, omezení z hlediska času, místa, peněz)</a:t>
            </a:r>
          </a:p>
          <a:p>
            <a:pPr marL="0" indent="0">
              <a:buNone/>
            </a:pPr>
            <a:endParaRPr lang="cs-CZ" sz="8000" dirty="0"/>
          </a:p>
          <a:p>
            <a:pPr marL="0" indent="0">
              <a:buNone/>
            </a:pPr>
            <a:r>
              <a:rPr lang="cs-CZ" sz="8000" dirty="0"/>
              <a:t>Design výzkumu musí reflektovat fakt, že jsi vše důkladně promyslel – musíš mít validní příčiny např. proč děláš výzkum ve vybrané firmě, sektoru, zemi, proč jsi zvolil rozhovor pouze s vybranou skupinou zaměstnanců a ne s jinou, apod.		</a:t>
            </a:r>
            <a:r>
              <a:rPr lang="en-GB" dirty="0"/>
              <a:t> </a:t>
            </a:r>
            <a:r>
              <a:rPr lang="en-GB" altLang="cs-CZ" sz="5600" dirty="0"/>
              <a:t>Saunders, Lewis and Thornhill (2009)</a:t>
            </a:r>
            <a:endParaRPr lang="en-GB" sz="5600" dirty="0"/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71591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/>
          <a:lstStyle/>
          <a:p>
            <a:r>
              <a:rPr lang="cs-CZ" altLang="cs-CZ" sz="3200" b="1" dirty="0"/>
              <a:t>Kvantitativní nebo kvalitativní výzkum?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70000" lnSpcReduction="20000"/>
          </a:bodyPr>
          <a:lstStyle/>
          <a:p>
            <a:pPr lvl="1">
              <a:buFont typeface="Wingdings" charset="2"/>
              <a:buChar char="q"/>
            </a:pPr>
            <a:r>
              <a:rPr lang="en-US" altLang="cs-CZ" sz="2400" dirty="0" err="1"/>
              <a:t>Výzkumný</a:t>
            </a:r>
            <a:r>
              <a:rPr lang="en-US" altLang="cs-CZ" sz="2400" dirty="0"/>
              <a:t> </a:t>
            </a:r>
            <a:r>
              <a:rPr lang="en-US" altLang="cs-CZ" sz="2400" dirty="0" err="1"/>
              <a:t>problém</a:t>
            </a:r>
            <a:r>
              <a:rPr lang="en-US" altLang="cs-CZ" sz="2400" dirty="0"/>
              <a:t> je </a:t>
            </a:r>
            <a:r>
              <a:rPr lang="is-IS" altLang="cs-CZ" sz="2400" dirty="0"/>
              <a:t>vymezen výzkumnými otázkami</a:t>
            </a:r>
          </a:p>
          <a:p>
            <a:pPr lvl="2">
              <a:buFont typeface="Wingdings" charset="2"/>
              <a:buChar char="q"/>
            </a:pPr>
            <a:r>
              <a:rPr lang="en-US" altLang="cs-CZ" dirty="0" err="1"/>
              <a:t>Jaká</a:t>
            </a:r>
            <a:r>
              <a:rPr lang="en-US" altLang="cs-CZ" dirty="0"/>
              <a:t> data </a:t>
            </a:r>
            <a:r>
              <a:rPr lang="en-US" altLang="cs-CZ" dirty="0" err="1"/>
              <a:t>jsou</a:t>
            </a:r>
            <a:r>
              <a:rPr lang="en-US" altLang="cs-CZ" dirty="0"/>
              <a:t> </a:t>
            </a:r>
            <a:r>
              <a:rPr lang="en-US" altLang="cs-CZ" dirty="0" err="1"/>
              <a:t>potřebná</a:t>
            </a:r>
            <a:r>
              <a:rPr lang="en-US" altLang="cs-CZ" dirty="0"/>
              <a:t> pro </a:t>
            </a:r>
            <a:r>
              <a:rPr lang="en-US" altLang="cs-CZ" dirty="0" err="1"/>
              <a:t>zodpovězení</a:t>
            </a:r>
            <a:r>
              <a:rPr lang="en-US" altLang="cs-CZ" dirty="0"/>
              <a:t> </a:t>
            </a:r>
            <a:r>
              <a:rPr lang="en-US" altLang="cs-CZ" dirty="0" err="1"/>
              <a:t>otázek</a:t>
            </a:r>
            <a:endParaRPr lang="en-US" altLang="cs-CZ" dirty="0"/>
          </a:p>
          <a:p>
            <a:pPr lvl="3">
              <a:buFont typeface="Wingdings" charset="2"/>
              <a:buChar char="q"/>
            </a:pPr>
            <a:r>
              <a:rPr lang="en-US" altLang="cs-CZ" sz="2400" dirty="0" err="1"/>
              <a:t>Jak</a:t>
            </a:r>
            <a:r>
              <a:rPr lang="en-US" altLang="cs-CZ" sz="2400" dirty="0"/>
              <a:t> data </a:t>
            </a:r>
            <a:r>
              <a:rPr lang="en-US" altLang="cs-CZ" sz="2400" dirty="0" err="1"/>
              <a:t>budou</a:t>
            </a:r>
            <a:r>
              <a:rPr lang="en-US" altLang="cs-CZ" sz="2400" dirty="0"/>
              <a:t> </a:t>
            </a:r>
            <a:r>
              <a:rPr lang="en-US" altLang="cs-CZ" sz="2400" dirty="0" err="1"/>
              <a:t>sbírána</a:t>
            </a:r>
            <a:r>
              <a:rPr lang="en-US" altLang="cs-CZ" sz="2400" dirty="0"/>
              <a:t> a </a:t>
            </a:r>
            <a:r>
              <a:rPr lang="en-US" altLang="cs-CZ" sz="2400" dirty="0" err="1"/>
              <a:t>analyzována</a:t>
            </a:r>
            <a:endParaRPr lang="en-US" altLang="cs-CZ" sz="2400" dirty="0"/>
          </a:p>
          <a:p>
            <a:pPr lvl="4">
              <a:buFont typeface="Wingdings" charset="2"/>
              <a:buChar char="q"/>
            </a:pPr>
            <a:r>
              <a:rPr lang="en-US" altLang="cs-CZ" sz="2400" dirty="0" err="1"/>
              <a:t>Využití</a:t>
            </a:r>
            <a:r>
              <a:rPr lang="en-US" altLang="cs-CZ" sz="2400" dirty="0"/>
              <a:t> </a:t>
            </a:r>
            <a:r>
              <a:rPr lang="en-US" altLang="cs-CZ" sz="2400" dirty="0" err="1"/>
              <a:t>výsledků</a:t>
            </a:r>
            <a:r>
              <a:rPr lang="en-US" altLang="cs-CZ" sz="2400" dirty="0"/>
              <a:t> </a:t>
            </a:r>
            <a:r>
              <a:rPr lang="en-US" altLang="cs-CZ" sz="2400" dirty="0" err="1"/>
              <a:t>analýzy</a:t>
            </a:r>
            <a:r>
              <a:rPr lang="en-US" altLang="cs-CZ" sz="2400" dirty="0"/>
              <a:t> </a:t>
            </a:r>
            <a:r>
              <a:rPr lang="en-US" altLang="cs-CZ" sz="2400" dirty="0" err="1"/>
              <a:t>dat</a:t>
            </a:r>
            <a:r>
              <a:rPr lang="en-US" altLang="cs-CZ" sz="2400" dirty="0"/>
              <a:t> pro </a:t>
            </a:r>
            <a:r>
              <a:rPr lang="en-US" altLang="cs-CZ" sz="2400" dirty="0" err="1"/>
              <a:t>zodpovězení</a:t>
            </a:r>
            <a:r>
              <a:rPr lang="en-US" altLang="cs-CZ" sz="2400" dirty="0"/>
              <a:t> </a:t>
            </a:r>
            <a:r>
              <a:rPr lang="en-US" altLang="cs-CZ" sz="2400" dirty="0" err="1"/>
              <a:t>výzkumných</a:t>
            </a:r>
            <a:r>
              <a:rPr lang="en-US" altLang="cs-CZ" sz="2400" dirty="0"/>
              <a:t> </a:t>
            </a:r>
            <a:r>
              <a:rPr lang="en-US" altLang="cs-CZ" sz="2400" dirty="0" err="1"/>
              <a:t>otázek</a:t>
            </a:r>
            <a:endParaRPr lang="en-US" alt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/>
              <a:t>O co ve výzkumu půjde: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b="1" dirty="0">
                <a:solidFill>
                  <a:srgbClr val="FF0000"/>
                </a:solidFill>
              </a:rPr>
              <a:t>testování (verifikace) teorie </a:t>
            </a:r>
            <a:r>
              <a:rPr lang="cs-CZ" sz="2400" dirty="0"/>
              <a:t>nebo </a:t>
            </a:r>
            <a:r>
              <a:rPr lang="cs-CZ" sz="2400" b="1" dirty="0">
                <a:solidFill>
                  <a:srgbClr val="FF0000"/>
                </a:solidFill>
              </a:rPr>
              <a:t>vytváření teorie</a:t>
            </a:r>
            <a:r>
              <a:rPr lang="cs-CZ" sz="2400" dirty="0"/>
              <a:t>?</a:t>
            </a:r>
          </a:p>
          <a:p>
            <a:pPr>
              <a:buFont typeface="Wingdings" pitchFamily="2" charset="2"/>
              <a:buChar char="n"/>
              <a:defRPr/>
            </a:pPr>
            <a:endParaRPr lang="cs-CZ" sz="2400" dirty="0"/>
          </a:p>
          <a:p>
            <a:pPr>
              <a:buFont typeface="Wingdings" pitchFamily="2" charset="2"/>
              <a:buChar char="n"/>
              <a:defRPr/>
            </a:pPr>
            <a:r>
              <a:rPr lang="cs-CZ" sz="2400" b="1" dirty="0">
                <a:solidFill>
                  <a:srgbClr val="00B0F0"/>
                </a:solidFill>
              </a:rPr>
              <a:t>Verifikace teorie </a:t>
            </a:r>
            <a:r>
              <a:rPr lang="cs-CZ" sz="2400" dirty="0"/>
              <a:t>– otestovat tvrzení, tj. hypotézy odvozené z teorie – </a:t>
            </a:r>
            <a:r>
              <a:rPr lang="cs-CZ" sz="2400" b="1" dirty="0">
                <a:solidFill>
                  <a:srgbClr val="00B0F0"/>
                </a:solidFill>
              </a:rPr>
              <a:t>kvantitativní výzkum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6600FF"/>
              </a:solidFill>
            </a:endParaRPr>
          </a:p>
          <a:p>
            <a:pPr>
              <a:buFont typeface="Wingdings" pitchFamily="2" charset="2"/>
              <a:buChar char="n"/>
              <a:defRPr/>
            </a:pPr>
            <a:r>
              <a:rPr lang="cs-CZ" sz="2400" b="1" dirty="0">
                <a:solidFill>
                  <a:srgbClr val="00B0F0"/>
                </a:solidFill>
              </a:rPr>
              <a:t>Vytvoření teorie</a:t>
            </a:r>
            <a:r>
              <a:rPr lang="cs-CZ" sz="2400" dirty="0">
                <a:solidFill>
                  <a:srgbClr val="00B0F0"/>
                </a:solidFill>
              </a:rPr>
              <a:t> </a:t>
            </a:r>
            <a:r>
              <a:rPr lang="cs-CZ" sz="2400" dirty="0"/>
              <a:t>– navrhnout nebo rozvinout teorii, která by vysvětlila fenomény nebo výsledky – </a:t>
            </a:r>
            <a:r>
              <a:rPr lang="cs-CZ" sz="2400" b="1" dirty="0">
                <a:solidFill>
                  <a:srgbClr val="00B0F0"/>
                </a:solidFill>
              </a:rPr>
              <a:t>kvalitativní výzkum</a:t>
            </a:r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1430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Kvantitativní nebo kvalitativní výzkum?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sz="2000" b="1" dirty="0"/>
              <a:t>Triangulace</a:t>
            </a:r>
            <a:r>
              <a:rPr lang="cs-CZ" sz="2000" dirty="0"/>
              <a:t> - kombinací nejméně dvou přístupů (nejčastěji kvalitativního a kvantitativního) mohou být potlačeny slabiny jednotlivých přístupů a metod, které pokud by byly použity samostatně, nebyly by schopny odhalit některé aspekty zkoumaného problému.</a:t>
            </a:r>
          </a:p>
          <a:p>
            <a:pPr marL="0" indent="0">
              <a:buNone/>
              <a:defRPr/>
            </a:pPr>
            <a:r>
              <a:rPr lang="cs-CZ" sz="2000" dirty="0"/>
              <a:t>Nebezpečím kvantifikace je špatná interpretace získaných dat a odtrženost výsledků od reality, zatímco kvalitativní výzkum obvykle neumožňuje zobecnění tak jako výzkum kvantitativní.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marL="0" indent="0">
              <a:buNone/>
              <a:defRPr/>
            </a:pPr>
            <a:r>
              <a:rPr lang="cs-CZ" sz="2000" i="1" dirty="0"/>
              <a:t>Kvalitativní data získaná pomocí </a:t>
            </a:r>
            <a:r>
              <a:rPr lang="cs-CZ" sz="2000" i="1" dirty="0" err="1"/>
              <a:t>semi</a:t>
            </a:r>
            <a:r>
              <a:rPr lang="cs-CZ" sz="2000" i="1" dirty="0"/>
              <a:t>-strukturovaných rozhovorů mohou být kombinovány a ověřeny pomocí kvantitativních dat shromážděných dotazníkem.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457200" y="4653136"/>
            <a:ext cx="1175054" cy="368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15458468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48952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si zvolit přístup a vhodné metody výzkumu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pPr marL="457200" lvl="1" indent="0">
              <a:buFont typeface="Wingdings" pitchFamily="2" charset="2"/>
              <a:buNone/>
              <a:defRPr/>
            </a:pPr>
            <a:r>
              <a:rPr lang="en-GB" altLang="cs-CZ" sz="2000" dirty="0"/>
              <a:t>Punch</a:t>
            </a:r>
            <a:r>
              <a:rPr lang="cs-CZ" altLang="cs-CZ" sz="2000" dirty="0"/>
              <a:t> (2008) navrhuje odpovědět si na tyto otázky: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Máš v úmyslu provést standardizované srovnání, kvantifikovat vztahy mezi proměnnými a popsat variabilitu?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Nebo chceš usilovat o podrobnější studium fenoménu nebo situace, holisticky a v kontextu, se zaměřením na interpretace nebo procesy?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Jaké návrhy lze nalézt v literatuře o daném tématu k této metodologické otázce?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Jaké jsou praktické důsledky každé alternativy (včetně přístupu k datům a potřeby zdrojů)?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Která cesta vede k většímu poznání?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Jaký typ výzkumu je ti bližší?</a:t>
            </a:r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7500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30610"/>
          </a:xfrm>
        </p:spPr>
        <p:txBody>
          <a:bodyPr/>
          <a:lstStyle/>
          <a:p>
            <a:r>
              <a:rPr lang="cs-CZ" altLang="cs-CZ" sz="3200" b="1" dirty="0"/>
              <a:t>Jak sbírat a analyzovat data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Wingdings" charset="2"/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Volba technik sběru dat </a:t>
            </a:r>
            <a:r>
              <a:rPr lang="cs-CZ" altLang="cs-CZ" sz="2400" dirty="0"/>
              <a:t>– identifikuj jaká data (primární/sekundární) potřebuješ pro zodpovězení výzkumných otázek – zvol techniky jejich sběru:</a:t>
            </a:r>
          </a:p>
          <a:p>
            <a:pPr marL="0" indent="0">
              <a:buFont typeface="Wingdings" charset="2"/>
              <a:buNone/>
            </a:pPr>
            <a:endParaRPr lang="cs-CZ" altLang="cs-CZ" sz="2400" dirty="0"/>
          </a:p>
          <a:p>
            <a:pPr>
              <a:buFontTx/>
              <a:buChar char="-"/>
            </a:pPr>
            <a:r>
              <a:rPr lang="cs-CZ" altLang="cs-CZ" sz="2400" dirty="0"/>
              <a:t>dotazníky, </a:t>
            </a:r>
          </a:p>
          <a:p>
            <a:pPr>
              <a:buFontTx/>
              <a:buChar char="-"/>
            </a:pPr>
            <a:r>
              <a:rPr lang="cs-CZ" altLang="cs-CZ" sz="2400" dirty="0"/>
              <a:t>rozhovory, </a:t>
            </a:r>
          </a:p>
          <a:p>
            <a:pPr>
              <a:buFontTx/>
              <a:buChar char="-"/>
            </a:pPr>
            <a:r>
              <a:rPr lang="cs-CZ" altLang="cs-CZ" sz="2400" dirty="0"/>
              <a:t>pozorování, …</a:t>
            </a:r>
          </a:p>
          <a:p>
            <a:pPr>
              <a:buFontTx/>
              <a:buChar char="-"/>
            </a:pPr>
            <a:endParaRPr lang="cs-CZ" altLang="cs-CZ" sz="2400" dirty="0"/>
          </a:p>
          <a:p>
            <a:pPr marL="0" indent="0">
              <a:buFont typeface="Wingdings" charset="2"/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Nástroje a procedury sběru dat u jednotlivých technik </a:t>
            </a:r>
          </a:p>
          <a:p>
            <a:pPr>
              <a:buFontTx/>
              <a:buChar char="-"/>
            </a:pPr>
            <a:r>
              <a:rPr lang="cs-CZ" altLang="cs-CZ" sz="2400" dirty="0"/>
              <a:t>např. dotazníky – jaký typ otázek, zasílání poštou, elektronicky, </a:t>
            </a:r>
            <a:r>
              <a:rPr lang="is-IS" altLang="cs-CZ" sz="2400" dirty="0"/>
              <a:t>…</a:t>
            </a:r>
            <a:endParaRPr lang="cs-CZ" altLang="cs-CZ" sz="2400" dirty="0"/>
          </a:p>
          <a:p>
            <a:pPr>
              <a:buFontTx/>
              <a:buChar char="-"/>
            </a:pPr>
            <a:r>
              <a:rPr lang="cs-CZ" altLang="cs-CZ" sz="2400" dirty="0"/>
              <a:t>např. rozhovory – kde, kdy, jak se provede záznam,…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Analýza dat </a:t>
            </a:r>
            <a:r>
              <a:rPr lang="cs-CZ" altLang="cs-CZ" sz="2400" dirty="0"/>
              <a:t>– urči jak budou data analyzována, abys získal odpovědi na výzkumné otázky a mohl vyřešit výzkumný problém</a:t>
            </a:r>
          </a:p>
          <a:p>
            <a:pPr marL="0" indent="0">
              <a:buFont typeface="Wingdings" charset="2"/>
              <a:buNone/>
            </a:pPr>
            <a:endParaRPr lang="cs-CZ" alt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5158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sz="2800" b="1" dirty="0"/>
              <a:t>Kvalita designu výzkumu – kredibilita výsledků výzkumu</a:t>
            </a:r>
            <a:endParaRPr lang="cs-CZ" altLang="cs-CZ" sz="2800" b="1" dirty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lvl="1">
              <a:buFontTx/>
              <a:buChar char="-"/>
            </a:pPr>
            <a:r>
              <a:rPr lang="cs-CZ" altLang="cs-CZ" dirty="0"/>
              <a:t>pro omezení špatných výsledků výzkumu je třeba věnovat pozornost dvěma aspektům v designu výzkumu: </a:t>
            </a:r>
          </a:p>
          <a:p>
            <a:pPr marL="457200" lvl="1" indent="0">
              <a:buNone/>
            </a:pPr>
            <a:r>
              <a:rPr lang="cs-CZ" altLang="cs-CZ" dirty="0">
                <a:solidFill>
                  <a:srgbClr val="FF0000"/>
                </a:solidFill>
              </a:rPr>
              <a:t>reliabilitě </a:t>
            </a:r>
            <a:r>
              <a:rPr lang="cs-CZ" altLang="cs-CZ" dirty="0"/>
              <a:t>(spolehlivost, hodnověrnost) a </a:t>
            </a:r>
          </a:p>
          <a:p>
            <a:pPr marL="457200" lvl="1" indent="0">
              <a:buNone/>
            </a:pPr>
            <a:r>
              <a:rPr lang="cs-CZ" altLang="cs-CZ" dirty="0">
                <a:solidFill>
                  <a:srgbClr val="FF0000"/>
                </a:solidFill>
              </a:rPr>
              <a:t>validitě výzkumu </a:t>
            </a:r>
            <a:r>
              <a:rPr lang="cs-CZ" altLang="cs-CZ" dirty="0"/>
              <a:t>(správnost).</a:t>
            </a:r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60360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Reliabilita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marL="457200" lvl="1" indent="0">
              <a:buNone/>
            </a:pPr>
            <a:r>
              <a:rPr lang="cs-CZ" altLang="cs-CZ" sz="2400" dirty="0"/>
              <a:t>- odkazuje na to, do jaké míry budou techniky shromažďování dat nebo postupy analýzy poskytovat reprodukovatelné a konzistentní zjištění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i="1" dirty="0"/>
              <a:t>Přinesou navržená opatření při jiných příležitostech stejné výsledky?</a:t>
            </a:r>
          </a:p>
          <a:p>
            <a:pPr marL="457200" lvl="1" indent="0">
              <a:buNone/>
            </a:pPr>
            <a:r>
              <a:rPr lang="cs-CZ" altLang="cs-CZ" sz="2400" i="1" dirty="0"/>
              <a:t>Budou podobná pozorování dosaženy jinými pozorovateli?</a:t>
            </a:r>
          </a:p>
          <a:p>
            <a:pPr marL="457200" lvl="1" indent="0">
              <a:buNone/>
            </a:pPr>
            <a:r>
              <a:rPr lang="cs-CZ" altLang="cs-CZ" sz="2400" dirty="0"/>
              <a:t>						</a:t>
            </a:r>
            <a:r>
              <a:rPr lang="cs-CZ" altLang="cs-CZ" sz="2000" dirty="0"/>
              <a:t>	</a:t>
            </a:r>
          </a:p>
          <a:p>
            <a:pPr marL="457200" lvl="1" indent="0">
              <a:buNone/>
            </a:pPr>
            <a:r>
              <a:rPr lang="cs-CZ" sz="2000" dirty="0"/>
              <a:t>				</a:t>
            </a:r>
            <a:r>
              <a:rPr lang="cs-CZ" sz="1400" dirty="0" err="1"/>
              <a:t>Easterby</a:t>
            </a:r>
            <a:r>
              <a:rPr lang="cs-CZ" sz="1400" dirty="0"/>
              <a:t>-Smith </a:t>
            </a:r>
            <a:r>
              <a:rPr lang="cs-CZ" sz="1400" i="1" dirty="0"/>
              <a:t>et al</a:t>
            </a:r>
            <a:r>
              <a:rPr lang="cs-CZ" sz="1400" dirty="0"/>
              <a:t>. (2008) </a:t>
            </a:r>
          </a:p>
          <a:p>
            <a:pPr marL="457200" lvl="1" indent="0">
              <a:buNone/>
            </a:pPr>
            <a:endParaRPr lang="cs-CZ" altLang="cs-CZ" sz="20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2157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Co ohrožuje reliabilitu 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lvl="1">
              <a:buFontTx/>
              <a:buChar char="-"/>
            </a:pPr>
            <a:r>
              <a:rPr lang="cs-CZ" altLang="cs-CZ" sz="2400" dirty="0"/>
              <a:t>chyba, které se dopustí účastník výzkumu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předpojatost účastníka výzkumu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chyba, které se dopustí výzkumník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předpojatost výzkumníka</a:t>
            </a:r>
          </a:p>
          <a:p>
            <a:pPr lvl="1">
              <a:buFontTx/>
              <a:buChar char="-"/>
            </a:pPr>
            <a:endParaRPr lang="cs-CZ" altLang="cs-CZ" sz="2400" dirty="0"/>
          </a:p>
          <a:p>
            <a:pPr lvl="1">
              <a:buFontTx/>
              <a:buChar char="-"/>
            </a:pPr>
            <a:endParaRPr lang="cs-CZ" altLang="cs-CZ" sz="2000" dirty="0"/>
          </a:p>
          <a:p>
            <a:pPr marL="457200" lvl="1" indent="0">
              <a:buNone/>
            </a:pPr>
            <a:r>
              <a:rPr lang="cs-CZ" altLang="cs-CZ" sz="2000" dirty="0"/>
              <a:t>					</a:t>
            </a:r>
            <a:r>
              <a:rPr lang="en-GB" altLang="cs-CZ" sz="1600" dirty="0"/>
              <a:t>Saunders et al. (2016)</a:t>
            </a:r>
            <a:endParaRPr lang="is-IS" sz="16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00145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Validita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 lvl="1">
              <a:buFontTx/>
              <a:buChar char="-"/>
            </a:pPr>
            <a:r>
              <a:rPr lang="cs-CZ" altLang="cs-CZ" sz="2400" dirty="0"/>
              <a:t>zda jsou zjištění skutečně o tom, o čem se zdají být</a:t>
            </a:r>
          </a:p>
          <a:p>
            <a:pPr lvl="1">
              <a:buFontTx/>
              <a:buChar char="-"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Interní validita: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vhodnost použitého měření,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přesnost analýzy výsledků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Externí validita: 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obecná použitelnost výsledků</a:t>
            </a:r>
          </a:p>
          <a:p>
            <a:pPr marL="457200" lvl="1" indent="0">
              <a:buNone/>
            </a:pPr>
            <a:r>
              <a:rPr lang="cs-CZ" altLang="cs-CZ" sz="2000" dirty="0"/>
              <a:t>					</a:t>
            </a:r>
            <a:r>
              <a:rPr lang="en-GB" altLang="cs-CZ" sz="1600" dirty="0"/>
              <a:t>Saunders et al. (2016)</a:t>
            </a:r>
            <a:endParaRPr lang="is-IS" sz="16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0612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Nadpis 1"/>
          <p:cNvSpPr>
            <a:spLocks noGrp="1"/>
          </p:cNvSpPr>
          <p:nvPr>
            <p:ph type="title"/>
          </p:nvPr>
        </p:nvSpPr>
        <p:spPr>
          <a:xfrm>
            <a:off x="621762" y="1277620"/>
            <a:ext cx="8065037" cy="927244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cs-CZ" altLang="cs-CZ" sz="2800" dirty="0"/>
            </a:br>
            <a:r>
              <a:rPr lang="cs-CZ" altLang="cs-CZ" sz="3600" b="1" dirty="0"/>
              <a:t>Každý projekt výzkumu musí odpovědět na tyto základní otázky: </a:t>
            </a:r>
            <a:br>
              <a:rPr lang="cs-CZ" altLang="cs-CZ" sz="3600" b="1" dirty="0"/>
            </a:br>
            <a:endParaRPr lang="cs-CZ" altLang="cs-CZ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346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CO?</a:t>
            </a:r>
            <a:r>
              <a:rPr lang="cs-CZ" altLang="cs-CZ" sz="2600" dirty="0"/>
              <a:t> – co budeš zkoumat – výzkumný problém,  cíle výzkumu, hlavní úkoly vedoucí k dosažení cíle, formulace hypotéz </a:t>
            </a:r>
          </a:p>
          <a:p>
            <a:pPr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PROČ?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proč je téma výzkumu důležité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KDE?</a:t>
            </a:r>
            <a:r>
              <a:rPr lang="cs-CZ" altLang="cs-CZ" sz="2600" dirty="0"/>
              <a:t> – kde budeš výzkum provádět, jak budeš výsledky výzkumu zobecňovat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JAK?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jak budeš výzkum provádět, jaké metody a techniky sběru dat použiješ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KDO?</a:t>
            </a:r>
            <a:r>
              <a:rPr lang="cs-CZ" altLang="cs-CZ" sz="2600" b="1" dirty="0"/>
              <a:t> </a:t>
            </a:r>
            <a:r>
              <a:rPr lang="cs-CZ" altLang="cs-CZ" sz="2600" dirty="0"/>
              <a:t>– kdo se bude na výzkumu podílet – řešitelé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KDY?</a:t>
            </a:r>
            <a:r>
              <a:rPr lang="cs-CZ" altLang="cs-CZ" sz="2600" dirty="0"/>
              <a:t> – kdy budeš výzkum provádět, v jakém časovém rozmezí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ZA KOLIK?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jaké materiální a finanční zdroje výzkum vyžaduje, finanční rozpočet, jak lze zdroje získat </a:t>
            </a:r>
          </a:p>
          <a:p>
            <a:pPr>
              <a:buFont typeface="Wingdings" charset="2"/>
              <a:buNone/>
            </a:pPr>
            <a:r>
              <a:rPr lang="cs-CZ" altLang="cs-CZ" dirty="0"/>
              <a:t>	</a:t>
            </a:r>
            <a:r>
              <a:rPr lang="cs-CZ" altLang="cs-CZ" i="1" dirty="0"/>
              <a:t>	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0342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Interní validita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cs-CZ" altLang="cs-CZ" sz="2000" dirty="0"/>
          </a:p>
          <a:p>
            <a:pPr lvl="1">
              <a:buFontTx/>
              <a:buChar char="-"/>
            </a:pPr>
            <a:r>
              <a:rPr lang="cs-CZ" altLang="cs-CZ" sz="2400" dirty="0"/>
              <a:t>je důležitější než externí validita, protože bez interní validity je zobecňování bezvýznamné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lvl="1">
              <a:buFontTx/>
              <a:buChar char="-"/>
            </a:pPr>
            <a:r>
              <a:rPr lang="cs-CZ" altLang="cs-CZ" sz="2400" dirty="0"/>
              <a:t>zvýšením interní validity má externí validita tendenci klesat</a:t>
            </a:r>
          </a:p>
          <a:p>
            <a:pPr lvl="1">
              <a:buFontTx/>
              <a:buChar char="-"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/>
              <a:t>Interní validitu lze zvýšit: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2400" dirty="0"/>
              <a:t>náhodným zařazením účastníků do skupin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2400" dirty="0"/>
              <a:t>minimalizaci účinků náhodné chyby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2400" dirty="0"/>
              <a:t>kontrolou vnějších proměnných</a:t>
            </a:r>
            <a:r>
              <a:rPr lang="cs-CZ" altLang="cs-CZ" sz="2000" dirty="0"/>
              <a:t>			 </a:t>
            </a:r>
          </a:p>
          <a:p>
            <a:pPr marL="457200" lvl="1" indent="0">
              <a:buNone/>
            </a:pPr>
            <a:r>
              <a:rPr lang="cs-CZ" altLang="cs-CZ" sz="2000" dirty="0"/>
              <a:t>					</a:t>
            </a:r>
            <a:r>
              <a:rPr lang="cs-CZ" altLang="cs-CZ" sz="2000" dirty="0" err="1"/>
              <a:t>Rovai</a:t>
            </a:r>
            <a:r>
              <a:rPr lang="cs-CZ" altLang="cs-CZ" sz="2000" dirty="0"/>
              <a:t> a kol. (2014)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00687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Co ohrožuje validitu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r>
              <a:rPr lang="cs-CZ" altLang="cs-CZ" sz="2000" dirty="0"/>
              <a:t>Minulé nebo nedávné události (historie)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Testování (vliv testování na názory nebo akce účastníků)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Instrumentárium (změna výzkumného nástroje)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Úmrtnost (ukončení účasti respondentů ve studiích)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Dozrávání, vývoj postojů (něco ovlivňuje postoje nebo chování)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Nejistota ohledně kauzálního směru (nedostatečná jasnost příčiny a následku) </a:t>
            </a:r>
          </a:p>
          <a:p>
            <a:pPr marL="914400" lvl="2" indent="0">
              <a:buNone/>
            </a:pPr>
            <a:r>
              <a:rPr lang="cs-CZ" altLang="cs-CZ" sz="1600" dirty="0"/>
              <a:t>				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 (2016)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 err="1"/>
              <a:t>Rovai</a:t>
            </a:r>
            <a:r>
              <a:rPr lang="cs-CZ" altLang="cs-CZ" sz="2000" dirty="0"/>
              <a:t> a kol. (2014) - pokud tato ohrožení nejsou redukována/ vyloučena, musí být uvedena jako omezení (limity) výzkumu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20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Externí validita - </a:t>
            </a:r>
            <a:r>
              <a:rPr lang="cs-CZ" altLang="cs-CZ" sz="2800" b="1" dirty="0" err="1"/>
              <a:t>zobecnitelnost</a:t>
            </a:r>
            <a:endParaRPr lang="cs-CZ" altLang="cs-CZ" sz="2800" b="1" dirty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cs-CZ" altLang="cs-CZ" sz="2000" dirty="0"/>
              <a:t>do jaké míry lze výsledky výzkumu zobecnit, to znamená, zda mohou být výsledky výzkumu stejně použitelné i pro jiná prostředí, např. jiné organizace</a:t>
            </a:r>
          </a:p>
          <a:p>
            <a:pPr lvl="1">
              <a:buFontTx/>
              <a:buChar char="-"/>
            </a:pPr>
            <a:r>
              <a:rPr lang="cs-CZ" altLang="cs-CZ" sz="2000" dirty="0"/>
              <a:t>nelze zobecňovat výsledky jedné případové studie nebo malého počtu organizací nebo pokud existují velké rozdíly mezi organizacemi</a:t>
            </a:r>
          </a:p>
          <a:p>
            <a:pPr marL="457200" lvl="1" indent="0">
              <a:buNone/>
            </a:pPr>
            <a:endParaRPr lang="cs-CZ" altLang="cs-CZ" sz="2000" dirty="0"/>
          </a:p>
          <a:p>
            <a:pPr marL="457200" lvl="1" indent="0">
              <a:buNone/>
            </a:pPr>
            <a:r>
              <a:rPr lang="cs-CZ" altLang="cs-CZ" sz="2000" dirty="0"/>
              <a:t>V takových případech však výzkum </a:t>
            </a:r>
            <a:r>
              <a:rPr lang="cs-CZ" altLang="cs-CZ" sz="2000" b="1" dirty="0"/>
              <a:t>nemá za cíl vytvářet teorii</a:t>
            </a:r>
            <a:r>
              <a:rPr lang="cs-CZ" altLang="cs-CZ" sz="2000" dirty="0"/>
              <a:t>, která má mít </a:t>
            </a:r>
            <a:r>
              <a:rPr lang="cs-CZ" altLang="cs-CZ" sz="2000" b="1" dirty="0"/>
              <a:t>obecnou platnost</a:t>
            </a:r>
            <a:r>
              <a:rPr lang="cs-CZ" altLang="cs-CZ" sz="2000" dirty="0"/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29509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Časový harmonogram a zdroje potřebné </a:t>
            </a:r>
            <a:br>
              <a:rPr lang="cs-CZ" altLang="cs-CZ" sz="2800" b="1" dirty="0"/>
            </a:br>
            <a:r>
              <a:rPr lang="cs-CZ" altLang="cs-CZ" sz="2800" b="1" dirty="0"/>
              <a:t>k výzkumu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q"/>
            </a:pPr>
            <a:r>
              <a:rPr lang="cs-CZ" altLang="cs-CZ" sz="2400" dirty="0"/>
              <a:t>příprava časového harmonogramu výzkumu pomůže ověřit  realizovatelnost výzkumu v daném časovém období</a:t>
            </a:r>
          </a:p>
          <a:p>
            <a:pPr>
              <a:buFontTx/>
              <a:buChar char="-"/>
            </a:pPr>
            <a:r>
              <a:rPr lang="cs-CZ" altLang="cs-CZ" sz="2400" dirty="0"/>
              <a:t>využití např. </a:t>
            </a:r>
            <a:r>
              <a:rPr lang="cs-CZ" altLang="cs-CZ" sz="2400" dirty="0" err="1"/>
              <a:t>Ganttova</a:t>
            </a:r>
            <a:r>
              <a:rPr lang="cs-CZ" altLang="cs-CZ" sz="2400" dirty="0"/>
              <a:t> diagramu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rozdělení výzkumu na jednotlivé fáze (kroky)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každá fáze má časové období pro dokončení</a:t>
            </a:r>
          </a:p>
          <a:p>
            <a:pPr marL="0" indent="0">
              <a:buNone/>
            </a:pPr>
            <a:endParaRPr lang="cs-CZ" altLang="cs-CZ" sz="2400" dirty="0"/>
          </a:p>
          <a:p>
            <a:pPr>
              <a:buFont typeface="Wingdings" charset="2"/>
              <a:buChar char="q"/>
            </a:pPr>
            <a:r>
              <a:rPr lang="cs-CZ" altLang="cs-CZ" sz="2400" dirty="0"/>
              <a:t>u zdrojů je nutné posoudit materiální a finanční potřebu zdrojů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dostupnost databází, software, </a:t>
            </a:r>
            <a:r>
              <a:rPr lang="is-IS" altLang="cs-CZ" sz="2000" dirty="0"/>
              <a:t>…</a:t>
            </a:r>
          </a:p>
          <a:p>
            <a:pPr lvl="1">
              <a:buFont typeface="Arial" charset="0"/>
              <a:buChar char="•"/>
            </a:pPr>
            <a:r>
              <a:rPr lang="en-US" altLang="cs-CZ" sz="2000" dirty="0"/>
              <a:t>j</a:t>
            </a:r>
            <a:r>
              <a:rPr lang="is-IS" altLang="cs-CZ" sz="2000" dirty="0"/>
              <a:t>aké finanční zdroje jsou dostupné, nebo jak budou získané</a:t>
            </a:r>
            <a:endParaRPr lang="cs-CZ" altLang="cs-CZ" sz="2000" dirty="0"/>
          </a:p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12722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415981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GB" altLang="cs-CZ" sz="2800" dirty="0" err="1"/>
              <a:t>Příklad</a:t>
            </a:r>
            <a:r>
              <a:rPr lang="en-GB" altLang="cs-CZ" sz="2800" dirty="0"/>
              <a:t> </a:t>
            </a:r>
            <a:r>
              <a:rPr lang="en-GB" altLang="cs-CZ" sz="2800" dirty="0" err="1"/>
              <a:t>Ganttova</a:t>
            </a:r>
            <a:r>
              <a:rPr lang="en-GB" altLang="cs-CZ" sz="2800" dirty="0"/>
              <a:t> </a:t>
            </a:r>
            <a:r>
              <a:rPr lang="en-GB" altLang="cs-CZ" sz="2800" dirty="0" err="1"/>
              <a:t>diagramu</a:t>
            </a:r>
            <a:endParaRPr lang="en-GB" altLang="cs-CZ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32AE9CBE-6298-F54C-83F1-4E0454C13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286" y="24872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Obrázek 7" descr="excel gantt chart template">
            <a:extLst>
              <a:ext uri="{FF2B5EF4-FFF2-40B4-BE49-F238E27FC236}">
                <a16:creationId xmlns:a16="http://schemas.microsoft.com/office/drawing/2014/main" id="{456A5BAD-2706-6C44-99FE-CC7893591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51056"/>
            <a:ext cx="6624736" cy="314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2C675C5-E440-1B4A-8A2C-88E19928C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9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8A5AC812-63A6-D54E-8064-79DB1A226C1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EAEA40BF-196D-0B4C-B7D4-EC610EB911CE}"/>
              </a:ext>
            </a:extLst>
          </p:cNvPr>
          <p:cNvSpPr txBox="1"/>
          <p:nvPr/>
        </p:nvSpPr>
        <p:spPr>
          <a:xfrm>
            <a:off x="2843808" y="5589246"/>
            <a:ext cx="604867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Zdroj</a:t>
            </a:r>
            <a:r>
              <a:rPr lang="en-GB" sz="1600" dirty="0"/>
              <a:t>: https://</a:t>
            </a:r>
            <a:r>
              <a:rPr lang="en-GB" sz="1600" dirty="0" err="1"/>
              <a:t>www.teamgantt.com</a:t>
            </a:r>
            <a:r>
              <a:rPr lang="en-GB" sz="1600" dirty="0"/>
              <a:t>/free-</a:t>
            </a:r>
            <a:r>
              <a:rPr lang="en-GB" sz="1600" dirty="0" err="1"/>
              <a:t>gantt</a:t>
            </a:r>
            <a:r>
              <a:rPr lang="en-GB" sz="1600" dirty="0"/>
              <a:t>-chart-excel-template</a:t>
            </a:r>
            <a:endParaRPr 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6215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592288"/>
          </a:xfrm>
        </p:spPr>
        <p:txBody>
          <a:bodyPr>
            <a:noAutofit/>
          </a:bodyPr>
          <a:lstStyle/>
          <a:p>
            <a:r>
              <a:rPr lang="cs-CZ" altLang="cs-CZ" sz="4000" b="1" dirty="0">
                <a:solidFill>
                  <a:srgbClr val="0070C0"/>
                </a:solidFill>
              </a:rPr>
              <a:t>2. Jak psát disertační práci a prezentovat své výsledky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CDAA0C6-33E8-6647-BF72-CD9A686FDDAD}"/>
              </a:ext>
            </a:extLst>
          </p:cNvPr>
          <p:cNvSpPr txBox="1"/>
          <p:nvPr/>
        </p:nvSpPr>
        <p:spPr>
          <a:xfrm>
            <a:off x="3099460" y="49045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63002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psát disertační práci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988840"/>
            <a:ext cx="7844929" cy="4192572"/>
          </a:xfrm>
        </p:spPr>
        <p:txBody>
          <a:bodyPr>
            <a:normAutofit/>
          </a:bodyPr>
          <a:lstStyle/>
          <a:p>
            <a:pPr>
              <a:buNone/>
            </a:pPr>
            <a:endParaRPr lang="cs-CZ" sz="2400" dirty="0"/>
          </a:p>
          <a:p>
            <a:pPr>
              <a:buNone/>
            </a:pPr>
            <a:r>
              <a:rPr lang="cs-CZ" sz="2400" dirty="0"/>
              <a:t>Disertační práce je:</a:t>
            </a:r>
          </a:p>
          <a:p>
            <a:pPr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sz="2400" dirty="0"/>
              <a:t>dokumentem, který prezentuje autorův výzkum a výsledky</a:t>
            </a:r>
          </a:p>
          <a:p>
            <a:pPr marL="0" indent="0">
              <a:buNone/>
            </a:pPr>
            <a:r>
              <a:rPr lang="cs-CZ" sz="2400" dirty="0"/>
              <a:t> </a:t>
            </a:r>
          </a:p>
          <a:p>
            <a:pPr>
              <a:buFontTx/>
              <a:buChar char="-"/>
            </a:pPr>
            <a:r>
              <a:rPr lang="cs-CZ" sz="2400" dirty="0"/>
              <a:t>výsledkem rozsáhlého výzkumu, představuje originální příspěvek k poznání v logicky strukturované, koherentní práci.</a:t>
            </a:r>
          </a:p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6525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3"/>
            <a:ext cx="8065037" cy="813851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psát disertační práci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988840"/>
            <a:ext cx="7844929" cy="4192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Disertační práce může mít podobu: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a) monografie</a:t>
            </a:r>
          </a:p>
          <a:p>
            <a:pPr marL="0" indent="0">
              <a:buNone/>
            </a:pPr>
            <a:r>
              <a:rPr lang="cs-CZ" sz="2400" i="1" dirty="0"/>
              <a:t>b) disertace založené na souboru článků článek založený na článku (články publikované v recenzovaných časopisech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Může zahrnovat výsledky z předložených, přijatých nebo publikovaných časopiseckých článků autora.</a:t>
            </a:r>
          </a:p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91696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10445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None/>
            </a:pPr>
            <a:endParaRPr lang="cs-CZ" altLang="cs-CZ" sz="2000" dirty="0"/>
          </a:p>
          <a:p>
            <a:r>
              <a:rPr lang="cs-CZ" sz="2600" i="1" dirty="0"/>
              <a:t>Název práce, autor, studijní program, školitel, konzultant (pokud byl přidělen), datum odevzdání práce, instituce</a:t>
            </a:r>
            <a:endParaRPr lang="cs-CZ" sz="2600" dirty="0"/>
          </a:p>
          <a:p>
            <a:pPr marL="0" indent="0">
              <a:buNone/>
            </a:pPr>
            <a:endParaRPr lang="cs-CZ" sz="2600" dirty="0"/>
          </a:p>
          <a:p>
            <a:r>
              <a:rPr lang="cs-CZ" sz="2600" i="1" dirty="0"/>
              <a:t>Klíčová slova</a:t>
            </a:r>
            <a:endParaRPr lang="cs-CZ" sz="2600" dirty="0"/>
          </a:p>
          <a:p>
            <a:r>
              <a:rPr lang="cs-CZ" sz="2600" i="1" dirty="0"/>
              <a:t>Poděkování</a:t>
            </a:r>
            <a:endParaRPr lang="cs-CZ" sz="2600" dirty="0"/>
          </a:p>
          <a:p>
            <a:r>
              <a:rPr lang="cs-CZ" sz="2600" i="1" dirty="0"/>
              <a:t>Abstrakt </a:t>
            </a:r>
            <a:r>
              <a:rPr lang="cs-CZ" sz="2600" dirty="0"/>
              <a:t>(česky a anglicky)</a:t>
            </a:r>
          </a:p>
          <a:p>
            <a:r>
              <a:rPr lang="cs-CZ" sz="2600" i="1" dirty="0"/>
              <a:t>Obsah</a:t>
            </a:r>
            <a:endParaRPr lang="cs-CZ" sz="2600" dirty="0"/>
          </a:p>
          <a:p>
            <a:r>
              <a:rPr lang="cs-CZ" sz="2600" i="1" dirty="0"/>
              <a:t>Seznam obrázků</a:t>
            </a:r>
            <a:endParaRPr lang="cs-CZ" sz="2600" dirty="0"/>
          </a:p>
          <a:p>
            <a:r>
              <a:rPr lang="cs-CZ" sz="2600" i="1" dirty="0"/>
              <a:t>Seznam tabulek</a:t>
            </a:r>
            <a:endParaRPr lang="cs-CZ" sz="2600" dirty="0"/>
          </a:p>
          <a:p>
            <a:r>
              <a:rPr lang="cs-CZ" sz="2600" i="1" dirty="0"/>
              <a:t>Seznam použitých symbolů a zkratek </a:t>
            </a:r>
            <a:endParaRPr lang="cs-CZ" sz="2600" dirty="0"/>
          </a:p>
          <a:p>
            <a:endParaRPr lang="cs-CZ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03729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916832"/>
            <a:ext cx="7844929" cy="42645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i="1" dirty="0"/>
              <a:t>Úvod</a:t>
            </a:r>
          </a:p>
          <a:p>
            <a:pPr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Přehled literatury</a:t>
            </a:r>
            <a:r>
              <a:rPr lang="cs-CZ" sz="2400" dirty="0"/>
              <a:t> (aktuální stav poznání ve zkoumané oblasti)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Výzkumný model (</a:t>
            </a:r>
            <a:r>
              <a:rPr lang="cs-CZ" sz="2400" dirty="0"/>
              <a:t>koncepční rámec a tvorba hypotéz - v případě deduktivního výzkumu)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Metodologie výzkumu</a:t>
            </a:r>
            <a:endParaRPr lang="cs-CZ" sz="2400" dirty="0"/>
          </a:p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218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48072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Struktura projektu výzkumu</a:t>
            </a: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>
          <a:xfrm>
            <a:off x="621762" y="2060848"/>
            <a:ext cx="8065037" cy="4170809"/>
          </a:xfrm>
        </p:spPr>
        <p:txBody>
          <a:bodyPr>
            <a:normAutofit fontScale="32500" lnSpcReduction="20000"/>
          </a:bodyPr>
          <a:lstStyle/>
          <a:p>
            <a:pPr>
              <a:buFont typeface="Wingdings" charset="2"/>
              <a:buChar char="q"/>
            </a:pPr>
            <a:r>
              <a:rPr lang="cs-CZ" altLang="cs-CZ" sz="6200" dirty="0"/>
              <a:t>Název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Oblast výzkumu, výzkumný námět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Literární rešerše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Výzkumný problém a hlavní cíl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Výzkumné otázky a dílčí výzkumné cíle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Design výzkumu – metody, postup výzkumu, vzorek, sběr a analýza dat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Časový harmonogram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Potřebné materiální a finanční zdroje pro výzkum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Předpokládané výsledky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Předpokládaná rizika a omezení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Etické otázky spojené s daným výzkumem a jak budou řešeny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Použité zdroje (reference)</a:t>
            </a:r>
          </a:p>
          <a:p>
            <a:pPr>
              <a:buFontTx/>
              <a:buChar char="-"/>
            </a:pPr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7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0427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2000" dirty="0"/>
          </a:p>
          <a:p>
            <a:pPr marL="0" indent="0">
              <a:buNone/>
            </a:pPr>
            <a:r>
              <a:rPr lang="cs-CZ" sz="2600" i="1" dirty="0"/>
              <a:t>Výsledky a diskuse</a:t>
            </a:r>
            <a:endParaRPr lang="cs-CZ" sz="2600" dirty="0"/>
          </a:p>
          <a:p>
            <a:pPr marL="0" indent="0">
              <a:buNone/>
            </a:pPr>
            <a:r>
              <a:rPr lang="cs-CZ" sz="2600" dirty="0"/>
              <a:t> </a:t>
            </a:r>
          </a:p>
          <a:p>
            <a:pPr marL="0" indent="0">
              <a:buNone/>
            </a:pPr>
            <a:r>
              <a:rPr lang="cs-CZ" sz="2600" i="1" dirty="0"/>
              <a:t>Omezení výzkumu</a:t>
            </a:r>
          </a:p>
          <a:p>
            <a:endParaRPr lang="cs-CZ" sz="2600" dirty="0"/>
          </a:p>
          <a:p>
            <a:pPr marL="0" indent="0">
              <a:buNone/>
            </a:pPr>
            <a:r>
              <a:rPr lang="cs-CZ" sz="2600" i="1" dirty="0"/>
              <a:t>Přínos teorii a praxi</a:t>
            </a:r>
            <a:endParaRPr lang="cs-CZ" sz="2600" dirty="0"/>
          </a:p>
          <a:p>
            <a:endParaRPr lang="cs-CZ" sz="2600" dirty="0"/>
          </a:p>
          <a:p>
            <a:pPr marL="0" indent="0">
              <a:buNone/>
            </a:pPr>
            <a:r>
              <a:rPr lang="cs-CZ" sz="2600" i="1" dirty="0"/>
              <a:t>Závěr</a:t>
            </a:r>
            <a:endParaRPr lang="cs-CZ" sz="26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79805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 marL="0" indent="0">
              <a:buNone/>
            </a:pPr>
            <a:r>
              <a:rPr lang="cs-CZ" sz="2400" i="1" dirty="0"/>
              <a:t>Použité zdroje (bibliografie)</a:t>
            </a:r>
            <a:endParaRPr lang="cs-CZ" sz="2400" dirty="0"/>
          </a:p>
          <a:p>
            <a:pPr marL="0" indent="0">
              <a:buNone/>
            </a:pPr>
            <a:endParaRPr lang="cs-CZ" sz="2400" i="1" dirty="0"/>
          </a:p>
          <a:p>
            <a:pPr marL="0" indent="0">
              <a:buNone/>
            </a:pPr>
            <a:r>
              <a:rPr lang="cs-CZ" sz="2400" i="1" dirty="0"/>
              <a:t>Přílohy</a:t>
            </a:r>
            <a:endParaRPr lang="cs-CZ" sz="2400" dirty="0"/>
          </a:p>
          <a:p>
            <a:pPr marL="0" indent="0">
              <a:buNone/>
            </a:pPr>
            <a:endParaRPr lang="cs-CZ" sz="2400" i="1" dirty="0"/>
          </a:p>
          <a:p>
            <a:pPr marL="0" indent="0">
              <a:buNone/>
            </a:pPr>
            <a:r>
              <a:rPr lang="cs-CZ" sz="2400" i="1" dirty="0"/>
              <a:t>Seznam publikací autora</a:t>
            </a: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 </a:t>
            </a: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CV autora </a:t>
            </a:r>
            <a:endParaRPr lang="cs-CZ" sz="24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2648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prezentovat své výsledky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r>
              <a:rPr lang="cs-CZ" sz="2400" dirty="0"/>
              <a:t>výsledky výzkumu jsou prezentovány v časově omezených podmínkách (20-30 minut) </a:t>
            </a:r>
          </a:p>
          <a:p>
            <a:endParaRPr lang="cs-CZ" sz="2400" dirty="0"/>
          </a:p>
          <a:p>
            <a:r>
              <a:rPr lang="cs-CZ" sz="2400" dirty="0"/>
              <a:t>cílem prezentace je představit srozumitelně důležité aspekty výsledků výzkumu a udržet zájem publika</a:t>
            </a:r>
          </a:p>
          <a:p>
            <a:endParaRPr lang="cs-CZ" sz="2400" dirty="0"/>
          </a:p>
          <a:p>
            <a:r>
              <a:rPr lang="cs-CZ" sz="2400" dirty="0"/>
              <a:t>lze využít rovněž grafy, tabulky, obrázky, fotografie atd. </a:t>
            </a:r>
          </a:p>
          <a:p>
            <a:endParaRPr lang="cs-CZ" sz="2400" dirty="0"/>
          </a:p>
          <a:p>
            <a:r>
              <a:rPr lang="cs-CZ" sz="2400" dirty="0"/>
              <a:t>obsah prezentace, dodržení časového limitu a způsoby sdělení jsou velmi důležité pro úspěšnou obhajobu vašich výsledků výzkumu.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88911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prezentovat své výsledky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None/>
            </a:pPr>
            <a:r>
              <a:rPr lang="cs-CZ" sz="2600" dirty="0"/>
              <a:t>Prezentace by měla obsahovat:</a:t>
            </a:r>
          </a:p>
          <a:p>
            <a:pPr>
              <a:buFontTx/>
              <a:buChar char="-"/>
            </a:pPr>
            <a:r>
              <a:rPr lang="cs-CZ" sz="2600" i="1" dirty="0"/>
              <a:t>zkoumaný problém, </a:t>
            </a:r>
          </a:p>
          <a:p>
            <a:pPr>
              <a:buFontTx/>
              <a:buChar char="-"/>
            </a:pPr>
            <a:r>
              <a:rPr lang="cs-CZ" sz="2600" i="1" dirty="0"/>
              <a:t>design výzkumu, </a:t>
            </a:r>
          </a:p>
          <a:p>
            <a:pPr>
              <a:buFontTx/>
              <a:buChar char="-"/>
            </a:pPr>
            <a:r>
              <a:rPr lang="cs-CZ" sz="2600" i="1" dirty="0"/>
              <a:t>výsledky, </a:t>
            </a:r>
          </a:p>
          <a:p>
            <a:pPr>
              <a:buFontTx/>
              <a:buChar char="-"/>
            </a:pPr>
            <a:r>
              <a:rPr lang="cs-CZ" sz="2600" i="1" dirty="0"/>
              <a:t>závěry, </a:t>
            </a:r>
          </a:p>
          <a:p>
            <a:pPr>
              <a:buFontTx/>
              <a:buChar char="-"/>
            </a:pPr>
            <a:r>
              <a:rPr lang="cs-CZ" sz="2600" i="1" dirty="0"/>
              <a:t>doporučení.</a:t>
            </a:r>
          </a:p>
          <a:p>
            <a:pPr>
              <a:buNone/>
            </a:pPr>
            <a:r>
              <a:rPr lang="cs-CZ" sz="2600" dirty="0"/>
              <a:t> </a:t>
            </a:r>
          </a:p>
          <a:p>
            <a:pPr>
              <a:buNone/>
            </a:pPr>
            <a:r>
              <a:rPr lang="cs-CZ" sz="2600" dirty="0" err="1"/>
              <a:t>Sekaran</a:t>
            </a:r>
            <a:r>
              <a:rPr lang="cs-CZ" sz="2600" dirty="0"/>
              <a:t> &amp; </a:t>
            </a:r>
            <a:r>
              <a:rPr lang="cs-CZ" sz="2600" dirty="0" err="1"/>
              <a:t>Bougie</a:t>
            </a:r>
            <a:r>
              <a:rPr lang="cs-CZ" sz="2600" dirty="0"/>
              <a:t> (2016): podrobnosti o zkoumaném vzorku, sběru dat, analýze dat mohou být sděleny v diskusní části obhajoby. 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10584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prezentovat své výsledky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39604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cs-CZ" sz="2400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400" b="1" dirty="0">
                <a:solidFill>
                  <a:srgbClr val="00B0F0"/>
                </a:solidFill>
              </a:rPr>
              <a:t>Doporučení pro prezentaci:</a:t>
            </a:r>
          </a:p>
          <a:p>
            <a:pPr>
              <a:buNone/>
            </a:pPr>
            <a:endParaRPr lang="cs-CZ" sz="2400" dirty="0"/>
          </a:p>
          <a:p>
            <a:r>
              <a:rPr lang="cs-CZ" sz="2200" dirty="0"/>
              <a:t>vytvoř si kontakt s publikem </a:t>
            </a:r>
          </a:p>
          <a:p>
            <a:r>
              <a:rPr lang="cs-CZ" sz="2200" dirty="0"/>
              <a:t>mluv srozumitelně </a:t>
            </a:r>
          </a:p>
          <a:p>
            <a:r>
              <a:rPr lang="cs-CZ" sz="2200" dirty="0"/>
              <a:t>buď citlivý na neverbální reakce publika</a:t>
            </a:r>
          </a:p>
          <a:p>
            <a:r>
              <a:rPr lang="cs-CZ" sz="2200" dirty="0"/>
              <a:t>nebuď defenzivní, pokud někdo nalezne ve výzkumu chybu</a:t>
            </a:r>
          </a:p>
          <a:p>
            <a:r>
              <a:rPr lang="cs-CZ" sz="2200" dirty="0"/>
              <a:t>buď otevřený návrhům a myšlenkám z publika. </a:t>
            </a:r>
          </a:p>
          <a:p>
            <a:r>
              <a:rPr lang="cs-CZ" sz="2200" dirty="0"/>
              <a:t>jsou-li otázka nebo návrh z publika náhodou nelogické, autoři doporučují odpovědět nekonfrontačně.</a:t>
            </a:r>
          </a:p>
          <a:p>
            <a:r>
              <a:rPr lang="cs-CZ" sz="2200" dirty="0"/>
              <a:t>faktory jako oblečení, gesta, modulace hlasu mohou být při ústních prezentacích rovněž důležité.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263433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Na závěr: dobré rady pro psaní a prezentování výzkumných výsledků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2564904"/>
            <a:ext cx="7844929" cy="31683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800" dirty="0" err="1"/>
              <a:t>Saunders</a:t>
            </a:r>
            <a:r>
              <a:rPr lang="cs-CZ" sz="2800" dirty="0"/>
              <a:t> a kol. (2016, s. 667) shrnují doporučení pro psaní a prezentaci výsledků výzkumu takto: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sz="2800" i="1" dirty="0"/>
              <a:t>"Psaní je výborný způsob, jak si uspořádat myšlenky.</a:t>
            </a:r>
            <a:endParaRPr lang="cs-CZ" sz="2800" dirty="0"/>
          </a:p>
          <a:p>
            <a:r>
              <a:rPr lang="cs-CZ" sz="2800" i="1" dirty="0"/>
              <a:t>Psaní je kreativní proces, pro který je potřebné vytvořit správné podmínky, aby bylo dosaženo úspěšných výsledků.</a:t>
            </a:r>
            <a:endParaRPr lang="cs-CZ" sz="2800" dirty="0"/>
          </a:p>
          <a:p>
            <a:r>
              <a:rPr lang="cs-CZ" sz="2800" i="1" dirty="0"/>
              <a:t>Vaše práce by měla mít jasnou strukturu, která umožní vytvořit jasnou dějovou linii.</a:t>
            </a:r>
            <a:endParaRPr lang="cs-CZ" sz="2800" dirty="0"/>
          </a:p>
          <a:p>
            <a:pPr marL="0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8356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Na závěr: dobré rady pro psaní a prezentování výzkumných výsledků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2708920"/>
            <a:ext cx="7844929" cy="3024336"/>
          </a:xfrm>
        </p:spPr>
        <p:txBody>
          <a:bodyPr>
            <a:normAutofit/>
          </a:bodyPr>
          <a:lstStyle/>
          <a:p>
            <a:r>
              <a:rPr lang="cs-CZ" sz="2000" i="1" dirty="0"/>
              <a:t>Struktura práce by měla být vhodná pro zvolenou strategii výzkumu. </a:t>
            </a:r>
            <a:endParaRPr lang="cs-CZ" sz="2000" dirty="0"/>
          </a:p>
          <a:p>
            <a:r>
              <a:rPr lang="cs-CZ" sz="2000" i="1" dirty="0"/>
              <a:t>Struktura práce by měla být vhodná i pro hodnotitele práce.</a:t>
            </a:r>
            <a:endParaRPr lang="cs-CZ" sz="2000" dirty="0"/>
          </a:p>
          <a:p>
            <a:r>
              <a:rPr lang="cs-CZ" sz="2000" i="1" dirty="0"/>
              <a:t>Práce by měla být napsána tak, aby byly pro čtenáře všechny informace snadno přístupné.</a:t>
            </a:r>
            <a:endParaRPr lang="cs-CZ" sz="2000" dirty="0"/>
          </a:p>
          <a:p>
            <a:r>
              <a:rPr lang="cs-CZ" sz="2000" i="1" dirty="0"/>
              <a:t>Měli byste se pokusit používat srozumitelný a jednoduchý styl psaní, který umožní číst práci snadno a příjemně.</a:t>
            </a:r>
            <a:endParaRPr lang="cs-CZ" sz="2000" dirty="0"/>
          </a:p>
          <a:p>
            <a:r>
              <a:rPr lang="cs-CZ" sz="2000" i="1" dirty="0"/>
              <a:t>Vyhněte se překlepům a pravopisným chybám.</a:t>
            </a: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3095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Na závěr: dobré rady pro psaní a prezentování výzkumných výsledků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2492896"/>
            <a:ext cx="7844929" cy="3240360"/>
          </a:xfrm>
        </p:spPr>
        <p:txBody>
          <a:bodyPr>
            <a:normAutofit/>
          </a:bodyPr>
          <a:lstStyle/>
          <a:p>
            <a:r>
              <a:rPr lang="cs-CZ" sz="2000" i="1" dirty="0"/>
              <a:t>Nepovažujte první verzi práce za konečnou. Buďte připraveni ji několikrát přepsat, dokud si nemyslíte, že je to nejlepší, co můžete udělat.</a:t>
            </a:r>
            <a:endParaRPr lang="cs-CZ" sz="2000" dirty="0"/>
          </a:p>
          <a:p>
            <a:r>
              <a:rPr lang="cs-CZ" sz="2000" i="1" dirty="0"/>
              <a:t>Komu se nepodaří připravit se dobře na prezentaci výsledků, připravuje se na neúspěch.</a:t>
            </a:r>
            <a:endParaRPr lang="cs-CZ" sz="2000" dirty="0"/>
          </a:p>
          <a:p>
            <a:r>
              <a:rPr lang="cs-CZ" sz="2000" i="1" dirty="0"/>
              <a:t>Vizuální pomůcky pomohou publiku porozumět sdělení a činí prezentaci profesionálnější.</a:t>
            </a:r>
            <a:endParaRPr lang="cs-CZ" sz="2000" dirty="0"/>
          </a:p>
          <a:p>
            <a:r>
              <a:rPr lang="cs-CZ" sz="2000" i="1" dirty="0"/>
              <a:t>Nezapomeňte: řekněte publiku, co budete říkat, řekněte to, a pak publiku řekněte, co jste řekl/a. "</a:t>
            </a:r>
            <a:endParaRPr lang="cs-CZ" sz="2000" dirty="0"/>
          </a:p>
          <a:p>
            <a:pPr>
              <a:buFont typeface="Wingdings" charset="2"/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2453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Použité zdroje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 marL="0" indent="0">
              <a:buNone/>
            </a:pPr>
            <a:r>
              <a:rPr lang="en-GB" sz="2400" dirty="0" err="1"/>
              <a:t>Easterby</a:t>
            </a:r>
            <a:r>
              <a:rPr lang="en-GB" sz="2400" dirty="0"/>
              <a:t>-Smith, M., Thorpe, R. &amp; Jackson, P. (2011). </a:t>
            </a:r>
            <a:r>
              <a:rPr lang="en-GB" sz="2400" i="1" dirty="0"/>
              <a:t>Management Research. </a:t>
            </a:r>
            <a:r>
              <a:rPr lang="en-GB" sz="2400" dirty="0"/>
              <a:t>4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edn</a:t>
            </a:r>
            <a:r>
              <a:rPr lang="en-GB" sz="2400" dirty="0"/>
              <a:t>. 392p. London: Sage Publications Ltd. </a:t>
            </a:r>
            <a:endParaRPr lang="cs-CZ" sz="2400" dirty="0"/>
          </a:p>
          <a:p>
            <a:pPr marL="0" indent="0">
              <a:buNone/>
            </a:pPr>
            <a:r>
              <a:rPr lang="en-GB" sz="2400" dirty="0"/>
              <a:t>Price, J. H. &amp; </a:t>
            </a:r>
            <a:r>
              <a:rPr lang="en-GB" sz="2400" dirty="0" err="1"/>
              <a:t>Murnan</a:t>
            </a:r>
            <a:r>
              <a:rPr lang="en-GB" sz="2400" dirty="0"/>
              <a:t>, J. (2004) Research Limitations and the Necessity of Reporting Them.” </a:t>
            </a:r>
            <a:r>
              <a:rPr lang="en-GB" sz="2400" i="1" dirty="0"/>
              <a:t>American Journal of Health Education, </a:t>
            </a:r>
            <a:r>
              <a:rPr lang="en-GB" sz="2400" dirty="0"/>
              <a:t>Vol. 35.</a:t>
            </a:r>
          </a:p>
          <a:p>
            <a:pPr marL="0" indent="0">
              <a:buNone/>
            </a:pPr>
            <a:r>
              <a:rPr lang="en-GB" sz="2400" dirty="0"/>
              <a:t>Saunders, M., Lewis, P., &amp; Thornhill, A. (2009) </a:t>
            </a:r>
            <a:r>
              <a:rPr lang="en-GB" sz="2400" i="1" dirty="0"/>
              <a:t>Research methods for business students</a:t>
            </a:r>
            <a:r>
              <a:rPr lang="en-GB" sz="2400" dirty="0"/>
              <a:t>. 5th </a:t>
            </a:r>
            <a:r>
              <a:rPr lang="en-GB" sz="2400" dirty="0" err="1"/>
              <a:t>edn</a:t>
            </a:r>
            <a:r>
              <a:rPr lang="en-GB" sz="2400" dirty="0"/>
              <a:t>. Prentice Hall.</a:t>
            </a:r>
            <a:endParaRPr lang="cs-CZ" sz="24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562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00882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Použité zdroje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2060848"/>
            <a:ext cx="7844929" cy="4170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Saunders, M., Lewis, P., &amp; Thornhill, A. (2016) </a:t>
            </a:r>
            <a:r>
              <a:rPr lang="en-GB" sz="2400" i="1" dirty="0"/>
              <a:t>Research methods for business students</a:t>
            </a:r>
            <a:r>
              <a:rPr lang="en-GB" sz="2400" dirty="0"/>
              <a:t>. 7th edition. Prentice Hall. </a:t>
            </a:r>
            <a:endParaRPr lang="cs-CZ" sz="2400" dirty="0"/>
          </a:p>
          <a:p>
            <a:pPr marL="0" indent="0">
              <a:buNone/>
            </a:pPr>
            <a:r>
              <a:rPr lang="en-GB" sz="2400" dirty="0"/>
              <a:t>Sekaran, U. &amp; Bougie, R. (2016) </a:t>
            </a:r>
            <a:r>
              <a:rPr lang="en-GB" sz="2400" i="1" dirty="0"/>
              <a:t>Research Methods for Business: A Skill-Building Approach. </a:t>
            </a:r>
            <a:r>
              <a:rPr lang="en-GB" sz="2400" dirty="0"/>
              <a:t>7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edn</a:t>
            </a:r>
            <a:r>
              <a:rPr lang="en-GB" sz="2400" dirty="0"/>
              <a:t>. John Wiley Sons.</a:t>
            </a:r>
            <a:endParaRPr lang="cs-CZ" sz="2400" dirty="0"/>
          </a:p>
          <a:p>
            <a:pPr marL="0" indent="0">
              <a:buNone/>
            </a:pPr>
            <a:r>
              <a:rPr lang="en-GB" sz="2400" dirty="0" err="1"/>
              <a:t>Tranfield</a:t>
            </a:r>
            <a:r>
              <a:rPr lang="en-GB" sz="2400" dirty="0"/>
              <a:t>, D. &amp; Starkey, K. (1998) The nature, social organization and promotion of management research: towards policy, </a:t>
            </a:r>
            <a:r>
              <a:rPr lang="en-GB" sz="2400" i="1" dirty="0"/>
              <a:t>British Journal of Management</a:t>
            </a:r>
            <a:r>
              <a:rPr lang="en-GB" sz="2400" dirty="0"/>
              <a:t>, Vol. 9, pp. 341–53.</a:t>
            </a:r>
            <a:endParaRPr lang="cs-CZ" sz="24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28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1998601"/>
            <a:ext cx="7702624" cy="2294495"/>
          </a:xfrm>
        </p:spPr>
        <p:txBody>
          <a:bodyPr/>
          <a:lstStyle/>
          <a:p>
            <a:r>
              <a:rPr lang="cs-CZ" dirty="0"/>
              <a:t>1.2 Jak si vymezit oblast výzkumu a výzkumné téma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2028158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/>
          </p:nvPr>
        </p:nvSpPr>
        <p:spPr>
          <a:xfrm>
            <a:off x="457200" y="1383114"/>
            <a:ext cx="8229600" cy="677734"/>
          </a:xfrm>
        </p:spPr>
        <p:txBody>
          <a:bodyPr/>
          <a:lstStyle/>
          <a:p>
            <a:r>
              <a:rPr lang="cs-CZ" altLang="cs-CZ" sz="3200" b="1" dirty="0"/>
              <a:t>Oblast výzkumu</a:t>
            </a: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>
          <a:xfrm>
            <a:off x="621762" y="2348880"/>
            <a:ext cx="8065037" cy="3777283"/>
          </a:xfrm>
        </p:spPr>
        <p:txBody>
          <a:bodyPr/>
          <a:lstStyle/>
          <a:p>
            <a:pPr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Identifikuj námět/myšlenku pro výzkum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jde o nejtěžší část výzkumné činnosti, ale rovněž o nejdůležitější 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Pokus se o pracovní verzi formulace zaměření 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altLang="cs-CZ" sz="2400" dirty="0"/>
              <a:t>–  disertační práce bude o… nebo formuluj stručnou otázku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altLang="cs-CZ" sz="2400" dirty="0"/>
              <a:t> 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9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629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49742"/>
          </a:xfrm>
        </p:spPr>
        <p:txBody>
          <a:bodyPr>
            <a:normAutofit/>
          </a:bodyPr>
          <a:lstStyle/>
          <a:p>
            <a:r>
              <a:rPr lang="cs-CZ" altLang="cs-CZ" sz="3200" b="1"/>
              <a:t>Oblast výzkumu</a:t>
            </a:r>
            <a:endParaRPr lang="en-GB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2132856"/>
            <a:ext cx="8065037" cy="3993307"/>
          </a:xfrm>
        </p:spPr>
        <p:txBody>
          <a:bodyPr/>
          <a:lstStyle/>
          <a:p>
            <a:pPr>
              <a:defRPr/>
            </a:pPr>
            <a:r>
              <a:rPr lang="cs-CZ" altLang="cs-CZ" sz="2000" noProof="1"/>
              <a:t>Pokud </a:t>
            </a:r>
            <a:r>
              <a:rPr lang="cs-CZ" altLang="cs-CZ" sz="2000" noProof="1">
                <a:solidFill>
                  <a:srgbClr val="FF0000"/>
                </a:solidFill>
              </a:rPr>
              <a:t>není jasné, o čem </a:t>
            </a:r>
            <a:r>
              <a:rPr lang="cs-CZ" altLang="cs-CZ" sz="2000" noProof="1"/>
              <a:t>výzkum má být, je </a:t>
            </a:r>
            <a:r>
              <a:rPr lang="cs-CZ" altLang="cs-CZ" sz="2000" noProof="1">
                <a:solidFill>
                  <a:srgbClr val="FF0000"/>
                </a:solidFill>
              </a:rPr>
              <a:t>těžké plánovat</a:t>
            </a:r>
            <a:r>
              <a:rPr lang="cs-CZ" altLang="cs-CZ" sz="2000" noProof="1"/>
              <a:t>, jak bude výzkum probíhat.</a:t>
            </a:r>
          </a:p>
          <a:p>
            <a:pPr>
              <a:defRPr/>
            </a:pPr>
            <a:endParaRPr lang="cs-CZ" sz="2000" noProof="1"/>
          </a:p>
          <a:p>
            <a:pPr>
              <a:defRPr/>
            </a:pPr>
            <a:r>
              <a:rPr lang="cs-CZ" sz="2000" noProof="1">
                <a:solidFill>
                  <a:srgbClr val="FF0000"/>
                </a:solidFill>
              </a:rPr>
              <a:t>Vyjasnění tématu/zaměření výzkumu</a:t>
            </a:r>
            <a:r>
              <a:rPr lang="cs-CZ" sz="2000" noProof="1"/>
              <a:t> umožní </a:t>
            </a:r>
            <a:r>
              <a:rPr lang="cs-CZ" sz="2000" noProof="1">
                <a:solidFill>
                  <a:srgbClr val="FF0000"/>
                </a:solidFill>
              </a:rPr>
              <a:t>zvolit si </a:t>
            </a:r>
            <a:r>
              <a:rPr lang="cs-CZ" sz="2000" noProof="1"/>
              <a:t>vhodnou výzkumnou strategii, techniky sběru dat i jejich způsoby zpracování.</a:t>
            </a:r>
          </a:p>
          <a:p>
            <a:pPr>
              <a:defRPr/>
            </a:pPr>
            <a:endParaRPr lang="cs-CZ" sz="2000" noProof="1"/>
          </a:p>
          <a:p>
            <a:pPr>
              <a:defRPr/>
            </a:pPr>
            <a:r>
              <a:rPr lang="cs-CZ" sz="2000" noProof="1">
                <a:solidFill>
                  <a:srgbClr val="FF0000"/>
                </a:solidFill>
              </a:rPr>
              <a:t>Časově náročné </a:t>
            </a:r>
            <a:r>
              <a:rPr lang="cs-CZ" sz="2000" noProof="1"/>
              <a:t>– ale vytvoří se předpoklady pro </a:t>
            </a:r>
            <a:r>
              <a:rPr lang="cs-CZ" sz="2000" noProof="1">
                <a:solidFill>
                  <a:srgbClr val="FF0000"/>
                </a:solidFill>
              </a:rPr>
              <a:t>úspěšný výzkum</a:t>
            </a:r>
          </a:p>
          <a:p>
            <a:pPr marL="0" indent="0">
              <a:buFont typeface="Wingdings" charset="2"/>
              <a:buNone/>
              <a:defRPr/>
            </a:pPr>
            <a:endParaRPr lang="cs-CZ" sz="2000" noProof="1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sz="2000" noProof="1"/>
              <a:t>Uvědom si, že formulovaný </a:t>
            </a:r>
            <a:r>
              <a:rPr lang="cs-CZ" sz="2000" noProof="1">
                <a:solidFill>
                  <a:srgbClr val="FF0000"/>
                </a:solidFill>
              </a:rPr>
              <a:t>výzkumný problém </a:t>
            </a:r>
            <a:r>
              <a:rPr lang="cs-CZ" sz="2000" noProof="1"/>
              <a:t>bude následně nutné rozvinout do podoby </a:t>
            </a:r>
            <a:r>
              <a:rPr lang="cs-CZ" sz="2000" noProof="1">
                <a:solidFill>
                  <a:srgbClr val="FF0000"/>
                </a:solidFill>
              </a:rPr>
              <a:t>výzkumných otázek a cílů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51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6150</TotalTime>
  <Words>4613</Words>
  <Application>Microsoft Macintosh PowerPoint</Application>
  <PresentationFormat>Předvádění na obrazovce (4:3)</PresentationFormat>
  <Paragraphs>676</Paragraphs>
  <Slides>69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69</vt:i4>
      </vt:variant>
    </vt:vector>
  </HeadingPairs>
  <TitlesOfParts>
    <vt:vector size="77" baseType="lpstr">
      <vt:lpstr>Arial</vt:lpstr>
      <vt:lpstr>Berlin CE</vt:lpstr>
      <vt:lpstr>Calibri</vt:lpstr>
      <vt:lpstr>Source sans Pro</vt:lpstr>
      <vt:lpstr>Source Sans Pro Bold</vt:lpstr>
      <vt:lpstr>Trebuchet MS</vt:lpstr>
      <vt:lpstr>Wingdings</vt:lpstr>
      <vt:lpstr>Office Theme</vt:lpstr>
      <vt:lpstr>Metodologie vědecké práce: Jak napsat dobrý výzkumný návrh a disertační práci</vt:lpstr>
      <vt:lpstr>1. Jak připravit návrh projektu výzkumu</vt:lpstr>
      <vt:lpstr>1.1 Co obsahuje návrh projektu výzkumu</vt:lpstr>
      <vt:lpstr>Návrh projektu výzkumu musí obsahovat:</vt:lpstr>
      <vt:lpstr> Každý projekt výzkumu musí odpovědět na tyto základní otázky:  </vt:lpstr>
      <vt:lpstr>Struktura projektu výzkumu</vt:lpstr>
      <vt:lpstr>1.2 Jak si vymezit oblast výzkumu a výzkumné téma</vt:lpstr>
      <vt:lpstr>Oblast výzkumu</vt:lpstr>
      <vt:lpstr>Oblast výzkumu</vt:lpstr>
      <vt:lpstr>Oblast výzkumu</vt:lpstr>
      <vt:lpstr>Atributy výběru dobrého výzkumného tématu</vt:lpstr>
      <vt:lpstr>Jak hledat námět pro výzkum</vt:lpstr>
      <vt:lpstr>Jak zpřesnit výzkumný námět</vt:lpstr>
      <vt:lpstr>1.4 Jak formulovat výzkumný problém, výzkumné otázky a cíle</vt:lpstr>
      <vt:lpstr>Výzkumný problém a hlavní cíl práce</vt:lpstr>
      <vt:lpstr>Výzkumný problém a hlavní cíl práce</vt:lpstr>
      <vt:lpstr>Výzkumné otázky</vt:lpstr>
      <vt:lpstr>Výzkumné otázky (pokrač.)</vt:lpstr>
      <vt:lpstr>Výzkumné otázky (pokrač.)</vt:lpstr>
      <vt:lpstr>Výzkumné otázky (pokrač.)</vt:lpstr>
      <vt:lpstr>Výzkumné otázky</vt:lpstr>
      <vt:lpstr>Výzkumné cíle</vt:lpstr>
      <vt:lpstr>Výzkumné cíle</vt:lpstr>
      <vt:lpstr>1.4 Jak na literární rešerši </vt:lpstr>
      <vt:lpstr>Proč provést důkladnou literární rešerši?</vt:lpstr>
      <vt:lpstr>Literární rešerše obsahuje:</vt:lpstr>
      <vt:lpstr>Parametry literární rešerše</vt:lpstr>
      <vt:lpstr>Parametry literární rešerše</vt:lpstr>
      <vt:lpstr>Jak na literární rešerši?</vt:lpstr>
      <vt:lpstr>Co znamená kritická literární rešerše?</vt:lpstr>
      <vt:lpstr>Jak zhodnotit obsah kritické literární rešerše?</vt:lpstr>
      <vt:lpstr>Jak zhodnotit, zda je literární rešerše kritická?</vt:lpstr>
      <vt:lpstr>Jak zhodnotit, zda je literární rešerše kritická? (pokr.)</vt:lpstr>
      <vt:lpstr>Jak zhodnotit, zda je literární rešerše kritická? (pokr.)</vt:lpstr>
      <vt:lpstr>Doporučená struktura literární rešerše</vt:lpstr>
      <vt:lpstr>1.5 Teoretický rámec a tvorba hypotéz</vt:lpstr>
      <vt:lpstr>Teoretický rámec </vt:lpstr>
      <vt:lpstr>Teoretický rámec (pokrač.)</vt:lpstr>
      <vt:lpstr>Hypotézy</vt:lpstr>
      <vt:lpstr>1.6 Design výzkumu</vt:lpstr>
      <vt:lpstr>Jak si připravit design výzkumu?</vt:lpstr>
      <vt:lpstr>Kvantitativní nebo kvalitativní výzkum?</vt:lpstr>
      <vt:lpstr>Kvantitativní nebo kvalitativní výzkum? (pokrač.)</vt:lpstr>
      <vt:lpstr>Jak si zvolit přístup a vhodné metody výzkumu</vt:lpstr>
      <vt:lpstr>Jak sbírat a analyzovat data</vt:lpstr>
      <vt:lpstr>Kvalita designu výzkumu – kredibilita výsledků výzkumu</vt:lpstr>
      <vt:lpstr>Reliabilita</vt:lpstr>
      <vt:lpstr>Co ohrožuje reliabilitu </vt:lpstr>
      <vt:lpstr>Validita</vt:lpstr>
      <vt:lpstr>Interní validita</vt:lpstr>
      <vt:lpstr>Co ohrožuje validitu</vt:lpstr>
      <vt:lpstr>Externí validita - zobecnitelnost</vt:lpstr>
      <vt:lpstr>Časový harmonogram a zdroje potřebné  k výzkumu</vt:lpstr>
      <vt:lpstr>Příklad Ganttova diagramu</vt:lpstr>
      <vt:lpstr>2. Jak psát disertační práci a prezentovat své výsledky</vt:lpstr>
      <vt:lpstr>Jak psát disertační práci</vt:lpstr>
      <vt:lpstr>Jak psát disertační práci (pokrač.)</vt:lpstr>
      <vt:lpstr>Struktura disertační práce</vt:lpstr>
      <vt:lpstr>Struktura disertační práce (pokrač.)</vt:lpstr>
      <vt:lpstr>Struktura disertační práce (pokrač.)</vt:lpstr>
      <vt:lpstr>Struktura disertační práce (pokrač.)</vt:lpstr>
      <vt:lpstr>Jak prezentovat své výsledky</vt:lpstr>
      <vt:lpstr>Jak prezentovat své výsledky (pokrač.)</vt:lpstr>
      <vt:lpstr>Jak prezentovat své výsledky (pokrač.)</vt:lpstr>
      <vt:lpstr>Na závěr: dobré rady pro psaní a prezentování výzkumných výsledků</vt:lpstr>
      <vt:lpstr>Na závěr: dobré rady pro psaní a prezentování výzkumných výsledků (pokrač.)</vt:lpstr>
      <vt:lpstr>Na závěr: dobré rady pro psaní a prezentování výzkumných výsledků (pokrač.)</vt:lpstr>
      <vt:lpstr>Použité zdroje</vt:lpstr>
      <vt:lpstr>Použité zdroje (pokrač.)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Drahomíra Pavelková</cp:lastModifiedBy>
  <cp:revision>156</cp:revision>
  <cp:lastPrinted>2018-02-01T16:15:18Z</cp:lastPrinted>
  <dcterms:created xsi:type="dcterms:W3CDTF">2016-01-28T21:16:43Z</dcterms:created>
  <dcterms:modified xsi:type="dcterms:W3CDTF">2019-09-11T19:10:52Z</dcterms:modified>
</cp:coreProperties>
</file>