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4"/>
  </p:sldMasterIdLst>
  <p:notesMasterIdLst>
    <p:notesMasterId r:id="rId188"/>
  </p:notesMasterIdLst>
  <p:handoutMasterIdLst>
    <p:handoutMasterId r:id="rId189"/>
  </p:handoutMasterIdLst>
  <p:sldIdLst>
    <p:sldId id="256" r:id="rId5"/>
    <p:sldId id="257" r:id="rId6"/>
    <p:sldId id="261" r:id="rId7"/>
    <p:sldId id="262" r:id="rId8"/>
    <p:sldId id="268" r:id="rId9"/>
    <p:sldId id="260" r:id="rId10"/>
    <p:sldId id="263" r:id="rId11"/>
    <p:sldId id="264" r:id="rId12"/>
    <p:sldId id="265"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6" r:id="rId30"/>
    <p:sldId id="287" r:id="rId31"/>
    <p:sldId id="284"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3" r:id="rId97"/>
    <p:sldId id="354" r:id="rId98"/>
    <p:sldId id="355" r:id="rId99"/>
    <p:sldId id="356" r:id="rId100"/>
    <p:sldId id="357" r:id="rId101"/>
    <p:sldId id="358" r:id="rId102"/>
    <p:sldId id="359" r:id="rId103"/>
    <p:sldId id="360" r:id="rId104"/>
    <p:sldId id="361" r:id="rId105"/>
    <p:sldId id="362" r:id="rId106"/>
    <p:sldId id="363" r:id="rId107"/>
    <p:sldId id="364" r:id="rId108"/>
    <p:sldId id="402" r:id="rId109"/>
    <p:sldId id="365" r:id="rId110"/>
    <p:sldId id="403" r:id="rId111"/>
    <p:sldId id="366" r:id="rId112"/>
    <p:sldId id="404" r:id="rId113"/>
    <p:sldId id="368" r:id="rId114"/>
    <p:sldId id="405" r:id="rId115"/>
    <p:sldId id="369" r:id="rId116"/>
    <p:sldId id="406" r:id="rId117"/>
    <p:sldId id="370" r:id="rId118"/>
    <p:sldId id="407" r:id="rId119"/>
    <p:sldId id="371" r:id="rId120"/>
    <p:sldId id="408" r:id="rId121"/>
    <p:sldId id="372" r:id="rId122"/>
    <p:sldId id="409" r:id="rId123"/>
    <p:sldId id="373" r:id="rId124"/>
    <p:sldId id="374" r:id="rId125"/>
    <p:sldId id="410" r:id="rId126"/>
    <p:sldId id="392" r:id="rId127"/>
    <p:sldId id="411" r:id="rId128"/>
    <p:sldId id="376" r:id="rId129"/>
    <p:sldId id="412" r:id="rId130"/>
    <p:sldId id="393" r:id="rId131"/>
    <p:sldId id="413" r:id="rId132"/>
    <p:sldId id="377" r:id="rId133"/>
    <p:sldId id="414" r:id="rId134"/>
    <p:sldId id="394" r:id="rId135"/>
    <p:sldId id="415" r:id="rId136"/>
    <p:sldId id="378" r:id="rId137"/>
    <p:sldId id="416" r:id="rId138"/>
    <p:sldId id="395" r:id="rId139"/>
    <p:sldId id="417" r:id="rId140"/>
    <p:sldId id="379" r:id="rId141"/>
    <p:sldId id="418" r:id="rId142"/>
    <p:sldId id="396" r:id="rId143"/>
    <p:sldId id="419" r:id="rId144"/>
    <p:sldId id="401" r:id="rId145"/>
    <p:sldId id="420" r:id="rId146"/>
    <p:sldId id="437" r:id="rId147"/>
    <p:sldId id="438" r:id="rId148"/>
    <p:sldId id="439" r:id="rId149"/>
    <p:sldId id="441" r:id="rId150"/>
    <p:sldId id="380" r:id="rId151"/>
    <p:sldId id="421" r:id="rId152"/>
    <p:sldId id="397" r:id="rId153"/>
    <p:sldId id="422" r:id="rId154"/>
    <p:sldId id="381" r:id="rId155"/>
    <p:sldId id="423" r:id="rId156"/>
    <p:sldId id="398" r:id="rId157"/>
    <p:sldId id="424" r:id="rId158"/>
    <p:sldId id="382" r:id="rId159"/>
    <p:sldId id="425" r:id="rId160"/>
    <p:sldId id="442" r:id="rId161"/>
    <p:sldId id="443" r:id="rId162"/>
    <p:sldId id="383" r:id="rId163"/>
    <p:sldId id="426" r:id="rId164"/>
    <p:sldId id="399" r:id="rId165"/>
    <p:sldId id="427" r:id="rId166"/>
    <p:sldId id="384" r:id="rId167"/>
    <p:sldId id="428" r:id="rId168"/>
    <p:sldId id="385" r:id="rId169"/>
    <p:sldId id="429" r:id="rId170"/>
    <p:sldId id="386" r:id="rId171"/>
    <p:sldId id="430" r:id="rId172"/>
    <p:sldId id="387" r:id="rId173"/>
    <p:sldId id="431" r:id="rId174"/>
    <p:sldId id="400" r:id="rId175"/>
    <p:sldId id="432" r:id="rId176"/>
    <p:sldId id="388" r:id="rId177"/>
    <p:sldId id="433" r:id="rId178"/>
    <p:sldId id="389" r:id="rId179"/>
    <p:sldId id="434" r:id="rId180"/>
    <p:sldId id="390" r:id="rId181"/>
    <p:sldId id="435" r:id="rId182"/>
    <p:sldId id="391" r:id="rId183"/>
    <p:sldId id="436" r:id="rId184"/>
    <p:sldId id="444" r:id="rId185"/>
    <p:sldId id="446" r:id="rId186"/>
    <p:sldId id="445" r:id="rId187"/>
  </p:sldIdLst>
  <p:sldSz cx="9144000" cy="6858000" type="screen4x3"/>
  <p:notesSz cx="6858000" cy="9144000"/>
  <p:embeddedFontLst>
    <p:embeddedFont>
      <p:font typeface="Source sans Pro" panose="020B0503030403020204" pitchFamily="34" charset="-18"/>
      <p:regular r:id="rId190"/>
      <p:bold r:id="rId191"/>
      <p:italic r:id="rId192"/>
      <p:boldItalic r:id="rId193"/>
    </p:embeddedFont>
    <p:embeddedFont>
      <p:font typeface="Calibri" panose="020F0502020204030204" pitchFamily="34" charset="0"/>
      <p:regular r:id="rId194"/>
      <p:bold r:id="rId195"/>
      <p:italic r:id="rId196"/>
      <p:boldItalic r:id="rId197"/>
    </p:embeddedFont>
    <p:embeddedFont>
      <p:font typeface="Source Sans Pro Bold" panose="020B0604020202020204" charset="-18"/>
      <p:bold r:id="rId198"/>
    </p:embeddedFont>
  </p:embeddedFontLst>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5C28"/>
    <a:srgbClr val="6427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188"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91" Type="http://schemas.openxmlformats.org/officeDocument/2006/relationships/font" Target="fonts/font2.fntdata"/><Relationship Id="rId205" Type="http://schemas.microsoft.com/office/2016/11/relationships/changesInfo" Target="changesInfos/changesInfo1.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181" Type="http://schemas.openxmlformats.org/officeDocument/2006/relationships/slide" Target="slides/slide177.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71" Type="http://schemas.openxmlformats.org/officeDocument/2006/relationships/slide" Target="slides/slide167.xml"/><Relationship Id="rId192" Type="http://schemas.openxmlformats.org/officeDocument/2006/relationships/font" Target="fonts/font3.fntdata"/><Relationship Id="rId12" Type="http://schemas.openxmlformats.org/officeDocument/2006/relationships/slide" Target="slides/slide8.xml"/><Relationship Id="rId33" Type="http://schemas.openxmlformats.org/officeDocument/2006/relationships/slide" Target="slides/slide29.xml"/><Relationship Id="rId108" Type="http://schemas.openxmlformats.org/officeDocument/2006/relationships/slide" Target="slides/slide104.xml"/><Relationship Id="rId129" Type="http://schemas.openxmlformats.org/officeDocument/2006/relationships/slide" Target="slides/slide125.xml"/><Relationship Id="rId54" Type="http://schemas.openxmlformats.org/officeDocument/2006/relationships/slide" Target="slides/slide50.xml"/><Relationship Id="rId75" Type="http://schemas.openxmlformats.org/officeDocument/2006/relationships/slide" Target="slides/slide71.xml"/><Relationship Id="rId96" Type="http://schemas.openxmlformats.org/officeDocument/2006/relationships/slide" Target="slides/slide92.xml"/><Relationship Id="rId140" Type="http://schemas.openxmlformats.org/officeDocument/2006/relationships/slide" Target="slides/slide136.xml"/><Relationship Id="rId161" Type="http://schemas.openxmlformats.org/officeDocument/2006/relationships/slide" Target="slides/slide157.xml"/><Relationship Id="rId182" Type="http://schemas.openxmlformats.org/officeDocument/2006/relationships/slide" Target="slides/slide178.xml"/><Relationship Id="rId6" Type="http://schemas.openxmlformats.org/officeDocument/2006/relationships/slide" Target="slides/slide2.xml"/><Relationship Id="rId23" Type="http://schemas.openxmlformats.org/officeDocument/2006/relationships/slide" Target="slides/slide19.xml"/><Relationship Id="rId119" Type="http://schemas.openxmlformats.org/officeDocument/2006/relationships/slide" Target="slides/slide115.xml"/><Relationship Id="rId44" Type="http://schemas.openxmlformats.org/officeDocument/2006/relationships/slide" Target="slides/slide40.xml"/><Relationship Id="rId65" Type="http://schemas.openxmlformats.org/officeDocument/2006/relationships/slide" Target="slides/slide61.xml"/><Relationship Id="rId86" Type="http://schemas.openxmlformats.org/officeDocument/2006/relationships/slide" Target="slides/slide82.xml"/><Relationship Id="rId130" Type="http://schemas.openxmlformats.org/officeDocument/2006/relationships/slide" Target="slides/slide126.xml"/><Relationship Id="rId151" Type="http://schemas.openxmlformats.org/officeDocument/2006/relationships/slide" Target="slides/slide147.xml"/><Relationship Id="rId172" Type="http://schemas.openxmlformats.org/officeDocument/2006/relationships/slide" Target="slides/slide168.xml"/><Relationship Id="rId193" Type="http://schemas.openxmlformats.org/officeDocument/2006/relationships/font" Target="fonts/font4.fntdata"/><Relationship Id="rId13" Type="http://schemas.openxmlformats.org/officeDocument/2006/relationships/slide" Target="slides/slide9.xml"/><Relationship Id="rId109" Type="http://schemas.openxmlformats.org/officeDocument/2006/relationships/slide" Target="slides/slide105.xml"/><Relationship Id="rId34" Type="http://schemas.openxmlformats.org/officeDocument/2006/relationships/slide" Target="slides/slide30.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20" Type="http://schemas.openxmlformats.org/officeDocument/2006/relationships/slide" Target="slides/slide116.xml"/><Relationship Id="rId141" Type="http://schemas.openxmlformats.org/officeDocument/2006/relationships/slide" Target="slides/slide137.xml"/><Relationship Id="rId7" Type="http://schemas.openxmlformats.org/officeDocument/2006/relationships/slide" Target="slides/slide3.xml"/><Relationship Id="rId162" Type="http://schemas.openxmlformats.org/officeDocument/2006/relationships/slide" Target="slides/slide158.xml"/><Relationship Id="rId183" Type="http://schemas.openxmlformats.org/officeDocument/2006/relationships/slide" Target="slides/slide179.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font" Target="fonts/font5.fntdata"/><Relationship Id="rId199"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189" Type="http://schemas.openxmlformats.org/officeDocument/2006/relationships/handoutMaster" Target="handoutMasters/handoutMaster1.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79" Type="http://schemas.openxmlformats.org/officeDocument/2006/relationships/slide" Target="slides/slide175.xml"/><Relationship Id="rId195" Type="http://schemas.openxmlformats.org/officeDocument/2006/relationships/font" Target="fonts/font6.fntdata"/><Relationship Id="rId190" Type="http://schemas.openxmlformats.org/officeDocument/2006/relationships/font" Target="fonts/font1.fntdata"/><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185" Type="http://schemas.openxmlformats.org/officeDocument/2006/relationships/slide" Target="slides/slide181.xml"/><Relationship Id="rId4" Type="http://schemas.openxmlformats.org/officeDocument/2006/relationships/slideMaster" Target="slideMasters/slideMaster1.xml"/><Relationship Id="rId9" Type="http://schemas.openxmlformats.org/officeDocument/2006/relationships/slide" Target="slides/slide5.xml"/><Relationship Id="rId180" Type="http://schemas.openxmlformats.org/officeDocument/2006/relationships/slide" Target="slides/slide176.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font" Target="fonts/font7.fntdata"/><Relationship Id="rId200" Type="http://schemas.openxmlformats.org/officeDocument/2006/relationships/viewProps" Target="viewProps.xml"/><Relationship Id="rId16" Type="http://schemas.openxmlformats.org/officeDocument/2006/relationships/slide" Target="slides/slide12.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slide" Target="slides/slide172.xml"/><Relationship Id="rId197" Type="http://schemas.openxmlformats.org/officeDocument/2006/relationships/font" Target="fonts/font8.fntdata"/><Relationship Id="rId201" Type="http://schemas.openxmlformats.org/officeDocument/2006/relationships/theme" Target="theme/theme1.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87" Type="http://schemas.openxmlformats.org/officeDocument/2006/relationships/slide" Target="slides/slide183.xml"/><Relationship Id="rId1" Type="http://schemas.openxmlformats.org/officeDocument/2006/relationships/customXml" Target="../customXml/item1.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60" Type="http://schemas.openxmlformats.org/officeDocument/2006/relationships/slide" Target="slides/slide56.xml"/><Relationship Id="rId81" Type="http://schemas.openxmlformats.org/officeDocument/2006/relationships/slide" Target="slides/slide77.xml"/><Relationship Id="rId135" Type="http://schemas.openxmlformats.org/officeDocument/2006/relationships/slide" Target="slides/slide131.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font" Target="fonts/font9.fntdata"/><Relationship Id="rId202" Type="http://schemas.openxmlformats.org/officeDocument/2006/relationships/tableStyles" Target="tableStyles.xml"/><Relationship Id="rId18" Type="http://schemas.openxmlformats.org/officeDocument/2006/relationships/slide" Target="slides/slide14.xml"/><Relationship Id="rId39" Type="http://schemas.openxmlformats.org/officeDocument/2006/relationships/slide" Target="slides/slide35.xml"/><Relationship Id="rId50" Type="http://schemas.openxmlformats.org/officeDocument/2006/relationships/slide" Target="slides/slide46.xml"/><Relationship Id="rId104" Type="http://schemas.openxmlformats.org/officeDocument/2006/relationships/slide" Target="slides/slide100.xml"/><Relationship Id="rId125" Type="http://schemas.openxmlformats.org/officeDocument/2006/relationships/slide" Target="slides/slide121.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notesMaster" Target="notesMasters/notesMaster1.xml"/><Relationship Id="rId71" Type="http://schemas.openxmlformats.org/officeDocument/2006/relationships/slide" Target="slides/slide67.xml"/><Relationship Id="rId92" Type="http://schemas.openxmlformats.org/officeDocument/2006/relationships/slide" Target="slides/slide8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nisa Hrušecká" userId="1003BFFD978C8133@LIVE.COM" providerId="AD" clId="Web-{2DAFE1CD-6380-4141-988D-DEBEF7AC0BC9}"/>
    <pc:docChg chg="modSld">
      <pc:chgData name="Denisa Hrušecká" userId="1003BFFD978C8133@LIVE.COM" providerId="AD" clId="Web-{2DAFE1CD-6380-4141-988D-DEBEF7AC0BC9}" dt="2018-01-11T13:38:29.976" v="3"/>
      <pc:docMkLst>
        <pc:docMk/>
      </pc:docMkLst>
      <pc:sldChg chg="modSp">
        <pc:chgData name="Denisa Hrušecká" userId="1003BFFD978C8133@LIVE.COM" providerId="AD" clId="Web-{2DAFE1CD-6380-4141-988D-DEBEF7AC0BC9}" dt="2018-01-11T13:38:29.976" v="3"/>
        <pc:sldMkLst>
          <pc:docMk/>
          <pc:sldMk cId="2148507867" sldId="256"/>
        </pc:sldMkLst>
        <pc:spChg chg="mod">
          <ac:chgData name="Denisa Hrušecká" userId="1003BFFD978C8133@LIVE.COM" providerId="AD" clId="Web-{2DAFE1CD-6380-4141-988D-DEBEF7AC0BC9}" dt="2018-01-11T13:38:29.976" v="3"/>
          <ac:spMkLst>
            <pc:docMk/>
            <pc:sldMk cId="2148507867" sldId="256"/>
            <ac:spMk id="1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D9B9CC-48FD-46F0-BE95-57B0AFA539FB}" type="datetimeFigureOut">
              <a:rPr lang="cs-CZ" smtClean="0"/>
              <a:t>13.09.2019</a:t>
            </a:fld>
            <a:endParaRPr lang="cs-C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3BCD96-B447-4F8F-BF20-EC3D773D7213}" type="slidenum">
              <a:rPr lang="cs-CZ" smtClean="0"/>
              <a:t>‹#›</a:t>
            </a:fld>
            <a:endParaRPr lang="cs-CZ"/>
          </a:p>
        </p:txBody>
      </p:sp>
    </p:spTree>
    <p:extLst>
      <p:ext uri="{BB962C8B-B14F-4D97-AF65-F5344CB8AC3E}">
        <p14:creationId xmlns:p14="http://schemas.microsoft.com/office/powerpoint/2010/main" val="7421192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B19B4E-FAE7-4854-9018-49E74BACA333}" type="datetimeFigureOut">
              <a:rPr lang="cs-CZ" smtClean="0"/>
              <a:t>13.09.2019</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F94D59-967E-455B-94A7-AB61284CF9E1}" type="slidenum">
              <a:rPr lang="cs-CZ" smtClean="0"/>
              <a:t>‹#›</a:t>
            </a:fld>
            <a:endParaRPr lang="cs-CZ"/>
          </a:p>
        </p:txBody>
      </p:sp>
    </p:spTree>
    <p:extLst>
      <p:ext uri="{BB962C8B-B14F-4D97-AF65-F5344CB8AC3E}">
        <p14:creationId xmlns:p14="http://schemas.microsoft.com/office/powerpoint/2010/main" val="7037513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299708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cs-CZ"/>
          </a:p>
        </p:txBody>
      </p:sp>
      <p:sp>
        <p:nvSpPr>
          <p:cNvPr id="4" name="Date Placeholder 3"/>
          <p:cNvSpPr>
            <a:spLocks noGrp="1"/>
          </p:cNvSpPr>
          <p:nvPr>
            <p:ph type="dt" sz="half" idx="10"/>
          </p:nvPr>
        </p:nvSpPr>
        <p:spPr/>
        <p:txBody>
          <a:bodyPr/>
          <a:lstStyle/>
          <a:p>
            <a:fld id="{2A00D43F-1BD7-40AF-BDDD-E07D0899E91B}" type="datetime1">
              <a:rPr lang="cs-CZ" smtClean="0"/>
              <a:t>13.09.2019</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790348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031414FA-42EF-40A4-8A89-50638B7D11A5}" type="datetime1">
              <a:rPr lang="cs-CZ" smtClean="0"/>
              <a:t>13.09.2019</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5186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D600A421-0954-421A-BA49-D9588F09156A}" type="datetime1">
              <a:rPr lang="cs-CZ" smtClean="0"/>
              <a:t>13.09.2019</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6322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C8CFF63A-F393-47F6-B534-43E800AB7445}" type="datetime1">
              <a:rPr lang="cs-CZ" smtClean="0"/>
              <a:t>13.09.2019</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89419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50E0D1-8410-4A3F-84E8-26742A190F02}" type="datetime1">
              <a:rPr lang="cs-CZ" smtClean="0"/>
              <a:t>13.09.2019</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7335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p:cNvSpPr>
            <a:spLocks noGrp="1"/>
          </p:cNvSpPr>
          <p:nvPr>
            <p:ph type="dt" sz="half" idx="10"/>
          </p:nvPr>
        </p:nvSpPr>
        <p:spPr/>
        <p:txBody>
          <a:bodyPr/>
          <a:lstStyle/>
          <a:p>
            <a:fld id="{75EC03C0-EDEF-418C-841F-64E45E8364A7}" type="datetime1">
              <a:rPr lang="cs-CZ" smtClean="0"/>
              <a:t>13.09.2019</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4044592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p:cNvSpPr>
            <a:spLocks noGrp="1"/>
          </p:cNvSpPr>
          <p:nvPr>
            <p:ph type="dt" sz="half" idx="10"/>
          </p:nvPr>
        </p:nvSpPr>
        <p:spPr/>
        <p:txBody>
          <a:bodyPr/>
          <a:lstStyle/>
          <a:p>
            <a:fld id="{38711C53-9D0F-452E-AF59-9817645EC6BC}" type="datetime1">
              <a:rPr lang="cs-CZ" smtClean="0"/>
              <a:t>13.09.2019</a:t>
            </a:fld>
            <a:endParaRPr lang="cs-CZ"/>
          </a:p>
        </p:txBody>
      </p:sp>
      <p:sp>
        <p:nvSpPr>
          <p:cNvPr id="8" name="Footer Placeholder 7"/>
          <p:cNvSpPr>
            <a:spLocks noGrp="1"/>
          </p:cNvSpPr>
          <p:nvPr>
            <p:ph type="ftr" sz="quarter" idx="11"/>
          </p:nvPr>
        </p:nvSpPr>
        <p:spPr/>
        <p:txBody>
          <a:bodyPr/>
          <a:lstStyle/>
          <a:p>
            <a:r>
              <a:rPr lang="cs-CZ"/>
              <a:t>Jméno Afiliace</a:t>
            </a:r>
          </a:p>
        </p:txBody>
      </p:sp>
      <p:sp>
        <p:nvSpPr>
          <p:cNvPr id="9" name="Slide Number Placeholder 8"/>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76994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Date Placeholder 2"/>
          <p:cNvSpPr>
            <a:spLocks noGrp="1"/>
          </p:cNvSpPr>
          <p:nvPr>
            <p:ph type="dt" sz="half" idx="10"/>
          </p:nvPr>
        </p:nvSpPr>
        <p:spPr/>
        <p:txBody>
          <a:bodyPr/>
          <a:lstStyle/>
          <a:p>
            <a:fld id="{50C35472-8FE8-49A1-A52D-ACC4CFDAC287}" type="datetime1">
              <a:rPr lang="cs-CZ" smtClean="0"/>
              <a:t>13.09.2019</a:t>
            </a:fld>
            <a:endParaRPr lang="cs-CZ"/>
          </a:p>
        </p:txBody>
      </p:sp>
      <p:sp>
        <p:nvSpPr>
          <p:cNvPr id="4" name="Footer Placeholder 3"/>
          <p:cNvSpPr>
            <a:spLocks noGrp="1"/>
          </p:cNvSpPr>
          <p:nvPr>
            <p:ph type="ftr" sz="quarter" idx="11"/>
          </p:nvPr>
        </p:nvSpPr>
        <p:spPr/>
        <p:txBody>
          <a:bodyPr/>
          <a:lstStyle/>
          <a:p>
            <a:r>
              <a:rPr lang="cs-CZ"/>
              <a:t>Jméno Afiliace</a:t>
            </a:r>
          </a:p>
        </p:txBody>
      </p:sp>
      <p:sp>
        <p:nvSpPr>
          <p:cNvPr id="5" name="Slide Number Placeholder 4"/>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02972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2F93C-1D3C-4D9D-B0F9-303D9E71AD6A}" type="datetime1">
              <a:rPr lang="cs-CZ" smtClean="0"/>
              <a:t>13.09.2019</a:t>
            </a:fld>
            <a:endParaRPr lang="cs-CZ"/>
          </a:p>
        </p:txBody>
      </p:sp>
      <p:sp>
        <p:nvSpPr>
          <p:cNvPr id="3" name="Footer Placeholder 2"/>
          <p:cNvSpPr>
            <a:spLocks noGrp="1"/>
          </p:cNvSpPr>
          <p:nvPr>
            <p:ph type="ftr" sz="quarter" idx="11"/>
          </p:nvPr>
        </p:nvSpPr>
        <p:spPr/>
        <p:txBody>
          <a:bodyPr/>
          <a:lstStyle/>
          <a:p>
            <a:r>
              <a:rPr lang="cs-CZ"/>
              <a:t>Jméno Afiliace</a:t>
            </a:r>
          </a:p>
        </p:txBody>
      </p:sp>
      <p:sp>
        <p:nvSpPr>
          <p:cNvPr id="4" name="Slide Number Placeholder 3"/>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8797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3DFFE23-292A-4263-9249-03AA30401FF7}" type="datetime1">
              <a:rPr lang="cs-CZ" smtClean="0"/>
              <a:t>13.09.2019</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53767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B4C4637-49AD-4C7F-BCB6-1899E8047122}" type="datetime1">
              <a:rPr lang="cs-CZ" smtClean="0"/>
              <a:t>13.09.2019</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186815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C2FF82-2179-44E3-B1C8-B30BE6AFE56F}" type="datetime1">
              <a:rPr lang="cs-CZ" smtClean="0"/>
              <a:t>13.09.2019</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a:t>Jméno Afiliace</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CF089-6BD9-4FF9-8F05-3BF27D933551}" type="slidenum">
              <a:rPr lang="cs-CZ" smtClean="0"/>
              <a:t>‹#›</a:t>
            </a:fld>
            <a:endParaRPr lang="cs-CZ"/>
          </a:p>
        </p:txBody>
      </p:sp>
    </p:spTree>
    <p:extLst>
      <p:ext uri="{BB962C8B-B14F-4D97-AF65-F5344CB8AC3E}">
        <p14:creationId xmlns:p14="http://schemas.microsoft.com/office/powerpoint/2010/main" val="9194057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2276872"/>
            <a:ext cx="7772400" cy="1470025"/>
          </a:xfrm>
        </p:spPr>
        <p:txBody>
          <a:bodyPr/>
          <a:lstStyle/>
          <a:p>
            <a:r>
              <a:rPr lang="cs-CZ" dirty="0" smtClean="0"/>
              <a:t>Mikroekonomie</a:t>
            </a:r>
            <a:endParaRPr lang="cs-CZ" dirty="0"/>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smtClean="0">
                <a:solidFill>
                  <a:schemeClr val="tx1"/>
                </a:solidFill>
              </a:rPr>
              <a:t>Semináře </a:t>
            </a:r>
            <a:r>
              <a:rPr lang="cs-CZ" sz="2800" i="1" dirty="0" smtClean="0">
                <a:solidFill>
                  <a:schemeClr val="tx1"/>
                </a:solidFill>
              </a:rPr>
              <a:t>pro </a:t>
            </a:r>
            <a:r>
              <a:rPr lang="cs-CZ" sz="2800" i="1" dirty="0" smtClean="0">
                <a:solidFill>
                  <a:schemeClr val="tx1"/>
                </a:solidFill>
              </a:rPr>
              <a:t>PHD </a:t>
            </a:r>
            <a:r>
              <a:rPr lang="cs-CZ" sz="2800" i="1" dirty="0" smtClean="0">
                <a:solidFill>
                  <a:schemeClr val="tx1"/>
                </a:solidFill>
              </a:rPr>
              <a:t>studium</a:t>
            </a:r>
          </a:p>
          <a:p>
            <a:r>
              <a:rPr lang="cs-CZ" sz="800" dirty="0" smtClean="0">
                <a:solidFill>
                  <a:schemeClr val="tx1"/>
                </a:solidFill>
              </a:rPr>
              <a:t>v.5b</a:t>
            </a:r>
            <a:endParaRPr lang="cs-CZ" sz="800" dirty="0">
              <a:solidFill>
                <a:schemeClr val="tx1"/>
              </a:solidFill>
            </a:endParaRP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13" name="Obrázek 12"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5" name="Zástupný symbol pro číslo snímku 4"/>
          <p:cNvSpPr>
            <a:spLocks noGrp="1"/>
          </p:cNvSpPr>
          <p:nvPr>
            <p:ph type="sldNum" sz="quarter" idx="12"/>
          </p:nvPr>
        </p:nvSpPr>
        <p:spPr/>
        <p:txBody>
          <a:bodyPr/>
          <a:lstStyle/>
          <a:p>
            <a:fld id="{58ACF089-6BD9-4FF9-8F05-3BF27D933551}" type="slidenum">
              <a:rPr lang="cs-CZ" smtClean="0"/>
              <a:t>1</a:t>
            </a:fld>
            <a:endParaRPr lang="cs-CZ"/>
          </a:p>
        </p:txBody>
      </p:sp>
      <p:sp>
        <p:nvSpPr>
          <p:cNvPr id="14" name="TextovéPole 13"/>
          <p:cNvSpPr txBox="1"/>
          <p:nvPr/>
        </p:nvSpPr>
        <p:spPr>
          <a:xfrm>
            <a:off x="1632254" y="5013176"/>
            <a:ext cx="5759450" cy="523220"/>
          </a:xfrm>
          <a:prstGeom prst="rect">
            <a:avLst/>
          </a:prstGeom>
          <a:noFill/>
        </p:spPr>
        <p:txBody>
          <a:bodyPr wrap="square" rtlCol="0" anchor="t">
            <a:spAutoFit/>
          </a:bodyPr>
          <a:lstStyle/>
          <a:p>
            <a:pPr algn="ctr"/>
            <a:r>
              <a:rPr lang="cs-CZ" sz="1400" dirty="0"/>
              <a:t>Zavedení doktorského studijního programu Průmyslové </a:t>
            </a:r>
            <a:r>
              <a:rPr lang="cs-CZ" sz="1400" dirty="0" smtClean="0"/>
              <a:t>inženýrství</a:t>
            </a:r>
          </a:p>
          <a:p>
            <a:pPr algn="ctr"/>
            <a:r>
              <a:rPr lang="cs-CZ" sz="1400" dirty="0" err="1" smtClean="0"/>
              <a:t>reg</a:t>
            </a:r>
            <a:r>
              <a:rPr lang="cs-CZ" sz="1400" dirty="0"/>
              <a:t>. </a:t>
            </a:r>
            <a:r>
              <a:rPr lang="cs-CZ" sz="1400" dirty="0" smtClean="0"/>
              <a:t>č. CZ.02.2.69/0.0/0.0/16_018/0002459</a:t>
            </a:r>
            <a:endParaRPr lang="cs-CZ" sz="1400" dirty="0"/>
          </a:p>
        </p:txBody>
      </p:sp>
    </p:spTree>
    <p:extLst>
      <p:ext uri="{BB962C8B-B14F-4D97-AF65-F5344CB8AC3E}">
        <p14:creationId xmlns:p14="http://schemas.microsoft.com/office/powerpoint/2010/main" val="2148507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lvl="0"/>
            <a:r>
              <a:rPr lang="cs-CZ" dirty="0" smtClean="0"/>
              <a:t>2. </a:t>
            </a:r>
            <a:r>
              <a:rPr lang="cs-CZ" b="1" cap="all" dirty="0" smtClean="0"/>
              <a:t/>
            </a:r>
            <a:br>
              <a:rPr lang="cs-CZ" b="1" cap="all" dirty="0" smtClean="0"/>
            </a:br>
            <a:endParaRPr lang="cs-CZ" dirty="0"/>
          </a:p>
        </p:txBody>
      </p:sp>
      <p:sp>
        <p:nvSpPr>
          <p:cNvPr id="6" name="Podnadpis 5"/>
          <p:cNvSpPr>
            <a:spLocks noGrp="1"/>
          </p:cNvSpPr>
          <p:nvPr>
            <p:ph type="subTitle" idx="1"/>
          </p:nvPr>
        </p:nvSpPr>
        <p:spPr/>
        <p:txBody>
          <a:bodyPr/>
          <a:lstStyle/>
          <a:p>
            <a:r>
              <a:rPr lang="cs-CZ" b="1" cap="all" dirty="0"/>
              <a:t>Systematický rozbor chování poptávkové strany tržního mechanizmu</a:t>
            </a:r>
            <a:endParaRPr lang="cs-CZ" dirty="0"/>
          </a:p>
        </p:txBody>
      </p:sp>
      <p:sp>
        <p:nvSpPr>
          <p:cNvPr id="12" name="Zástupný symbol pro číslo snímku 11"/>
          <p:cNvSpPr>
            <a:spLocks noGrp="1"/>
          </p:cNvSpPr>
          <p:nvPr>
            <p:ph type="sldNum" sz="quarter" idx="12"/>
          </p:nvPr>
        </p:nvSpPr>
        <p:spPr/>
        <p:txBody>
          <a:bodyPr/>
          <a:lstStyle/>
          <a:p>
            <a:fld id="{58ACF089-6BD9-4FF9-8F05-3BF27D933551}" type="slidenum">
              <a:rPr lang="cs-CZ" smtClean="0"/>
              <a:t>10</a:t>
            </a:fld>
            <a:endParaRPr lang="cs-CZ"/>
          </a:p>
        </p:txBody>
      </p:sp>
    </p:spTree>
    <p:extLst>
      <p:ext uri="{BB962C8B-B14F-4D97-AF65-F5344CB8AC3E}">
        <p14:creationId xmlns:p14="http://schemas.microsoft.com/office/powerpoint/2010/main" val="174729281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6. </a:t>
            </a:r>
            <a:r>
              <a:rPr lang="cs-CZ" b="1" cap="all" dirty="0" smtClean="0"/>
              <a:t>Ekonomie informací</a:t>
            </a:r>
            <a:endParaRPr lang="cs-CZ" dirty="0"/>
          </a:p>
        </p:txBody>
      </p:sp>
      <p:sp>
        <p:nvSpPr>
          <p:cNvPr id="3" name="Zástupný symbol pro obsah 2"/>
          <p:cNvSpPr>
            <a:spLocks noGrp="1"/>
          </p:cNvSpPr>
          <p:nvPr>
            <p:ph idx="1"/>
          </p:nvPr>
        </p:nvSpPr>
        <p:spPr/>
        <p:txBody>
          <a:bodyPr>
            <a:normAutofit/>
          </a:bodyPr>
          <a:lstStyle/>
          <a:p>
            <a:pPr marL="0" lvl="1" indent="0">
              <a:buNone/>
            </a:pPr>
            <a:r>
              <a:rPr lang="cs-CZ" sz="3200" dirty="0" smtClean="0"/>
              <a:t>TRHY S ASYMETRICKÝMI INFORMACEMI </a:t>
            </a:r>
          </a:p>
          <a:p>
            <a:pPr marL="0" indent="0" algn="ctr">
              <a:buNone/>
            </a:pPr>
            <a:endParaRPr lang="cs-CZ" dirty="0" smtClean="0"/>
          </a:p>
          <a:p>
            <a:pPr marL="0" lvl="0" indent="0" algn="ctr">
              <a:buNone/>
            </a:pPr>
            <a:r>
              <a:rPr lang="cs-CZ" dirty="0"/>
              <a:t>Moderní pojem asymetrie informací klade důraz na skutečnost, že naše informace o současném stavu trhů jsou nedokonalé a zejména že se jednotlivé subjekty na trhu kvalitou svých informací významně </a:t>
            </a:r>
            <a:r>
              <a:rPr lang="cs-CZ" dirty="0" smtClean="0"/>
              <a:t>liší.</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100</a:t>
            </a:fld>
            <a:endParaRPr lang="cs-CZ"/>
          </a:p>
        </p:txBody>
      </p:sp>
    </p:spTree>
    <p:extLst>
      <p:ext uri="{BB962C8B-B14F-4D97-AF65-F5344CB8AC3E}">
        <p14:creationId xmlns:p14="http://schemas.microsoft.com/office/powerpoint/2010/main" val="348095153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6. </a:t>
            </a:r>
            <a:r>
              <a:rPr lang="cs-CZ" b="1" cap="all" dirty="0" smtClean="0"/>
              <a:t>Ekonomie informací</a:t>
            </a:r>
            <a:endParaRPr lang="cs-CZ" dirty="0"/>
          </a:p>
        </p:txBody>
      </p:sp>
      <p:sp>
        <p:nvSpPr>
          <p:cNvPr id="3" name="Zástupný symbol pro obsah 2"/>
          <p:cNvSpPr>
            <a:spLocks noGrp="1"/>
          </p:cNvSpPr>
          <p:nvPr>
            <p:ph idx="1"/>
          </p:nvPr>
        </p:nvSpPr>
        <p:spPr/>
        <p:txBody>
          <a:bodyPr>
            <a:normAutofit/>
          </a:bodyPr>
          <a:lstStyle/>
          <a:p>
            <a:pPr marL="0" lvl="1" indent="0">
              <a:buNone/>
            </a:pPr>
            <a:r>
              <a:rPr lang="cs-CZ" sz="3200" dirty="0" smtClean="0"/>
              <a:t>TRHY S ASYMETRICKÝMI INFORMACEMI </a:t>
            </a:r>
          </a:p>
          <a:p>
            <a:pPr marL="0" indent="0" algn="ctr">
              <a:buNone/>
            </a:pPr>
            <a:endParaRPr lang="cs-CZ" dirty="0" smtClean="0"/>
          </a:p>
          <a:p>
            <a:pPr marL="514350" lvl="0" indent="-514350">
              <a:buFont typeface="+mj-lt"/>
              <a:buAutoNum type="arabicPeriod"/>
            </a:pPr>
            <a:r>
              <a:rPr lang="cs-CZ" dirty="0"/>
              <a:t>utajené </a:t>
            </a:r>
            <a:r>
              <a:rPr lang="cs-CZ" dirty="0" smtClean="0"/>
              <a:t>činnosti;   </a:t>
            </a:r>
            <a:endParaRPr lang="cs-CZ" dirty="0"/>
          </a:p>
          <a:p>
            <a:pPr marL="514350" lvl="0" indent="-514350">
              <a:buFont typeface="+mj-lt"/>
              <a:buAutoNum type="arabicPeriod"/>
            </a:pPr>
            <a:r>
              <a:rPr lang="cs-CZ" dirty="0"/>
              <a:t>utajené </a:t>
            </a:r>
            <a:r>
              <a:rPr lang="cs-CZ" dirty="0" smtClean="0"/>
              <a:t>informace</a:t>
            </a:r>
          </a:p>
          <a:p>
            <a:pPr marL="514350" lvl="0" indent="-514350">
              <a:buFont typeface="+mj-lt"/>
              <a:buAutoNum type="arabicPeriod"/>
            </a:pPr>
            <a:endParaRPr lang="cs-CZ" dirty="0"/>
          </a:p>
          <a:p>
            <a:pPr marL="0" lvl="0" indent="0">
              <a:buNone/>
            </a:pPr>
            <a:r>
              <a:rPr lang="cs-CZ" sz="2400" dirty="0"/>
              <a:t>Důsledkem existence asymetrických informací na trzích může být tzv. morální hazard a nepříznivý výběr.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101</a:t>
            </a:fld>
            <a:endParaRPr lang="cs-CZ"/>
          </a:p>
        </p:txBody>
      </p:sp>
    </p:spTree>
    <p:extLst>
      <p:ext uri="{BB962C8B-B14F-4D97-AF65-F5344CB8AC3E}">
        <p14:creationId xmlns:p14="http://schemas.microsoft.com/office/powerpoint/2010/main" val="54777608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6. </a:t>
            </a:r>
            <a:r>
              <a:rPr lang="cs-CZ" b="1" cap="all" dirty="0" smtClean="0"/>
              <a:t>Ekonomie informací</a:t>
            </a:r>
            <a:endParaRPr lang="cs-CZ" dirty="0"/>
          </a:p>
        </p:txBody>
      </p:sp>
      <p:sp>
        <p:nvSpPr>
          <p:cNvPr id="3" name="Zástupný symbol pro obsah 2"/>
          <p:cNvSpPr>
            <a:spLocks noGrp="1"/>
          </p:cNvSpPr>
          <p:nvPr>
            <p:ph idx="1"/>
          </p:nvPr>
        </p:nvSpPr>
        <p:spPr/>
        <p:txBody>
          <a:bodyPr>
            <a:normAutofit/>
          </a:bodyPr>
          <a:lstStyle/>
          <a:p>
            <a:pPr marL="0" lvl="1" indent="0">
              <a:buNone/>
            </a:pPr>
            <a:r>
              <a:rPr lang="cs-CZ" sz="3200" dirty="0" smtClean="0"/>
              <a:t>ASYMETRICKÉ INFORMACE </a:t>
            </a:r>
          </a:p>
          <a:p>
            <a:pPr marL="0" indent="0" algn="ctr">
              <a:buNone/>
            </a:pPr>
            <a:endParaRPr lang="cs-CZ" dirty="0" smtClean="0"/>
          </a:p>
          <a:p>
            <a:pPr marL="0" indent="0" algn="ctr">
              <a:buNone/>
            </a:pPr>
            <a:r>
              <a:rPr lang="cs-CZ" sz="2400" i="1" dirty="0" smtClean="0"/>
              <a:t>Koncepce </a:t>
            </a:r>
            <a:r>
              <a:rPr lang="cs-CZ" sz="2400" i="1" dirty="0"/>
              <a:t>asymetrických informací sama o sobě neimplikuje zdůvodnění státních zásahů do ekonomiky. Sama o sobě včetně s ní spojených koncepcí morálního hazardu a negativního výběru má vedle regulace a státních zásahů do ekonomiky i tržní řešení a je možno ji spojit s liberalismem.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102</a:t>
            </a:fld>
            <a:endParaRPr lang="cs-CZ"/>
          </a:p>
        </p:txBody>
      </p:sp>
    </p:spTree>
    <p:extLst>
      <p:ext uri="{BB962C8B-B14F-4D97-AF65-F5344CB8AC3E}">
        <p14:creationId xmlns:p14="http://schemas.microsoft.com/office/powerpoint/2010/main" val="403150851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7. </a:t>
            </a:r>
            <a:endParaRPr lang="cs-CZ" dirty="0"/>
          </a:p>
        </p:txBody>
      </p:sp>
      <p:sp>
        <p:nvSpPr>
          <p:cNvPr id="3" name="Zástupný symbol pro obsah 2"/>
          <p:cNvSpPr>
            <a:spLocks noGrp="1"/>
          </p:cNvSpPr>
          <p:nvPr>
            <p:ph type="subTitle" idx="1"/>
          </p:nvPr>
        </p:nvSpPr>
        <p:spPr/>
        <p:txBody>
          <a:bodyPr>
            <a:normAutofit/>
          </a:bodyPr>
          <a:lstStyle/>
          <a:p>
            <a:pPr lvl="0"/>
            <a:r>
              <a:rPr lang="cs-CZ" b="1" cap="all" dirty="0" smtClean="0"/>
              <a:t>Testové otázky</a:t>
            </a:r>
            <a:endParaRPr lang="cs-CZ" b="1" cap="all" dirty="0"/>
          </a:p>
        </p:txBody>
      </p:sp>
      <p:sp>
        <p:nvSpPr>
          <p:cNvPr id="5" name="Zástupný symbol pro číslo snímku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ACF089-6BD9-4FF9-8F05-3BF27D933551}" type="slidenum">
              <a:rPr kumimoji="0" lang="cs-CZ" sz="1200" b="0" i="0" u="none" strike="noStrike" kern="1200" cap="none" spc="0" normalizeH="0" baseline="0" noProof="0" smtClean="0">
                <a:ln>
                  <a:noFill/>
                </a:ln>
                <a:solidFill>
                  <a:prstClr val="black">
                    <a:tint val="75000"/>
                  </a:prstClr>
                </a:solidFill>
                <a:effectLst/>
                <a:uLnTx/>
                <a:uFillTx/>
                <a:latin typeface="Source sans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103</a:t>
            </a:fld>
            <a:endParaRPr kumimoji="0" lang="cs-CZ" sz="1200" b="0" i="0" u="none" strike="noStrike" kern="1200" cap="none" spc="0" normalizeH="0" baseline="0" noProof="0">
              <a:ln>
                <a:noFill/>
              </a:ln>
              <a:solidFill>
                <a:prstClr val="black">
                  <a:tint val="75000"/>
                </a:prstClr>
              </a:solidFill>
              <a:effectLst/>
              <a:uLnTx/>
              <a:uFillTx/>
              <a:latin typeface="Source sans Pro"/>
              <a:ea typeface="+mn-ea"/>
              <a:cs typeface="+mn-cs"/>
            </a:endParaRPr>
          </a:p>
        </p:txBody>
      </p:sp>
    </p:spTree>
    <p:extLst>
      <p:ext uri="{BB962C8B-B14F-4D97-AF65-F5344CB8AC3E}">
        <p14:creationId xmlns:p14="http://schemas.microsoft.com/office/powerpoint/2010/main" val="255811581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7.1 TESTOVÉ OTÁZKY</a:t>
            </a:r>
            <a:endParaRPr lang="cs-CZ" dirty="0"/>
          </a:p>
        </p:txBody>
      </p:sp>
      <p:sp>
        <p:nvSpPr>
          <p:cNvPr id="17" name="Zástupný symbol pro obsah 16"/>
          <p:cNvSpPr>
            <a:spLocks noGrp="1"/>
          </p:cNvSpPr>
          <p:nvPr>
            <p:ph sz="half" idx="1"/>
          </p:nvPr>
        </p:nvSpPr>
        <p:spPr/>
        <p:txBody>
          <a:bodyPr>
            <a:normAutofit fontScale="92500"/>
          </a:bodyPr>
          <a:lstStyle/>
          <a:p>
            <a:pPr marL="0" lvl="0" indent="0">
              <a:buNone/>
            </a:pPr>
            <a:r>
              <a:rPr lang="cs-CZ" b="1" dirty="0" err="1"/>
              <a:t>Ceteris</a:t>
            </a:r>
            <a:r>
              <a:rPr lang="cs-CZ" b="1" dirty="0"/>
              <a:t> </a:t>
            </a:r>
            <a:r>
              <a:rPr lang="cs-CZ" b="1" dirty="0" err="1"/>
              <a:t>paribus</a:t>
            </a:r>
            <a:r>
              <a:rPr lang="cs-CZ" b="1" dirty="0"/>
              <a:t> znamená:</a:t>
            </a:r>
            <a:endParaRPr lang="cs-CZ" dirty="0"/>
          </a:p>
          <a:p>
            <a:pPr marL="514350" lvl="0" indent="-514350">
              <a:buFont typeface="+mj-lt"/>
              <a:buAutoNum type="alphaLcParenR"/>
            </a:pPr>
            <a:r>
              <a:rPr lang="cs-CZ" dirty="0"/>
              <a:t>Za jinak různých okolností</a:t>
            </a:r>
          </a:p>
          <a:p>
            <a:pPr marL="514350" lvl="0" indent="-514350">
              <a:buFont typeface="+mj-lt"/>
              <a:buAutoNum type="alphaLcParenR"/>
            </a:pPr>
            <a:r>
              <a:rPr lang="cs-CZ" dirty="0"/>
              <a:t>Za jinak stejných podmínek</a:t>
            </a:r>
          </a:p>
          <a:p>
            <a:pPr marL="514350" lvl="0" indent="-514350">
              <a:buFont typeface="+mj-lt"/>
              <a:buAutoNum type="alphaLcParenR"/>
            </a:pPr>
            <a:r>
              <a:rPr lang="cs-CZ" dirty="0"/>
              <a:t>Pravidlo všeobecné rovnováhy</a:t>
            </a:r>
          </a:p>
          <a:p>
            <a:endParaRPr lang="cs-CZ" dirty="0"/>
          </a:p>
        </p:txBody>
      </p:sp>
      <p:sp>
        <p:nvSpPr>
          <p:cNvPr id="18" name="Zástupný symbol pro obsah 17"/>
          <p:cNvSpPr>
            <a:spLocks noGrp="1"/>
          </p:cNvSpPr>
          <p:nvPr>
            <p:ph sz="half" idx="2"/>
          </p:nvPr>
        </p:nvSpPr>
        <p:spPr/>
        <p:txBody>
          <a:bodyPr>
            <a:normAutofit fontScale="92500"/>
          </a:bodyPr>
          <a:lstStyle/>
          <a:p>
            <a:pPr marL="0" lvl="0" indent="0">
              <a:buNone/>
            </a:pPr>
            <a:r>
              <a:rPr lang="cs-CZ" b="1" dirty="0"/>
              <a:t>Ekonomie jako vědní disciplína se vyvíjí na základě:</a:t>
            </a:r>
            <a:endParaRPr lang="cs-CZ" dirty="0"/>
          </a:p>
          <a:p>
            <a:pPr marL="514350" lvl="0" indent="-514350">
              <a:buFont typeface="+mj-lt"/>
              <a:buAutoNum type="alphaLcParenR"/>
            </a:pPr>
            <a:r>
              <a:rPr lang="cs-CZ" dirty="0"/>
              <a:t>Nových objevů v matematice</a:t>
            </a:r>
          </a:p>
          <a:p>
            <a:pPr marL="514350" lvl="0" indent="-514350">
              <a:buFont typeface="+mj-lt"/>
              <a:buAutoNum type="alphaLcParenR"/>
            </a:pPr>
            <a:r>
              <a:rPr lang="cs-CZ" dirty="0"/>
              <a:t>Zvyšujícího se množství peněz v ekonomice</a:t>
            </a:r>
          </a:p>
          <a:p>
            <a:pPr marL="514350" lvl="0" indent="-514350">
              <a:buFont typeface="+mj-lt"/>
              <a:buAutoNum type="alphaLcParenR"/>
            </a:pPr>
            <a:r>
              <a:rPr lang="cs-CZ" dirty="0"/>
              <a:t>Omylů, kterých se dopustili ekonomové v minulosti</a:t>
            </a:r>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104</a:t>
            </a:fld>
            <a:endParaRPr lang="cs-CZ"/>
          </a:p>
        </p:txBody>
      </p:sp>
    </p:spTree>
    <p:extLst>
      <p:ext uri="{BB962C8B-B14F-4D97-AF65-F5344CB8AC3E}">
        <p14:creationId xmlns:p14="http://schemas.microsoft.com/office/powerpoint/2010/main" val="327800518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7.1 TESTOVÉ OTÁZKY</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SPRÁVNÉ ODPOVĚDI</a:t>
            </a:r>
          </a:p>
          <a:p>
            <a:pPr marL="0" indent="0" algn="ctr">
              <a:buNone/>
            </a:pPr>
            <a:r>
              <a:rPr lang="cs-CZ" dirty="0" smtClean="0"/>
              <a:t>b)</a:t>
            </a:r>
          </a:p>
          <a:p>
            <a:pPr marL="0" indent="0" algn="ctr">
              <a:buNone/>
            </a:pPr>
            <a:r>
              <a:rPr lang="cs-CZ" dirty="0" smtClean="0"/>
              <a:t>c)</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105</a:t>
            </a:fld>
            <a:endParaRPr lang="cs-CZ"/>
          </a:p>
        </p:txBody>
      </p:sp>
    </p:spTree>
    <p:extLst>
      <p:ext uri="{BB962C8B-B14F-4D97-AF65-F5344CB8AC3E}">
        <p14:creationId xmlns:p14="http://schemas.microsoft.com/office/powerpoint/2010/main" val="401290358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7.2 TESTOVÉ </a:t>
            </a:r>
            <a:r>
              <a:rPr lang="cs-CZ" dirty="0"/>
              <a:t>OTÁZKY</a:t>
            </a:r>
          </a:p>
        </p:txBody>
      </p:sp>
      <p:sp>
        <p:nvSpPr>
          <p:cNvPr id="17" name="Zástupný symbol pro obsah 16"/>
          <p:cNvSpPr>
            <a:spLocks noGrp="1"/>
          </p:cNvSpPr>
          <p:nvPr>
            <p:ph sz="half" idx="1"/>
          </p:nvPr>
        </p:nvSpPr>
        <p:spPr/>
        <p:txBody>
          <a:bodyPr>
            <a:normAutofit fontScale="62500" lnSpcReduction="20000"/>
          </a:bodyPr>
          <a:lstStyle/>
          <a:p>
            <a:pPr marL="0" lvl="0" indent="0">
              <a:buNone/>
            </a:pPr>
            <a:r>
              <a:rPr lang="cs-CZ" b="1" dirty="0"/>
              <a:t>Subjektivnost v ekonomii značí:</a:t>
            </a:r>
            <a:endParaRPr lang="cs-CZ" dirty="0"/>
          </a:p>
          <a:p>
            <a:pPr marL="514350" lvl="0" indent="-514350">
              <a:buFont typeface="+mj-lt"/>
              <a:buAutoNum type="alphaLcParenR"/>
            </a:pPr>
            <a:r>
              <a:rPr lang="cs-CZ" dirty="0"/>
              <a:t>Každý subjekt se na trhu chová jinak</a:t>
            </a:r>
          </a:p>
          <a:p>
            <a:pPr marL="514350" lvl="0" indent="-514350">
              <a:buFont typeface="+mj-lt"/>
              <a:buAutoNum type="alphaLcParenR"/>
            </a:pPr>
            <a:r>
              <a:rPr lang="cs-CZ" dirty="0"/>
              <a:t>Každý ekonom může mít na  určité ekonomické jevy různé řešení a vysvětlení</a:t>
            </a:r>
          </a:p>
          <a:p>
            <a:pPr marL="514350" lvl="0" indent="-514350">
              <a:buFont typeface="+mj-lt"/>
              <a:buAutoNum type="alphaLcParenR"/>
            </a:pPr>
            <a:r>
              <a:rPr lang="cs-CZ" dirty="0"/>
              <a:t>Souvislost subjektu s trhem</a:t>
            </a:r>
          </a:p>
          <a:p>
            <a:endParaRPr lang="cs-CZ" dirty="0"/>
          </a:p>
        </p:txBody>
      </p:sp>
      <p:sp>
        <p:nvSpPr>
          <p:cNvPr id="18" name="Zástupný symbol pro obsah 17"/>
          <p:cNvSpPr>
            <a:spLocks noGrp="1"/>
          </p:cNvSpPr>
          <p:nvPr>
            <p:ph sz="half" idx="2"/>
          </p:nvPr>
        </p:nvSpPr>
        <p:spPr/>
        <p:txBody>
          <a:bodyPr>
            <a:normAutofit fontScale="62500" lnSpcReduction="20000"/>
          </a:bodyPr>
          <a:lstStyle/>
          <a:p>
            <a:pPr marL="0" indent="0">
              <a:buNone/>
            </a:pPr>
            <a:r>
              <a:rPr lang="cs-CZ" b="1" dirty="0"/>
              <a:t>Který z následujících výrobků je pozitivní a který normativní?</a:t>
            </a:r>
          </a:p>
          <a:p>
            <a:pPr marL="514350" lvl="0" indent="-514350">
              <a:buFont typeface="+mj-lt"/>
              <a:buAutoNum type="arabicParenR"/>
            </a:pPr>
            <a:r>
              <a:rPr lang="cs-CZ" dirty="0"/>
              <a:t>Cena ropy Brent se od začátku roku 2011 pohybuje v pásmu 100 až 120 USD za barel. </a:t>
            </a:r>
          </a:p>
          <a:p>
            <a:pPr marL="514350" lvl="0" indent="-514350">
              <a:buFont typeface="+mj-lt"/>
              <a:buAutoNum type="arabicParenR"/>
            </a:pPr>
            <a:r>
              <a:rPr lang="cs-CZ" dirty="0"/>
              <a:t>Kdyby byli všichni zaměstnanci v ČR v roce 2012 ohodnoceni stejně potom by jejich mzda činila 25 112Kč. </a:t>
            </a:r>
          </a:p>
          <a:p>
            <a:pPr marL="514350" lvl="0" indent="-514350">
              <a:buFont typeface="+mj-lt"/>
              <a:buAutoNum type="arabicParenR"/>
            </a:pPr>
            <a:r>
              <a:rPr lang="cs-CZ" dirty="0"/>
              <a:t>Domácí reálný HDP se v roce 2012 snížil o 1,2 %, přičemž pokles se v jednotlivých čtvrtletích meziročně prohluboval.</a:t>
            </a:r>
          </a:p>
          <a:p>
            <a:pPr marL="514350" lvl="0" indent="-514350">
              <a:buFont typeface="+mj-lt"/>
              <a:buAutoNum type="arabicParenR"/>
            </a:pPr>
            <a:r>
              <a:rPr lang="cs-CZ" dirty="0"/>
              <a:t>Nezaměstnanost absolventů škol v zemích EU od roku 2008 roste, proto by EU měla přijmout opatření k jejímu snížení.</a:t>
            </a:r>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106</a:t>
            </a:fld>
            <a:endParaRPr lang="cs-CZ"/>
          </a:p>
        </p:txBody>
      </p:sp>
    </p:spTree>
    <p:extLst>
      <p:ext uri="{BB962C8B-B14F-4D97-AF65-F5344CB8AC3E}">
        <p14:creationId xmlns:p14="http://schemas.microsoft.com/office/powerpoint/2010/main" val="345196725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7.2 TESTOVÉ OTÁZKY</a:t>
            </a:r>
            <a:endParaRPr lang="cs-CZ" dirty="0"/>
          </a:p>
        </p:txBody>
      </p:sp>
      <p:sp>
        <p:nvSpPr>
          <p:cNvPr id="7" name="Zástupný symbol pro obsah 6"/>
          <p:cNvSpPr>
            <a:spLocks noGrp="1"/>
          </p:cNvSpPr>
          <p:nvPr>
            <p:ph idx="1"/>
          </p:nvPr>
        </p:nvSpPr>
        <p:spPr/>
        <p:txBody>
          <a:bodyPr numCol="2"/>
          <a:lstStyle/>
          <a:p>
            <a:pPr marL="0" indent="0" algn="ctr">
              <a:buNone/>
            </a:pPr>
            <a:r>
              <a:rPr lang="cs-CZ" dirty="0" smtClean="0"/>
              <a:t>SPRÁVNÉ ODPOVĚDI</a:t>
            </a:r>
          </a:p>
          <a:p>
            <a:pPr marL="0" indent="0">
              <a:buNone/>
            </a:pPr>
            <a:endParaRPr lang="cs-CZ" sz="2000" dirty="0" smtClean="0"/>
          </a:p>
          <a:p>
            <a:pPr marL="0" indent="0">
              <a:buNone/>
            </a:pPr>
            <a:r>
              <a:rPr lang="cs-CZ" sz="2000" dirty="0" smtClean="0"/>
              <a:t>b)</a:t>
            </a:r>
          </a:p>
          <a:p>
            <a:pPr marL="0" indent="0">
              <a:buNone/>
            </a:pPr>
            <a:endParaRPr lang="cs-CZ" sz="2000" dirty="0" smtClean="0"/>
          </a:p>
          <a:p>
            <a:pPr marL="0" indent="0">
              <a:buNone/>
            </a:pPr>
            <a:endParaRPr lang="cs-CZ" sz="2000" dirty="0"/>
          </a:p>
          <a:p>
            <a:pPr marL="0" indent="0">
              <a:buNone/>
            </a:pPr>
            <a:endParaRPr lang="cs-CZ" sz="2000" dirty="0" smtClean="0"/>
          </a:p>
          <a:p>
            <a:pPr marL="0" indent="0">
              <a:buNone/>
            </a:pPr>
            <a:endParaRPr lang="cs-CZ" sz="2000" dirty="0"/>
          </a:p>
          <a:p>
            <a:pPr marL="0" indent="0">
              <a:buNone/>
            </a:pPr>
            <a:endParaRPr lang="cs-CZ" sz="2000" dirty="0" smtClean="0"/>
          </a:p>
          <a:p>
            <a:pPr marL="0" indent="0">
              <a:buNone/>
            </a:pPr>
            <a:endParaRPr lang="cs-CZ" sz="2000" dirty="0"/>
          </a:p>
          <a:p>
            <a:pPr marL="0" indent="0">
              <a:buNone/>
            </a:pPr>
            <a:endParaRPr lang="cs-CZ" sz="2000" dirty="0" smtClean="0"/>
          </a:p>
          <a:p>
            <a:pPr marL="0" indent="0">
              <a:buNone/>
            </a:pPr>
            <a:endParaRPr lang="cs-CZ" sz="2000" dirty="0"/>
          </a:p>
          <a:p>
            <a:pPr marL="0" indent="0">
              <a:buNone/>
            </a:pPr>
            <a:endParaRPr lang="cs-CZ" sz="2000" dirty="0" smtClean="0"/>
          </a:p>
          <a:p>
            <a:pPr marL="0" indent="0">
              <a:buNone/>
            </a:pPr>
            <a:endParaRPr lang="cs-CZ" sz="2000" dirty="0"/>
          </a:p>
          <a:p>
            <a:pPr marL="514350" lvl="0" indent="-514350">
              <a:buFont typeface="+mj-lt"/>
              <a:buAutoNum type="arabicParenR"/>
            </a:pPr>
            <a:r>
              <a:rPr lang="cs-CZ" sz="2000" dirty="0" smtClean="0"/>
              <a:t>Pozitivní</a:t>
            </a:r>
            <a:endParaRPr lang="cs-CZ" sz="2000" dirty="0"/>
          </a:p>
          <a:p>
            <a:pPr marL="514350" lvl="0" indent="-514350">
              <a:buFont typeface="+mj-lt"/>
              <a:buAutoNum type="arabicParenR"/>
            </a:pPr>
            <a:r>
              <a:rPr lang="cs-CZ" sz="2000" dirty="0"/>
              <a:t>První část věty je normativní a druhá část je pozitivní</a:t>
            </a:r>
          </a:p>
          <a:p>
            <a:pPr marL="514350" lvl="0" indent="-514350">
              <a:buFont typeface="+mj-lt"/>
              <a:buAutoNum type="arabicParenR"/>
            </a:pPr>
            <a:r>
              <a:rPr lang="cs-CZ" sz="2000" dirty="0"/>
              <a:t>Pozitivní</a:t>
            </a:r>
          </a:p>
          <a:p>
            <a:pPr marL="514350" lvl="0" indent="-514350">
              <a:buFont typeface="+mj-lt"/>
              <a:buAutoNum type="arabicParenR"/>
            </a:pPr>
            <a:r>
              <a:rPr lang="cs-CZ" sz="2000" dirty="0"/>
              <a:t>První část věty je pozitivní a druhá část je normativní</a:t>
            </a:r>
          </a:p>
          <a:p>
            <a:pPr mar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107</a:t>
            </a:fld>
            <a:endParaRPr lang="cs-CZ"/>
          </a:p>
        </p:txBody>
      </p:sp>
    </p:spTree>
    <p:extLst>
      <p:ext uri="{BB962C8B-B14F-4D97-AF65-F5344CB8AC3E}">
        <p14:creationId xmlns:p14="http://schemas.microsoft.com/office/powerpoint/2010/main" val="10330121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7.3 </a:t>
            </a:r>
            <a:r>
              <a:rPr lang="cs-CZ" dirty="0"/>
              <a:t>TESTOVÉ OTÁZKY</a:t>
            </a:r>
          </a:p>
        </p:txBody>
      </p:sp>
      <p:sp>
        <p:nvSpPr>
          <p:cNvPr id="17" name="Zástupný symbol pro obsah 16"/>
          <p:cNvSpPr>
            <a:spLocks noGrp="1"/>
          </p:cNvSpPr>
          <p:nvPr>
            <p:ph sz="half" idx="1"/>
          </p:nvPr>
        </p:nvSpPr>
        <p:spPr/>
        <p:txBody>
          <a:bodyPr>
            <a:normAutofit fontScale="62500" lnSpcReduction="20000"/>
          </a:bodyPr>
          <a:lstStyle/>
          <a:p>
            <a:pPr marL="0" indent="0">
              <a:buNone/>
            </a:pPr>
            <a:r>
              <a:rPr lang="cs-CZ" b="1" dirty="0"/>
              <a:t>Kterou z následujících situací se zabývá mikroekonomie a kterou makroekonomie?</a:t>
            </a:r>
          </a:p>
          <a:p>
            <a:pPr marL="514350" lvl="0" indent="-514350">
              <a:buFont typeface="+mj-lt"/>
              <a:buAutoNum type="arabicParenR"/>
            </a:pPr>
            <a:r>
              <a:rPr lang="cs-CZ" dirty="0"/>
              <a:t>Ekonomická aktivita ve vyspělých světových ekonomikách v roce 2012 stagnovala.</a:t>
            </a:r>
          </a:p>
          <a:p>
            <a:pPr marL="514350" lvl="0" indent="-514350">
              <a:buFont typeface="+mj-lt"/>
              <a:buAutoNum type="arabicParenR"/>
            </a:pPr>
            <a:r>
              <a:rPr lang="cs-CZ" dirty="0"/>
              <a:t>Firma investuje do nákupu kapitálových statků v případě vysoké návratnosti vložených prostředků.</a:t>
            </a:r>
          </a:p>
          <a:p>
            <a:pPr marL="514350" lvl="0" indent="-514350">
              <a:buFont typeface="+mj-lt"/>
              <a:buAutoNum type="arabicParenR"/>
            </a:pPr>
            <a:r>
              <a:rPr lang="cs-CZ" dirty="0"/>
              <a:t>Výdaje domácností v ČR na spotřebu se od roku 2008 snižují.  </a:t>
            </a:r>
          </a:p>
          <a:p>
            <a:pPr marL="514350" lvl="0" indent="-514350">
              <a:buFont typeface="+mj-lt"/>
              <a:buAutoNum type="arabicParenR"/>
            </a:pPr>
            <a:r>
              <a:rPr lang="cs-CZ" dirty="0"/>
              <a:t>Rozhodnutí domácnosti kolik bude spořit je závislé na velikosti jejího disponibilního příjmu.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108</a:t>
            </a:fld>
            <a:endParaRPr lang="cs-CZ"/>
          </a:p>
        </p:txBody>
      </p:sp>
    </p:spTree>
    <p:extLst>
      <p:ext uri="{BB962C8B-B14F-4D97-AF65-F5344CB8AC3E}">
        <p14:creationId xmlns:p14="http://schemas.microsoft.com/office/powerpoint/2010/main" val="197667589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7.3 TESTOVÉ OTÁZKY</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SPRÁVNÉ ODPOVĚDI</a:t>
            </a:r>
          </a:p>
          <a:p>
            <a:pPr marL="514350" lvl="0" indent="-514350" algn="ctr">
              <a:buFont typeface="+mj-lt"/>
              <a:buAutoNum type="arabicParenR"/>
            </a:pPr>
            <a:r>
              <a:rPr lang="cs-CZ" sz="2000" i="1" dirty="0"/>
              <a:t>Makroekonomie</a:t>
            </a:r>
            <a:endParaRPr lang="cs-CZ" sz="2000" dirty="0"/>
          </a:p>
          <a:p>
            <a:pPr marL="514350" lvl="0" indent="-514350" algn="ctr">
              <a:buFont typeface="+mj-lt"/>
              <a:buAutoNum type="arabicParenR"/>
            </a:pPr>
            <a:r>
              <a:rPr lang="cs-CZ" sz="2000" i="1" dirty="0"/>
              <a:t>Mikroekonomie</a:t>
            </a:r>
            <a:endParaRPr lang="cs-CZ" sz="2000" dirty="0"/>
          </a:p>
          <a:p>
            <a:pPr marL="514350" lvl="0" indent="-514350" algn="ctr">
              <a:buFont typeface="+mj-lt"/>
              <a:buAutoNum type="arabicParenR"/>
            </a:pPr>
            <a:r>
              <a:rPr lang="cs-CZ" sz="2000" i="1" dirty="0"/>
              <a:t>Makroekonomie</a:t>
            </a:r>
            <a:endParaRPr lang="cs-CZ" sz="2000" dirty="0"/>
          </a:p>
          <a:p>
            <a:pPr marL="514350" lvl="0" indent="-514350" algn="ctr">
              <a:buFont typeface="+mj-lt"/>
              <a:buAutoNum type="arabicParenR"/>
            </a:pPr>
            <a:r>
              <a:rPr lang="cs-CZ" sz="2000" i="1" dirty="0"/>
              <a:t>Mikroekonomie</a:t>
            </a:r>
            <a:endParaRPr lang="cs-CZ" sz="2000" dirty="0"/>
          </a:p>
          <a:p>
            <a:pPr mar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109</a:t>
            </a:fld>
            <a:endParaRPr lang="cs-CZ"/>
          </a:p>
        </p:txBody>
      </p:sp>
    </p:spTree>
    <p:extLst>
      <p:ext uri="{BB962C8B-B14F-4D97-AF65-F5344CB8AC3E}">
        <p14:creationId xmlns:p14="http://schemas.microsoft.com/office/powerpoint/2010/main" val="693211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lstStyle/>
          <a:p>
            <a:r>
              <a:rPr lang="cs-CZ" dirty="0"/>
              <a:t>Teorie chování spotřebitele </a:t>
            </a:r>
          </a:p>
          <a:p>
            <a:endParaRPr lang="cs-CZ" dirty="0"/>
          </a:p>
          <a:p>
            <a:pPr marL="0" indent="0">
              <a:buNone/>
            </a:pPr>
            <a:r>
              <a:rPr lang="cs-CZ" dirty="0"/>
              <a:t>proč spotřebitel nakupuje právě určité množství statků a ne jiné? </a:t>
            </a:r>
            <a:endParaRPr lang="cs-CZ" dirty="0" smtClean="0"/>
          </a:p>
          <a:p>
            <a:pPr marL="0" indent="0">
              <a:buNone/>
            </a:pPr>
            <a:endParaRPr lang="cs-CZ" dirty="0"/>
          </a:p>
          <a:p>
            <a:pPr marL="0" indent="0">
              <a:buNone/>
            </a:pPr>
            <a:r>
              <a:rPr lang="cs-CZ" dirty="0" smtClean="0"/>
              <a:t>Co </a:t>
            </a:r>
            <a:r>
              <a:rPr lang="cs-CZ" dirty="0"/>
              <a:t>určuje optimální množství nakupovaného statku?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11</a:t>
            </a:fld>
            <a:endParaRPr lang="cs-CZ"/>
          </a:p>
        </p:txBody>
      </p:sp>
    </p:spTree>
    <p:extLst>
      <p:ext uri="{BB962C8B-B14F-4D97-AF65-F5344CB8AC3E}">
        <p14:creationId xmlns:p14="http://schemas.microsoft.com/office/powerpoint/2010/main" val="2110751905"/>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7.4 </a:t>
            </a:r>
            <a:r>
              <a:rPr lang="cs-CZ" dirty="0"/>
              <a:t>TESTOVÉ OTÁZKY</a:t>
            </a:r>
          </a:p>
        </p:txBody>
      </p:sp>
      <p:sp>
        <p:nvSpPr>
          <p:cNvPr id="17" name="Zástupný symbol pro obsah 16"/>
          <p:cNvSpPr>
            <a:spLocks noGrp="1"/>
          </p:cNvSpPr>
          <p:nvPr>
            <p:ph sz="half" idx="1"/>
          </p:nvPr>
        </p:nvSpPr>
        <p:spPr/>
        <p:txBody>
          <a:bodyPr>
            <a:normAutofit fontScale="92500" lnSpcReduction="10000"/>
          </a:bodyPr>
          <a:lstStyle/>
          <a:p>
            <a:pPr marL="0" indent="0">
              <a:buNone/>
            </a:pPr>
            <a:r>
              <a:rPr lang="cs-CZ" b="1" dirty="0"/>
              <a:t>Mzda dělníka je 60 Kč/h, náklady na provoz stroje jsou 200 Kč/h. Mezní fyzický produkt práce je 180 kusů výrobků za hodinu. Jaký je mezní fyzický produkt stroje, pokud tato firma maximalizuje zisk</a:t>
            </a:r>
            <a:r>
              <a:rPr lang="cs-CZ" b="1" dirty="0" smtClean="0"/>
              <a:t>?</a:t>
            </a:r>
          </a:p>
          <a:p>
            <a:pPr marL="514350" indent="-514350">
              <a:buFont typeface="+mj-lt"/>
              <a:buAutoNum type="alphaLcParenR"/>
            </a:pPr>
            <a:r>
              <a:rPr lang="cs-CZ" dirty="0" smtClean="0"/>
              <a:t>300 ks</a:t>
            </a:r>
          </a:p>
          <a:p>
            <a:pPr marL="514350" indent="-514350">
              <a:buFont typeface="+mj-lt"/>
              <a:buAutoNum type="alphaLcParenR"/>
            </a:pPr>
            <a:r>
              <a:rPr lang="cs-CZ" dirty="0" smtClean="0"/>
              <a:t>250 ks</a:t>
            </a:r>
          </a:p>
          <a:p>
            <a:pPr marL="514350" indent="-514350">
              <a:buFont typeface="+mj-lt"/>
              <a:buAutoNum type="alphaLcParenR"/>
            </a:pPr>
            <a:r>
              <a:rPr lang="cs-CZ" dirty="0" smtClean="0"/>
              <a:t>600 ks</a:t>
            </a:r>
          </a:p>
          <a:p>
            <a:endParaRPr lang="cs-CZ" dirty="0"/>
          </a:p>
        </p:txBody>
      </p:sp>
      <p:sp>
        <p:nvSpPr>
          <p:cNvPr id="18" name="Zástupný symbol pro obsah 17"/>
          <p:cNvSpPr>
            <a:spLocks noGrp="1"/>
          </p:cNvSpPr>
          <p:nvPr>
            <p:ph sz="half" idx="2"/>
          </p:nvPr>
        </p:nvSpPr>
        <p:spPr/>
        <p:txBody>
          <a:bodyPr>
            <a:normAutofit fontScale="92500" lnSpcReduction="10000"/>
          </a:bodyPr>
          <a:lstStyle/>
          <a:p>
            <a:pPr marL="0" indent="0">
              <a:buNone/>
            </a:pPr>
            <a:r>
              <a:rPr lang="cs-CZ" b="1" dirty="0"/>
              <a:t>Firma prodá za rok 10 000 výrobků. Cena jednoho výrobku je 50 Kč. Jaký bude průměrný příjem (AR) firmy?</a:t>
            </a:r>
          </a:p>
          <a:p>
            <a:pPr marL="514350" lvl="0" indent="-514350">
              <a:buFont typeface="+mj-lt"/>
              <a:buAutoNum type="alphaLcParenR"/>
            </a:pPr>
            <a:r>
              <a:rPr lang="cs-CZ" dirty="0"/>
              <a:t>AR = 500 Kč</a:t>
            </a:r>
          </a:p>
          <a:p>
            <a:pPr marL="514350" lvl="0" indent="-514350">
              <a:buFont typeface="+mj-lt"/>
              <a:buAutoNum type="alphaLcParenR"/>
            </a:pPr>
            <a:r>
              <a:rPr lang="cs-CZ" dirty="0"/>
              <a:t>AR = 50 Kč</a:t>
            </a:r>
          </a:p>
          <a:p>
            <a:pPr marL="514350" lvl="0" indent="-514350">
              <a:buFont typeface="+mj-lt"/>
              <a:buAutoNum type="alphaLcParenR"/>
            </a:pPr>
            <a:r>
              <a:rPr lang="cs-CZ" dirty="0"/>
              <a:t>AR = 5000 Kč</a:t>
            </a:r>
          </a:p>
          <a:p>
            <a:pPr marL="514350" lvl="0" indent="-514350">
              <a:buFont typeface="+mj-lt"/>
              <a:buAutoNum type="alphaLcParenR"/>
            </a:pPr>
            <a:r>
              <a:rPr lang="cs-CZ" dirty="0"/>
              <a:t>AR = 50 000 </a:t>
            </a:r>
            <a:r>
              <a:rPr lang="cs-CZ" dirty="0" smtClean="0"/>
              <a:t>Kč</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110</a:t>
            </a:fld>
            <a:endParaRPr lang="cs-CZ"/>
          </a:p>
        </p:txBody>
      </p:sp>
    </p:spTree>
    <p:extLst>
      <p:ext uri="{BB962C8B-B14F-4D97-AF65-F5344CB8AC3E}">
        <p14:creationId xmlns:p14="http://schemas.microsoft.com/office/powerpoint/2010/main" val="421549218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7.4 TESTOVÉ OTÁZKY</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SPRÁVNÉ ODPOVĚDI</a:t>
            </a:r>
          </a:p>
          <a:p>
            <a:pPr marL="0" indent="0" algn="ctr">
              <a:buNone/>
            </a:pPr>
            <a:r>
              <a:rPr lang="cs-CZ" dirty="0" smtClean="0"/>
              <a:t>c)</a:t>
            </a:r>
          </a:p>
          <a:p>
            <a:pPr marL="0" indent="0" algn="ctr">
              <a:buNone/>
            </a:pPr>
            <a:r>
              <a:rPr lang="cs-CZ" dirty="0" smtClean="0"/>
              <a:t>b)</a:t>
            </a:r>
          </a:p>
          <a:p>
            <a:pPr mar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111</a:t>
            </a:fld>
            <a:endParaRPr lang="cs-CZ"/>
          </a:p>
        </p:txBody>
      </p:sp>
    </p:spTree>
    <p:extLst>
      <p:ext uri="{BB962C8B-B14F-4D97-AF65-F5344CB8AC3E}">
        <p14:creationId xmlns:p14="http://schemas.microsoft.com/office/powerpoint/2010/main" val="130930145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7.5 </a:t>
            </a:r>
            <a:r>
              <a:rPr lang="cs-CZ" dirty="0"/>
              <a:t>TESTOVÉ OTÁZKY</a:t>
            </a:r>
          </a:p>
        </p:txBody>
      </p:sp>
      <p:sp>
        <p:nvSpPr>
          <p:cNvPr id="17" name="Zástupný symbol pro obsah 16"/>
          <p:cNvSpPr>
            <a:spLocks noGrp="1"/>
          </p:cNvSpPr>
          <p:nvPr>
            <p:ph sz="half" idx="1"/>
          </p:nvPr>
        </p:nvSpPr>
        <p:spPr/>
        <p:txBody>
          <a:bodyPr>
            <a:normAutofit fontScale="62500" lnSpcReduction="20000"/>
          </a:bodyPr>
          <a:lstStyle/>
          <a:p>
            <a:pPr marL="0" indent="0">
              <a:buNone/>
            </a:pPr>
            <a:r>
              <a:rPr lang="cs-CZ" b="1" dirty="0"/>
              <a:t>Firma se pohybuje na dokonale konkurenčním trhu v krátkém období. Vyrábí při průměrných fixních nákladech 40 Kč a průměrných variabilních nákladech 70 Kč. Svůj výrobek firma prodává za 100 Kč. Tato firma:</a:t>
            </a:r>
          </a:p>
          <a:p>
            <a:pPr marL="514350" lvl="0" indent="-514350">
              <a:buFont typeface="+mj-lt"/>
              <a:buAutoNum type="alphaLcParenR"/>
            </a:pPr>
            <a:r>
              <a:rPr lang="cs-CZ" dirty="0"/>
              <a:t>bude vyrábět, protože její zisk činí 30 Kč z výrobku</a:t>
            </a:r>
          </a:p>
          <a:p>
            <a:pPr marL="514350" lvl="0" indent="-514350">
              <a:buFont typeface="+mj-lt"/>
              <a:buAutoNum type="alphaLcParenR"/>
            </a:pPr>
            <a:r>
              <a:rPr lang="cs-CZ" dirty="0"/>
              <a:t>nebude vyrábět, protože průměrné fixní náklady jsou nižší než cena</a:t>
            </a:r>
          </a:p>
          <a:p>
            <a:pPr marL="514350" lvl="0" indent="-514350">
              <a:buFont typeface="+mj-lt"/>
              <a:buAutoNum type="alphaLcParenR"/>
            </a:pPr>
            <a:r>
              <a:rPr lang="cs-CZ" dirty="0"/>
              <a:t>nebude vyrábět, protože má ztrátu ve výši 10 Kč na jeden výrobek</a:t>
            </a:r>
          </a:p>
          <a:p>
            <a:pPr marL="514350" lvl="0" indent="-514350">
              <a:buFont typeface="+mj-lt"/>
              <a:buAutoNum type="alphaLcParenR"/>
            </a:pPr>
            <a:r>
              <a:rPr lang="cs-CZ" dirty="0"/>
              <a:t>bude vyrábět se ztrátou, protože cena je vyšší než průměrné variabilní náklady</a:t>
            </a:r>
          </a:p>
          <a:p>
            <a:pPr marL="514350" lvl="0" indent="-514350">
              <a:buFont typeface="+mj-lt"/>
              <a:buAutoNum type="alphaLcParenR"/>
            </a:pPr>
            <a:r>
              <a:rPr lang="cs-CZ" dirty="0"/>
              <a:t>žádná z odpovědí není správná.</a:t>
            </a:r>
          </a:p>
          <a:p>
            <a:endParaRPr lang="cs-CZ" dirty="0"/>
          </a:p>
        </p:txBody>
      </p:sp>
      <p:sp>
        <p:nvSpPr>
          <p:cNvPr id="18" name="Zástupný symbol pro obsah 17"/>
          <p:cNvSpPr>
            <a:spLocks noGrp="1"/>
          </p:cNvSpPr>
          <p:nvPr>
            <p:ph sz="half" idx="2"/>
          </p:nvPr>
        </p:nvSpPr>
        <p:spPr/>
        <p:txBody>
          <a:bodyPr>
            <a:normAutofit fontScale="62500" lnSpcReduction="20000"/>
          </a:bodyPr>
          <a:lstStyle/>
          <a:p>
            <a:pPr marL="0" indent="0">
              <a:buNone/>
            </a:pPr>
            <a:r>
              <a:rPr lang="cs-CZ" b="1" dirty="0"/>
              <a:t>Pokud platí, že MFCL &lt;  MRPL, pak:</a:t>
            </a:r>
          </a:p>
          <a:p>
            <a:pPr marL="514350" lvl="0" indent="-514350">
              <a:buFont typeface="+mj-lt"/>
              <a:buAutoNum type="alphaLcParenR"/>
            </a:pPr>
            <a:r>
              <a:rPr lang="cs-CZ" dirty="0"/>
              <a:t>firma bude nakupovat příslušného faktoru méně;</a:t>
            </a:r>
          </a:p>
          <a:p>
            <a:pPr marL="514350" lvl="0" indent="-514350">
              <a:buFont typeface="+mj-lt"/>
              <a:buAutoNum type="alphaLcParenR"/>
            </a:pPr>
            <a:r>
              <a:rPr lang="cs-CZ" dirty="0"/>
              <a:t>firma bude nakupovat příslušného faktoru více;</a:t>
            </a:r>
          </a:p>
          <a:p>
            <a:pPr marL="514350" lvl="0" indent="-514350">
              <a:buFont typeface="+mj-lt"/>
              <a:buAutoNum type="alphaLcParenR"/>
            </a:pPr>
            <a:r>
              <a:rPr lang="cs-CZ" dirty="0"/>
              <a:t>firma zákonitě vytlačí všechny konkurenty z odvětví;</a:t>
            </a:r>
          </a:p>
          <a:p>
            <a:pPr marL="514350" lvl="0" indent="-514350">
              <a:buFont typeface="+mj-lt"/>
              <a:buAutoNum type="alphaLcParenR"/>
            </a:pPr>
            <a:r>
              <a:rPr lang="cs-CZ" dirty="0"/>
              <a:t>nelze jednoznačně rozhodnout, protože neznáme typ konkurence.</a:t>
            </a:r>
          </a:p>
          <a:p>
            <a:pPr marL="0" indent="0">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112</a:t>
            </a:fld>
            <a:endParaRPr lang="cs-CZ"/>
          </a:p>
        </p:txBody>
      </p:sp>
    </p:spTree>
    <p:extLst>
      <p:ext uri="{BB962C8B-B14F-4D97-AF65-F5344CB8AC3E}">
        <p14:creationId xmlns:p14="http://schemas.microsoft.com/office/powerpoint/2010/main" val="93883235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7.5 TESTOVÉ OTÁZKY</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SPRÁVNÉ ODPOVĚDI</a:t>
            </a:r>
          </a:p>
          <a:p>
            <a:pPr marL="0" indent="0" algn="ctr">
              <a:buNone/>
            </a:pPr>
            <a:endParaRPr lang="cs-CZ" dirty="0"/>
          </a:p>
          <a:p>
            <a:pPr marL="0" indent="0" algn="ctr">
              <a:buNone/>
            </a:pPr>
            <a:r>
              <a:rPr lang="cs-CZ" dirty="0" smtClean="0"/>
              <a:t>d)</a:t>
            </a:r>
          </a:p>
          <a:p>
            <a:pPr marL="0" indent="0" algn="ctr">
              <a:buNone/>
            </a:pPr>
            <a:r>
              <a:rPr lang="cs-CZ" dirty="0" smtClean="0"/>
              <a:t>b)</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113</a:t>
            </a:fld>
            <a:endParaRPr lang="cs-CZ"/>
          </a:p>
        </p:txBody>
      </p:sp>
    </p:spTree>
    <p:extLst>
      <p:ext uri="{BB962C8B-B14F-4D97-AF65-F5344CB8AC3E}">
        <p14:creationId xmlns:p14="http://schemas.microsoft.com/office/powerpoint/2010/main" val="77776439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7.6 </a:t>
            </a:r>
            <a:r>
              <a:rPr lang="cs-CZ" dirty="0"/>
              <a:t>TESTOVÉ OTÁZKY</a:t>
            </a:r>
          </a:p>
        </p:txBody>
      </p:sp>
      <p:sp>
        <p:nvSpPr>
          <p:cNvPr id="17" name="Zástupný symbol pro obsah 16"/>
          <p:cNvSpPr>
            <a:spLocks noGrp="1"/>
          </p:cNvSpPr>
          <p:nvPr>
            <p:ph sz="half" idx="1"/>
          </p:nvPr>
        </p:nvSpPr>
        <p:spPr/>
        <p:txBody>
          <a:bodyPr>
            <a:normAutofit/>
          </a:bodyPr>
          <a:lstStyle/>
          <a:p>
            <a:pPr marL="0" indent="0">
              <a:buNone/>
            </a:pPr>
            <a:r>
              <a:rPr lang="cs-CZ" b="1" dirty="0"/>
              <a:t>Kolik trhů obsahuje model 2x2x2?</a:t>
            </a:r>
          </a:p>
          <a:p>
            <a:pPr marL="514350" lvl="0" indent="-514350">
              <a:buFont typeface="+mj-lt"/>
              <a:buAutoNum type="alphaLcParenR"/>
            </a:pPr>
            <a:r>
              <a:rPr lang="cs-CZ" dirty="0"/>
              <a:t>2</a:t>
            </a:r>
          </a:p>
          <a:p>
            <a:pPr marL="514350" lvl="0" indent="-514350">
              <a:buFont typeface="+mj-lt"/>
              <a:buAutoNum type="alphaLcParenR"/>
            </a:pPr>
            <a:r>
              <a:rPr lang="cs-CZ" dirty="0"/>
              <a:t>3</a:t>
            </a:r>
          </a:p>
          <a:p>
            <a:pPr marL="514350" lvl="0" indent="-514350">
              <a:buFont typeface="+mj-lt"/>
              <a:buAutoNum type="alphaLcParenR"/>
            </a:pPr>
            <a:r>
              <a:rPr lang="cs-CZ" dirty="0"/>
              <a:t>4</a:t>
            </a:r>
          </a:p>
          <a:p>
            <a:pPr marL="514350" lvl="0" indent="-514350">
              <a:buFont typeface="+mj-lt"/>
              <a:buAutoNum type="alphaLcParenR"/>
            </a:pPr>
            <a:r>
              <a:rPr lang="cs-CZ" dirty="0"/>
              <a:t>5</a:t>
            </a:r>
          </a:p>
          <a:p>
            <a:pPr marL="514350" lvl="0" indent="-514350">
              <a:buFont typeface="+mj-lt"/>
              <a:buAutoNum type="alphaLcParenR"/>
            </a:pPr>
            <a:r>
              <a:rPr lang="cs-CZ" dirty="0"/>
              <a:t>6</a:t>
            </a:r>
          </a:p>
          <a:p>
            <a:endParaRPr lang="cs-CZ" dirty="0"/>
          </a:p>
        </p:txBody>
      </p:sp>
      <p:sp>
        <p:nvSpPr>
          <p:cNvPr id="18" name="Zástupný symbol pro obsah 17"/>
          <p:cNvSpPr>
            <a:spLocks noGrp="1"/>
          </p:cNvSpPr>
          <p:nvPr>
            <p:ph sz="half" idx="2"/>
          </p:nvPr>
        </p:nvSpPr>
        <p:spPr/>
        <p:txBody>
          <a:bodyPr>
            <a:normAutofit/>
          </a:bodyPr>
          <a:lstStyle/>
          <a:p>
            <a:pPr marL="0" indent="0">
              <a:buNone/>
            </a:pPr>
            <a:r>
              <a:rPr lang="cs-CZ" b="1" dirty="0"/>
              <a:t>Pro dosažení všeobecné rovnováhy je nutná:</a:t>
            </a:r>
          </a:p>
          <a:p>
            <a:pPr marL="514350" lvl="0" indent="-514350">
              <a:buFont typeface="+mj-lt"/>
              <a:buAutoNum type="alphaLcParenR"/>
            </a:pPr>
            <a:r>
              <a:rPr lang="cs-CZ" dirty="0"/>
              <a:t>efektivnost ve výrobě</a:t>
            </a:r>
          </a:p>
          <a:p>
            <a:pPr marL="514350" lvl="0" indent="-514350">
              <a:buFont typeface="+mj-lt"/>
              <a:buAutoNum type="alphaLcParenR"/>
            </a:pPr>
            <a:r>
              <a:rPr lang="cs-CZ" dirty="0"/>
              <a:t>efektivnost ve směně </a:t>
            </a:r>
          </a:p>
          <a:p>
            <a:pPr marL="514350" lvl="0" indent="-514350">
              <a:buFont typeface="+mj-lt"/>
              <a:buAutoNum type="alphaLcParenR"/>
            </a:pPr>
            <a:r>
              <a:rPr lang="cs-CZ" dirty="0"/>
              <a:t>efektivnost dílčího trhu</a:t>
            </a:r>
          </a:p>
          <a:p>
            <a:pPr marL="514350" lvl="0" indent="-514350">
              <a:buFont typeface="+mj-lt"/>
              <a:buAutoNum type="alphaLcParenR"/>
            </a:pPr>
            <a:r>
              <a:rPr lang="cs-CZ" dirty="0"/>
              <a:t>současná efektivnost ve výrobě, směně a produkt mixu</a:t>
            </a:r>
          </a:p>
          <a:p>
            <a:pPr marL="0" indent="0">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114</a:t>
            </a:fld>
            <a:endParaRPr lang="cs-CZ"/>
          </a:p>
        </p:txBody>
      </p:sp>
    </p:spTree>
    <p:extLst>
      <p:ext uri="{BB962C8B-B14F-4D97-AF65-F5344CB8AC3E}">
        <p14:creationId xmlns:p14="http://schemas.microsoft.com/office/powerpoint/2010/main" val="394653272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7.6 TESTOVÉ OTÁZKY</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SPRÁVNÉ ODPOVĚDI</a:t>
            </a:r>
          </a:p>
          <a:p>
            <a:pPr marL="0" indent="0" algn="ctr">
              <a:buNone/>
            </a:pPr>
            <a:r>
              <a:rPr lang="cs-CZ" dirty="0" smtClean="0"/>
              <a:t>e)</a:t>
            </a:r>
          </a:p>
          <a:p>
            <a:pPr marL="0" indent="0" algn="ctr">
              <a:buNone/>
            </a:pPr>
            <a:r>
              <a:rPr lang="cs-CZ" dirty="0" smtClean="0"/>
              <a:t>d)</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115</a:t>
            </a:fld>
            <a:endParaRPr lang="cs-CZ"/>
          </a:p>
        </p:txBody>
      </p:sp>
    </p:spTree>
    <p:extLst>
      <p:ext uri="{BB962C8B-B14F-4D97-AF65-F5344CB8AC3E}">
        <p14:creationId xmlns:p14="http://schemas.microsoft.com/office/powerpoint/2010/main" val="254018574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7.7 </a:t>
            </a:r>
            <a:r>
              <a:rPr lang="cs-CZ" dirty="0"/>
              <a:t>TESTOVÉ OTÁZKY</a:t>
            </a:r>
          </a:p>
        </p:txBody>
      </p:sp>
      <p:sp>
        <p:nvSpPr>
          <p:cNvPr id="17" name="Zástupný symbol pro obsah 16"/>
          <p:cNvSpPr>
            <a:spLocks noGrp="1"/>
          </p:cNvSpPr>
          <p:nvPr>
            <p:ph sz="half" idx="1"/>
          </p:nvPr>
        </p:nvSpPr>
        <p:spPr/>
        <p:txBody>
          <a:bodyPr>
            <a:normAutofit fontScale="85000" lnSpcReduction="20000"/>
          </a:bodyPr>
          <a:lstStyle/>
          <a:p>
            <a:pPr marL="0" indent="0">
              <a:buNone/>
            </a:pPr>
            <a:r>
              <a:rPr lang="cs-CZ" b="1" dirty="0"/>
              <a:t>Teorie dílčí ekonomické rovnováhy zkoumá:</a:t>
            </a:r>
          </a:p>
          <a:p>
            <a:pPr marL="514350" lvl="0" indent="-514350">
              <a:buFont typeface="+mj-lt"/>
              <a:buAutoNum type="alphaLcParenR"/>
            </a:pPr>
            <a:r>
              <a:rPr lang="cs-CZ" dirty="0"/>
              <a:t>tržní systém jako celek</a:t>
            </a:r>
          </a:p>
          <a:p>
            <a:pPr marL="514350" lvl="0" indent="-514350">
              <a:buFont typeface="+mj-lt"/>
              <a:buAutoNum type="alphaLcParenR"/>
            </a:pPr>
            <a:r>
              <a:rPr lang="cs-CZ" dirty="0"/>
              <a:t>zpětnou vazbu mezi trhy</a:t>
            </a:r>
          </a:p>
          <a:p>
            <a:pPr marL="514350" lvl="0" indent="-514350">
              <a:buFont typeface="+mj-lt"/>
              <a:buAutoNum type="alphaLcParenR"/>
            </a:pPr>
            <a:r>
              <a:rPr lang="cs-CZ" dirty="0"/>
              <a:t>podmínky rovnováhy na všech trzích současně</a:t>
            </a:r>
          </a:p>
          <a:p>
            <a:pPr marL="514350" lvl="0" indent="-514350">
              <a:buFont typeface="+mj-lt"/>
              <a:buAutoNum type="alphaLcParenR"/>
            </a:pPr>
            <a:r>
              <a:rPr lang="cs-CZ" dirty="0"/>
              <a:t>všechny odpovědi a) b) c) jsou správné</a:t>
            </a:r>
          </a:p>
          <a:p>
            <a:pPr marL="514350" lvl="0" indent="-514350">
              <a:buFont typeface="+mj-lt"/>
              <a:buAutoNum type="alphaLcParenR"/>
            </a:pPr>
            <a:r>
              <a:rPr lang="cs-CZ" dirty="0"/>
              <a:t>žádná z odpovědí není správná</a:t>
            </a:r>
          </a:p>
          <a:p>
            <a:endParaRPr lang="cs-CZ" dirty="0"/>
          </a:p>
        </p:txBody>
      </p:sp>
      <p:sp>
        <p:nvSpPr>
          <p:cNvPr id="18" name="Zástupný symbol pro obsah 17"/>
          <p:cNvSpPr>
            <a:spLocks noGrp="1"/>
          </p:cNvSpPr>
          <p:nvPr>
            <p:ph sz="half" idx="2"/>
          </p:nvPr>
        </p:nvSpPr>
        <p:spPr/>
        <p:txBody>
          <a:bodyPr>
            <a:normAutofit fontScale="85000" lnSpcReduction="20000"/>
          </a:bodyPr>
          <a:lstStyle/>
          <a:p>
            <a:pPr marL="0" indent="0">
              <a:buNone/>
            </a:pPr>
            <a:r>
              <a:rPr lang="cs-CZ" b="1" dirty="0"/>
              <a:t>Bod všeobecné rovnováhy:</a:t>
            </a:r>
          </a:p>
          <a:p>
            <a:pPr marL="514350" lvl="0" indent="-514350">
              <a:buFont typeface="+mj-lt"/>
              <a:buAutoNum type="alphaLcParenR"/>
            </a:pPr>
            <a:r>
              <a:rPr lang="cs-CZ" dirty="0"/>
              <a:t>musí ležet na PPF nebo na smluvní křivce</a:t>
            </a:r>
          </a:p>
          <a:p>
            <a:pPr marL="514350" lvl="0" indent="-514350">
              <a:buFont typeface="+mj-lt"/>
              <a:buAutoNum type="alphaLcParenR"/>
            </a:pPr>
            <a:r>
              <a:rPr lang="cs-CZ" dirty="0"/>
              <a:t>musí ležet na PPF nikoliv na smluvní křivce</a:t>
            </a:r>
          </a:p>
          <a:p>
            <a:pPr marL="514350" lvl="0" indent="-514350">
              <a:buFont typeface="+mj-lt"/>
              <a:buAutoNum type="alphaLcParenR"/>
            </a:pPr>
            <a:r>
              <a:rPr lang="cs-CZ" dirty="0"/>
              <a:t>nemusí ležet na PPF, ale musí ležet  na smluvní křivce</a:t>
            </a:r>
          </a:p>
          <a:p>
            <a:pPr marL="514350" lvl="0" indent="-514350">
              <a:buFont typeface="+mj-lt"/>
              <a:buAutoNum type="alphaLcParenR"/>
            </a:pPr>
            <a:r>
              <a:rPr lang="cs-CZ" dirty="0"/>
              <a:t>nemusí ležet na PPF, a nemusí ležet  na smluvní křivce</a:t>
            </a:r>
          </a:p>
          <a:p>
            <a:pPr marL="514350" indent="-514350">
              <a:buFont typeface="+mj-lt"/>
              <a:buAutoNum type="alphaLcParenR"/>
            </a:pPr>
            <a:r>
              <a:rPr lang="cs-CZ" dirty="0"/>
              <a:t>musí ležet v průsečíku PPF a smluvní křivky</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116</a:t>
            </a:fld>
            <a:endParaRPr lang="cs-CZ"/>
          </a:p>
        </p:txBody>
      </p:sp>
    </p:spTree>
    <p:extLst>
      <p:ext uri="{BB962C8B-B14F-4D97-AF65-F5344CB8AC3E}">
        <p14:creationId xmlns:p14="http://schemas.microsoft.com/office/powerpoint/2010/main" val="344555575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7.7 TESTOVÉ OTÁZKY</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SPRÁVNÉ ODPOVĚDI</a:t>
            </a:r>
          </a:p>
          <a:p>
            <a:pPr marL="0" indent="0" algn="ctr">
              <a:buNone/>
            </a:pPr>
            <a:endParaRPr lang="cs-CZ" dirty="0"/>
          </a:p>
          <a:p>
            <a:pPr marL="0" indent="0" algn="ctr">
              <a:buNone/>
            </a:pPr>
            <a:r>
              <a:rPr lang="cs-CZ" dirty="0" smtClean="0"/>
              <a:t>e)</a:t>
            </a:r>
          </a:p>
          <a:p>
            <a:pPr marL="0" indent="0" algn="ctr">
              <a:buNone/>
            </a:pPr>
            <a:r>
              <a:rPr lang="cs-CZ" dirty="0" smtClean="0"/>
              <a:t>a)</a:t>
            </a:r>
          </a:p>
          <a:p>
            <a:pPr mar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117</a:t>
            </a:fld>
            <a:endParaRPr lang="cs-CZ"/>
          </a:p>
        </p:txBody>
      </p:sp>
    </p:spTree>
    <p:extLst>
      <p:ext uri="{BB962C8B-B14F-4D97-AF65-F5344CB8AC3E}">
        <p14:creationId xmlns:p14="http://schemas.microsoft.com/office/powerpoint/2010/main" val="399565945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7.8 </a:t>
            </a:r>
            <a:r>
              <a:rPr lang="cs-CZ" dirty="0"/>
              <a:t>TESTOVÉ OTÁZKY</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118</a:t>
            </a:fld>
            <a:endParaRPr lang="cs-CZ"/>
          </a:p>
        </p:txBody>
      </p:sp>
      <p:sp>
        <p:nvSpPr>
          <p:cNvPr id="3" name="Zástupný symbol pro obsah 2"/>
          <p:cNvSpPr>
            <a:spLocks noGrp="1"/>
          </p:cNvSpPr>
          <p:nvPr>
            <p:ph sz="half" idx="1"/>
          </p:nvPr>
        </p:nvSpPr>
        <p:spPr/>
        <p:txBody>
          <a:bodyPr/>
          <a:lstStyle/>
          <a:p>
            <a:endParaRPr lang="cs-CZ"/>
          </a:p>
        </p:txBody>
      </p:sp>
      <p:sp>
        <p:nvSpPr>
          <p:cNvPr id="4" name="Zástupný symbol pro obsah 3"/>
          <p:cNvSpPr>
            <a:spLocks noGrp="1"/>
          </p:cNvSpPr>
          <p:nvPr>
            <p:ph sz="half" idx="2"/>
          </p:nvPr>
        </p:nvSpPr>
        <p:spPr/>
        <p:txBody>
          <a:bodyPr/>
          <a:lstStyle/>
          <a:p>
            <a:endParaRPr lang="cs-CZ"/>
          </a:p>
        </p:txBody>
      </p:sp>
    </p:spTree>
    <p:extLst>
      <p:ext uri="{BB962C8B-B14F-4D97-AF65-F5344CB8AC3E}">
        <p14:creationId xmlns:p14="http://schemas.microsoft.com/office/powerpoint/2010/main" val="29978860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7.8 TESTOVÉ OTÁZKY</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SPRÁVNÉ ODPOVĚDI</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119</a:t>
            </a:fld>
            <a:endParaRPr lang="cs-CZ"/>
          </a:p>
        </p:txBody>
      </p:sp>
    </p:spTree>
    <p:extLst>
      <p:ext uri="{BB962C8B-B14F-4D97-AF65-F5344CB8AC3E}">
        <p14:creationId xmlns:p14="http://schemas.microsoft.com/office/powerpoint/2010/main" val="2113294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nchor="ctr"/>
          <a:lstStyle/>
          <a:p>
            <a:pPr marL="0" indent="0">
              <a:buNone/>
            </a:pPr>
            <a:r>
              <a:rPr lang="cs-CZ" i="1" dirty="0"/>
              <a:t>Doufám, že tam to pivo nebude moc drahé. Maximum, co jste ochotni zaplatit, je 35 korun, jinak pivo oželíte a půjdete dál. Přijdete k hospodě a hle – pivo stojí 25 korun. 10 korun tedy činí převis mezi tím, co jste byli ochotní zaplatit a tím, co jste nakonec za pivo zaplatili.</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12</a:t>
            </a:fld>
            <a:endParaRPr lang="cs-CZ"/>
          </a:p>
        </p:txBody>
      </p:sp>
    </p:spTree>
    <p:extLst>
      <p:ext uri="{BB962C8B-B14F-4D97-AF65-F5344CB8AC3E}">
        <p14:creationId xmlns:p14="http://schemas.microsoft.com/office/powerpoint/2010/main" val="426960791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8. </a:t>
            </a:r>
            <a:endParaRPr lang="cs-CZ" dirty="0"/>
          </a:p>
        </p:txBody>
      </p:sp>
      <p:sp>
        <p:nvSpPr>
          <p:cNvPr id="3" name="Zástupný symbol pro obsah 2"/>
          <p:cNvSpPr>
            <a:spLocks noGrp="1"/>
          </p:cNvSpPr>
          <p:nvPr>
            <p:ph type="subTitle" idx="1"/>
          </p:nvPr>
        </p:nvSpPr>
        <p:spPr/>
        <p:txBody>
          <a:bodyPr>
            <a:normAutofit/>
          </a:bodyPr>
          <a:lstStyle/>
          <a:p>
            <a:pPr lvl="0"/>
            <a:r>
              <a:rPr lang="cs-CZ" b="1" cap="all" dirty="0" smtClean="0"/>
              <a:t>TESTOVÉ OTÁZKY</a:t>
            </a:r>
          </a:p>
          <a:p>
            <a:pPr lvl="0"/>
            <a:r>
              <a:rPr lang="cs-CZ" b="1" cap="all" dirty="0" smtClean="0"/>
              <a:t>PRAVDA/NEPRAVDA</a:t>
            </a:r>
            <a:endParaRPr lang="cs-CZ" b="1" cap="all" dirty="0"/>
          </a:p>
        </p:txBody>
      </p:sp>
      <p:sp>
        <p:nvSpPr>
          <p:cNvPr id="5" name="Zástupný symbol pro číslo snímku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ACF089-6BD9-4FF9-8F05-3BF27D933551}" type="slidenum">
              <a:rPr kumimoji="0" lang="cs-CZ" sz="1200" b="0" i="0" u="none" strike="noStrike" kern="1200" cap="none" spc="0" normalizeH="0" baseline="0" noProof="0" smtClean="0">
                <a:ln>
                  <a:noFill/>
                </a:ln>
                <a:solidFill>
                  <a:prstClr val="black">
                    <a:tint val="75000"/>
                  </a:prstClr>
                </a:solidFill>
                <a:effectLst/>
                <a:uLnTx/>
                <a:uFillTx/>
                <a:latin typeface="Source sans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120</a:t>
            </a:fld>
            <a:endParaRPr kumimoji="0" lang="cs-CZ" sz="1200" b="0" i="0" u="none" strike="noStrike" kern="1200" cap="none" spc="0" normalizeH="0" baseline="0" noProof="0">
              <a:ln>
                <a:noFill/>
              </a:ln>
              <a:solidFill>
                <a:prstClr val="black">
                  <a:tint val="75000"/>
                </a:prstClr>
              </a:solidFill>
              <a:effectLst/>
              <a:uLnTx/>
              <a:uFillTx/>
              <a:latin typeface="Source sans Pro"/>
              <a:ea typeface="+mn-ea"/>
              <a:cs typeface="+mn-cs"/>
            </a:endParaRPr>
          </a:p>
        </p:txBody>
      </p:sp>
    </p:spTree>
    <p:extLst>
      <p:ext uri="{BB962C8B-B14F-4D97-AF65-F5344CB8AC3E}">
        <p14:creationId xmlns:p14="http://schemas.microsoft.com/office/powerpoint/2010/main" val="285447724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 PRAVDA/NEPRAVDA ?</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a:t>Nejvýznamnější prací anglického ekonoma J. M. </a:t>
            </a:r>
            <a:r>
              <a:rPr lang="cs-CZ" sz="2000" dirty="0" err="1"/>
              <a:t>Keynese</a:t>
            </a:r>
            <a:r>
              <a:rPr lang="cs-CZ" sz="2000" dirty="0"/>
              <a:t> je „Obecná teorie zaměstnanosti, úroku a peněz“, poprvé vydaná roku 1936.</a:t>
            </a:r>
          </a:p>
          <a:p>
            <a:pPr lvl="0">
              <a:buFont typeface="Symbol" panose="05050102010706020507" pitchFamily="18" charset="2"/>
              <a:buChar char=""/>
            </a:pPr>
            <a:r>
              <a:rPr lang="cs-CZ" sz="2000" dirty="0"/>
              <a:t>Makroekonomie sleduje rozhodovací procesy a celou ekonomiku pouze „očima“ jednoho dílčího ekonomického subjektu např. domácnosti nebo firmy.</a:t>
            </a:r>
          </a:p>
          <a:p>
            <a:pPr lvl="0">
              <a:buFont typeface="Symbol" panose="05050102010706020507" pitchFamily="18" charset="2"/>
              <a:buChar char=""/>
            </a:pPr>
            <a:r>
              <a:rPr lang="cs-CZ" sz="2000" dirty="0"/>
              <a:t>Ekonomie je věda přírodní, a proto musí vždy v co nejširší míře využívat matematický aparát</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121</a:t>
            </a:fld>
            <a:endParaRPr lang="cs-CZ"/>
          </a:p>
        </p:txBody>
      </p:sp>
    </p:spTree>
    <p:extLst>
      <p:ext uri="{BB962C8B-B14F-4D97-AF65-F5344CB8AC3E}">
        <p14:creationId xmlns:p14="http://schemas.microsoft.com/office/powerpoint/2010/main" val="203289991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 </a:t>
            </a:r>
          </a:p>
          <a:p>
            <a:pPr marL="514350" lvl="0" indent="-514350" algn="ctr">
              <a:buFont typeface="+mj-lt"/>
              <a:buAutoNum type="arabicParenR"/>
            </a:pPr>
            <a:r>
              <a:rPr lang="cs-CZ" dirty="0" smtClean="0"/>
              <a:t>ne </a:t>
            </a:r>
          </a:p>
          <a:p>
            <a:pPr marL="514350" lvl="0" indent="-514350" algn="ctr">
              <a:buFont typeface="+mj-lt"/>
              <a:buAutoNum type="arabicParenR"/>
            </a:pPr>
            <a:r>
              <a:rPr lang="cs-CZ" dirty="0" smtClean="0"/>
              <a:t>ne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122</a:t>
            </a:fld>
            <a:endParaRPr lang="cs-CZ"/>
          </a:p>
        </p:txBody>
      </p:sp>
    </p:spTree>
    <p:extLst>
      <p:ext uri="{BB962C8B-B14F-4D97-AF65-F5344CB8AC3E}">
        <p14:creationId xmlns:p14="http://schemas.microsoft.com/office/powerpoint/2010/main" val="404188915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 PRAVDA/NEPRAVDA ?</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smtClean="0"/>
              <a:t>Mikroekonomie </a:t>
            </a:r>
            <a:r>
              <a:rPr lang="cs-CZ" sz="2000" dirty="0"/>
              <a:t>si klade různé otázky, například kolik má jednotlivá firma nakoupit zdrojů a kolik kusů finální produkce má vyrobit za časovou jednotku.</a:t>
            </a:r>
          </a:p>
          <a:p>
            <a:pPr lvl="0">
              <a:buFont typeface="Symbol" panose="05050102010706020507" pitchFamily="18" charset="2"/>
              <a:buChar char=""/>
            </a:pPr>
            <a:r>
              <a:rPr lang="cs-CZ" sz="2000" dirty="0"/>
              <a:t>Tvrzení, že ekonomická svoboda a nezávislost je myslitelná jen v tržní ekonomice, je příkladem výroku pozitivního, neboť řada ekonomů s tímto výrokem bezvýhradně souhlasí.</a:t>
            </a:r>
          </a:p>
          <a:p>
            <a:pPr lvl="0">
              <a:buFont typeface="Symbol" panose="05050102010706020507" pitchFamily="18" charset="2"/>
              <a:buChar char=""/>
            </a:pPr>
            <a:r>
              <a:rPr lang="cs-CZ" sz="2000" dirty="0"/>
              <a:t>Každá ekonomická škola vychází z určité filosofie – určitých předpokladů, na nichž buduje svůj teoretický aparát a na jeho základě formuluje doporučení pro hospodářskou politiku</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123</a:t>
            </a:fld>
            <a:endParaRPr lang="cs-CZ"/>
          </a:p>
        </p:txBody>
      </p:sp>
    </p:spTree>
    <p:extLst>
      <p:ext uri="{BB962C8B-B14F-4D97-AF65-F5344CB8AC3E}">
        <p14:creationId xmlns:p14="http://schemas.microsoft.com/office/powerpoint/2010/main" val="376282991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124</a:t>
            </a:fld>
            <a:endParaRPr lang="cs-CZ"/>
          </a:p>
        </p:txBody>
      </p:sp>
    </p:spTree>
    <p:extLst>
      <p:ext uri="{BB962C8B-B14F-4D97-AF65-F5344CB8AC3E}">
        <p14:creationId xmlns:p14="http://schemas.microsoft.com/office/powerpoint/2010/main" val="4046371147"/>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8.3 PRAVDA/NEPRAVDA ?</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a:t>Pod pojmem „neviditelná ruka“ chápeme vliv a interakci skrytých zájmových skupin (lobby).</a:t>
            </a:r>
          </a:p>
          <a:p>
            <a:pPr lvl="0">
              <a:buFont typeface="Symbol" panose="05050102010706020507" pitchFamily="18" charset="2"/>
              <a:buChar char=""/>
            </a:pPr>
            <a:r>
              <a:rPr lang="cs-CZ" sz="2000" dirty="0"/>
              <a:t>Zvětšení zásoby kapitálových statků vyžaduje dočasné snížení současné spotřeby.</a:t>
            </a:r>
          </a:p>
          <a:p>
            <a:pPr lvl="0">
              <a:buFont typeface="Symbol" panose="05050102010706020507" pitchFamily="18" charset="2"/>
              <a:buChar char=""/>
            </a:pPr>
            <a:r>
              <a:rPr lang="cs-CZ" sz="2000" dirty="0"/>
              <a:t>Za vzácný statek považujeme ten, který se vyskytuje v omezeném množství</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125</a:t>
            </a:fld>
            <a:endParaRPr lang="cs-CZ"/>
          </a:p>
        </p:txBody>
      </p:sp>
    </p:spTree>
    <p:extLst>
      <p:ext uri="{BB962C8B-B14F-4D97-AF65-F5344CB8AC3E}">
        <p14:creationId xmlns:p14="http://schemas.microsoft.com/office/powerpoint/2010/main" val="208561729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8.3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ne </a:t>
            </a:r>
          </a:p>
          <a:p>
            <a:pPr marL="514350" lvl="0" indent="-514350" algn="ctr">
              <a:buFont typeface="+mj-lt"/>
              <a:buAutoNum type="arabicParenR"/>
            </a:pPr>
            <a:r>
              <a:rPr lang="cs-CZ" dirty="0" smtClean="0"/>
              <a:t>ano </a:t>
            </a:r>
          </a:p>
          <a:p>
            <a:pPr marL="514350" lvl="0" indent="-514350" algn="ctr">
              <a:buFont typeface="+mj-lt"/>
              <a:buAutoNum type="arabicParenR"/>
            </a:pPr>
            <a:r>
              <a:rPr lang="cs-CZ" dirty="0" smtClean="0"/>
              <a:t>ano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126</a:t>
            </a:fld>
            <a:endParaRPr lang="cs-CZ"/>
          </a:p>
        </p:txBody>
      </p:sp>
    </p:spTree>
    <p:extLst>
      <p:ext uri="{BB962C8B-B14F-4D97-AF65-F5344CB8AC3E}">
        <p14:creationId xmlns:p14="http://schemas.microsoft.com/office/powerpoint/2010/main" val="220552643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8.4 PRAVDA/NEPRAVDA ?</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smtClean="0"/>
              <a:t>Půda </a:t>
            </a:r>
            <a:r>
              <a:rPr lang="cs-CZ" sz="2000" dirty="0"/>
              <a:t>je primárním výrobním faktorem, protože je historicky prvním používaným výrobním faktorem.</a:t>
            </a:r>
          </a:p>
          <a:p>
            <a:pPr lvl="0">
              <a:buFont typeface="Symbol" panose="05050102010706020507" pitchFamily="18" charset="2"/>
              <a:buChar char=""/>
            </a:pPr>
            <a:r>
              <a:rPr lang="cs-CZ" sz="2000" dirty="0"/>
              <a:t>Pitnou vodu ve městech můžeme označit jako ekonomický statek, který býval dříve statkem volným.</a:t>
            </a:r>
          </a:p>
          <a:p>
            <a:pPr>
              <a:buFont typeface="Symbol" panose="05050102010706020507" pitchFamily="18" charset="2"/>
              <a:buChar char=""/>
            </a:pPr>
            <a:r>
              <a:rPr lang="cs-CZ" sz="2000" dirty="0"/>
              <a:t>Z hlediska užití můžeme ekonomické statky rozdělit na kapitálové statky (meziprodukty a dlouhodobé kapitálové statky) a na statky spotřební</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127</a:t>
            </a:fld>
            <a:endParaRPr lang="cs-CZ"/>
          </a:p>
        </p:txBody>
      </p:sp>
    </p:spTree>
    <p:extLst>
      <p:ext uri="{BB962C8B-B14F-4D97-AF65-F5344CB8AC3E}">
        <p14:creationId xmlns:p14="http://schemas.microsoft.com/office/powerpoint/2010/main" val="217159132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8.4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a:t>ne </a:t>
            </a:r>
          </a:p>
          <a:p>
            <a:pPr marL="514350" lvl="0" indent="-514350" algn="ctr">
              <a:buFont typeface="+mj-lt"/>
              <a:buAutoNum type="arabicParenR"/>
            </a:pPr>
            <a:r>
              <a:rPr lang="cs-CZ" dirty="0"/>
              <a:t>ano </a:t>
            </a:r>
          </a:p>
          <a:p>
            <a:pPr marL="514350" lvl="0" indent="-514350" algn="ctr">
              <a:buFont typeface="+mj-lt"/>
              <a:buAutoNum type="arabicParenR"/>
            </a:pPr>
            <a:r>
              <a:rPr lang="cs-CZ" dirty="0"/>
              <a:t>ano </a:t>
            </a:r>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128</a:t>
            </a:fld>
            <a:endParaRPr lang="cs-CZ"/>
          </a:p>
        </p:txBody>
      </p:sp>
    </p:spTree>
    <p:extLst>
      <p:ext uri="{BB962C8B-B14F-4D97-AF65-F5344CB8AC3E}">
        <p14:creationId xmlns:p14="http://schemas.microsoft.com/office/powerpoint/2010/main" val="1709827706"/>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8.5 PRAVDA/NEPRAVDA ?</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smtClean="0"/>
              <a:t>Trh </a:t>
            </a:r>
            <a:r>
              <a:rPr lang="cs-CZ" sz="2000" dirty="0"/>
              <a:t>je místem, kde zájmy kupujících a prodávajících jsou koordinovány automaticky prostřednictvím působení tržních sil.</a:t>
            </a:r>
          </a:p>
          <a:p>
            <a:pPr lvl="0">
              <a:buFont typeface="Symbol" panose="05050102010706020507" pitchFamily="18" charset="2"/>
              <a:buChar char=""/>
            </a:pPr>
            <a:r>
              <a:rPr lang="cs-CZ" sz="2000" dirty="0"/>
              <a:t>Pokud vláda sníží cla na dovoz jablek, stoupne cena domácí produkce.</a:t>
            </a:r>
          </a:p>
          <a:p>
            <a:pPr lvl="0">
              <a:buFont typeface="Symbol" panose="05050102010706020507" pitchFamily="18" charset="2"/>
              <a:buChar char=""/>
            </a:pPr>
            <a:r>
              <a:rPr lang="cs-CZ" sz="2000" dirty="0"/>
              <a:t>Pro všechny typy statků platí, že s růstem důchodu spotřebitelů roste i poptávka.</a:t>
            </a:r>
          </a:p>
          <a:p>
            <a:pPr lvl="0">
              <a:buFont typeface="Symbol" panose="05050102010706020507" pitchFamily="18" charset="2"/>
              <a:buChar char=""/>
            </a:pPr>
            <a:r>
              <a:rPr lang="cs-CZ" sz="2000" dirty="0"/>
              <a:t>Růst ceny benzínu způsobí zvýšení poptávky po potravinách</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129</a:t>
            </a:fld>
            <a:endParaRPr lang="cs-CZ"/>
          </a:p>
        </p:txBody>
      </p:sp>
    </p:spTree>
    <p:extLst>
      <p:ext uri="{BB962C8B-B14F-4D97-AF65-F5344CB8AC3E}">
        <p14:creationId xmlns:p14="http://schemas.microsoft.com/office/powerpoint/2010/main" val="1984499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nchor="ctr"/>
          <a:lstStyle/>
          <a:p>
            <a:pPr marL="0" indent="0" algn="ctr">
              <a:buNone/>
            </a:pPr>
            <a:r>
              <a:rPr lang="cs-CZ" i="1" dirty="0" smtClean="0"/>
              <a:t>Když </a:t>
            </a:r>
            <a:r>
              <a:rPr lang="cs-CZ" i="1" dirty="0"/>
              <a:t>je něco levnější, lidé mají tendenci – za jinak stejných okolností – kupovat toho více, a naopak</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13</a:t>
            </a:fld>
            <a:endParaRPr lang="cs-CZ"/>
          </a:p>
        </p:txBody>
      </p:sp>
    </p:spTree>
    <p:extLst>
      <p:ext uri="{BB962C8B-B14F-4D97-AF65-F5344CB8AC3E}">
        <p14:creationId xmlns:p14="http://schemas.microsoft.com/office/powerpoint/2010/main" val="1396804432"/>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8.5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 </a:t>
            </a:r>
            <a:endParaRPr lang="cs-CZ" dirty="0"/>
          </a:p>
          <a:p>
            <a:pPr marL="514350" lvl="0" indent="-514350" algn="ctr">
              <a:buFont typeface="+mj-lt"/>
              <a:buAutoNum type="arabicParenR"/>
            </a:pPr>
            <a:r>
              <a:rPr lang="cs-CZ" dirty="0" smtClean="0"/>
              <a:t>ne </a:t>
            </a:r>
            <a:endParaRPr lang="cs-CZ" dirty="0"/>
          </a:p>
          <a:p>
            <a:pPr marL="514350" lvl="0" indent="-514350" algn="ctr">
              <a:buFont typeface="+mj-lt"/>
              <a:buAutoNum type="arabicParenR"/>
            </a:pPr>
            <a:r>
              <a:rPr lang="cs-CZ" dirty="0" smtClean="0"/>
              <a:t>ne </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130</a:t>
            </a:fld>
            <a:endParaRPr lang="cs-CZ"/>
          </a:p>
        </p:txBody>
      </p:sp>
    </p:spTree>
    <p:extLst>
      <p:ext uri="{BB962C8B-B14F-4D97-AF65-F5344CB8AC3E}">
        <p14:creationId xmlns:p14="http://schemas.microsoft.com/office/powerpoint/2010/main" val="3017551818"/>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8.6 PRAVDA/NEPRAVDA ?</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smtClean="0"/>
              <a:t>Důchodový </a:t>
            </a:r>
            <a:r>
              <a:rPr lang="cs-CZ" sz="2000" dirty="0"/>
              <a:t>efekt cenové změny znamená změnu poptávaného množství vyvolanou tím, že změna ceny statku způsobí změnu reálného důchodu spotřebitele a ten ovlivní nakupované množství.</a:t>
            </a:r>
          </a:p>
          <a:p>
            <a:pPr lvl="0">
              <a:buFont typeface="Symbol" panose="05050102010706020507" pitchFamily="18" charset="2"/>
              <a:buChar char=""/>
            </a:pPr>
            <a:r>
              <a:rPr lang="cs-CZ" sz="2000" dirty="0"/>
              <a:t>Poptávková funkce udává vztah mezi cenou statku a kupovaným množstvím.</a:t>
            </a:r>
          </a:p>
          <a:p>
            <a:pPr lvl="0">
              <a:buFont typeface="Symbol" panose="05050102010706020507" pitchFamily="18" charset="2"/>
              <a:buChar char=""/>
            </a:pPr>
            <a:r>
              <a:rPr lang="cs-CZ" sz="2000" dirty="0"/>
              <a:t>Změna ceny daného statků vyvolá změnu tržní rovnováhy a je nastolen nový rovnovážný bod.</a:t>
            </a:r>
          </a:p>
          <a:p>
            <a:pPr lvl="0">
              <a:buFont typeface="Symbol" panose="05050102010706020507" pitchFamily="18" charset="2"/>
              <a:buChar char=""/>
            </a:pPr>
            <a:r>
              <a:rPr lang="cs-CZ" sz="2000" dirty="0"/>
              <a:t>Neúroda brambor v daném roce sníží ceny chleba a rohlíků.</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131</a:t>
            </a:fld>
            <a:endParaRPr lang="cs-CZ"/>
          </a:p>
        </p:txBody>
      </p:sp>
    </p:spTree>
    <p:extLst>
      <p:ext uri="{BB962C8B-B14F-4D97-AF65-F5344CB8AC3E}">
        <p14:creationId xmlns:p14="http://schemas.microsoft.com/office/powerpoint/2010/main" val="358814896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8.6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a:t>ano </a:t>
            </a:r>
          </a:p>
          <a:p>
            <a:pPr marL="514350" lvl="0" indent="-514350" algn="ctr">
              <a:buFont typeface="+mj-lt"/>
              <a:buAutoNum type="arabicParenR"/>
            </a:pPr>
            <a:r>
              <a:rPr lang="cs-CZ" dirty="0" smtClean="0"/>
              <a:t>ano</a:t>
            </a:r>
            <a:endParaRPr lang="cs-CZ" dirty="0"/>
          </a:p>
          <a:p>
            <a:pPr marL="514350" lvl="0" indent="-514350" algn="ctr">
              <a:buFont typeface="+mj-lt"/>
              <a:buAutoNum type="arabicParenR"/>
            </a:pPr>
            <a:r>
              <a:rPr lang="cs-CZ" dirty="0"/>
              <a:t>ne </a:t>
            </a:r>
            <a:endParaRPr lang="cs-CZ" dirty="0" smtClean="0"/>
          </a:p>
          <a:p>
            <a:pPr marL="514350" lvl="0" indent="-514350" algn="ctr">
              <a:buFont typeface="+mj-lt"/>
              <a:buAutoNum type="arabicParenR"/>
            </a:pPr>
            <a:r>
              <a:rPr lang="cs-CZ" dirty="0" smtClean="0"/>
              <a:t>ne</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132</a:t>
            </a:fld>
            <a:endParaRPr lang="cs-CZ"/>
          </a:p>
        </p:txBody>
      </p:sp>
    </p:spTree>
    <p:extLst>
      <p:ext uri="{BB962C8B-B14F-4D97-AF65-F5344CB8AC3E}">
        <p14:creationId xmlns:p14="http://schemas.microsoft.com/office/powerpoint/2010/main" val="3309977817"/>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8.7 PRAVDA/NEPRAVDA ?</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a:t>Je-li poptávka po určitém zboží cenově elastická, pak celkový příjem z prodeje tohoto zboží při poklesu jeho ceny vzroste.</a:t>
            </a:r>
          </a:p>
          <a:p>
            <a:pPr lvl="0">
              <a:buFont typeface="Symbol" panose="05050102010706020507" pitchFamily="18" charset="2"/>
              <a:buChar char=""/>
            </a:pPr>
            <a:r>
              <a:rPr lang="cs-CZ" sz="2000" dirty="0"/>
              <a:t>Zákon klesajícího užitku znamená, že s růstem příjmů potřeba všeho klesá.</a:t>
            </a:r>
          </a:p>
          <a:p>
            <a:pPr lvl="0">
              <a:buFont typeface="Symbol" panose="05050102010706020507" pitchFamily="18" charset="2"/>
              <a:buChar char=""/>
            </a:pPr>
            <a:r>
              <a:rPr lang="cs-CZ" sz="2000" dirty="0"/>
              <a:t>Cokoliv, co zvýší celkový užitek – za předpokladu </a:t>
            </a:r>
            <a:r>
              <a:rPr lang="cs-CZ" sz="2000" dirty="0" err="1"/>
              <a:t>ceteris</a:t>
            </a:r>
            <a:r>
              <a:rPr lang="cs-CZ" sz="2000" dirty="0"/>
              <a:t> </a:t>
            </a:r>
            <a:r>
              <a:rPr lang="cs-CZ" sz="2000" dirty="0" err="1"/>
              <a:t>paribus</a:t>
            </a:r>
            <a:r>
              <a:rPr lang="cs-CZ" sz="2000" dirty="0"/>
              <a:t> – má tendenci zvýšit i mezní užitek.</a:t>
            </a:r>
          </a:p>
          <a:p>
            <a:pPr lvl="0">
              <a:buFont typeface="Symbol" panose="05050102010706020507" pitchFamily="18" charset="2"/>
              <a:buChar char=""/>
            </a:pPr>
            <a:r>
              <a:rPr lang="cs-CZ" sz="2000" dirty="0"/>
              <a:t>Mezní míra substituce statku Y za statek X vyjadřuje směrnici indiferenční křivky.</a:t>
            </a:r>
          </a:p>
          <a:p>
            <a:pPr lvl="0">
              <a:buFont typeface="Symbol" panose="05050102010706020507" pitchFamily="18" charset="2"/>
              <a:buChar char=""/>
            </a:pPr>
            <a:r>
              <a:rPr lang="cs-CZ" sz="2000" dirty="0"/>
              <a:t>Vzácnější zboží má větší relativní hodnotu </a:t>
            </a:r>
            <a:r>
              <a:rPr lang="cs-CZ" sz="2000" dirty="0" smtClean="0"/>
              <a:t>substituce</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133</a:t>
            </a:fld>
            <a:endParaRPr lang="cs-CZ"/>
          </a:p>
        </p:txBody>
      </p:sp>
    </p:spTree>
    <p:extLst>
      <p:ext uri="{BB962C8B-B14F-4D97-AF65-F5344CB8AC3E}">
        <p14:creationId xmlns:p14="http://schemas.microsoft.com/office/powerpoint/2010/main" val="811815144"/>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8.7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a:t>ano </a:t>
            </a:r>
          </a:p>
          <a:p>
            <a:pPr marL="514350" lvl="0" indent="-514350" algn="ctr">
              <a:buFont typeface="+mj-lt"/>
              <a:buAutoNum type="arabicParenR"/>
            </a:pPr>
            <a:r>
              <a:rPr lang="cs-CZ" dirty="0" smtClean="0"/>
              <a:t>ne</a:t>
            </a:r>
            <a:endParaRPr lang="cs-CZ" dirty="0"/>
          </a:p>
          <a:p>
            <a:pPr marL="514350" lvl="0" indent="-514350" algn="ctr">
              <a:buFont typeface="+mj-lt"/>
              <a:buAutoNum type="arabicParenR"/>
            </a:pPr>
            <a:r>
              <a:rPr lang="cs-CZ" dirty="0"/>
              <a:t>ne </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134</a:t>
            </a:fld>
            <a:endParaRPr lang="cs-CZ"/>
          </a:p>
        </p:txBody>
      </p:sp>
    </p:spTree>
    <p:extLst>
      <p:ext uri="{BB962C8B-B14F-4D97-AF65-F5344CB8AC3E}">
        <p14:creationId xmlns:p14="http://schemas.microsoft.com/office/powerpoint/2010/main" val="428613924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8.8 PRAVDA/NEPRAVDA ?</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smtClean="0"/>
              <a:t>Když </a:t>
            </a:r>
            <a:r>
              <a:rPr lang="cs-CZ" sz="2000" dirty="0"/>
              <a:t>je domácnost v rovnováze, pak MU jednoho zboží se musí rovnat MU zboží ostatních.</a:t>
            </a:r>
          </a:p>
          <a:p>
            <a:pPr lvl="0">
              <a:buFont typeface="Symbol" panose="05050102010706020507" pitchFamily="18" charset="2"/>
              <a:buChar char=""/>
            </a:pPr>
            <a:r>
              <a:rPr lang="cs-CZ" sz="2000" dirty="0"/>
              <a:t>Snížení všech absolutních cen na polovinu bude mít za následek (za jinak stejných podmínek) zdvojnásobení reálného příjmu.</a:t>
            </a:r>
          </a:p>
          <a:p>
            <a:pPr lvl="0">
              <a:buFont typeface="Symbol" panose="05050102010706020507" pitchFamily="18" charset="2"/>
              <a:buChar char=""/>
            </a:pPr>
            <a:r>
              <a:rPr lang="cs-CZ" sz="2000" dirty="0"/>
              <a:t>Indiferenční křivky jednoho racionálně se chovajícího spotřebitele se mohou protínat.</a:t>
            </a:r>
          </a:p>
          <a:p>
            <a:pPr lvl="0">
              <a:buFont typeface="Symbol" panose="05050102010706020507" pitchFamily="18" charset="2"/>
              <a:buChar char=""/>
            </a:pPr>
            <a:r>
              <a:rPr lang="cs-CZ" sz="2000" dirty="0"/>
              <a:t>Křivku poptávky lze chápat jako množinu bodů rovnováhy spotřebitele při změnách ceny statku X, neměnném důchodu a cenách ostatních statků.</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135</a:t>
            </a:fld>
            <a:endParaRPr lang="cs-CZ"/>
          </a:p>
        </p:txBody>
      </p:sp>
    </p:spTree>
    <p:extLst>
      <p:ext uri="{BB962C8B-B14F-4D97-AF65-F5344CB8AC3E}">
        <p14:creationId xmlns:p14="http://schemas.microsoft.com/office/powerpoint/2010/main" val="1456979155"/>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8.8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ne</a:t>
            </a:r>
            <a:endParaRPr lang="cs-CZ" dirty="0"/>
          </a:p>
          <a:p>
            <a:pPr marL="514350" lvl="0" indent="-514350" algn="ctr">
              <a:buFont typeface="+mj-lt"/>
              <a:buAutoNum type="arabicParenR"/>
            </a:pPr>
            <a:r>
              <a:rPr lang="cs-CZ" dirty="0"/>
              <a:t>ano</a:t>
            </a:r>
          </a:p>
          <a:p>
            <a:pPr marL="514350" lvl="0" indent="-514350" algn="ctr">
              <a:buFont typeface="+mj-lt"/>
              <a:buAutoNum type="arabicParenR"/>
            </a:pPr>
            <a:r>
              <a:rPr lang="cs-CZ" dirty="0"/>
              <a:t>ne </a:t>
            </a:r>
          </a:p>
          <a:p>
            <a:pPr marL="514350" lvl="0" indent="-514350" algn="ctr">
              <a:buFont typeface="+mj-lt"/>
              <a:buAutoNum type="arabicParenR"/>
            </a:pPr>
            <a:r>
              <a:rPr lang="cs-CZ" dirty="0" smtClean="0"/>
              <a:t>ano</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136</a:t>
            </a:fld>
            <a:endParaRPr lang="cs-CZ"/>
          </a:p>
        </p:txBody>
      </p:sp>
    </p:spTree>
    <p:extLst>
      <p:ext uri="{BB962C8B-B14F-4D97-AF65-F5344CB8AC3E}">
        <p14:creationId xmlns:p14="http://schemas.microsoft.com/office/powerpoint/2010/main" val="122429105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8.9 PRAVDA/NEPRAVDA ?</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a:t>Velikost implicitních nákladů je daná hodnotou nejhorší možné nerealizované alternativy.</a:t>
            </a:r>
          </a:p>
          <a:p>
            <a:pPr lvl="0">
              <a:buFont typeface="Symbol" panose="05050102010706020507" pitchFamily="18" charset="2"/>
              <a:buChar char=""/>
            </a:pPr>
            <a:r>
              <a:rPr lang="cs-CZ" sz="2000" dirty="0"/>
              <a:t>Jestliže firma dosahuje pouze normálního zisku, neuhrazuje veškeré náklady spojené s výrobou.</a:t>
            </a:r>
          </a:p>
          <a:p>
            <a:pPr lvl="0">
              <a:buFont typeface="Symbol" panose="05050102010706020507" pitchFamily="18" charset="2"/>
              <a:buChar char=""/>
            </a:pPr>
            <a:r>
              <a:rPr lang="cs-CZ" sz="2000" dirty="0"/>
              <a:t>Pokud srovnáme výrobu jogurtů a ledniček, minimum AC bude blíže počátku u výroby jogurtů.</a:t>
            </a:r>
          </a:p>
          <a:p>
            <a:pPr lvl="0">
              <a:buFont typeface="Symbol" panose="05050102010706020507" pitchFamily="18" charset="2"/>
              <a:buChar char=""/>
            </a:pPr>
            <a:r>
              <a:rPr lang="cs-CZ" sz="2000" dirty="0"/>
              <a:t>Průměrný příjem je roven ceně produkce pouze v případě dokonalé konkurence.</a:t>
            </a:r>
          </a:p>
          <a:p>
            <a:pPr lvl="0">
              <a:buFont typeface="Symbol" panose="05050102010706020507" pitchFamily="18" charset="2"/>
              <a:buChar char=""/>
            </a:pPr>
            <a:r>
              <a:rPr lang="cs-CZ" sz="2000" dirty="0"/>
              <a:t>Pro křivku průměrných fixních nákladů je typický tvar „U</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137</a:t>
            </a:fld>
            <a:endParaRPr lang="cs-CZ"/>
          </a:p>
        </p:txBody>
      </p:sp>
    </p:spTree>
    <p:extLst>
      <p:ext uri="{BB962C8B-B14F-4D97-AF65-F5344CB8AC3E}">
        <p14:creationId xmlns:p14="http://schemas.microsoft.com/office/powerpoint/2010/main" val="264606234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8.9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ne </a:t>
            </a:r>
            <a:endParaRPr lang="cs-CZ" dirty="0"/>
          </a:p>
          <a:p>
            <a:pPr marL="514350" lvl="0" indent="-514350" algn="ctr">
              <a:buFont typeface="+mj-lt"/>
              <a:buAutoNum type="arabicParenR"/>
            </a:pPr>
            <a:r>
              <a:rPr lang="cs-CZ" dirty="0" smtClean="0"/>
              <a:t>ne</a:t>
            </a:r>
            <a:endParaRPr lang="cs-CZ" dirty="0"/>
          </a:p>
          <a:p>
            <a:pPr marL="514350" lvl="0" indent="-514350" algn="ctr">
              <a:buFont typeface="+mj-lt"/>
              <a:buAutoNum type="arabicParenR"/>
            </a:pPr>
            <a:r>
              <a:rPr lang="cs-CZ" dirty="0" smtClean="0"/>
              <a:t>ano </a:t>
            </a:r>
            <a:endParaRPr lang="cs-CZ" dirty="0"/>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138</a:t>
            </a:fld>
            <a:endParaRPr lang="cs-CZ"/>
          </a:p>
        </p:txBody>
      </p:sp>
    </p:spTree>
    <p:extLst>
      <p:ext uri="{BB962C8B-B14F-4D97-AF65-F5344CB8AC3E}">
        <p14:creationId xmlns:p14="http://schemas.microsoft.com/office/powerpoint/2010/main" val="3732614822"/>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8.10 PRAVDA/NEPRAVDA ?</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smtClean="0"/>
              <a:t>Křivky </a:t>
            </a:r>
            <a:r>
              <a:rPr lang="cs-CZ" sz="2000" dirty="0"/>
              <a:t>TC, AC apod. v ekonomické teorii představují celkové ekonomické náklady (tedy včetně nákladů implicitních).</a:t>
            </a:r>
          </a:p>
          <a:p>
            <a:pPr lvl="0">
              <a:buFont typeface="Symbol" panose="05050102010706020507" pitchFamily="18" charset="2"/>
              <a:buChar char=""/>
            </a:pPr>
            <a:r>
              <a:rPr lang="cs-CZ" sz="2000" dirty="0"/>
              <a:t>Jestliže výstup roste rychlejším tempem, než jakým rostou proporcionálně všechny vstupy, pak dlouhodobá produkční funkce vykazuje rostoucí výnosy z rozsahu.</a:t>
            </a:r>
          </a:p>
          <a:p>
            <a:pPr lvl="0">
              <a:buFont typeface="Symbol" panose="05050102010706020507" pitchFamily="18" charset="2"/>
              <a:buChar char=""/>
            </a:pPr>
            <a:r>
              <a:rPr lang="cs-CZ" sz="2000" dirty="0"/>
              <a:t>Zákon klesajících výnosů platí vždy v dlouhém období</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139</a:t>
            </a:fld>
            <a:endParaRPr lang="cs-CZ"/>
          </a:p>
        </p:txBody>
      </p:sp>
    </p:spTree>
    <p:extLst>
      <p:ext uri="{BB962C8B-B14F-4D97-AF65-F5344CB8AC3E}">
        <p14:creationId xmlns:p14="http://schemas.microsoft.com/office/powerpoint/2010/main" val="3023247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lstStyle/>
          <a:p>
            <a:r>
              <a:rPr lang="cs-CZ" dirty="0"/>
              <a:t>Racionální chování </a:t>
            </a:r>
            <a:r>
              <a:rPr lang="cs-CZ" dirty="0" smtClean="0"/>
              <a:t>spotřebitele</a:t>
            </a:r>
          </a:p>
          <a:p>
            <a:pPr marL="457200" lvl="1" indent="0">
              <a:buNone/>
            </a:pPr>
            <a:endParaRPr lang="cs-CZ" dirty="0" smtClean="0"/>
          </a:p>
          <a:p>
            <a:pPr marL="457200" lvl="1" indent="0">
              <a:buNone/>
            </a:pPr>
            <a:r>
              <a:rPr lang="cs-CZ" i="1" dirty="0"/>
              <a:t>Jednotlivec se rozhoduje na základě efektů (užitku), které mu daný výrobek či služba přinese, dále na základě výdajů, které musí za výrobek či službu vynaložit. Každý spotřebitel se zabývá otázkou, jak důchod získat a jak ho vynaložit.</a:t>
            </a:r>
          </a:p>
          <a:p>
            <a:pPr marL="457200" lvl="1" indent="0">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14</a:t>
            </a:fld>
            <a:endParaRPr lang="cs-CZ"/>
          </a:p>
        </p:txBody>
      </p:sp>
    </p:spTree>
    <p:extLst>
      <p:ext uri="{BB962C8B-B14F-4D97-AF65-F5344CB8AC3E}">
        <p14:creationId xmlns:p14="http://schemas.microsoft.com/office/powerpoint/2010/main" val="3948604260"/>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8.10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ne </a:t>
            </a:r>
            <a:endParaRPr lang="cs-CZ" dirty="0"/>
          </a:p>
          <a:p>
            <a:pPr marL="514350" lvl="0" indent="-514350" algn="ctr">
              <a:buFont typeface="+mj-lt"/>
              <a:buAutoNum type="arabicParenR"/>
            </a:pPr>
            <a:r>
              <a:rPr lang="cs-CZ" dirty="0" smtClean="0"/>
              <a:t>ano</a:t>
            </a:r>
            <a:endParaRPr lang="cs-CZ" dirty="0"/>
          </a:p>
          <a:p>
            <a:pPr marL="514350" lvl="0" indent="-514350" algn="ctr">
              <a:buFont typeface="+mj-lt"/>
              <a:buAutoNum type="arabicParenR"/>
            </a:pPr>
            <a:r>
              <a:rPr lang="cs-CZ" dirty="0"/>
              <a:t>ne </a:t>
            </a:r>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140</a:t>
            </a:fld>
            <a:endParaRPr lang="cs-CZ"/>
          </a:p>
        </p:txBody>
      </p:sp>
    </p:spTree>
    <p:extLst>
      <p:ext uri="{BB962C8B-B14F-4D97-AF65-F5344CB8AC3E}">
        <p14:creationId xmlns:p14="http://schemas.microsoft.com/office/powerpoint/2010/main" val="2305547652"/>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8.11 PRAVDA/NEPRAVDA ?</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smtClean="0"/>
              <a:t>V </a:t>
            </a:r>
            <a:r>
              <a:rPr lang="cs-CZ" sz="2000" dirty="0"/>
              <a:t>krátkém období jsou všechny vstupy variabilní.</a:t>
            </a:r>
          </a:p>
          <a:p>
            <a:pPr lvl="0">
              <a:buFont typeface="Symbol" panose="05050102010706020507" pitchFamily="18" charset="2"/>
              <a:buChar char=""/>
            </a:pPr>
            <a:r>
              <a:rPr lang="cs-CZ" sz="2000" dirty="0"/>
              <a:t>Při pohybu po </a:t>
            </a:r>
            <a:r>
              <a:rPr lang="cs-CZ" sz="2000" dirty="0" err="1"/>
              <a:t>izokvantě</a:t>
            </a:r>
            <a:r>
              <a:rPr lang="cs-CZ" sz="2000" dirty="0"/>
              <a:t> směrem dolů absolutní hodnota MRTS klesá, v důsledku čehož se </a:t>
            </a:r>
            <a:r>
              <a:rPr lang="cs-CZ" sz="2000" dirty="0" err="1"/>
              <a:t>izokvanta</a:t>
            </a:r>
            <a:r>
              <a:rPr lang="cs-CZ" sz="2000" dirty="0"/>
              <a:t> stává stále plošší (má tedy konvexní tvar).</a:t>
            </a:r>
          </a:p>
          <a:p>
            <a:pPr lvl="0">
              <a:buFont typeface="Symbol" panose="05050102010706020507" pitchFamily="18" charset="2"/>
              <a:buChar char=""/>
            </a:pPr>
            <a:r>
              <a:rPr lang="cs-CZ" sz="2000" dirty="0"/>
              <a:t>Pravidlo minimalizace nákladů slouží firmě jako kritérium pro volbu rovnovážné (zisk maximalizující) úrovně výstupu.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141</a:t>
            </a:fld>
            <a:endParaRPr lang="cs-CZ"/>
          </a:p>
        </p:txBody>
      </p:sp>
    </p:spTree>
    <p:extLst>
      <p:ext uri="{BB962C8B-B14F-4D97-AF65-F5344CB8AC3E}">
        <p14:creationId xmlns:p14="http://schemas.microsoft.com/office/powerpoint/2010/main" val="266689338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8.11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ne </a:t>
            </a:r>
            <a:endParaRPr lang="cs-CZ" dirty="0"/>
          </a:p>
          <a:p>
            <a:pPr marL="514350" lvl="0" indent="-514350" algn="ctr">
              <a:buFont typeface="+mj-lt"/>
              <a:buAutoNum type="arabicParenR"/>
            </a:pPr>
            <a:r>
              <a:rPr lang="cs-CZ" dirty="0"/>
              <a:t>ano</a:t>
            </a:r>
          </a:p>
          <a:p>
            <a:pPr marL="514350" lvl="0" indent="-514350" algn="ctr">
              <a:buFont typeface="+mj-lt"/>
              <a:buAutoNum type="arabicParenR"/>
            </a:pPr>
            <a:r>
              <a:rPr lang="cs-CZ" dirty="0"/>
              <a:t>ne </a:t>
            </a:r>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142</a:t>
            </a:fld>
            <a:endParaRPr lang="cs-CZ"/>
          </a:p>
        </p:txBody>
      </p:sp>
    </p:spTree>
    <p:extLst>
      <p:ext uri="{BB962C8B-B14F-4D97-AF65-F5344CB8AC3E}">
        <p14:creationId xmlns:p14="http://schemas.microsoft.com/office/powerpoint/2010/main" val="1542187237"/>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8.12 PRAVDA/NEPRAVDA ?</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a:t>Produkční funkce je technický název pro vztah mezi minimálním množstvím výstupu a požadovanými vstupy.</a:t>
            </a:r>
          </a:p>
          <a:p>
            <a:pPr lvl="0">
              <a:buFont typeface="Symbol" panose="05050102010706020507" pitchFamily="18" charset="2"/>
              <a:buChar char=""/>
            </a:pPr>
            <a:r>
              <a:rPr lang="cs-CZ" sz="2000" dirty="0"/>
              <a:t>Pokud technologie vykazuje pro všechny vstupy klesající výnosy z variabilního inputu, pak v dlouhém období nemůže nastat případ rostoucích výnosů z rozsahu.</a:t>
            </a:r>
          </a:p>
          <a:p>
            <a:pPr lvl="0">
              <a:buFont typeface="Symbol" panose="05050102010706020507" pitchFamily="18" charset="2"/>
              <a:buChar char=""/>
            </a:pPr>
            <a:r>
              <a:rPr lang="cs-CZ" sz="2000" dirty="0"/>
              <a:t>Pro tvar a výši nákladů jsou rozhodující vlastnosti produkční funkce a ceny vstupů.</a:t>
            </a:r>
          </a:p>
          <a:p>
            <a:pPr lvl="0">
              <a:buFont typeface="Symbol" panose="05050102010706020507" pitchFamily="18" charset="2"/>
              <a:buChar char=""/>
            </a:pPr>
            <a:r>
              <a:rPr lang="cs-CZ" sz="2000" dirty="0"/>
              <a:t>Křivka MC protíná křivku AFC vždy v jejím minimu.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143</a:t>
            </a:fld>
            <a:endParaRPr lang="cs-CZ"/>
          </a:p>
        </p:txBody>
      </p:sp>
    </p:spTree>
    <p:extLst>
      <p:ext uri="{BB962C8B-B14F-4D97-AF65-F5344CB8AC3E}">
        <p14:creationId xmlns:p14="http://schemas.microsoft.com/office/powerpoint/2010/main" val="408498297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8.12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ne </a:t>
            </a:r>
            <a:endParaRPr lang="cs-CZ" dirty="0"/>
          </a:p>
          <a:p>
            <a:pPr marL="514350" lvl="0" indent="-514350" algn="ctr">
              <a:buFont typeface="+mj-lt"/>
              <a:buAutoNum type="arabicParenR"/>
            </a:pPr>
            <a:r>
              <a:rPr lang="cs-CZ" dirty="0" smtClean="0"/>
              <a:t>ne</a:t>
            </a:r>
            <a:endParaRPr lang="cs-CZ" dirty="0"/>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 </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144</a:t>
            </a:fld>
            <a:endParaRPr lang="cs-CZ"/>
          </a:p>
        </p:txBody>
      </p:sp>
    </p:spTree>
    <p:extLst>
      <p:ext uri="{BB962C8B-B14F-4D97-AF65-F5344CB8AC3E}">
        <p14:creationId xmlns:p14="http://schemas.microsoft.com/office/powerpoint/2010/main" val="4164930345"/>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8.13 PRAVDA/NEPRAVDA ?</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smtClean="0"/>
              <a:t>Celkové </a:t>
            </a:r>
            <a:r>
              <a:rPr lang="cs-CZ" sz="2000" dirty="0"/>
              <a:t>náklady (TC, VC, FC) a jednotkové (průměrné) náklady (AC, AVC, AFC, MC) nelze kreslit do jednoho grafu, neboť jsou měřeny v jiných jed-</a:t>
            </a:r>
            <a:r>
              <a:rPr lang="cs-CZ" sz="2000" dirty="0" err="1"/>
              <a:t>notkách</a:t>
            </a:r>
            <a:r>
              <a:rPr lang="cs-CZ" sz="2000" dirty="0"/>
              <a:t>.</a:t>
            </a:r>
          </a:p>
          <a:p>
            <a:pPr lvl="0">
              <a:buFont typeface="Symbol" panose="05050102010706020507" pitchFamily="18" charset="2"/>
              <a:buChar char=""/>
            </a:pPr>
            <a:r>
              <a:rPr lang="cs-CZ" sz="2000" dirty="0" smtClean="0"/>
              <a:t>Jestliže </a:t>
            </a:r>
            <a:r>
              <a:rPr lang="cs-CZ" sz="2000" dirty="0"/>
              <a:t>firma dosahuje pouze normálního zisku, neuhrazuje veškeré </a:t>
            </a:r>
            <a:r>
              <a:rPr lang="cs-CZ" sz="2000" dirty="0" err="1"/>
              <a:t>ná</a:t>
            </a:r>
            <a:r>
              <a:rPr lang="cs-CZ" sz="2000" dirty="0"/>
              <a:t>-klady spojené s výrobou.</a:t>
            </a:r>
          </a:p>
          <a:p>
            <a:pPr lvl="0">
              <a:buFont typeface="Symbol" panose="05050102010706020507" pitchFamily="18" charset="2"/>
              <a:buChar char=""/>
            </a:pPr>
            <a:r>
              <a:rPr lang="cs-CZ" sz="2000" dirty="0" smtClean="0"/>
              <a:t>Celkový </a:t>
            </a:r>
            <a:r>
              <a:rPr lang="cs-CZ" sz="2000" dirty="0"/>
              <a:t>zisk představuje rozdílovou položku mezi TR a TC.</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145</a:t>
            </a:fld>
            <a:endParaRPr lang="cs-CZ"/>
          </a:p>
        </p:txBody>
      </p:sp>
    </p:spTree>
    <p:extLst>
      <p:ext uri="{BB962C8B-B14F-4D97-AF65-F5344CB8AC3E}">
        <p14:creationId xmlns:p14="http://schemas.microsoft.com/office/powerpoint/2010/main" val="254622531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8.13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 </a:t>
            </a:r>
            <a:endParaRPr lang="cs-CZ" dirty="0"/>
          </a:p>
          <a:p>
            <a:pPr marL="514350" lvl="0" indent="-514350" algn="ctr">
              <a:buFont typeface="+mj-lt"/>
              <a:buAutoNum type="arabicParenR"/>
            </a:pPr>
            <a:r>
              <a:rPr lang="cs-CZ" dirty="0" smtClean="0"/>
              <a:t>ne</a:t>
            </a:r>
            <a:endParaRPr lang="cs-CZ" dirty="0"/>
          </a:p>
          <a:p>
            <a:pPr marL="514350" lvl="0" indent="-514350" algn="ctr">
              <a:buFont typeface="+mj-lt"/>
              <a:buAutoNum type="arabicParenR"/>
            </a:pPr>
            <a:r>
              <a:rPr lang="cs-CZ" dirty="0" smtClean="0"/>
              <a:t>ano</a:t>
            </a:r>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146</a:t>
            </a:fld>
            <a:endParaRPr lang="cs-CZ"/>
          </a:p>
        </p:txBody>
      </p:sp>
    </p:spTree>
    <p:extLst>
      <p:ext uri="{BB962C8B-B14F-4D97-AF65-F5344CB8AC3E}">
        <p14:creationId xmlns:p14="http://schemas.microsoft.com/office/powerpoint/2010/main" val="246771168"/>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8.14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147</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Pokud firmy dosahují pouze normálního zisku, znamená to, že čistý ekonomický zisk je nulový?</a:t>
            </a:r>
          </a:p>
          <a:p>
            <a:pPr lvl="0">
              <a:buFont typeface="Symbol" panose="05050102010706020507" pitchFamily="18" charset="2"/>
              <a:buChar char="?"/>
            </a:pPr>
            <a:r>
              <a:rPr lang="cs-CZ" sz="2000" dirty="0"/>
              <a:t>Jestliže variabilní náklady jsou trvale vyšší než celkové příjmy, firma by měla ukončit činnost v daném odvětví.</a:t>
            </a:r>
          </a:p>
          <a:p>
            <a:pPr lvl="0">
              <a:buFont typeface="Symbol" panose="05050102010706020507" pitchFamily="18" charset="2"/>
              <a:buChar char="?"/>
            </a:pPr>
            <a:r>
              <a:rPr lang="cs-CZ" sz="2000" dirty="0"/>
              <a:t>Firma v dokonalé konkurenci by měla vyrábět na úrovni minimálních mezních nákladů.</a:t>
            </a:r>
          </a:p>
          <a:p>
            <a:pPr lvl="0">
              <a:buFont typeface="Symbol" panose="05050102010706020507" pitchFamily="18" charset="2"/>
              <a:buChar char="?"/>
            </a:pPr>
            <a:r>
              <a:rPr lang="cs-CZ" sz="2000" dirty="0"/>
              <a:t>Asymetrické informace jsou nezbytnou podmínkou modelu dokonalé konkurence.</a:t>
            </a:r>
          </a:p>
          <a:p>
            <a:pPr lvl="0">
              <a:buFont typeface="Symbol" panose="05050102010706020507" pitchFamily="18" charset="2"/>
              <a:buChar char="?"/>
            </a:pPr>
            <a:r>
              <a:rPr lang="cs-CZ" sz="2000" dirty="0"/>
              <a:t>V dokonale konkurenčním odvětví nelze za žádných podmínek dosahovat kladného čistého ekonomického zisku</a:t>
            </a:r>
            <a:r>
              <a:rPr lang="cs-CZ" sz="2000" dirty="0" smtClean="0"/>
              <a:t>.</a:t>
            </a:r>
            <a:endParaRPr lang="cs-CZ" sz="2000" dirty="0"/>
          </a:p>
        </p:txBody>
      </p:sp>
    </p:spTree>
    <p:extLst>
      <p:ext uri="{BB962C8B-B14F-4D97-AF65-F5344CB8AC3E}">
        <p14:creationId xmlns:p14="http://schemas.microsoft.com/office/powerpoint/2010/main" val="138867944"/>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8.14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endParaRPr lang="cs-CZ" dirty="0" smtClean="0"/>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148</a:t>
            </a:fld>
            <a:endParaRPr lang="cs-CZ"/>
          </a:p>
        </p:txBody>
      </p:sp>
    </p:spTree>
    <p:extLst>
      <p:ext uri="{BB962C8B-B14F-4D97-AF65-F5344CB8AC3E}">
        <p14:creationId xmlns:p14="http://schemas.microsoft.com/office/powerpoint/2010/main" val="1202936262"/>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8.15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149</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smtClean="0"/>
              <a:t>Dokonalou </a:t>
            </a:r>
            <a:r>
              <a:rPr lang="cs-CZ" sz="2000" dirty="0"/>
              <a:t>konkurenci chápe ekonomická teorie jako tržní situaci bez zásahu státu.</a:t>
            </a:r>
          </a:p>
          <a:p>
            <a:pPr lvl="0">
              <a:buFont typeface="Symbol" panose="05050102010706020507" pitchFamily="18" charset="2"/>
              <a:buChar char="?"/>
            </a:pPr>
            <a:r>
              <a:rPr lang="cs-CZ" sz="2000" dirty="0"/>
              <a:t>Při růstu poptávky cena roste nejvíce ve velmi krátkém období.</a:t>
            </a:r>
          </a:p>
          <a:p>
            <a:pPr lvl="0">
              <a:buFont typeface="Symbol" panose="05050102010706020507" pitchFamily="18" charset="2"/>
              <a:buChar char="?"/>
            </a:pPr>
            <a:r>
              <a:rPr lang="cs-CZ" sz="2000" dirty="0"/>
              <a:t>Dokonale konkurenční firma vždy usiluje o výrobu v bodě odpovídajícím minimu křivky AC.</a:t>
            </a:r>
          </a:p>
          <a:p>
            <a:pPr lvl="0">
              <a:buFont typeface="Symbol" panose="05050102010706020507" pitchFamily="18" charset="2"/>
              <a:buChar char="?"/>
            </a:pPr>
            <a:r>
              <a:rPr lang="cs-CZ" sz="2000" dirty="0"/>
              <a:t>Jestliže VC jsou trvale vyšší než TR, firma by měla ukončit činnost v daném odvětví.</a:t>
            </a:r>
          </a:p>
          <a:p>
            <a:pPr lvl="0">
              <a:buFont typeface="Symbol" panose="05050102010706020507" pitchFamily="18" charset="2"/>
              <a:buChar char="?"/>
            </a:pPr>
            <a:r>
              <a:rPr lang="cs-CZ" sz="2000" dirty="0"/>
              <a:t>Firmy operující pod bodem vyrovnání mohou krátkodobě pokračovat v činnosti s nadějí, že nejprve ostatní firmy opustí odvětví a v důsledku toho vzroste cena</a:t>
            </a:r>
            <a:r>
              <a:rPr lang="cs-CZ" sz="2000" dirty="0" smtClean="0"/>
              <a:t>.</a:t>
            </a:r>
            <a:endParaRPr lang="cs-CZ" sz="2000" dirty="0"/>
          </a:p>
        </p:txBody>
      </p:sp>
    </p:spTree>
    <p:extLst>
      <p:ext uri="{BB962C8B-B14F-4D97-AF65-F5344CB8AC3E}">
        <p14:creationId xmlns:p14="http://schemas.microsoft.com/office/powerpoint/2010/main" val="144548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lstStyle/>
          <a:p>
            <a:r>
              <a:rPr lang="cs-CZ" dirty="0"/>
              <a:t>maximalizace užitku</a:t>
            </a:r>
          </a:p>
          <a:p>
            <a:endParaRPr lang="cs-CZ" i="1" dirty="0"/>
          </a:p>
          <a:p>
            <a:pPr marL="457200" lvl="1" indent="0">
              <a:buNone/>
            </a:pPr>
            <a:r>
              <a:rPr lang="cs-CZ" i="1" dirty="0"/>
              <a:t>Snahou racionálně jednajícího spotřebitele je maximalizace užitku.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15</a:t>
            </a:fld>
            <a:endParaRPr lang="cs-CZ"/>
          </a:p>
        </p:txBody>
      </p:sp>
    </p:spTree>
    <p:extLst>
      <p:ext uri="{BB962C8B-B14F-4D97-AF65-F5344CB8AC3E}">
        <p14:creationId xmlns:p14="http://schemas.microsoft.com/office/powerpoint/2010/main" val="43239874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8.15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150</a:t>
            </a:fld>
            <a:endParaRPr lang="cs-CZ"/>
          </a:p>
        </p:txBody>
      </p:sp>
    </p:spTree>
    <p:extLst>
      <p:ext uri="{BB962C8B-B14F-4D97-AF65-F5344CB8AC3E}">
        <p14:creationId xmlns:p14="http://schemas.microsoft.com/office/powerpoint/2010/main" val="4107251413"/>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8.16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151</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Dokonale konkurenční firmy vyrábějí zcela identické výrobky (homogenní produkt).</a:t>
            </a:r>
          </a:p>
          <a:p>
            <a:pPr lvl="0">
              <a:buFont typeface="Symbol" panose="05050102010706020507" pitchFamily="18" charset="2"/>
              <a:buChar char="?"/>
            </a:pPr>
            <a:r>
              <a:rPr lang="cs-CZ" sz="2000" dirty="0"/>
              <a:t>V dlouhém období musí dokonale konkurenční firmy realizovat pouze čistý ekonomický zisk.</a:t>
            </a:r>
          </a:p>
          <a:p>
            <a:pPr lvl="0">
              <a:buFont typeface="Symbol" panose="05050102010706020507" pitchFamily="18" charset="2"/>
              <a:buChar char="?"/>
            </a:pPr>
            <a:r>
              <a:rPr lang="cs-CZ" sz="2000" dirty="0"/>
              <a:t>Předpoklad dokonalé informovanosti všech subjektů je nezbytnou podmínkou modelu dokonalé konkurence.</a:t>
            </a:r>
          </a:p>
          <a:p>
            <a:pPr lvl="0">
              <a:buFont typeface="Symbol" panose="05050102010706020507" pitchFamily="18" charset="2"/>
              <a:buChar char="?"/>
            </a:pPr>
            <a:r>
              <a:rPr lang="cs-CZ" sz="2000" dirty="0"/>
              <a:t>Jestliže cena, za kterou se prodávají výrobky dokonale konkurenčního odvětví je vyšší než dlouhodobé minimum AC, potom budou do odvětví vstupovat nové firmy</a:t>
            </a:r>
            <a:r>
              <a:rPr lang="cs-CZ" sz="2000" dirty="0" smtClean="0"/>
              <a:t>.</a:t>
            </a:r>
            <a:endParaRPr lang="cs-CZ" sz="2000" dirty="0"/>
          </a:p>
        </p:txBody>
      </p:sp>
    </p:spTree>
    <p:extLst>
      <p:ext uri="{BB962C8B-B14F-4D97-AF65-F5344CB8AC3E}">
        <p14:creationId xmlns:p14="http://schemas.microsoft.com/office/powerpoint/2010/main" val="1816847239"/>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8.16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152</a:t>
            </a:fld>
            <a:endParaRPr lang="cs-CZ"/>
          </a:p>
        </p:txBody>
      </p:sp>
    </p:spTree>
    <p:extLst>
      <p:ext uri="{BB962C8B-B14F-4D97-AF65-F5344CB8AC3E}">
        <p14:creationId xmlns:p14="http://schemas.microsoft.com/office/powerpoint/2010/main" val="110649599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8.17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153</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smtClean="0"/>
              <a:t>Spotřebitelský </a:t>
            </a:r>
            <a:r>
              <a:rPr lang="cs-CZ" sz="2000" dirty="0"/>
              <a:t>přebytek všech spotřebitelů z poslední nakupované jednotky musí být v rovnováze roven nule.</a:t>
            </a:r>
          </a:p>
          <a:p>
            <a:pPr lvl="0">
              <a:buFont typeface="Symbol" panose="05050102010706020507" pitchFamily="18" charset="2"/>
              <a:buChar char="?"/>
            </a:pPr>
            <a:r>
              <a:rPr lang="cs-CZ" sz="2000" dirty="0"/>
              <a:t>MU &gt; MC signalizuje, že určitého statku je vyrobeno a spotřebováno málo. Efektivnost lze tedy zvýšit přesunem zdrojů do výroby tohoto statku.</a:t>
            </a:r>
          </a:p>
          <a:p>
            <a:pPr lvl="0">
              <a:buFont typeface="Symbol" panose="05050102010706020507" pitchFamily="18" charset="2"/>
              <a:buChar char="?"/>
            </a:pPr>
            <a:r>
              <a:rPr lang="cs-CZ" sz="2000" dirty="0"/>
              <a:t>Teorém (model) pavučiny je jednoduchý dynamický model rovnováhy trhu předpokládající zpoždění na straně nabídky.</a:t>
            </a:r>
          </a:p>
        </p:txBody>
      </p:sp>
    </p:spTree>
    <p:extLst>
      <p:ext uri="{BB962C8B-B14F-4D97-AF65-F5344CB8AC3E}">
        <p14:creationId xmlns:p14="http://schemas.microsoft.com/office/powerpoint/2010/main" val="3799574860"/>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8.17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154</a:t>
            </a:fld>
            <a:endParaRPr lang="cs-CZ"/>
          </a:p>
        </p:txBody>
      </p:sp>
    </p:spTree>
    <p:extLst>
      <p:ext uri="{BB962C8B-B14F-4D97-AF65-F5344CB8AC3E}">
        <p14:creationId xmlns:p14="http://schemas.microsoft.com/office/powerpoint/2010/main" val="3625119449"/>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8.18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155</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1800" dirty="0"/>
              <a:t>Poptávková křivka monopolu je zároveň tržní poptávkovou křivkou.</a:t>
            </a:r>
          </a:p>
          <a:p>
            <a:pPr lvl="0">
              <a:buFont typeface="Symbol" panose="05050102010706020507" pitchFamily="18" charset="2"/>
              <a:buChar char=""/>
            </a:pPr>
            <a:r>
              <a:rPr lang="cs-CZ" sz="1800" dirty="0"/>
              <a:t>Cena produkce monopolu je vždy nižší než mezní příjmy monopolu.</a:t>
            </a:r>
          </a:p>
          <a:p>
            <a:pPr lvl="0">
              <a:buFont typeface="Symbol" panose="05050102010706020507" pitchFamily="18" charset="2"/>
              <a:buChar char=""/>
            </a:pPr>
            <a:r>
              <a:rPr lang="cs-CZ" sz="1800" dirty="0"/>
              <a:t>Monopol při tvorbě ceny své produkce nerespektuje tržní poptávku po daném výrobku</a:t>
            </a:r>
            <a:r>
              <a:rPr lang="cs-CZ" sz="1800" dirty="0" smtClean="0"/>
              <a:t>.</a:t>
            </a:r>
            <a:endParaRPr lang="cs-CZ" sz="1800" dirty="0"/>
          </a:p>
        </p:txBody>
      </p:sp>
    </p:spTree>
    <p:extLst>
      <p:ext uri="{BB962C8B-B14F-4D97-AF65-F5344CB8AC3E}">
        <p14:creationId xmlns:p14="http://schemas.microsoft.com/office/powerpoint/2010/main" val="1823244029"/>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8.18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156</a:t>
            </a:fld>
            <a:endParaRPr lang="cs-CZ"/>
          </a:p>
        </p:txBody>
      </p:sp>
    </p:spTree>
    <p:extLst>
      <p:ext uri="{BB962C8B-B14F-4D97-AF65-F5344CB8AC3E}">
        <p14:creationId xmlns:p14="http://schemas.microsoft.com/office/powerpoint/2010/main" val="4069350736"/>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8.19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157</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1800" dirty="0" smtClean="0"/>
              <a:t>K </a:t>
            </a:r>
            <a:r>
              <a:rPr lang="cs-CZ" sz="1800" dirty="0"/>
              <a:t>určení optimální výše výstupu monopolista vždy potřebuje znát velikost mezních nákladů.</a:t>
            </a:r>
          </a:p>
          <a:p>
            <a:pPr lvl="0">
              <a:buFont typeface="Symbol" panose="05050102010706020507" pitchFamily="18" charset="2"/>
              <a:buChar char=""/>
            </a:pPr>
            <a:r>
              <a:rPr lang="cs-CZ" sz="1800" dirty="0"/>
              <a:t>Monopolní sílu lze vyjádřit </a:t>
            </a:r>
            <a:r>
              <a:rPr lang="cs-CZ" sz="1800" dirty="0" err="1"/>
              <a:t>Lernerovým</a:t>
            </a:r>
            <a:r>
              <a:rPr lang="cs-CZ" sz="1800" dirty="0"/>
              <a:t> indexem.</a:t>
            </a:r>
          </a:p>
          <a:p>
            <a:pPr lvl="0">
              <a:buFont typeface="Symbol" panose="05050102010706020507" pitchFamily="18" charset="2"/>
              <a:buChar char=""/>
            </a:pPr>
            <a:r>
              <a:rPr lang="cs-CZ" sz="1800" dirty="0"/>
              <a:t>Přirozený monopol předpokládá rostoucí výnosy z rozsahu při výrobě daného statku.</a:t>
            </a:r>
          </a:p>
        </p:txBody>
      </p:sp>
    </p:spTree>
    <p:extLst>
      <p:ext uri="{BB962C8B-B14F-4D97-AF65-F5344CB8AC3E}">
        <p14:creationId xmlns:p14="http://schemas.microsoft.com/office/powerpoint/2010/main" val="1682217206"/>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8.19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158</a:t>
            </a:fld>
            <a:endParaRPr lang="cs-CZ"/>
          </a:p>
        </p:txBody>
      </p:sp>
    </p:spTree>
    <p:extLst>
      <p:ext uri="{BB962C8B-B14F-4D97-AF65-F5344CB8AC3E}">
        <p14:creationId xmlns:p14="http://schemas.microsoft.com/office/powerpoint/2010/main" val="3009555699"/>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8.20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159</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Změní-li se poptávka po výrobcích firmy, změní se také poptávka této firmy po výrobních faktorech.</a:t>
            </a:r>
          </a:p>
          <a:p>
            <a:pPr lvl="0">
              <a:buFont typeface="Symbol" panose="05050102010706020507" pitchFamily="18" charset="2"/>
              <a:buChar char="?"/>
            </a:pPr>
            <a:r>
              <a:rPr lang="cs-CZ" sz="2000" dirty="0"/>
              <a:t>Klesá-li MP výrobního faktoru, klesá rovněž i MRP.</a:t>
            </a:r>
          </a:p>
          <a:p>
            <a:pPr lvl="0">
              <a:buFont typeface="Symbol" panose="05050102010706020507" pitchFamily="18" charset="2"/>
              <a:buChar char="?"/>
            </a:pPr>
            <a:r>
              <a:rPr lang="cs-CZ" sz="2000" dirty="0"/>
              <a:t>Poptávka po výrobním faktoru je odvozena od ceny tohoto výrobního faktoru.</a:t>
            </a:r>
          </a:p>
          <a:p>
            <a:pPr lvl="0">
              <a:buFont typeface="Symbol" panose="05050102010706020507" pitchFamily="18" charset="2"/>
              <a:buChar char="?"/>
            </a:pPr>
            <a:r>
              <a:rPr lang="cs-CZ" sz="2000" dirty="0"/>
              <a:t>Cena zaplacená za každý výrobní faktor se mění, aby zjistila rovnováhu nabídky tohoto faktoru a poptávky po něm</a:t>
            </a:r>
            <a:r>
              <a:rPr lang="cs-CZ" sz="2000" dirty="0" smtClean="0"/>
              <a:t>.</a:t>
            </a:r>
            <a:endParaRPr lang="cs-CZ" sz="2000" dirty="0"/>
          </a:p>
        </p:txBody>
      </p:sp>
    </p:spTree>
    <p:extLst>
      <p:ext uri="{BB962C8B-B14F-4D97-AF65-F5344CB8AC3E}">
        <p14:creationId xmlns:p14="http://schemas.microsoft.com/office/powerpoint/2010/main" val="1073709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lstStyle/>
          <a:p>
            <a:r>
              <a:rPr lang="cs-CZ" b="1" dirty="0"/>
              <a:t>spotřební </a:t>
            </a:r>
            <a:r>
              <a:rPr lang="cs-CZ" b="1" dirty="0" smtClean="0"/>
              <a:t>koš</a:t>
            </a:r>
          </a:p>
          <a:p>
            <a:endParaRPr lang="cs-CZ" i="1" dirty="0"/>
          </a:p>
          <a:p>
            <a:pPr marL="457200" lvl="1" indent="0">
              <a:buNone/>
            </a:pPr>
            <a:r>
              <a:rPr lang="cs-CZ" i="1" dirty="0" smtClean="0"/>
              <a:t>Spotřebitel </a:t>
            </a:r>
            <a:r>
              <a:rPr lang="cs-CZ" i="1" dirty="0"/>
              <a:t>si vybírá z různých souborů statků a vytváří tzv. spotřební </a:t>
            </a:r>
            <a:r>
              <a:rPr lang="cs-CZ" i="1" dirty="0" smtClean="0"/>
              <a:t>koš</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16</a:t>
            </a:fld>
            <a:endParaRPr lang="cs-CZ"/>
          </a:p>
        </p:txBody>
      </p:sp>
    </p:spTree>
    <p:extLst>
      <p:ext uri="{BB962C8B-B14F-4D97-AF65-F5344CB8AC3E}">
        <p14:creationId xmlns:p14="http://schemas.microsoft.com/office/powerpoint/2010/main" val="227501075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8.20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160</a:t>
            </a:fld>
            <a:endParaRPr lang="cs-CZ"/>
          </a:p>
        </p:txBody>
      </p:sp>
    </p:spTree>
    <p:extLst>
      <p:ext uri="{BB962C8B-B14F-4D97-AF65-F5344CB8AC3E}">
        <p14:creationId xmlns:p14="http://schemas.microsoft.com/office/powerpoint/2010/main" val="2237712183"/>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8.21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161</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smtClean="0"/>
              <a:t>Je </a:t>
            </a:r>
            <a:r>
              <a:rPr lang="cs-CZ" sz="2000" dirty="0" err="1"/>
              <a:t>li</a:t>
            </a:r>
            <a:r>
              <a:rPr lang="cs-CZ" sz="2000" dirty="0"/>
              <a:t> MRP větší než MFC daného výrobního faktoru potom firma má tendenci najímat tohoto výrobního faktoru méně.</a:t>
            </a:r>
          </a:p>
          <a:p>
            <a:pPr lvl="0">
              <a:buFont typeface="Symbol" panose="05050102010706020507" pitchFamily="18" charset="2"/>
              <a:buChar char="?"/>
            </a:pPr>
            <a:r>
              <a:rPr lang="cs-CZ" sz="2000" dirty="0"/>
              <a:t>Mezní náklady na faktor jsou rovny ceně tohoto faktoru.</a:t>
            </a:r>
          </a:p>
          <a:p>
            <a:pPr lvl="0">
              <a:buFont typeface="Symbol" panose="05050102010706020507" pitchFamily="18" charset="2"/>
              <a:buChar char="?"/>
            </a:pPr>
            <a:r>
              <a:rPr lang="cs-CZ" sz="2000" dirty="0"/>
              <a:t>S růstem množství vstupů se produkční funkce zplošťuje.</a:t>
            </a:r>
          </a:p>
          <a:p>
            <a:pPr lvl="0">
              <a:buFont typeface="Symbol" panose="05050102010706020507" pitchFamily="18" charset="2"/>
              <a:buChar char="?"/>
            </a:pPr>
            <a:r>
              <a:rPr lang="cs-CZ" sz="2000" dirty="0"/>
              <a:t>Hodnotu mezního produktu vstupu získáme jeho vynásobením cenou výrobního faktoru.</a:t>
            </a:r>
          </a:p>
          <a:p>
            <a:pPr lvl="0">
              <a:buFont typeface="Symbol" panose="05050102010706020507" pitchFamily="18" charset="2"/>
              <a:buChar char="?"/>
            </a:pPr>
            <a:r>
              <a:rPr lang="cs-CZ" sz="2000" dirty="0"/>
              <a:t>Nabídková křivka vstupu pro firmu v dokonale konkurenci je dokonale elastická. </a:t>
            </a:r>
            <a:endParaRPr lang="cs-CZ" sz="3600" dirty="0"/>
          </a:p>
        </p:txBody>
      </p:sp>
    </p:spTree>
    <p:extLst>
      <p:ext uri="{BB962C8B-B14F-4D97-AF65-F5344CB8AC3E}">
        <p14:creationId xmlns:p14="http://schemas.microsoft.com/office/powerpoint/2010/main" val="842224880"/>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8.21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162</a:t>
            </a:fld>
            <a:endParaRPr lang="cs-CZ"/>
          </a:p>
        </p:txBody>
      </p:sp>
    </p:spTree>
    <p:extLst>
      <p:ext uri="{BB962C8B-B14F-4D97-AF65-F5344CB8AC3E}">
        <p14:creationId xmlns:p14="http://schemas.microsoft.com/office/powerpoint/2010/main" val="1444940076"/>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8.22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163</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1800" dirty="0"/>
              <a:t>V situaci </a:t>
            </a:r>
            <a:r>
              <a:rPr lang="cs-CZ" sz="1800" dirty="0" err="1"/>
              <a:t>monopsonu</a:t>
            </a:r>
            <a:r>
              <a:rPr lang="cs-CZ" sz="1800" dirty="0"/>
              <a:t> platí, že mezní náklady na výrobní faktor jsou menší než mzdová sazba.</a:t>
            </a:r>
          </a:p>
          <a:p>
            <a:pPr lvl="0">
              <a:buFont typeface="Symbol" panose="05050102010706020507" pitchFamily="18" charset="2"/>
              <a:buChar char="?"/>
            </a:pPr>
            <a:r>
              <a:rPr lang="cs-CZ" sz="1800" dirty="0"/>
              <a:t>Aby byly odborové svazy úspěšné při vyjednávání o mzdách, musí mít kontrolu nad poptávkou po práci.</a:t>
            </a:r>
          </a:p>
          <a:p>
            <a:pPr lvl="0">
              <a:buFont typeface="Symbol" panose="05050102010706020507" pitchFamily="18" charset="2"/>
              <a:buChar char="?"/>
            </a:pPr>
            <a:r>
              <a:rPr lang="cs-CZ" sz="1800" dirty="0"/>
              <a:t>Poptávka po práci je závislá na úspěšností prodeje statků, který je danou pracovní sílou </a:t>
            </a:r>
            <a:r>
              <a:rPr lang="cs-CZ" sz="1800" dirty="0" err="1"/>
              <a:t>výráběn</a:t>
            </a:r>
            <a:r>
              <a:rPr lang="cs-CZ" sz="1800" dirty="0"/>
              <a:t>. </a:t>
            </a:r>
          </a:p>
          <a:p>
            <a:pPr lvl="0">
              <a:buFont typeface="Symbol" panose="05050102010706020507" pitchFamily="18" charset="2"/>
              <a:buChar char="?"/>
            </a:pPr>
            <a:r>
              <a:rPr lang="cs-CZ" sz="1800" dirty="0"/>
              <a:t>Ekonomická renta je část mzdy, která přesahuje transferový výdělek.</a:t>
            </a:r>
          </a:p>
          <a:p>
            <a:pPr lvl="0">
              <a:buFont typeface="Symbol" panose="05050102010706020507" pitchFamily="18" charset="2"/>
              <a:buChar char="?"/>
            </a:pPr>
            <a:r>
              <a:rPr lang="cs-CZ" sz="1800" dirty="0"/>
              <a:t>Skutečnost zaručené minimální mzdy může vést k podněcování ilegální zaměstnanosti.</a:t>
            </a:r>
          </a:p>
        </p:txBody>
      </p:sp>
    </p:spTree>
    <p:extLst>
      <p:ext uri="{BB962C8B-B14F-4D97-AF65-F5344CB8AC3E}">
        <p14:creationId xmlns:p14="http://schemas.microsoft.com/office/powerpoint/2010/main" val="4018279930"/>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8.22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164</a:t>
            </a:fld>
            <a:endParaRPr lang="cs-CZ"/>
          </a:p>
        </p:txBody>
      </p:sp>
    </p:spTree>
    <p:extLst>
      <p:ext uri="{BB962C8B-B14F-4D97-AF65-F5344CB8AC3E}">
        <p14:creationId xmlns:p14="http://schemas.microsoft.com/office/powerpoint/2010/main" val="448108721"/>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8.23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165</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1800" dirty="0"/>
              <a:t>Usilují </a:t>
            </a:r>
            <a:r>
              <a:rPr lang="cs-CZ" sz="1800" dirty="0" err="1"/>
              <a:t>li</a:t>
            </a:r>
            <a:r>
              <a:rPr lang="cs-CZ" sz="1800" dirty="0"/>
              <a:t> odbory o růst mezd, za jinak stejných podmínek, lze očekávat pokles zaměstnanosti.</a:t>
            </a:r>
          </a:p>
          <a:p>
            <a:pPr lvl="0">
              <a:buFont typeface="Symbol" panose="05050102010706020507" pitchFamily="18" charset="2"/>
              <a:buChar char="?"/>
            </a:pPr>
            <a:r>
              <a:rPr lang="cs-CZ" sz="1800" dirty="0"/>
              <a:t>K omezování nabídky práce mohou odbory využívat například prosazování různých administrativních kroků, které zjednodušují podmínky vstupu do oboru.</a:t>
            </a:r>
          </a:p>
          <a:p>
            <a:pPr lvl="0">
              <a:buFont typeface="Symbol" panose="05050102010706020507" pitchFamily="18" charset="2"/>
              <a:buChar char="?"/>
            </a:pPr>
            <a:r>
              <a:rPr lang="cs-CZ" sz="1800" dirty="0"/>
              <a:t>Podpora růstu produktivity práce ze strany odborů způsobí růst mezd, aniž by došlo k poklesu zaměstnanosti.</a:t>
            </a:r>
          </a:p>
          <a:p>
            <a:pPr lvl="0">
              <a:buFont typeface="Symbol" panose="05050102010706020507" pitchFamily="18" charset="2"/>
              <a:buChar char="?"/>
            </a:pPr>
            <a:r>
              <a:rPr lang="cs-CZ" sz="1800" dirty="0"/>
              <a:t>Kolektivní vyjednávání představuje vyjednávání o pracovních podmínkách mezi odborovými svazy a zaměstnanci.</a:t>
            </a:r>
          </a:p>
        </p:txBody>
      </p:sp>
    </p:spTree>
    <p:extLst>
      <p:ext uri="{BB962C8B-B14F-4D97-AF65-F5344CB8AC3E}">
        <p14:creationId xmlns:p14="http://schemas.microsoft.com/office/powerpoint/2010/main" val="2686363284"/>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8.23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166</a:t>
            </a:fld>
            <a:endParaRPr lang="cs-CZ"/>
          </a:p>
        </p:txBody>
      </p:sp>
    </p:spTree>
    <p:extLst>
      <p:ext uri="{BB962C8B-B14F-4D97-AF65-F5344CB8AC3E}">
        <p14:creationId xmlns:p14="http://schemas.microsoft.com/office/powerpoint/2010/main" val="2170444864"/>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8.24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167</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1800" dirty="0"/>
              <a:t>Usilují </a:t>
            </a:r>
            <a:r>
              <a:rPr lang="cs-CZ" sz="1800" dirty="0" err="1"/>
              <a:t>li</a:t>
            </a:r>
            <a:r>
              <a:rPr lang="cs-CZ" sz="1800" dirty="0"/>
              <a:t> odbory o růst mezd, za jinak stejných podmínek, lze očekávat pokles zaměstnanosti.</a:t>
            </a:r>
          </a:p>
          <a:p>
            <a:pPr lvl="0">
              <a:buFont typeface="Symbol" panose="05050102010706020507" pitchFamily="18" charset="2"/>
              <a:buChar char="?"/>
            </a:pPr>
            <a:r>
              <a:rPr lang="cs-CZ" sz="1800" dirty="0"/>
              <a:t>K omezování nabídky práce mohou odbory využívat například prosazování různých administrativních kroků, které zjednodušují podmínky vstupu do oboru.</a:t>
            </a:r>
          </a:p>
          <a:p>
            <a:pPr lvl="0">
              <a:buFont typeface="Symbol" panose="05050102010706020507" pitchFamily="18" charset="2"/>
              <a:buChar char="?"/>
            </a:pPr>
            <a:r>
              <a:rPr lang="cs-CZ" sz="1800" dirty="0"/>
              <a:t>Podpora růstu produktivity práce ze strany odborů způsobí růst mezd, aniž by došlo k poklesu zaměstnanosti.</a:t>
            </a:r>
          </a:p>
          <a:p>
            <a:pPr lvl="0">
              <a:buFont typeface="Symbol" panose="05050102010706020507" pitchFamily="18" charset="2"/>
              <a:buChar char="?"/>
            </a:pPr>
            <a:r>
              <a:rPr lang="cs-CZ" sz="1800" dirty="0"/>
              <a:t>Kolektivní vyjednávání představuje vyjednávání o pracovních podmínkách mezi odborovými svazy a zaměstnanci.</a:t>
            </a:r>
          </a:p>
        </p:txBody>
      </p:sp>
    </p:spTree>
    <p:extLst>
      <p:ext uri="{BB962C8B-B14F-4D97-AF65-F5344CB8AC3E}">
        <p14:creationId xmlns:p14="http://schemas.microsoft.com/office/powerpoint/2010/main" val="1342909312"/>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8.24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a:t>
            </a:r>
            <a:r>
              <a:rPr lang="cs-CZ" dirty="0"/>
              <a:t>ODPOVĚDI</a:t>
            </a:r>
          </a:p>
          <a:p>
            <a:pPr marL="514350" lvl="0" indent="-514350" algn="ctr">
              <a:buFont typeface="+mj-lt"/>
              <a:buAutoNum type="arabicParenR"/>
            </a:pPr>
            <a:r>
              <a:rPr lang="cs-CZ" dirty="0"/>
              <a:t>Ano</a:t>
            </a:r>
          </a:p>
          <a:p>
            <a:pPr marL="514350" lvl="0" indent="-514350" algn="ctr">
              <a:buFont typeface="+mj-lt"/>
              <a:buAutoNum type="arabicParenR"/>
            </a:pPr>
            <a:r>
              <a:rPr lang="cs-CZ" dirty="0"/>
              <a:t>Ne</a:t>
            </a:r>
          </a:p>
          <a:p>
            <a:pPr marL="514350" lvl="0" indent="-514350" algn="ctr">
              <a:buFont typeface="+mj-lt"/>
              <a:buAutoNum type="arabicParenR"/>
            </a:pPr>
            <a:r>
              <a:rPr lang="cs-CZ" dirty="0"/>
              <a:t>Ano</a:t>
            </a:r>
          </a:p>
          <a:p>
            <a:pPr marL="514350" lvl="0" indent="-514350" algn="ctr">
              <a:buFont typeface="+mj-lt"/>
              <a:buAutoNum type="arabicParenR"/>
            </a:pPr>
            <a:r>
              <a:rPr lang="cs-CZ" dirty="0"/>
              <a:t>ne</a:t>
            </a:r>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168</a:t>
            </a:fld>
            <a:endParaRPr lang="cs-CZ"/>
          </a:p>
        </p:txBody>
      </p:sp>
    </p:spTree>
    <p:extLst>
      <p:ext uri="{BB962C8B-B14F-4D97-AF65-F5344CB8AC3E}">
        <p14:creationId xmlns:p14="http://schemas.microsoft.com/office/powerpoint/2010/main" val="553287904"/>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8.25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169</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Když je úroková míra větší než míra výnosu z kapitálu, budou na trhu  kapitálu úspory větší než investice.</a:t>
            </a:r>
          </a:p>
          <a:p>
            <a:pPr lvl="0">
              <a:buFont typeface="Symbol" panose="05050102010706020507" pitchFamily="18" charset="2"/>
              <a:buChar char="?"/>
            </a:pPr>
            <a:r>
              <a:rPr lang="cs-CZ" sz="2000" dirty="0"/>
              <a:t>Když roste úroková míra, budou ti kdo spoří, za jinak nezměněných okolností, snižovat objem svých úspor.</a:t>
            </a:r>
          </a:p>
          <a:p>
            <a:pPr lvl="0">
              <a:buFont typeface="Symbol" panose="05050102010706020507" pitchFamily="18" charset="2"/>
              <a:buChar char="?"/>
            </a:pPr>
            <a:r>
              <a:rPr lang="cs-CZ" sz="2000" dirty="0"/>
              <a:t>Nominální úroková míra se od reálné úrokové míry odlišuje o očekávanou míru inflace</a:t>
            </a:r>
            <a:r>
              <a:rPr lang="cs-CZ" sz="2000" dirty="0" smtClean="0"/>
              <a:t>.</a:t>
            </a:r>
            <a:endParaRPr lang="cs-CZ" sz="2000" dirty="0"/>
          </a:p>
        </p:txBody>
      </p:sp>
    </p:spTree>
    <p:extLst>
      <p:ext uri="{BB962C8B-B14F-4D97-AF65-F5344CB8AC3E}">
        <p14:creationId xmlns:p14="http://schemas.microsoft.com/office/powerpoint/2010/main" val="31319408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nchor="ctr"/>
          <a:lstStyle/>
          <a:p>
            <a:pPr marL="0" indent="0" algn="ctr">
              <a:buNone/>
            </a:pPr>
            <a:r>
              <a:rPr lang="cs-CZ" i="1" dirty="0"/>
              <a:t>Jeho rozhodování o koupi je však limitováno výší důchodu.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17</a:t>
            </a:fld>
            <a:endParaRPr lang="cs-CZ"/>
          </a:p>
        </p:txBody>
      </p:sp>
    </p:spTree>
    <p:extLst>
      <p:ext uri="{BB962C8B-B14F-4D97-AF65-F5344CB8AC3E}">
        <p14:creationId xmlns:p14="http://schemas.microsoft.com/office/powerpoint/2010/main" val="1344395427"/>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8.25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170</a:t>
            </a:fld>
            <a:endParaRPr lang="cs-CZ"/>
          </a:p>
        </p:txBody>
      </p:sp>
    </p:spTree>
    <p:extLst>
      <p:ext uri="{BB962C8B-B14F-4D97-AF65-F5344CB8AC3E}">
        <p14:creationId xmlns:p14="http://schemas.microsoft.com/office/powerpoint/2010/main" val="2196457576"/>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8.26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171</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smtClean="0"/>
              <a:t>Velikost </a:t>
            </a:r>
            <a:r>
              <a:rPr lang="cs-CZ" sz="2000" dirty="0"/>
              <a:t>nabídky kapitálu na jednotlivých kapitálových trzích nezávisí na velikosti úrokové míry.</a:t>
            </a:r>
          </a:p>
          <a:p>
            <a:pPr lvl="0">
              <a:buFont typeface="Symbol" panose="05050102010706020507" pitchFamily="18" charset="2"/>
              <a:buChar char="?"/>
            </a:pPr>
            <a:r>
              <a:rPr lang="cs-CZ" sz="2000" dirty="0"/>
              <a:t>Poptávka na trhu kapitálu závisí na reálné úrokové míře.</a:t>
            </a:r>
          </a:p>
          <a:p>
            <a:pPr lvl="0">
              <a:buFont typeface="Symbol" panose="05050102010706020507" pitchFamily="18" charset="2"/>
              <a:buChar char="?"/>
            </a:pPr>
            <a:r>
              <a:rPr lang="cs-CZ" sz="2000" dirty="0"/>
              <a:t>Nabídka na trhu kapitálu je funkcí úspor a v krátkém období je dokonale elastická. </a:t>
            </a:r>
          </a:p>
          <a:p>
            <a:pPr lvl="0">
              <a:buFont typeface="Symbol" panose="05050102010706020507" pitchFamily="18" charset="2"/>
              <a:buChar char="?"/>
            </a:pPr>
            <a:r>
              <a:rPr lang="cs-CZ" sz="2000" dirty="0"/>
              <a:t>Když roste úroková míra budoucí hodnota aktiv, za jinak nezměněných okolností, se roste.</a:t>
            </a:r>
          </a:p>
        </p:txBody>
      </p:sp>
    </p:spTree>
    <p:extLst>
      <p:ext uri="{BB962C8B-B14F-4D97-AF65-F5344CB8AC3E}">
        <p14:creationId xmlns:p14="http://schemas.microsoft.com/office/powerpoint/2010/main" val="2327970535"/>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8.26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172</a:t>
            </a:fld>
            <a:endParaRPr lang="cs-CZ"/>
          </a:p>
        </p:txBody>
      </p:sp>
    </p:spTree>
    <p:extLst>
      <p:ext uri="{BB962C8B-B14F-4D97-AF65-F5344CB8AC3E}">
        <p14:creationId xmlns:p14="http://schemas.microsoft.com/office/powerpoint/2010/main" val="1106848453"/>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8.27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173</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Pro dosažení celkové rovnováhy je nutná rovnost společné  MRS a MRPT.</a:t>
            </a:r>
          </a:p>
          <a:p>
            <a:pPr lvl="0">
              <a:buFont typeface="Symbol" panose="05050102010706020507" pitchFamily="18" charset="2"/>
              <a:buChar char="?"/>
            </a:pPr>
            <a:r>
              <a:rPr lang="cs-CZ" sz="2000" dirty="0"/>
              <a:t>Na smluvní křivce směny jsou shodné sklony indiferenčních křivek obou spotřebitelů.</a:t>
            </a:r>
          </a:p>
          <a:p>
            <a:pPr lvl="0">
              <a:buFont typeface="Symbol" panose="05050102010706020507" pitchFamily="18" charset="2"/>
              <a:buChar char="?"/>
            </a:pPr>
            <a:r>
              <a:rPr lang="cs-CZ" sz="2000" dirty="0"/>
              <a:t>Předpoklad dokonalé konkurence na trhu práce není nezbytný pro model 2x2x2.</a:t>
            </a:r>
          </a:p>
          <a:p>
            <a:pPr lvl="0">
              <a:buFont typeface="Symbol" panose="05050102010706020507" pitchFamily="18" charset="2"/>
              <a:buChar char="?"/>
            </a:pPr>
            <a:r>
              <a:rPr lang="cs-CZ" sz="2000" dirty="0"/>
              <a:t>Alokace je efektivní tehdy, pokud není možné zvýšit užitek jednoho subjektu, aniž by se současně snížil užitek druhého subjektu.</a:t>
            </a:r>
          </a:p>
          <a:p>
            <a:pPr lvl="0">
              <a:buFont typeface="Symbol" panose="05050102010706020507" pitchFamily="18" charset="2"/>
              <a:buChar char="?"/>
            </a:pPr>
            <a:r>
              <a:rPr lang="cs-CZ" sz="2000" dirty="0"/>
              <a:t>MRPT vyjadřuje, o kolik se musí zvýšit výroba jednoho statku, aby se mohla vyrobit dodatečná jednotka statku druhého.</a:t>
            </a:r>
            <a:endParaRPr lang="cs-CZ" sz="3600" dirty="0"/>
          </a:p>
        </p:txBody>
      </p:sp>
    </p:spTree>
    <p:extLst>
      <p:ext uri="{BB962C8B-B14F-4D97-AF65-F5344CB8AC3E}">
        <p14:creationId xmlns:p14="http://schemas.microsoft.com/office/powerpoint/2010/main" val="4004717840"/>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8.27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174</a:t>
            </a:fld>
            <a:endParaRPr lang="cs-CZ"/>
          </a:p>
        </p:txBody>
      </p:sp>
    </p:spTree>
    <p:extLst>
      <p:ext uri="{BB962C8B-B14F-4D97-AF65-F5344CB8AC3E}">
        <p14:creationId xmlns:p14="http://schemas.microsoft.com/office/powerpoint/2010/main" val="2887088845"/>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8.28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175</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Fixní množství zdrojů je v ekonomice rozděleno neefektivně tehdy, jestliže není možné vyrobit více jednoho statku, aniž by byla omezená výroba statku druhého.</a:t>
            </a:r>
          </a:p>
          <a:p>
            <a:pPr lvl="0">
              <a:buFont typeface="Symbol" panose="05050102010706020507" pitchFamily="18" charset="2"/>
              <a:buChar char=""/>
            </a:pPr>
            <a:r>
              <a:rPr lang="cs-CZ" sz="2000" dirty="0"/>
              <a:t>Analýzu dílčí rovnováhy je možné provést tehdy, pokud se změny cen na jednom trhu neodrážejí na změnách cen na jiných trzích.</a:t>
            </a:r>
          </a:p>
          <a:p>
            <a:pPr lvl="0">
              <a:buFont typeface="Symbol" panose="05050102010706020507" pitchFamily="18" charset="2"/>
              <a:buChar char=""/>
            </a:pPr>
            <a:r>
              <a:rPr lang="cs-CZ" sz="2000" dirty="0"/>
              <a:t>Výrobně spotřební efektivnost je dosažená tehdy, pokud se rovná MRS pro oba statky poměru MC pro tyto statky.</a:t>
            </a:r>
          </a:p>
          <a:p>
            <a:pPr lvl="0">
              <a:buFont typeface="Symbol" panose="05050102010706020507" pitchFamily="18" charset="2"/>
              <a:buChar char=""/>
            </a:pPr>
            <a:r>
              <a:rPr lang="cs-CZ" sz="2000" dirty="0"/>
              <a:t>Smluvní křivka výroby představuje všechny efektivní alokace práce a kapitálu.</a:t>
            </a:r>
          </a:p>
        </p:txBody>
      </p:sp>
    </p:spTree>
    <p:extLst>
      <p:ext uri="{BB962C8B-B14F-4D97-AF65-F5344CB8AC3E}">
        <p14:creationId xmlns:p14="http://schemas.microsoft.com/office/powerpoint/2010/main" val="3213746475"/>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8.28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176</a:t>
            </a:fld>
            <a:endParaRPr lang="cs-CZ"/>
          </a:p>
        </p:txBody>
      </p:sp>
    </p:spTree>
    <p:extLst>
      <p:ext uri="{BB962C8B-B14F-4D97-AF65-F5344CB8AC3E}">
        <p14:creationId xmlns:p14="http://schemas.microsoft.com/office/powerpoint/2010/main" val="2901325974"/>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8.29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177</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Účinky spotřeby nebo výroby, které dopadají na subjekty, které nejsou s danou činnosti přímo spojeny, se nazývají externality.</a:t>
            </a:r>
          </a:p>
          <a:p>
            <a:pPr lvl="0">
              <a:buFont typeface="Symbol" panose="05050102010706020507" pitchFamily="18" charset="2"/>
              <a:buChar char=""/>
            </a:pPr>
            <a:r>
              <a:rPr lang="cs-CZ" sz="2000" dirty="0"/>
              <a:t>V případě kladné externality trh produkuje příliš málo zboží.</a:t>
            </a:r>
          </a:p>
          <a:p>
            <a:pPr lvl="0">
              <a:buFont typeface="Symbol" panose="05050102010706020507" pitchFamily="18" charset="2"/>
              <a:buChar char=""/>
            </a:pPr>
            <a:r>
              <a:rPr lang="cs-CZ" sz="2000" dirty="0"/>
              <a:t>V případě záporné externality trh produkuje příliš hodně zboží.</a:t>
            </a:r>
          </a:p>
          <a:p>
            <a:pPr lvl="0">
              <a:buFont typeface="Symbol" panose="05050102010706020507" pitchFamily="18" charset="2"/>
              <a:buChar char=""/>
            </a:pPr>
            <a:r>
              <a:rPr lang="cs-CZ" sz="2000" dirty="0"/>
              <a:t>Zboží je nezmenšitelné v případě, jestliže není možné vyloučit někoho ze spotřeby, i když za něj neplatí.</a:t>
            </a:r>
          </a:p>
          <a:p>
            <a:pPr lvl="0">
              <a:buFont typeface="Symbol" panose="05050102010706020507" pitchFamily="18" charset="2"/>
              <a:buChar char=""/>
            </a:pPr>
            <a:r>
              <a:rPr lang="cs-CZ" sz="2000" dirty="0"/>
              <a:t>V podmínkách nedokonalé konkurence ceny statků a služeb signalizují efektivní tržní vztahy.</a:t>
            </a:r>
          </a:p>
        </p:txBody>
      </p:sp>
    </p:spTree>
    <p:extLst>
      <p:ext uri="{BB962C8B-B14F-4D97-AF65-F5344CB8AC3E}">
        <p14:creationId xmlns:p14="http://schemas.microsoft.com/office/powerpoint/2010/main" val="2603200563"/>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8.29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178</a:t>
            </a:fld>
            <a:endParaRPr lang="cs-CZ"/>
          </a:p>
        </p:txBody>
      </p:sp>
    </p:spTree>
    <p:extLst>
      <p:ext uri="{BB962C8B-B14F-4D97-AF65-F5344CB8AC3E}">
        <p14:creationId xmlns:p14="http://schemas.microsoft.com/office/powerpoint/2010/main" val="3252227845"/>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8.30 PRAVDA/NEPRAVDA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179</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Asymetrická informace je nerovnoměrná informace mezi účastníky trhu.</a:t>
            </a:r>
          </a:p>
          <a:p>
            <a:pPr lvl="0">
              <a:buFont typeface="Symbol" panose="05050102010706020507" pitchFamily="18" charset="2"/>
              <a:buChar char=""/>
            </a:pPr>
            <a:r>
              <a:rPr lang="cs-CZ" sz="2000" dirty="0"/>
              <a:t>Problém černého pasažéra patří do problému asymetrických informací.</a:t>
            </a:r>
          </a:p>
          <a:p>
            <a:pPr lvl="0">
              <a:buFont typeface="Symbol" panose="05050102010706020507" pitchFamily="18" charset="2"/>
              <a:buChar char=""/>
            </a:pPr>
            <a:r>
              <a:rPr lang="cs-CZ" sz="2000" dirty="0"/>
              <a:t>Nepříznivý výběr na trhu může vytěsňovat nekvalitní zboží z trhu.</a:t>
            </a:r>
          </a:p>
          <a:p>
            <a:pPr lvl="0">
              <a:buFont typeface="Symbol" panose="05050102010706020507" pitchFamily="18" charset="2"/>
              <a:buChar char=""/>
            </a:pPr>
            <a:r>
              <a:rPr lang="cs-CZ" sz="2000" dirty="0"/>
              <a:t>Vztah pacient a lékař patří do situace morálního hazardu.</a:t>
            </a:r>
          </a:p>
          <a:p>
            <a:pPr lvl="0">
              <a:buFont typeface="Symbol" panose="05050102010706020507" pitchFamily="18" charset="2"/>
              <a:buChar char=""/>
            </a:pPr>
            <a:r>
              <a:rPr lang="cs-CZ" sz="2000" dirty="0"/>
              <a:t>Důsledkem tržních selhání je produkce jiného než optimálního množství produkce. </a:t>
            </a:r>
          </a:p>
        </p:txBody>
      </p:sp>
    </p:spTree>
    <p:extLst>
      <p:ext uri="{BB962C8B-B14F-4D97-AF65-F5344CB8AC3E}">
        <p14:creationId xmlns:p14="http://schemas.microsoft.com/office/powerpoint/2010/main" val="3724890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lstStyle/>
          <a:p>
            <a:r>
              <a:rPr lang="cs-CZ" dirty="0" smtClean="0"/>
              <a:t>Linie rozpočtu (budget line – BL)</a:t>
            </a:r>
            <a:endParaRPr lang="cs-CZ" dirty="0"/>
          </a:p>
          <a:p>
            <a:endParaRPr lang="cs-CZ" i="1" dirty="0"/>
          </a:p>
          <a:p>
            <a:pPr marL="457200" lvl="1" indent="0">
              <a:buNone/>
            </a:pPr>
            <a:r>
              <a:rPr lang="cs-CZ" i="1" dirty="0"/>
              <a:t>V tomto případě se předpokládá, že celý důchod bude vynaložen na nákup dvou statků X a Y, kdy ceny statků nezávisejí na pořízeném množství, jsou tedy konstantní.</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18</a:t>
            </a:fld>
            <a:endParaRPr lang="cs-CZ"/>
          </a:p>
        </p:txBody>
      </p:sp>
    </p:spTree>
    <p:extLst>
      <p:ext uri="{BB962C8B-B14F-4D97-AF65-F5344CB8AC3E}">
        <p14:creationId xmlns:p14="http://schemas.microsoft.com/office/powerpoint/2010/main" val="1061473268"/>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8.30 PRAVDA/NEPRAVDA ?</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SPRÁVNÉ ODPOVĚDI</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180</a:t>
            </a:fld>
            <a:endParaRPr lang="cs-CZ"/>
          </a:p>
        </p:txBody>
      </p:sp>
    </p:spTree>
    <p:extLst>
      <p:ext uri="{BB962C8B-B14F-4D97-AF65-F5344CB8AC3E}">
        <p14:creationId xmlns:p14="http://schemas.microsoft.com/office/powerpoint/2010/main" val="4040252846"/>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konec</a:t>
            </a:r>
            <a:endParaRPr lang="cs-CZ" dirty="0"/>
          </a:p>
        </p:txBody>
      </p:sp>
      <p:sp>
        <p:nvSpPr>
          <p:cNvPr id="6" name="Podnadpis 5"/>
          <p:cNvSpPr>
            <a:spLocks noGrp="1"/>
          </p:cNvSpPr>
          <p:nvPr>
            <p:ph type="subTitle" idx="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181</a:t>
            </a:fld>
            <a:endParaRPr lang="cs-CZ"/>
          </a:p>
        </p:txBody>
      </p:sp>
    </p:spTree>
    <p:extLst>
      <p:ext uri="{BB962C8B-B14F-4D97-AF65-F5344CB8AC3E}">
        <p14:creationId xmlns:p14="http://schemas.microsoft.com/office/powerpoint/2010/main" val="1774998070"/>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Seznam použité literatury</a:t>
            </a:r>
            <a:endParaRPr lang="cs-CZ" dirty="0"/>
          </a:p>
        </p:txBody>
      </p:sp>
      <p:sp>
        <p:nvSpPr>
          <p:cNvPr id="3" name="Zástupný symbol pro obsah 2"/>
          <p:cNvSpPr>
            <a:spLocks noGrp="1"/>
          </p:cNvSpPr>
          <p:nvPr>
            <p:ph idx="1"/>
          </p:nvPr>
        </p:nvSpPr>
        <p:spPr/>
        <p:txBody>
          <a:bodyPr numCol="3">
            <a:normAutofit/>
          </a:bodyPr>
          <a:lstStyle/>
          <a:p>
            <a:pPr lvl="0"/>
            <a:r>
              <a:rPr lang="cs-CZ" sz="900" dirty="0" err="1" smtClean="0"/>
              <a:t>Begg</a:t>
            </a:r>
            <a:r>
              <a:rPr lang="cs-CZ" sz="900" dirty="0"/>
              <a:t>, D., </a:t>
            </a:r>
            <a:r>
              <a:rPr lang="cs-CZ" sz="900" dirty="0" err="1"/>
              <a:t>Fisher</a:t>
            </a:r>
            <a:r>
              <a:rPr lang="cs-CZ" sz="900" dirty="0"/>
              <a:t>, S., </a:t>
            </a:r>
            <a:r>
              <a:rPr lang="cs-CZ" sz="900" dirty="0" err="1"/>
              <a:t>Dornbush</a:t>
            </a:r>
            <a:r>
              <a:rPr lang="cs-CZ" sz="900" dirty="0"/>
              <a:t>, R. (1991) </a:t>
            </a:r>
            <a:r>
              <a:rPr lang="cs-CZ" sz="900" dirty="0" err="1"/>
              <a:t>Economics</a:t>
            </a:r>
            <a:r>
              <a:rPr lang="cs-CZ" sz="900" dirty="0"/>
              <a:t>. </a:t>
            </a:r>
            <a:r>
              <a:rPr lang="cs-CZ" sz="900" dirty="0" err="1"/>
              <a:t>Thrird</a:t>
            </a:r>
            <a:r>
              <a:rPr lang="cs-CZ" sz="900" dirty="0"/>
              <a:t> </a:t>
            </a:r>
            <a:r>
              <a:rPr lang="cs-CZ" sz="900" dirty="0" err="1"/>
              <a:t>edition</a:t>
            </a:r>
            <a:r>
              <a:rPr lang="cs-CZ" sz="900" dirty="0"/>
              <a:t>, </a:t>
            </a:r>
            <a:r>
              <a:rPr lang="cs-CZ" sz="900" dirty="0" err="1"/>
              <a:t>McGraw.Hill</a:t>
            </a:r>
            <a:r>
              <a:rPr lang="cs-CZ" sz="900" dirty="0"/>
              <a:t> </a:t>
            </a:r>
            <a:r>
              <a:rPr lang="cs-CZ" sz="900" dirty="0" err="1"/>
              <a:t>Book</a:t>
            </a:r>
            <a:r>
              <a:rPr lang="cs-CZ" sz="900" dirty="0"/>
              <a:t> </a:t>
            </a:r>
            <a:r>
              <a:rPr lang="cs-CZ" sz="900" dirty="0" err="1"/>
              <a:t>Company</a:t>
            </a:r>
            <a:r>
              <a:rPr lang="cs-CZ" sz="900" dirty="0"/>
              <a:t>, London </a:t>
            </a:r>
          </a:p>
          <a:p>
            <a:pPr lvl="0"/>
            <a:r>
              <a:rPr lang="cs-CZ" sz="900" dirty="0" err="1" smtClean="0"/>
              <a:t>Blundell</a:t>
            </a:r>
            <a:r>
              <a:rPr lang="cs-CZ" sz="900" dirty="0"/>
              <a:t>, R., </a:t>
            </a:r>
            <a:r>
              <a:rPr lang="cs-CZ" sz="900" dirty="0" err="1"/>
              <a:t>Dearden</a:t>
            </a:r>
            <a:r>
              <a:rPr lang="cs-CZ" sz="900" dirty="0"/>
              <a:t>, L., </a:t>
            </a:r>
            <a:r>
              <a:rPr lang="cs-CZ" sz="900" dirty="0" err="1"/>
              <a:t>Meghir</a:t>
            </a:r>
            <a:r>
              <a:rPr lang="cs-CZ" sz="900" dirty="0"/>
              <a:t>, C. a </a:t>
            </a:r>
            <a:r>
              <a:rPr lang="cs-CZ" sz="900" dirty="0" err="1"/>
              <a:t>Sianesi</a:t>
            </a:r>
            <a:r>
              <a:rPr lang="cs-CZ" sz="900" dirty="0"/>
              <a:t>, B. (1999). </a:t>
            </a:r>
            <a:r>
              <a:rPr lang="cs-CZ" sz="900" dirty="0" err="1"/>
              <a:t>Human</a:t>
            </a:r>
            <a:r>
              <a:rPr lang="cs-CZ" sz="900" dirty="0"/>
              <a:t> </a:t>
            </a:r>
            <a:r>
              <a:rPr lang="cs-CZ" sz="900" dirty="0" err="1"/>
              <a:t>Capital</a:t>
            </a:r>
            <a:r>
              <a:rPr lang="cs-CZ" sz="900" dirty="0"/>
              <a:t> </a:t>
            </a:r>
            <a:r>
              <a:rPr lang="cs-CZ" sz="900" dirty="0" err="1"/>
              <a:t>Investment</a:t>
            </a:r>
            <a:r>
              <a:rPr lang="cs-CZ" sz="900" dirty="0"/>
              <a:t>: </a:t>
            </a:r>
            <a:r>
              <a:rPr lang="cs-CZ" sz="900" dirty="0" err="1"/>
              <a:t>The</a:t>
            </a:r>
            <a:r>
              <a:rPr lang="cs-CZ" sz="900" dirty="0"/>
              <a:t> </a:t>
            </a:r>
            <a:r>
              <a:rPr lang="cs-CZ" sz="900" dirty="0" err="1"/>
              <a:t>Returns</a:t>
            </a:r>
            <a:r>
              <a:rPr lang="cs-CZ" sz="900" dirty="0"/>
              <a:t> </a:t>
            </a:r>
            <a:r>
              <a:rPr lang="cs-CZ" sz="900" dirty="0" err="1"/>
              <a:t>from</a:t>
            </a:r>
            <a:r>
              <a:rPr lang="cs-CZ" sz="900" dirty="0"/>
              <a:t> </a:t>
            </a:r>
            <a:r>
              <a:rPr lang="cs-CZ" sz="900" dirty="0" err="1"/>
              <a:t>Education</a:t>
            </a:r>
            <a:r>
              <a:rPr lang="cs-CZ" sz="900" dirty="0"/>
              <a:t> and </a:t>
            </a:r>
            <a:r>
              <a:rPr lang="cs-CZ" sz="900" dirty="0" err="1"/>
              <a:t>Training</a:t>
            </a:r>
            <a:r>
              <a:rPr lang="cs-CZ" sz="900" dirty="0"/>
              <a:t> to </a:t>
            </a:r>
            <a:r>
              <a:rPr lang="cs-CZ" sz="900" dirty="0" err="1"/>
              <a:t>the</a:t>
            </a:r>
            <a:r>
              <a:rPr lang="cs-CZ" sz="900" dirty="0"/>
              <a:t> </a:t>
            </a:r>
            <a:r>
              <a:rPr lang="cs-CZ" sz="900" dirty="0" err="1"/>
              <a:t>Individual</a:t>
            </a:r>
            <a:r>
              <a:rPr lang="cs-CZ" sz="900" dirty="0"/>
              <a:t>, </a:t>
            </a:r>
            <a:r>
              <a:rPr lang="cs-CZ" sz="900" dirty="0" err="1"/>
              <a:t>the</a:t>
            </a:r>
            <a:r>
              <a:rPr lang="cs-CZ" sz="900" dirty="0"/>
              <a:t> </a:t>
            </a:r>
            <a:r>
              <a:rPr lang="cs-CZ" sz="900" dirty="0" err="1"/>
              <a:t>Firm</a:t>
            </a:r>
            <a:r>
              <a:rPr lang="cs-CZ" sz="900" dirty="0"/>
              <a:t> and </a:t>
            </a:r>
            <a:r>
              <a:rPr lang="cs-CZ" sz="900" dirty="0" err="1"/>
              <a:t>the</a:t>
            </a:r>
            <a:r>
              <a:rPr lang="cs-CZ" sz="900" dirty="0"/>
              <a:t> </a:t>
            </a:r>
            <a:r>
              <a:rPr lang="cs-CZ" sz="900" dirty="0" err="1"/>
              <a:t>Economy</a:t>
            </a:r>
            <a:r>
              <a:rPr lang="cs-CZ" sz="900" dirty="0"/>
              <a:t>. </a:t>
            </a:r>
            <a:r>
              <a:rPr lang="cs-CZ" sz="900" dirty="0" err="1"/>
              <a:t>Fiscal</a:t>
            </a:r>
            <a:r>
              <a:rPr lang="cs-CZ" sz="900" dirty="0"/>
              <a:t> Studies, vol. 20, no. 1 (</a:t>
            </a:r>
            <a:r>
              <a:rPr lang="cs-CZ" sz="900" dirty="0" err="1"/>
              <a:t>March</a:t>
            </a:r>
            <a:r>
              <a:rPr lang="cs-CZ" sz="900" dirty="0"/>
              <a:t> 1999)</a:t>
            </a:r>
          </a:p>
          <a:p>
            <a:pPr lvl="0"/>
            <a:r>
              <a:rPr lang="cs-CZ" sz="900" dirty="0" err="1"/>
              <a:t>Bolton</a:t>
            </a:r>
            <a:r>
              <a:rPr lang="cs-CZ" sz="900" dirty="0"/>
              <a:t>, P. a </a:t>
            </a:r>
            <a:r>
              <a:rPr lang="cs-CZ" sz="900" dirty="0" err="1"/>
              <a:t>Dewatripont</a:t>
            </a:r>
            <a:r>
              <a:rPr lang="cs-CZ" sz="900" dirty="0"/>
              <a:t>, M. </a:t>
            </a:r>
            <a:r>
              <a:rPr lang="cs-CZ" sz="900" dirty="0" err="1"/>
              <a:t>Contract</a:t>
            </a:r>
            <a:r>
              <a:rPr lang="cs-CZ" sz="900" dirty="0"/>
              <a:t> </a:t>
            </a:r>
            <a:r>
              <a:rPr lang="cs-CZ" sz="900" dirty="0" err="1"/>
              <a:t>theory</a:t>
            </a:r>
            <a:r>
              <a:rPr lang="cs-CZ" sz="900" dirty="0"/>
              <a:t>. (2005). Cambridge, </a:t>
            </a:r>
            <a:r>
              <a:rPr lang="cs-CZ" sz="900" dirty="0" err="1"/>
              <a:t>Mass</a:t>
            </a:r>
            <a:r>
              <a:rPr lang="cs-CZ" sz="900" dirty="0"/>
              <a:t>.: MIT </a:t>
            </a:r>
            <a:r>
              <a:rPr lang="cs-CZ" sz="900" dirty="0" err="1"/>
              <a:t>Press</a:t>
            </a:r>
            <a:r>
              <a:rPr lang="cs-CZ" sz="900" dirty="0"/>
              <a:t>.</a:t>
            </a:r>
          </a:p>
          <a:p>
            <a:pPr lvl="0"/>
            <a:r>
              <a:rPr lang="cs-CZ" sz="900" dirty="0" err="1"/>
              <a:t>Bowen</a:t>
            </a:r>
            <a:r>
              <a:rPr lang="cs-CZ" sz="900" dirty="0"/>
              <a:t>, D.E., </a:t>
            </a:r>
            <a:r>
              <a:rPr lang="cs-CZ" sz="900" dirty="0" err="1"/>
              <a:t>Youngdahl</a:t>
            </a:r>
            <a:r>
              <a:rPr lang="cs-CZ" sz="900" dirty="0"/>
              <a:t>, W.E., (1998), " "</a:t>
            </a:r>
            <a:r>
              <a:rPr lang="cs-CZ" sz="900" dirty="0" err="1"/>
              <a:t>Lean</a:t>
            </a:r>
            <a:r>
              <a:rPr lang="cs-CZ" sz="900" dirty="0"/>
              <a:t>" </a:t>
            </a:r>
            <a:r>
              <a:rPr lang="cs-CZ" sz="900" dirty="0" err="1"/>
              <a:t>service</a:t>
            </a:r>
            <a:r>
              <a:rPr lang="cs-CZ" sz="900" dirty="0"/>
              <a:t>: in defense of a </a:t>
            </a:r>
            <a:r>
              <a:rPr lang="cs-CZ" sz="900" dirty="0" err="1"/>
              <a:t>production</a:t>
            </a:r>
            <a:r>
              <a:rPr lang="cs-CZ" sz="900" dirty="0"/>
              <a:t>-line </a:t>
            </a:r>
            <a:r>
              <a:rPr lang="cs-CZ" sz="900" dirty="0" err="1"/>
              <a:t>approach</a:t>
            </a:r>
            <a:r>
              <a:rPr lang="cs-CZ" sz="900" dirty="0"/>
              <a:t>", International Journal of </a:t>
            </a:r>
            <a:r>
              <a:rPr lang="cs-CZ" sz="900" dirty="0" err="1"/>
              <a:t>Service</a:t>
            </a:r>
            <a:r>
              <a:rPr lang="cs-CZ" sz="900" dirty="0"/>
              <a:t>, Vol. 9 No. 3 </a:t>
            </a:r>
          </a:p>
          <a:p>
            <a:pPr lvl="0"/>
            <a:r>
              <a:rPr lang="cs-CZ" sz="900" dirty="0" err="1" smtClean="0"/>
              <a:t>Cowen</a:t>
            </a:r>
            <a:r>
              <a:rPr lang="cs-CZ" sz="900" dirty="0"/>
              <a:t>, T. (2013). Profese v zásadě rovnostářská. </a:t>
            </a:r>
            <a:r>
              <a:rPr lang="cs-CZ" sz="900" dirty="0" err="1"/>
              <a:t>Laissez</a:t>
            </a:r>
            <a:r>
              <a:rPr lang="cs-CZ" sz="900" dirty="0"/>
              <a:t> </a:t>
            </a:r>
            <a:r>
              <a:rPr lang="cs-CZ" sz="900" dirty="0" err="1"/>
              <a:t>Faire</a:t>
            </a:r>
            <a:r>
              <a:rPr lang="cs-CZ" sz="900" dirty="0"/>
              <a:t>. Načteno z http://www.nechtenasbyt.cz/profese-v-zasade-rovnostarska/</a:t>
            </a:r>
          </a:p>
          <a:p>
            <a:pPr lvl="0"/>
            <a:r>
              <a:rPr lang="cs-CZ" sz="900" dirty="0" err="1" smtClean="0"/>
              <a:t>Dellmuth</a:t>
            </a:r>
            <a:r>
              <a:rPr lang="cs-CZ" sz="900" dirty="0"/>
              <a:t>, L. M. a </a:t>
            </a:r>
            <a:r>
              <a:rPr lang="cs-CZ" sz="900" dirty="0" err="1"/>
              <a:t>Stoffel</a:t>
            </a:r>
            <a:r>
              <a:rPr lang="cs-CZ" sz="900" dirty="0"/>
              <a:t>, M. F. (2012). </a:t>
            </a:r>
            <a:r>
              <a:rPr lang="cs-CZ" sz="900" dirty="0" err="1"/>
              <a:t>Distributive</a:t>
            </a:r>
            <a:r>
              <a:rPr lang="cs-CZ" sz="900" dirty="0"/>
              <a:t> </a:t>
            </a:r>
            <a:r>
              <a:rPr lang="cs-CZ" sz="900" dirty="0" err="1"/>
              <a:t>politics</a:t>
            </a:r>
            <a:r>
              <a:rPr lang="cs-CZ" sz="900" dirty="0"/>
              <a:t> and </a:t>
            </a:r>
            <a:r>
              <a:rPr lang="cs-CZ" sz="900" dirty="0" err="1"/>
              <a:t>intergovernmental</a:t>
            </a:r>
            <a:r>
              <a:rPr lang="cs-CZ" sz="900" dirty="0"/>
              <a:t> </a:t>
            </a:r>
            <a:r>
              <a:rPr lang="cs-CZ" sz="900" dirty="0" err="1"/>
              <a:t>transfers</a:t>
            </a:r>
            <a:r>
              <a:rPr lang="cs-CZ" sz="900" dirty="0"/>
              <a:t>: </a:t>
            </a:r>
            <a:r>
              <a:rPr lang="cs-CZ" sz="900" dirty="0" err="1"/>
              <a:t>The</a:t>
            </a:r>
            <a:r>
              <a:rPr lang="cs-CZ" sz="900" dirty="0"/>
              <a:t> </a:t>
            </a:r>
            <a:r>
              <a:rPr lang="cs-CZ" sz="900" dirty="0" err="1"/>
              <a:t>local</a:t>
            </a:r>
            <a:r>
              <a:rPr lang="cs-CZ" sz="900" dirty="0"/>
              <a:t> </a:t>
            </a:r>
            <a:r>
              <a:rPr lang="cs-CZ" sz="900" dirty="0" err="1"/>
              <a:t>allocation</a:t>
            </a:r>
            <a:r>
              <a:rPr lang="cs-CZ" sz="900" dirty="0"/>
              <a:t> of </a:t>
            </a:r>
            <a:r>
              <a:rPr lang="cs-CZ" sz="900" dirty="0" err="1"/>
              <a:t>European</a:t>
            </a:r>
            <a:r>
              <a:rPr lang="cs-CZ" sz="900" dirty="0"/>
              <a:t> Union </a:t>
            </a:r>
            <a:r>
              <a:rPr lang="cs-CZ" sz="900" dirty="0" err="1"/>
              <a:t>structural</a:t>
            </a:r>
            <a:r>
              <a:rPr lang="cs-CZ" sz="900" dirty="0"/>
              <a:t> </a:t>
            </a:r>
            <a:r>
              <a:rPr lang="cs-CZ" sz="900" dirty="0" err="1"/>
              <a:t>funds</a:t>
            </a:r>
            <a:r>
              <a:rPr lang="cs-CZ" sz="900" dirty="0"/>
              <a:t>. </a:t>
            </a:r>
            <a:r>
              <a:rPr lang="cs-CZ" sz="900" dirty="0" err="1"/>
              <a:t>European</a:t>
            </a:r>
            <a:r>
              <a:rPr lang="cs-CZ" sz="900" dirty="0"/>
              <a:t> Union </a:t>
            </a:r>
            <a:r>
              <a:rPr lang="cs-CZ" sz="900" dirty="0" err="1"/>
              <a:t>Politis</a:t>
            </a:r>
            <a:r>
              <a:rPr lang="cs-CZ" sz="900" dirty="0"/>
              <a:t>, vol. 13, no. 3 (</a:t>
            </a:r>
            <a:r>
              <a:rPr lang="cs-CZ" sz="900" dirty="0" err="1"/>
              <a:t>September</a:t>
            </a:r>
            <a:r>
              <a:rPr lang="cs-CZ" sz="900" dirty="0"/>
              <a:t> 2012)</a:t>
            </a:r>
          </a:p>
          <a:p>
            <a:pPr lvl="0"/>
            <a:r>
              <a:rPr lang="en-US" sz="900" dirty="0" smtClean="0"/>
              <a:t>Dobeš</a:t>
            </a:r>
            <a:r>
              <a:rPr lang="en-US" sz="900" dirty="0"/>
              <a:t>, K., Dohnalová, Z. (2010). </a:t>
            </a:r>
            <a:r>
              <a:rPr lang="en-US" sz="900" dirty="0" err="1"/>
              <a:t>Cvičebnice</a:t>
            </a:r>
            <a:r>
              <a:rPr lang="en-US" sz="900" dirty="0"/>
              <a:t> </a:t>
            </a:r>
            <a:r>
              <a:rPr lang="en-US" sz="900" dirty="0" err="1"/>
              <a:t>Mikroekonomie</a:t>
            </a:r>
            <a:r>
              <a:rPr lang="en-US" sz="900" dirty="0"/>
              <a:t>. UTB ve </a:t>
            </a:r>
            <a:r>
              <a:rPr lang="en-US" sz="900" dirty="0" err="1"/>
              <a:t>Zlíně</a:t>
            </a:r>
            <a:r>
              <a:rPr lang="en-US" sz="900" dirty="0"/>
              <a:t>.</a:t>
            </a:r>
            <a:endParaRPr lang="cs-CZ" sz="900" dirty="0"/>
          </a:p>
          <a:p>
            <a:pPr lvl="0"/>
            <a:r>
              <a:rPr lang="cs-CZ" sz="900" dirty="0"/>
              <a:t>Dohnalová, Z. (2002) Mikroekonomie pro bakalářské studium.  Zlín: Univerzita Tomáše Bati ve Zlíně</a:t>
            </a:r>
          </a:p>
          <a:p>
            <a:pPr lvl="0"/>
            <a:r>
              <a:rPr lang="cs-CZ" sz="900" dirty="0"/>
              <a:t>Dohnalová, Z. (2014) Mikroekonomie. GEORG Žilina  </a:t>
            </a:r>
          </a:p>
          <a:p>
            <a:pPr lvl="0"/>
            <a:r>
              <a:rPr lang="cs-CZ" sz="900" dirty="0" smtClean="0"/>
              <a:t>Frank</a:t>
            </a:r>
            <a:r>
              <a:rPr lang="cs-CZ" sz="900" dirty="0"/>
              <a:t>, R. H. (1995) Mikroekonomie a chování. Praha: Nakladatelství Svoboda, 1995.</a:t>
            </a:r>
          </a:p>
          <a:p>
            <a:pPr lvl="0"/>
            <a:r>
              <a:rPr lang="cs-CZ" sz="900" dirty="0"/>
              <a:t>Frank, R. H. (2006) </a:t>
            </a:r>
            <a:r>
              <a:rPr lang="cs-CZ" sz="900" dirty="0" err="1"/>
              <a:t>Microekonomics</a:t>
            </a:r>
            <a:r>
              <a:rPr lang="cs-CZ" sz="900" dirty="0"/>
              <a:t> and </a:t>
            </a:r>
            <a:r>
              <a:rPr lang="cs-CZ" sz="900" dirty="0" err="1"/>
              <a:t>behaviour</a:t>
            </a:r>
            <a:r>
              <a:rPr lang="cs-CZ" sz="900" dirty="0"/>
              <a:t>. </a:t>
            </a:r>
            <a:r>
              <a:rPr lang="cs-CZ" sz="900" dirty="0" err="1"/>
              <a:t>Sixth</a:t>
            </a:r>
            <a:r>
              <a:rPr lang="cs-CZ" sz="900" dirty="0"/>
              <a:t> </a:t>
            </a:r>
            <a:r>
              <a:rPr lang="cs-CZ" sz="900" dirty="0" err="1"/>
              <a:t>Edition</a:t>
            </a:r>
            <a:r>
              <a:rPr lang="cs-CZ" sz="900" dirty="0"/>
              <a:t>, </a:t>
            </a:r>
            <a:r>
              <a:rPr lang="cs-CZ" sz="900" dirty="0" err="1"/>
              <a:t>McGraw-Hill</a:t>
            </a:r>
            <a:r>
              <a:rPr lang="cs-CZ" sz="900" dirty="0"/>
              <a:t> </a:t>
            </a:r>
            <a:r>
              <a:rPr lang="cs-CZ" sz="900" dirty="0" err="1"/>
              <a:t>Irwin</a:t>
            </a:r>
            <a:r>
              <a:rPr lang="cs-CZ" sz="900" dirty="0"/>
              <a:t>, 2006. </a:t>
            </a:r>
          </a:p>
          <a:p>
            <a:pPr lvl="0"/>
            <a:r>
              <a:rPr lang="cs-CZ" sz="900" dirty="0" err="1"/>
              <a:t>Gallo</a:t>
            </a:r>
            <a:r>
              <a:rPr lang="cs-CZ" sz="900" dirty="0"/>
              <a:t>, J., </a:t>
            </a:r>
            <a:r>
              <a:rPr lang="cs-CZ" sz="900" dirty="0" err="1"/>
              <a:t>Dall´Erba</a:t>
            </a:r>
            <a:r>
              <a:rPr lang="cs-CZ" sz="900" dirty="0"/>
              <a:t>, S. a </a:t>
            </a:r>
            <a:r>
              <a:rPr lang="cs-CZ" sz="900" dirty="0" err="1"/>
              <a:t>Guillan</a:t>
            </a:r>
            <a:r>
              <a:rPr lang="cs-CZ" sz="900" dirty="0"/>
              <a:t>, R. (2011). </a:t>
            </a:r>
            <a:r>
              <a:rPr lang="cs-CZ" sz="900" dirty="0" err="1"/>
              <a:t>The</a:t>
            </a:r>
            <a:r>
              <a:rPr lang="cs-CZ" sz="900" dirty="0"/>
              <a:t> </a:t>
            </a:r>
            <a:r>
              <a:rPr lang="cs-CZ" sz="900" dirty="0" err="1"/>
              <a:t>Local</a:t>
            </a:r>
            <a:r>
              <a:rPr lang="cs-CZ" sz="900" dirty="0"/>
              <a:t> versus </a:t>
            </a:r>
            <a:r>
              <a:rPr lang="cs-CZ" sz="900" dirty="0" err="1"/>
              <a:t>Global</a:t>
            </a:r>
            <a:r>
              <a:rPr lang="cs-CZ" sz="900" dirty="0"/>
              <a:t> </a:t>
            </a:r>
            <a:r>
              <a:rPr lang="cs-CZ" sz="900" dirty="0" err="1"/>
              <a:t>Dilemma</a:t>
            </a:r>
            <a:r>
              <a:rPr lang="cs-CZ" sz="900" dirty="0"/>
              <a:t> of </a:t>
            </a:r>
            <a:r>
              <a:rPr lang="cs-CZ" sz="900" dirty="0" err="1"/>
              <a:t>the</a:t>
            </a:r>
            <a:r>
              <a:rPr lang="cs-CZ" sz="900" dirty="0"/>
              <a:t> </a:t>
            </a:r>
            <a:r>
              <a:rPr lang="cs-CZ" sz="900" dirty="0" err="1"/>
              <a:t>Effects</a:t>
            </a:r>
            <a:r>
              <a:rPr lang="cs-CZ" sz="900" dirty="0"/>
              <a:t> of </a:t>
            </a:r>
            <a:r>
              <a:rPr lang="cs-CZ" sz="900" dirty="0" err="1"/>
              <a:t>Structural</a:t>
            </a:r>
            <a:r>
              <a:rPr lang="cs-CZ" sz="900" dirty="0"/>
              <a:t> </a:t>
            </a:r>
            <a:r>
              <a:rPr lang="cs-CZ" sz="900" dirty="0" err="1"/>
              <a:t>Funds</a:t>
            </a:r>
            <a:r>
              <a:rPr lang="cs-CZ" sz="900" dirty="0"/>
              <a:t>. </a:t>
            </a:r>
            <a:r>
              <a:rPr lang="cs-CZ" sz="900" dirty="0" err="1"/>
              <a:t>Growth</a:t>
            </a:r>
            <a:r>
              <a:rPr lang="cs-CZ" sz="900" dirty="0"/>
              <a:t> and </a:t>
            </a:r>
            <a:r>
              <a:rPr lang="cs-CZ" sz="900" dirty="0" err="1"/>
              <a:t>Change</a:t>
            </a:r>
            <a:r>
              <a:rPr lang="cs-CZ" sz="900" dirty="0"/>
              <a:t>, vol. 42, no 4 (</a:t>
            </a:r>
            <a:r>
              <a:rPr lang="cs-CZ" sz="900" dirty="0" err="1"/>
              <a:t>December</a:t>
            </a:r>
            <a:r>
              <a:rPr lang="cs-CZ" sz="900" dirty="0"/>
              <a:t> 2011) </a:t>
            </a:r>
          </a:p>
          <a:p>
            <a:pPr lvl="0"/>
            <a:r>
              <a:rPr lang="cs-CZ" sz="900" dirty="0" err="1"/>
              <a:t>Gravelle</a:t>
            </a:r>
            <a:r>
              <a:rPr lang="cs-CZ" sz="900" dirty="0"/>
              <a:t>, H., </a:t>
            </a:r>
            <a:r>
              <a:rPr lang="cs-CZ" sz="900" dirty="0" err="1"/>
              <a:t>Ress</a:t>
            </a:r>
            <a:r>
              <a:rPr lang="cs-CZ" sz="900" dirty="0"/>
              <a:t>, R. (1984) </a:t>
            </a:r>
            <a:r>
              <a:rPr lang="cs-CZ" sz="900" dirty="0" err="1"/>
              <a:t>Microeconomics</a:t>
            </a:r>
            <a:r>
              <a:rPr lang="cs-CZ" sz="900" dirty="0"/>
              <a:t>. </a:t>
            </a:r>
            <a:r>
              <a:rPr lang="cs-CZ" sz="900" dirty="0" err="1"/>
              <a:t>Third</a:t>
            </a:r>
            <a:r>
              <a:rPr lang="cs-CZ" sz="900" dirty="0"/>
              <a:t> </a:t>
            </a:r>
            <a:r>
              <a:rPr lang="cs-CZ" sz="900" dirty="0" err="1"/>
              <a:t>impression</a:t>
            </a:r>
            <a:r>
              <a:rPr lang="cs-CZ" sz="900" dirty="0"/>
              <a:t>, </a:t>
            </a:r>
            <a:r>
              <a:rPr lang="cs-CZ" sz="900" dirty="0" err="1"/>
              <a:t>Longman</a:t>
            </a:r>
            <a:r>
              <a:rPr lang="cs-CZ" sz="900" dirty="0"/>
              <a:t>, London and New York</a:t>
            </a:r>
          </a:p>
          <a:p>
            <a:pPr lvl="0"/>
            <a:r>
              <a:rPr lang="cs-CZ" sz="900" dirty="0" err="1"/>
              <a:t>Harris</a:t>
            </a:r>
            <a:r>
              <a:rPr lang="cs-CZ" sz="900" dirty="0"/>
              <a:t>, L. (2003). </a:t>
            </a:r>
            <a:r>
              <a:rPr lang="cs-CZ" sz="900" dirty="0" err="1"/>
              <a:t>Trading</a:t>
            </a:r>
            <a:r>
              <a:rPr lang="cs-CZ" sz="900" dirty="0"/>
              <a:t> and </a:t>
            </a:r>
            <a:r>
              <a:rPr lang="cs-CZ" sz="900" dirty="0" err="1"/>
              <a:t>Exchanges</a:t>
            </a:r>
            <a:r>
              <a:rPr lang="cs-CZ" sz="900" dirty="0"/>
              <a:t>: Market </a:t>
            </a:r>
            <a:r>
              <a:rPr lang="cs-CZ" sz="900" dirty="0" err="1"/>
              <a:t>Microstructure</a:t>
            </a:r>
            <a:r>
              <a:rPr lang="cs-CZ" sz="900" dirty="0"/>
              <a:t> </a:t>
            </a:r>
            <a:r>
              <a:rPr lang="cs-CZ" sz="900" dirty="0" err="1"/>
              <a:t>for</a:t>
            </a:r>
            <a:r>
              <a:rPr lang="cs-CZ" sz="900" dirty="0"/>
              <a:t> </a:t>
            </a:r>
            <a:r>
              <a:rPr lang="cs-CZ" sz="900" dirty="0" err="1"/>
              <a:t>Practitioners</a:t>
            </a:r>
            <a:r>
              <a:rPr lang="cs-CZ" sz="900" dirty="0"/>
              <a:t>. New York, Oxford University </a:t>
            </a:r>
            <a:r>
              <a:rPr lang="cs-CZ" sz="900" dirty="0" err="1"/>
              <a:t>Press</a:t>
            </a:r>
            <a:endParaRPr lang="cs-CZ" sz="900" dirty="0"/>
          </a:p>
          <a:p>
            <a:pPr lvl="0"/>
            <a:r>
              <a:rPr lang="cs-CZ" sz="900" dirty="0" err="1"/>
              <a:t>Hedia</a:t>
            </a:r>
            <a:r>
              <a:rPr lang="cs-CZ" sz="900" dirty="0"/>
              <a:t>, V. (2010). Mikroekonomie Blok I. Načteno z https://is.muni.cz/el/1456/podzim2010/MKE_MIE2/um/Blok_1.txt</a:t>
            </a:r>
          </a:p>
          <a:p>
            <a:pPr lvl="0"/>
            <a:r>
              <a:rPr lang="cs-CZ" sz="900" dirty="0" err="1"/>
              <a:t>Chaplowe</a:t>
            </a:r>
            <a:r>
              <a:rPr lang="cs-CZ" sz="900" dirty="0"/>
              <a:t>, S. G. a </a:t>
            </a:r>
            <a:r>
              <a:rPr lang="cs-CZ" sz="900" dirty="0" err="1"/>
              <a:t>Cousins</a:t>
            </a:r>
            <a:r>
              <a:rPr lang="cs-CZ" sz="900" dirty="0"/>
              <a:t>, J. B. (2015). Monitoring and </a:t>
            </a:r>
            <a:r>
              <a:rPr lang="cs-CZ" sz="900" dirty="0" err="1"/>
              <a:t>Evaluation</a:t>
            </a:r>
            <a:r>
              <a:rPr lang="cs-CZ" sz="900" dirty="0"/>
              <a:t> </a:t>
            </a:r>
            <a:r>
              <a:rPr lang="cs-CZ" sz="900" dirty="0" err="1"/>
              <a:t>Training</a:t>
            </a:r>
            <a:r>
              <a:rPr lang="cs-CZ" sz="900" dirty="0"/>
              <a:t>: A </a:t>
            </a:r>
            <a:r>
              <a:rPr lang="cs-CZ" sz="900" dirty="0" err="1"/>
              <a:t>Systematic</a:t>
            </a:r>
            <a:r>
              <a:rPr lang="cs-CZ" sz="900" dirty="0"/>
              <a:t> </a:t>
            </a:r>
            <a:r>
              <a:rPr lang="cs-CZ" sz="900" dirty="0" err="1"/>
              <a:t>Approach</a:t>
            </a:r>
            <a:r>
              <a:rPr lang="cs-CZ" sz="900" dirty="0"/>
              <a:t>. Los Angeles, SAGE </a:t>
            </a:r>
            <a:r>
              <a:rPr lang="cs-CZ" sz="900" dirty="0" err="1"/>
              <a:t>Publications</a:t>
            </a:r>
            <a:r>
              <a:rPr lang="cs-CZ" sz="900" dirty="0"/>
              <a:t>, Inc.</a:t>
            </a:r>
          </a:p>
          <a:p>
            <a:pPr lvl="0"/>
            <a:r>
              <a:rPr lang="cs-CZ" sz="900" dirty="0" err="1" smtClean="0"/>
              <a:t>Koutsoyiannis</a:t>
            </a:r>
            <a:r>
              <a:rPr lang="cs-CZ" sz="900" dirty="0"/>
              <a:t>, A. (1989) </a:t>
            </a:r>
            <a:r>
              <a:rPr lang="cs-CZ" sz="900" dirty="0" err="1"/>
              <a:t>Modern</a:t>
            </a:r>
            <a:r>
              <a:rPr lang="cs-CZ" sz="900" dirty="0"/>
              <a:t> </a:t>
            </a:r>
            <a:r>
              <a:rPr lang="cs-CZ" sz="900" dirty="0" err="1"/>
              <a:t>Microekonomics</a:t>
            </a:r>
            <a:r>
              <a:rPr lang="cs-CZ" sz="900" dirty="0"/>
              <a:t>. Second </a:t>
            </a:r>
            <a:r>
              <a:rPr lang="cs-CZ" sz="900" dirty="0" err="1"/>
              <a:t>edition</a:t>
            </a:r>
            <a:r>
              <a:rPr lang="cs-CZ" sz="900" dirty="0"/>
              <a:t>, </a:t>
            </a:r>
            <a:r>
              <a:rPr lang="cs-CZ" sz="900" dirty="0" err="1"/>
              <a:t>Higher</a:t>
            </a:r>
            <a:r>
              <a:rPr lang="cs-CZ" sz="900" dirty="0"/>
              <a:t> and </a:t>
            </a:r>
            <a:r>
              <a:rPr lang="cs-CZ" sz="900" dirty="0" err="1"/>
              <a:t>Further</a:t>
            </a:r>
            <a:r>
              <a:rPr lang="cs-CZ" sz="900" dirty="0"/>
              <a:t> </a:t>
            </a:r>
            <a:r>
              <a:rPr lang="cs-CZ" sz="900" dirty="0" err="1"/>
              <a:t>Education</a:t>
            </a:r>
            <a:r>
              <a:rPr lang="cs-CZ" sz="900" dirty="0"/>
              <a:t> </a:t>
            </a:r>
            <a:r>
              <a:rPr lang="cs-CZ" sz="900" dirty="0" err="1"/>
              <a:t>Division</a:t>
            </a:r>
            <a:r>
              <a:rPr lang="cs-CZ" sz="900" dirty="0"/>
              <a:t> </a:t>
            </a:r>
            <a:r>
              <a:rPr lang="cs-CZ" sz="900" dirty="0" err="1"/>
              <a:t>Macmillan</a:t>
            </a:r>
            <a:r>
              <a:rPr lang="cs-CZ" sz="900" dirty="0"/>
              <a:t> </a:t>
            </a:r>
            <a:r>
              <a:rPr lang="cs-CZ" sz="900" dirty="0" err="1"/>
              <a:t>Publishers</a:t>
            </a:r>
            <a:r>
              <a:rPr lang="cs-CZ" sz="900" dirty="0"/>
              <a:t> Ltd, London, </a:t>
            </a:r>
          </a:p>
          <a:p>
            <a:pPr lvl="0"/>
            <a:r>
              <a:rPr lang="cs-CZ" sz="900" dirty="0"/>
              <a:t>Kraft, J. a kol. (1996) Úvod do ekonomie v teorii a příkladech. Liberec: Technická univerzita </a:t>
            </a:r>
          </a:p>
          <a:p>
            <a:pPr lvl="0"/>
            <a:r>
              <a:rPr lang="cs-CZ" sz="900" dirty="0"/>
              <a:t>Kunc, J. (2013). Časoprostorové modely </a:t>
            </a:r>
            <a:r>
              <a:rPr lang="cs-CZ" sz="900" dirty="0" err="1"/>
              <a:t>nákupnícho</a:t>
            </a:r>
            <a:r>
              <a:rPr lang="cs-CZ" sz="900" dirty="0"/>
              <a:t> chování české populace, </a:t>
            </a:r>
            <a:r>
              <a:rPr lang="cs-CZ" sz="900" dirty="0" err="1"/>
              <a:t>Muni</a:t>
            </a:r>
            <a:r>
              <a:rPr lang="cs-CZ" sz="900" dirty="0"/>
              <a:t> </a:t>
            </a:r>
            <a:r>
              <a:rPr lang="cs-CZ" sz="900" dirty="0" err="1"/>
              <a:t>press</a:t>
            </a:r>
            <a:r>
              <a:rPr lang="cs-CZ" sz="900" dirty="0"/>
              <a:t>.</a:t>
            </a:r>
          </a:p>
          <a:p>
            <a:pPr lvl="0"/>
            <a:r>
              <a:rPr lang="cs-CZ" sz="900" dirty="0" smtClean="0"/>
              <a:t>Lynch</a:t>
            </a:r>
            <a:r>
              <a:rPr lang="cs-CZ" sz="900" dirty="0"/>
              <a:t>, L. M. (1994). </a:t>
            </a:r>
            <a:r>
              <a:rPr lang="cs-CZ" sz="900" dirty="0" err="1"/>
              <a:t>Training</a:t>
            </a:r>
            <a:r>
              <a:rPr lang="cs-CZ" sz="900" dirty="0"/>
              <a:t> and </a:t>
            </a:r>
            <a:r>
              <a:rPr lang="cs-CZ" sz="900" dirty="0" err="1"/>
              <a:t>the</a:t>
            </a:r>
            <a:r>
              <a:rPr lang="cs-CZ" sz="900" dirty="0"/>
              <a:t> </a:t>
            </a:r>
            <a:r>
              <a:rPr lang="cs-CZ" sz="900" dirty="0" err="1"/>
              <a:t>private</a:t>
            </a:r>
            <a:r>
              <a:rPr lang="cs-CZ" sz="900" dirty="0"/>
              <a:t> </a:t>
            </a:r>
            <a:r>
              <a:rPr lang="cs-CZ" sz="900" dirty="0" err="1"/>
              <a:t>sector</a:t>
            </a:r>
            <a:r>
              <a:rPr lang="cs-CZ" sz="900" dirty="0"/>
              <a:t>: </a:t>
            </a:r>
            <a:r>
              <a:rPr lang="cs-CZ" sz="900" dirty="0" err="1"/>
              <a:t>international</a:t>
            </a:r>
            <a:r>
              <a:rPr lang="cs-CZ" sz="900" dirty="0"/>
              <a:t> </a:t>
            </a:r>
            <a:r>
              <a:rPr lang="cs-CZ" sz="900" dirty="0" err="1"/>
              <a:t>comparisons</a:t>
            </a:r>
            <a:r>
              <a:rPr lang="cs-CZ" sz="900" dirty="0"/>
              <a:t>. Chicago: University of Chicago </a:t>
            </a:r>
            <a:r>
              <a:rPr lang="cs-CZ" sz="900" dirty="0" err="1"/>
              <a:t>Press</a:t>
            </a:r>
            <a:r>
              <a:rPr lang="cs-CZ" sz="900" dirty="0"/>
              <a:t>, c1994, NBER </a:t>
            </a:r>
            <a:r>
              <a:rPr lang="cs-CZ" sz="900" dirty="0" err="1"/>
              <a:t>Comparative</a:t>
            </a:r>
            <a:r>
              <a:rPr lang="cs-CZ" sz="900" dirty="0"/>
              <a:t> </a:t>
            </a:r>
            <a:r>
              <a:rPr lang="cs-CZ" sz="900" dirty="0" err="1"/>
              <a:t>labor</a:t>
            </a:r>
            <a:r>
              <a:rPr lang="cs-CZ" sz="900" dirty="0"/>
              <a:t> </a:t>
            </a:r>
            <a:r>
              <a:rPr lang="cs-CZ" sz="900" dirty="0" err="1"/>
              <a:t>markets</a:t>
            </a:r>
            <a:r>
              <a:rPr lang="cs-CZ" sz="900" dirty="0"/>
              <a:t> </a:t>
            </a:r>
            <a:r>
              <a:rPr lang="cs-CZ" sz="900" dirty="0" err="1"/>
              <a:t>series</a:t>
            </a:r>
            <a:r>
              <a:rPr lang="cs-CZ" sz="900" dirty="0"/>
              <a:t>.</a:t>
            </a:r>
          </a:p>
          <a:p>
            <a:pPr lvl="0"/>
            <a:r>
              <a:rPr lang="cs-CZ" sz="900" dirty="0"/>
              <a:t>Macáková, L. a kol.(1997) Mikroekonomie. Praha: </a:t>
            </a:r>
            <a:r>
              <a:rPr lang="cs-CZ" sz="900" dirty="0" err="1"/>
              <a:t>Melandrium</a:t>
            </a:r>
            <a:r>
              <a:rPr lang="cs-CZ" sz="900" dirty="0"/>
              <a:t>, </a:t>
            </a:r>
          </a:p>
          <a:p>
            <a:pPr lvl="0"/>
            <a:r>
              <a:rPr lang="cs-CZ" sz="900" dirty="0"/>
              <a:t>Macáková, L. et al. (2008). Mikroekonomie II. </a:t>
            </a:r>
            <a:r>
              <a:rPr lang="cs-CZ" sz="900" dirty="0" err="1"/>
              <a:t>Melandrium</a:t>
            </a:r>
            <a:r>
              <a:rPr lang="cs-CZ" sz="900" dirty="0"/>
              <a:t>.</a:t>
            </a:r>
          </a:p>
          <a:p>
            <a:endParaRPr lang="cs-CZ" sz="9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182</a:t>
            </a:fld>
            <a:endParaRPr lang="cs-CZ"/>
          </a:p>
        </p:txBody>
      </p:sp>
    </p:spTree>
    <p:extLst>
      <p:ext uri="{BB962C8B-B14F-4D97-AF65-F5344CB8AC3E}">
        <p14:creationId xmlns:p14="http://schemas.microsoft.com/office/powerpoint/2010/main" val="405722122"/>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Seznam použité literatury</a:t>
            </a:r>
            <a:endParaRPr lang="cs-CZ" dirty="0"/>
          </a:p>
        </p:txBody>
      </p:sp>
      <p:sp>
        <p:nvSpPr>
          <p:cNvPr id="3" name="Zástupný symbol pro obsah 2"/>
          <p:cNvSpPr>
            <a:spLocks noGrp="1"/>
          </p:cNvSpPr>
          <p:nvPr>
            <p:ph idx="1"/>
          </p:nvPr>
        </p:nvSpPr>
        <p:spPr/>
        <p:txBody>
          <a:bodyPr numCol="3">
            <a:noAutofit/>
          </a:bodyPr>
          <a:lstStyle/>
          <a:p>
            <a:pPr lvl="0"/>
            <a:r>
              <a:rPr lang="cs-CZ" sz="900" dirty="0" smtClean="0"/>
              <a:t>Mach</a:t>
            </a:r>
            <a:r>
              <a:rPr lang="cs-CZ" sz="900" dirty="0"/>
              <a:t>, P. (2013). Základy ekonomie (4): Zákon poptávky. </a:t>
            </a:r>
            <a:r>
              <a:rPr lang="cs-CZ" sz="900" dirty="0" err="1"/>
              <a:t>Laissez</a:t>
            </a:r>
            <a:r>
              <a:rPr lang="cs-CZ" sz="900" dirty="0"/>
              <a:t> </a:t>
            </a:r>
            <a:r>
              <a:rPr lang="cs-CZ" sz="900" dirty="0" err="1"/>
              <a:t>Faire</a:t>
            </a:r>
            <a:r>
              <a:rPr lang="cs-CZ" sz="900" dirty="0"/>
              <a:t>. Načteno z http://www.nechtenasbyt.cz/zaklady-ekonomie-4-zakon-poptavky/</a:t>
            </a:r>
          </a:p>
          <a:p>
            <a:pPr lvl="0"/>
            <a:r>
              <a:rPr lang="cs-CZ" sz="900" dirty="0"/>
              <a:t>Mach, P. (2013). Základy ekonomie (5): Zákon nabídky. </a:t>
            </a:r>
            <a:r>
              <a:rPr lang="cs-CZ" sz="900" dirty="0" err="1"/>
              <a:t>Laissez</a:t>
            </a:r>
            <a:r>
              <a:rPr lang="cs-CZ" sz="900" dirty="0"/>
              <a:t> </a:t>
            </a:r>
            <a:r>
              <a:rPr lang="cs-CZ" sz="900" dirty="0" err="1"/>
              <a:t>Faire</a:t>
            </a:r>
            <a:r>
              <a:rPr lang="cs-CZ" sz="900" dirty="0"/>
              <a:t>. Načteno z http://www.nechtenasbyt.cz/zaklady-ekonomie-5-zakon-nabidky/</a:t>
            </a:r>
          </a:p>
          <a:p>
            <a:pPr lvl="0"/>
            <a:r>
              <a:rPr lang="cs-CZ" sz="900" dirty="0"/>
              <a:t>Mach, P. (2013). Základy ekonomie(6): Tržní rovnováha. </a:t>
            </a:r>
            <a:r>
              <a:rPr lang="cs-CZ" sz="900" dirty="0" err="1"/>
              <a:t>Laissez</a:t>
            </a:r>
            <a:r>
              <a:rPr lang="cs-CZ" sz="900" dirty="0"/>
              <a:t> </a:t>
            </a:r>
            <a:r>
              <a:rPr lang="cs-CZ" sz="900" dirty="0" err="1"/>
              <a:t>Faire</a:t>
            </a:r>
            <a:r>
              <a:rPr lang="cs-CZ" sz="900" dirty="0"/>
              <a:t>. Načteno z http://www.nechtenasbyt.cz/zaklady-ekonomie-6-trzni-rovnovaha/</a:t>
            </a:r>
          </a:p>
          <a:p>
            <a:pPr lvl="0"/>
            <a:r>
              <a:rPr lang="cs-CZ" sz="900" dirty="0" err="1" smtClean="0"/>
              <a:t>Mankiw</a:t>
            </a:r>
            <a:r>
              <a:rPr lang="cs-CZ" sz="900" dirty="0"/>
              <a:t>, G., N. (2004) Essentials of </a:t>
            </a:r>
            <a:r>
              <a:rPr lang="cs-CZ" sz="900" dirty="0" err="1"/>
              <a:t>Economics</a:t>
            </a:r>
            <a:r>
              <a:rPr lang="cs-CZ" sz="900" dirty="0"/>
              <a:t>. </a:t>
            </a:r>
            <a:r>
              <a:rPr lang="cs-CZ" sz="900" dirty="0" err="1"/>
              <a:t>Third</a:t>
            </a:r>
            <a:r>
              <a:rPr lang="cs-CZ" sz="900" dirty="0"/>
              <a:t> </a:t>
            </a:r>
            <a:r>
              <a:rPr lang="cs-CZ" sz="900" dirty="0" err="1"/>
              <a:t>edition</a:t>
            </a:r>
            <a:r>
              <a:rPr lang="cs-CZ" sz="900" dirty="0"/>
              <a:t>,  </a:t>
            </a:r>
          </a:p>
          <a:p>
            <a:pPr lvl="0"/>
            <a:r>
              <a:rPr lang="cs-CZ" sz="900" dirty="0"/>
              <a:t>Mann, S. (1996). </a:t>
            </a:r>
            <a:r>
              <a:rPr lang="cs-CZ" sz="900" dirty="0" err="1"/>
              <a:t>What</a:t>
            </a:r>
            <a:r>
              <a:rPr lang="cs-CZ" sz="900" dirty="0"/>
              <a:t> </a:t>
            </a:r>
            <a:r>
              <a:rPr lang="cs-CZ" sz="900" dirty="0" err="1"/>
              <a:t>should</a:t>
            </a:r>
            <a:r>
              <a:rPr lang="cs-CZ" sz="900" dirty="0"/>
              <a:t> </a:t>
            </a:r>
            <a:r>
              <a:rPr lang="cs-CZ" sz="900" dirty="0" err="1"/>
              <a:t>training</a:t>
            </a:r>
            <a:r>
              <a:rPr lang="cs-CZ" sz="900" dirty="0"/>
              <a:t> </a:t>
            </a:r>
            <a:r>
              <a:rPr lang="cs-CZ" sz="900" dirty="0" err="1"/>
              <a:t>evaluations</a:t>
            </a:r>
            <a:r>
              <a:rPr lang="cs-CZ" sz="900" dirty="0"/>
              <a:t> </a:t>
            </a:r>
            <a:r>
              <a:rPr lang="cs-CZ" sz="900" dirty="0" err="1"/>
              <a:t>evaluate</a:t>
            </a:r>
            <a:r>
              <a:rPr lang="cs-CZ" sz="900" dirty="0"/>
              <a:t>? Journal of </a:t>
            </a:r>
            <a:r>
              <a:rPr lang="cs-CZ" sz="900" dirty="0" err="1"/>
              <a:t>European</a:t>
            </a:r>
            <a:r>
              <a:rPr lang="cs-CZ" sz="900" dirty="0"/>
              <a:t> </a:t>
            </a:r>
            <a:r>
              <a:rPr lang="cs-CZ" sz="900" dirty="0" err="1"/>
              <a:t>Industrial</a:t>
            </a:r>
            <a:r>
              <a:rPr lang="cs-CZ" sz="900" dirty="0"/>
              <a:t> </a:t>
            </a:r>
            <a:r>
              <a:rPr lang="cs-CZ" sz="900" dirty="0" err="1"/>
              <a:t>Training</a:t>
            </a:r>
            <a:r>
              <a:rPr lang="cs-CZ" sz="900" dirty="0"/>
              <a:t>, Vol. 20 </a:t>
            </a:r>
            <a:r>
              <a:rPr lang="cs-CZ" sz="900" dirty="0" err="1"/>
              <a:t>Iss</a:t>
            </a:r>
            <a:r>
              <a:rPr lang="cs-CZ" sz="900" dirty="0"/>
              <a:t>: 9,  </a:t>
            </a:r>
          </a:p>
          <a:p>
            <a:pPr lvl="0"/>
            <a:r>
              <a:rPr lang="cs-CZ" sz="900" dirty="0" err="1"/>
              <a:t>Mckenzie</a:t>
            </a:r>
            <a:r>
              <a:rPr lang="cs-CZ" sz="900" dirty="0"/>
              <a:t>, B., R, </a:t>
            </a:r>
            <a:r>
              <a:rPr lang="cs-CZ" sz="900" dirty="0" err="1"/>
              <a:t>Lee</a:t>
            </a:r>
            <a:r>
              <a:rPr lang="cs-CZ" sz="900" dirty="0"/>
              <a:t> R., D. (2010) </a:t>
            </a:r>
            <a:r>
              <a:rPr lang="cs-CZ" sz="900" dirty="0" err="1"/>
              <a:t>Microeconomics</a:t>
            </a:r>
            <a:r>
              <a:rPr lang="cs-CZ" sz="900" dirty="0"/>
              <a:t> </a:t>
            </a:r>
            <a:r>
              <a:rPr lang="cs-CZ" sz="900" dirty="0" err="1"/>
              <a:t>for</a:t>
            </a:r>
            <a:r>
              <a:rPr lang="cs-CZ" sz="900" dirty="0"/>
              <a:t> </a:t>
            </a:r>
            <a:r>
              <a:rPr lang="cs-CZ" sz="900" dirty="0" err="1"/>
              <a:t>MBAs</a:t>
            </a:r>
            <a:r>
              <a:rPr lang="cs-CZ" sz="900" dirty="0"/>
              <a:t>. </a:t>
            </a:r>
            <a:r>
              <a:rPr lang="cs-CZ" sz="900" dirty="0" err="1"/>
              <a:t>The</a:t>
            </a:r>
            <a:r>
              <a:rPr lang="cs-CZ" sz="900" dirty="0"/>
              <a:t> </a:t>
            </a:r>
            <a:r>
              <a:rPr lang="cs-CZ" sz="900" dirty="0" err="1"/>
              <a:t>economic</a:t>
            </a:r>
            <a:r>
              <a:rPr lang="cs-CZ" sz="900" dirty="0"/>
              <a:t> </a:t>
            </a:r>
            <a:r>
              <a:rPr lang="cs-CZ" sz="900" dirty="0" err="1"/>
              <a:t>way</a:t>
            </a:r>
            <a:r>
              <a:rPr lang="cs-CZ" sz="900" dirty="0"/>
              <a:t> of thinking </a:t>
            </a:r>
            <a:r>
              <a:rPr lang="cs-CZ" sz="900" dirty="0" err="1"/>
              <a:t>for</a:t>
            </a:r>
            <a:r>
              <a:rPr lang="cs-CZ" sz="900" dirty="0"/>
              <a:t> </a:t>
            </a:r>
            <a:r>
              <a:rPr lang="cs-CZ" sz="900" dirty="0" err="1"/>
              <a:t>managers</a:t>
            </a:r>
            <a:r>
              <a:rPr lang="cs-CZ" sz="900" dirty="0"/>
              <a:t>. Second </a:t>
            </a:r>
            <a:r>
              <a:rPr lang="cs-CZ" sz="900" dirty="0" err="1"/>
              <a:t>Edition</a:t>
            </a:r>
            <a:r>
              <a:rPr lang="cs-CZ" sz="900" dirty="0"/>
              <a:t>, Cambridge University </a:t>
            </a:r>
            <a:r>
              <a:rPr lang="cs-CZ" sz="900" dirty="0" err="1"/>
              <a:t>Press</a:t>
            </a:r>
            <a:r>
              <a:rPr lang="cs-CZ" sz="900" dirty="0"/>
              <a:t>, New York</a:t>
            </a:r>
          </a:p>
          <a:p>
            <a:pPr lvl="0"/>
            <a:r>
              <a:rPr lang="cs-CZ" sz="900" dirty="0" smtClean="0"/>
              <a:t>Mohla</a:t>
            </a:r>
            <a:r>
              <a:rPr lang="cs-CZ" sz="900" dirty="0"/>
              <a:t>, P. a </a:t>
            </a:r>
            <a:r>
              <a:rPr lang="cs-CZ" sz="900" dirty="0" err="1"/>
              <a:t>Hagenc</a:t>
            </a:r>
            <a:r>
              <a:rPr lang="cs-CZ" sz="900" dirty="0"/>
              <a:t>, T. (2010). Do EU </a:t>
            </a:r>
            <a:r>
              <a:rPr lang="cs-CZ" sz="900" dirty="0" err="1"/>
              <a:t>structural</a:t>
            </a:r>
            <a:r>
              <a:rPr lang="cs-CZ" sz="900" dirty="0"/>
              <a:t> </a:t>
            </a:r>
            <a:r>
              <a:rPr lang="cs-CZ" sz="900" dirty="0" err="1"/>
              <a:t>funds</a:t>
            </a:r>
            <a:r>
              <a:rPr lang="cs-CZ" sz="900" dirty="0"/>
              <a:t> </a:t>
            </a:r>
            <a:r>
              <a:rPr lang="cs-CZ" sz="900" dirty="0" err="1"/>
              <a:t>promote</a:t>
            </a:r>
            <a:r>
              <a:rPr lang="cs-CZ" sz="900" dirty="0"/>
              <a:t> </a:t>
            </a:r>
            <a:r>
              <a:rPr lang="cs-CZ" sz="900" dirty="0" err="1"/>
              <a:t>regional</a:t>
            </a:r>
            <a:r>
              <a:rPr lang="cs-CZ" sz="900" dirty="0"/>
              <a:t> </a:t>
            </a:r>
            <a:r>
              <a:rPr lang="cs-CZ" sz="900" dirty="0" err="1"/>
              <a:t>growth</a:t>
            </a:r>
            <a:r>
              <a:rPr lang="cs-CZ" sz="900" dirty="0"/>
              <a:t>? New evidence </a:t>
            </a:r>
            <a:r>
              <a:rPr lang="cs-CZ" sz="900" dirty="0" err="1"/>
              <a:t>from</a:t>
            </a:r>
            <a:r>
              <a:rPr lang="cs-CZ" sz="900" dirty="0"/>
              <a:t> </a:t>
            </a:r>
            <a:r>
              <a:rPr lang="cs-CZ" sz="900" dirty="0" err="1"/>
              <a:t>various</a:t>
            </a:r>
            <a:r>
              <a:rPr lang="cs-CZ" sz="900" dirty="0"/>
              <a:t> panel data </a:t>
            </a:r>
            <a:r>
              <a:rPr lang="cs-CZ" sz="900" dirty="0" err="1"/>
              <a:t>approaches</a:t>
            </a:r>
            <a:r>
              <a:rPr lang="cs-CZ" sz="900" dirty="0"/>
              <a:t>. </a:t>
            </a:r>
            <a:r>
              <a:rPr lang="cs-CZ" sz="900" dirty="0" err="1"/>
              <a:t>Regional</a:t>
            </a:r>
            <a:r>
              <a:rPr lang="cs-CZ" sz="900" dirty="0"/>
              <a:t> Science and Urban </a:t>
            </a:r>
            <a:r>
              <a:rPr lang="cs-CZ" sz="900" dirty="0" err="1"/>
              <a:t>Economics</a:t>
            </a:r>
            <a:r>
              <a:rPr lang="cs-CZ" sz="900" dirty="0"/>
              <a:t>, vol. 40, no. 5 (</a:t>
            </a:r>
            <a:r>
              <a:rPr lang="cs-CZ" sz="900" dirty="0" err="1"/>
              <a:t>September</a:t>
            </a:r>
            <a:r>
              <a:rPr lang="cs-CZ" sz="900" dirty="0"/>
              <a:t> 2010)</a:t>
            </a:r>
          </a:p>
          <a:p>
            <a:pPr lvl="0"/>
            <a:r>
              <a:rPr lang="cs-CZ" sz="900" dirty="0" err="1" smtClean="0"/>
              <a:t>Murshed</a:t>
            </a:r>
            <a:r>
              <a:rPr lang="cs-CZ" sz="900" dirty="0"/>
              <a:t>, S. M. (1994). </a:t>
            </a:r>
            <a:r>
              <a:rPr lang="cs-CZ" sz="900" dirty="0" err="1"/>
              <a:t>Adverse</a:t>
            </a:r>
            <a:r>
              <a:rPr lang="cs-CZ" sz="900" dirty="0"/>
              <a:t> </a:t>
            </a:r>
            <a:r>
              <a:rPr lang="cs-CZ" sz="900" dirty="0" err="1"/>
              <a:t>Selection</a:t>
            </a:r>
            <a:r>
              <a:rPr lang="cs-CZ" sz="900" dirty="0"/>
              <a:t> and </a:t>
            </a:r>
            <a:r>
              <a:rPr lang="cs-CZ" sz="900" dirty="0" err="1"/>
              <a:t>Moral</a:t>
            </a:r>
            <a:r>
              <a:rPr lang="cs-CZ" sz="900" dirty="0"/>
              <a:t> Hazard in </a:t>
            </a:r>
            <a:r>
              <a:rPr lang="cs-CZ" sz="900" dirty="0" err="1"/>
              <a:t>Government</a:t>
            </a:r>
            <a:r>
              <a:rPr lang="cs-CZ" sz="900" dirty="0"/>
              <a:t> Grant </a:t>
            </a:r>
            <a:r>
              <a:rPr lang="cs-CZ" sz="900" dirty="0" err="1"/>
              <a:t>Giving</a:t>
            </a:r>
            <a:r>
              <a:rPr lang="cs-CZ" sz="900" dirty="0"/>
              <a:t>. </a:t>
            </a:r>
            <a:r>
              <a:rPr lang="cs-CZ" sz="900" dirty="0" err="1"/>
              <a:t>Northern</a:t>
            </a:r>
            <a:r>
              <a:rPr lang="cs-CZ" sz="900" dirty="0"/>
              <a:t> </a:t>
            </a:r>
            <a:r>
              <a:rPr lang="cs-CZ" sz="900" dirty="0" err="1"/>
              <a:t>Ireland</a:t>
            </a:r>
            <a:r>
              <a:rPr lang="cs-CZ" sz="900" dirty="0"/>
              <a:t> </a:t>
            </a:r>
            <a:r>
              <a:rPr lang="cs-CZ" sz="900" dirty="0" err="1"/>
              <a:t>Economic</a:t>
            </a:r>
            <a:r>
              <a:rPr lang="cs-CZ" sz="900" dirty="0"/>
              <a:t> </a:t>
            </a:r>
            <a:r>
              <a:rPr lang="cs-CZ" sz="900" dirty="0" err="1"/>
              <a:t>Research</a:t>
            </a:r>
            <a:r>
              <a:rPr lang="cs-CZ" sz="900" dirty="0"/>
              <a:t> Centre.</a:t>
            </a:r>
          </a:p>
          <a:p>
            <a:pPr lvl="0"/>
            <a:r>
              <a:rPr lang="cs-CZ" sz="900" dirty="0" err="1" smtClean="0"/>
              <a:t>Nicolson</a:t>
            </a:r>
            <a:r>
              <a:rPr lang="cs-CZ" sz="900" dirty="0"/>
              <a:t>, A. (2010). </a:t>
            </a:r>
            <a:r>
              <a:rPr lang="cs-CZ" sz="900" dirty="0" err="1"/>
              <a:t>Vocational</a:t>
            </a:r>
            <a:r>
              <a:rPr lang="cs-CZ" sz="900" dirty="0"/>
              <a:t> </a:t>
            </a:r>
            <a:r>
              <a:rPr lang="cs-CZ" sz="900" dirty="0" err="1"/>
              <a:t>education</a:t>
            </a:r>
            <a:r>
              <a:rPr lang="cs-CZ" sz="900" dirty="0"/>
              <a:t> and </a:t>
            </a:r>
            <a:r>
              <a:rPr lang="cs-CZ" sz="900" dirty="0" err="1"/>
              <a:t>training</a:t>
            </a:r>
            <a:r>
              <a:rPr lang="cs-CZ" sz="900" dirty="0"/>
              <a:t> – </a:t>
            </a:r>
            <a:r>
              <a:rPr lang="cs-CZ" sz="900" dirty="0" err="1"/>
              <a:t>an</a:t>
            </a:r>
            <a:r>
              <a:rPr lang="cs-CZ" sz="900" dirty="0"/>
              <a:t> </a:t>
            </a:r>
            <a:r>
              <a:rPr lang="cs-CZ" sz="900" dirty="0" err="1"/>
              <a:t>engine</a:t>
            </a:r>
            <a:r>
              <a:rPr lang="cs-CZ" sz="900" dirty="0"/>
              <a:t> </a:t>
            </a:r>
            <a:r>
              <a:rPr lang="cs-CZ" sz="900" dirty="0" err="1"/>
              <a:t>for</a:t>
            </a:r>
            <a:r>
              <a:rPr lang="cs-CZ" sz="900" dirty="0"/>
              <a:t> </a:t>
            </a:r>
            <a:r>
              <a:rPr lang="cs-CZ" sz="900" dirty="0" err="1"/>
              <a:t>economic</a:t>
            </a:r>
            <a:r>
              <a:rPr lang="cs-CZ" sz="900" dirty="0"/>
              <a:t> </a:t>
            </a:r>
            <a:r>
              <a:rPr lang="cs-CZ" sz="900" dirty="0" err="1"/>
              <a:t>growth</a:t>
            </a:r>
            <a:r>
              <a:rPr lang="cs-CZ" sz="900" dirty="0"/>
              <a:t> and a </a:t>
            </a:r>
            <a:r>
              <a:rPr lang="cs-CZ" sz="900" dirty="0" err="1"/>
              <a:t>vehicle</a:t>
            </a:r>
            <a:r>
              <a:rPr lang="cs-CZ" sz="900" dirty="0"/>
              <a:t> </a:t>
            </a:r>
            <a:r>
              <a:rPr lang="cs-CZ" sz="900" dirty="0" err="1"/>
              <a:t>for</a:t>
            </a:r>
            <a:r>
              <a:rPr lang="cs-CZ" sz="900" dirty="0"/>
              <a:t> </a:t>
            </a:r>
            <a:r>
              <a:rPr lang="cs-CZ" sz="900" dirty="0" err="1"/>
              <a:t>social</a:t>
            </a:r>
            <a:r>
              <a:rPr lang="cs-CZ" sz="900" dirty="0"/>
              <a:t> </a:t>
            </a:r>
            <a:r>
              <a:rPr lang="cs-CZ" sz="900" dirty="0" err="1"/>
              <a:t>inclusion</a:t>
            </a:r>
            <a:r>
              <a:rPr lang="cs-CZ" sz="900" dirty="0"/>
              <a:t>?. International Journal of </a:t>
            </a:r>
            <a:r>
              <a:rPr lang="cs-CZ" sz="900" dirty="0" err="1"/>
              <a:t>Training</a:t>
            </a:r>
            <a:r>
              <a:rPr lang="cs-CZ" sz="900" dirty="0"/>
              <a:t> and </a:t>
            </a:r>
            <a:r>
              <a:rPr lang="cs-CZ" sz="900" dirty="0" err="1"/>
              <a:t>Development</a:t>
            </a:r>
            <a:r>
              <a:rPr lang="cs-CZ" sz="900" dirty="0"/>
              <a:t>, vol. 14, no. 4 (</a:t>
            </a:r>
            <a:r>
              <a:rPr lang="cs-CZ" sz="900" dirty="0" err="1"/>
              <a:t>December</a:t>
            </a:r>
            <a:r>
              <a:rPr lang="cs-CZ" sz="900" dirty="0"/>
              <a:t>, 2010).</a:t>
            </a:r>
          </a:p>
          <a:p>
            <a:pPr lvl="0"/>
            <a:r>
              <a:rPr lang="cs-CZ" sz="900" dirty="0"/>
              <a:t>Paličková, I. (2012). Cvičebnice Mikroekonomie. </a:t>
            </a:r>
            <a:r>
              <a:rPr lang="cs-CZ" sz="900" dirty="0" err="1"/>
              <a:t>Bizbooks</a:t>
            </a:r>
            <a:r>
              <a:rPr lang="cs-CZ" sz="900" dirty="0"/>
              <a:t>.</a:t>
            </a:r>
          </a:p>
          <a:p>
            <a:pPr lvl="0"/>
            <a:r>
              <a:rPr lang="cs-CZ" sz="900" dirty="0"/>
              <a:t>Pavelková, D., Dohnalová, Z. (2000) Mikroekonomie cvičebnice. Zlín: Vysoké učení technické v Brně.</a:t>
            </a:r>
          </a:p>
          <a:p>
            <a:pPr lvl="0"/>
            <a:r>
              <a:rPr lang="cs-CZ" sz="900" dirty="0" err="1" smtClean="0"/>
              <a:t>Phillips</a:t>
            </a:r>
            <a:r>
              <a:rPr lang="cs-CZ" sz="900" dirty="0"/>
              <a:t>, P. P. a </a:t>
            </a:r>
            <a:r>
              <a:rPr lang="cs-CZ" sz="900" dirty="0" err="1"/>
              <a:t>Phillips</a:t>
            </a:r>
            <a:r>
              <a:rPr lang="cs-CZ" sz="900" dirty="0"/>
              <a:t>, J. (2011). Handbook of </a:t>
            </a:r>
            <a:r>
              <a:rPr lang="cs-CZ" sz="900" dirty="0" err="1"/>
              <a:t>Training</a:t>
            </a:r>
            <a:r>
              <a:rPr lang="cs-CZ" sz="900" dirty="0"/>
              <a:t> </a:t>
            </a:r>
            <a:r>
              <a:rPr lang="cs-CZ" sz="900" dirty="0" err="1"/>
              <a:t>Evaluation</a:t>
            </a:r>
            <a:r>
              <a:rPr lang="cs-CZ" sz="900" dirty="0"/>
              <a:t> and </a:t>
            </a:r>
            <a:r>
              <a:rPr lang="cs-CZ" sz="900" dirty="0" err="1"/>
              <a:t>Measurement</a:t>
            </a:r>
            <a:r>
              <a:rPr lang="cs-CZ" sz="900" dirty="0"/>
              <a:t> </a:t>
            </a:r>
            <a:r>
              <a:rPr lang="cs-CZ" sz="900" dirty="0" err="1"/>
              <a:t>Methods</a:t>
            </a:r>
            <a:r>
              <a:rPr lang="cs-CZ" sz="900" dirty="0"/>
              <a:t> (</a:t>
            </a:r>
            <a:r>
              <a:rPr lang="cs-CZ" sz="900" dirty="0" err="1"/>
              <a:t>Improving</a:t>
            </a:r>
            <a:r>
              <a:rPr lang="cs-CZ" sz="900" dirty="0"/>
              <a:t> </a:t>
            </a:r>
            <a:r>
              <a:rPr lang="cs-CZ" sz="900" dirty="0" err="1"/>
              <a:t>Human</a:t>
            </a:r>
            <a:r>
              <a:rPr lang="cs-CZ" sz="900" dirty="0"/>
              <a:t> Performance). New York, </a:t>
            </a:r>
            <a:r>
              <a:rPr lang="cs-CZ" sz="900" dirty="0" err="1"/>
              <a:t>Routledge</a:t>
            </a:r>
            <a:r>
              <a:rPr lang="cs-CZ" sz="900" dirty="0"/>
              <a:t>.</a:t>
            </a:r>
          </a:p>
          <a:p>
            <a:pPr lvl="0"/>
            <a:r>
              <a:rPr lang="cs-CZ" sz="900" dirty="0" err="1"/>
              <a:t>Phillips</a:t>
            </a:r>
            <a:r>
              <a:rPr lang="cs-CZ" sz="900" dirty="0"/>
              <a:t>, P. P. a </a:t>
            </a:r>
            <a:r>
              <a:rPr lang="cs-CZ" sz="900" dirty="0" err="1"/>
              <a:t>Phillips</a:t>
            </a:r>
            <a:r>
              <a:rPr lang="cs-CZ" sz="900" dirty="0"/>
              <a:t>, J. (2016). Real </a:t>
            </a:r>
            <a:r>
              <a:rPr lang="cs-CZ" sz="900" dirty="0" err="1"/>
              <a:t>World</a:t>
            </a:r>
            <a:r>
              <a:rPr lang="cs-CZ" sz="900" dirty="0"/>
              <a:t> </a:t>
            </a:r>
            <a:r>
              <a:rPr lang="cs-CZ" sz="900" dirty="0" err="1"/>
              <a:t>Training</a:t>
            </a:r>
            <a:r>
              <a:rPr lang="cs-CZ" sz="900" dirty="0"/>
              <a:t> </a:t>
            </a:r>
            <a:r>
              <a:rPr lang="cs-CZ" sz="900" dirty="0" err="1"/>
              <a:t>Evaluation</a:t>
            </a:r>
            <a:r>
              <a:rPr lang="cs-CZ" sz="900" dirty="0"/>
              <a:t>. New York, </a:t>
            </a:r>
            <a:r>
              <a:rPr lang="cs-CZ" sz="900" dirty="0" err="1"/>
              <a:t>Association</a:t>
            </a:r>
            <a:r>
              <a:rPr lang="cs-CZ" sz="900" dirty="0"/>
              <a:t> </a:t>
            </a:r>
            <a:r>
              <a:rPr lang="cs-CZ" sz="900" dirty="0" err="1"/>
              <a:t>for</a:t>
            </a:r>
            <a:r>
              <a:rPr lang="cs-CZ" sz="900" dirty="0"/>
              <a:t> Talent </a:t>
            </a:r>
            <a:r>
              <a:rPr lang="cs-CZ" sz="900" dirty="0" err="1"/>
              <a:t>Development</a:t>
            </a:r>
            <a:r>
              <a:rPr lang="cs-CZ" sz="900" dirty="0"/>
              <a:t>.</a:t>
            </a:r>
          </a:p>
          <a:p>
            <a:pPr lvl="0"/>
            <a:r>
              <a:rPr lang="cs-CZ" sz="900" dirty="0" err="1"/>
              <a:t>Pindea</a:t>
            </a:r>
            <a:r>
              <a:rPr lang="cs-CZ" sz="900" dirty="0"/>
              <a:t>, P. (2010). </a:t>
            </a:r>
            <a:r>
              <a:rPr lang="cs-CZ" sz="900" dirty="0" err="1"/>
              <a:t>Evaluation</a:t>
            </a:r>
            <a:r>
              <a:rPr lang="cs-CZ" sz="900" dirty="0"/>
              <a:t> of </a:t>
            </a:r>
            <a:r>
              <a:rPr lang="cs-CZ" sz="900" dirty="0" err="1"/>
              <a:t>training</a:t>
            </a:r>
            <a:r>
              <a:rPr lang="cs-CZ" sz="900" dirty="0"/>
              <a:t> in </a:t>
            </a:r>
            <a:r>
              <a:rPr lang="cs-CZ" sz="900" dirty="0" err="1"/>
              <a:t>organisations</a:t>
            </a:r>
            <a:r>
              <a:rPr lang="cs-CZ" sz="900" dirty="0"/>
              <a:t>: a </a:t>
            </a:r>
            <a:r>
              <a:rPr lang="cs-CZ" sz="900" dirty="0" err="1"/>
              <a:t>proposal</a:t>
            </a:r>
            <a:r>
              <a:rPr lang="cs-CZ" sz="900" dirty="0"/>
              <a:t> </a:t>
            </a:r>
            <a:r>
              <a:rPr lang="cs-CZ" sz="900" dirty="0" err="1"/>
              <a:t>for</a:t>
            </a:r>
            <a:r>
              <a:rPr lang="cs-CZ" sz="900" dirty="0"/>
              <a:t> </a:t>
            </a:r>
            <a:r>
              <a:rPr lang="cs-CZ" sz="900" dirty="0" err="1"/>
              <a:t>an</a:t>
            </a:r>
            <a:r>
              <a:rPr lang="cs-CZ" sz="900" dirty="0"/>
              <a:t> </a:t>
            </a:r>
            <a:r>
              <a:rPr lang="cs-CZ" sz="900" dirty="0" err="1"/>
              <a:t>integrated</a:t>
            </a:r>
            <a:r>
              <a:rPr lang="cs-CZ" sz="900" dirty="0"/>
              <a:t> model. Journal of </a:t>
            </a:r>
            <a:r>
              <a:rPr lang="cs-CZ" sz="900" dirty="0" err="1"/>
              <a:t>European</a:t>
            </a:r>
            <a:r>
              <a:rPr lang="cs-CZ" sz="900" dirty="0"/>
              <a:t> </a:t>
            </a:r>
            <a:r>
              <a:rPr lang="cs-CZ" sz="900" dirty="0" err="1"/>
              <a:t>Industrial</a:t>
            </a:r>
            <a:r>
              <a:rPr lang="cs-CZ" sz="900" dirty="0"/>
              <a:t> </a:t>
            </a:r>
            <a:r>
              <a:rPr lang="cs-CZ" sz="900" dirty="0" err="1"/>
              <a:t>Training</a:t>
            </a:r>
            <a:r>
              <a:rPr lang="cs-CZ" sz="900" dirty="0"/>
              <a:t>, Vol. 34, </a:t>
            </a:r>
            <a:r>
              <a:rPr lang="cs-CZ" sz="900" dirty="0" err="1"/>
              <a:t>Iss</a:t>
            </a:r>
            <a:r>
              <a:rPr lang="cs-CZ" sz="900" dirty="0"/>
              <a:t> 7, pp. 673-693.</a:t>
            </a:r>
          </a:p>
          <a:p>
            <a:pPr lvl="0"/>
            <a:r>
              <a:rPr lang="cs-CZ" sz="900" dirty="0" err="1" smtClean="0"/>
              <a:t>Rubinfeld</a:t>
            </a:r>
            <a:r>
              <a:rPr lang="cs-CZ" sz="900" dirty="0"/>
              <a:t>, D. L., &amp; </a:t>
            </a:r>
            <a:r>
              <a:rPr lang="cs-CZ" sz="900" dirty="0" err="1"/>
              <a:t>Pindyck</a:t>
            </a:r>
            <a:r>
              <a:rPr lang="cs-CZ" sz="900" dirty="0"/>
              <a:t>, R. S. (2013). </a:t>
            </a:r>
            <a:r>
              <a:rPr lang="cs-CZ" sz="900" dirty="0" err="1"/>
              <a:t>Microeconomics</a:t>
            </a:r>
            <a:r>
              <a:rPr lang="cs-CZ" sz="900" dirty="0"/>
              <a:t>. 8., </a:t>
            </a:r>
            <a:r>
              <a:rPr lang="cs-CZ" sz="900" dirty="0" err="1"/>
              <a:t>ed</a:t>
            </a:r>
            <a:r>
              <a:rPr lang="cs-CZ" sz="900" dirty="0"/>
              <a:t>., </a:t>
            </a:r>
            <a:r>
              <a:rPr lang="cs-CZ" sz="900" dirty="0" err="1"/>
              <a:t>international</a:t>
            </a:r>
            <a:r>
              <a:rPr lang="cs-CZ" sz="900" dirty="0"/>
              <a:t> </a:t>
            </a:r>
            <a:r>
              <a:rPr lang="cs-CZ" sz="900" dirty="0" err="1"/>
              <a:t>ed</a:t>
            </a:r>
            <a:r>
              <a:rPr lang="cs-CZ" sz="900" dirty="0"/>
              <a:t>. </a:t>
            </a:r>
            <a:r>
              <a:rPr lang="cs-CZ" sz="900" dirty="0" err="1"/>
              <a:t>Upper</a:t>
            </a:r>
            <a:r>
              <a:rPr lang="cs-CZ" sz="900" dirty="0"/>
              <a:t> </a:t>
            </a:r>
            <a:r>
              <a:rPr lang="cs-CZ" sz="900" dirty="0" err="1"/>
              <a:t>Saddle</a:t>
            </a:r>
            <a:r>
              <a:rPr lang="cs-CZ" sz="900" dirty="0"/>
              <a:t> River, N. J: </a:t>
            </a:r>
            <a:r>
              <a:rPr lang="cs-CZ" sz="900" dirty="0" err="1"/>
              <a:t>Pearson</a:t>
            </a:r>
            <a:r>
              <a:rPr lang="cs-CZ" sz="900" dirty="0"/>
              <a:t> </a:t>
            </a:r>
            <a:r>
              <a:rPr lang="cs-CZ" sz="900" dirty="0" err="1"/>
              <a:t>Prentice</a:t>
            </a:r>
            <a:r>
              <a:rPr lang="cs-CZ" sz="900" dirty="0"/>
              <a:t> </a:t>
            </a:r>
            <a:r>
              <a:rPr lang="cs-CZ" sz="900" dirty="0" err="1"/>
              <a:t>Hall</a:t>
            </a:r>
            <a:r>
              <a:rPr lang="cs-CZ" sz="900" dirty="0"/>
              <a:t>, ISBN 0133041700.</a:t>
            </a:r>
          </a:p>
          <a:p>
            <a:pPr lvl="0"/>
            <a:r>
              <a:rPr lang="cs-CZ" sz="900" dirty="0" err="1"/>
              <a:t>Samuelson</a:t>
            </a:r>
            <a:r>
              <a:rPr lang="cs-CZ" sz="900" dirty="0"/>
              <a:t>, P. A., </a:t>
            </a:r>
            <a:r>
              <a:rPr lang="cs-CZ" sz="900" dirty="0" err="1"/>
              <a:t>Nordhaus</a:t>
            </a:r>
            <a:r>
              <a:rPr lang="cs-CZ" sz="900" dirty="0"/>
              <a:t>, W. D. Ekonomie. Praha: Nakladatelství Svoboda, 1995.  ISBN 80-205-0494-X</a:t>
            </a:r>
          </a:p>
          <a:p>
            <a:pPr lvl="0"/>
            <a:r>
              <a:rPr lang="cs-CZ" sz="900" dirty="0"/>
              <a:t>Schiller, R. B. (2004) Mikroekonomie. První vydání, </a:t>
            </a:r>
            <a:r>
              <a:rPr lang="cs-CZ" sz="900" dirty="0" err="1"/>
              <a:t>Computer</a:t>
            </a:r>
            <a:r>
              <a:rPr lang="cs-CZ" sz="900" dirty="0"/>
              <a:t> </a:t>
            </a:r>
            <a:r>
              <a:rPr lang="cs-CZ" sz="900" dirty="0" err="1"/>
              <a:t>Press</a:t>
            </a:r>
            <a:r>
              <a:rPr lang="cs-CZ" sz="900" dirty="0"/>
              <a:t>, Brno, 2004. ISBN 80 -251-0119-6</a:t>
            </a:r>
          </a:p>
          <a:p>
            <a:pPr lvl="0"/>
            <a:r>
              <a:rPr lang="cs-CZ" sz="900" dirty="0" err="1"/>
              <a:t>Sirůček</a:t>
            </a:r>
            <a:r>
              <a:rPr lang="cs-CZ" sz="900" dirty="0"/>
              <a:t>, P., </a:t>
            </a:r>
            <a:r>
              <a:rPr lang="cs-CZ" sz="900" dirty="0" err="1"/>
              <a:t>Nečadová</a:t>
            </a:r>
            <a:r>
              <a:rPr lang="cs-CZ" sz="900" dirty="0"/>
              <a:t> , M. (1995) Mikroekonomie I. Praha: Vysoká škola ekonomická Praha,   1995.  </a:t>
            </a:r>
          </a:p>
          <a:p>
            <a:pPr lvl="0"/>
            <a:r>
              <a:rPr lang="cs-CZ" sz="900" dirty="0"/>
              <a:t>Smith, P., </a:t>
            </a:r>
            <a:r>
              <a:rPr lang="cs-CZ" sz="900" dirty="0" err="1"/>
              <a:t>Begg</a:t>
            </a:r>
            <a:r>
              <a:rPr lang="cs-CZ" sz="900" dirty="0"/>
              <a:t>, D. (1991) </a:t>
            </a:r>
            <a:r>
              <a:rPr lang="cs-CZ" sz="900" dirty="0" err="1"/>
              <a:t>Economics</a:t>
            </a:r>
            <a:r>
              <a:rPr lang="cs-CZ" sz="900" dirty="0"/>
              <a:t> </a:t>
            </a:r>
            <a:r>
              <a:rPr lang="cs-CZ" sz="900" dirty="0" err="1"/>
              <a:t>Workbook</a:t>
            </a:r>
            <a:r>
              <a:rPr lang="cs-CZ" sz="900" dirty="0"/>
              <a:t>. London: </a:t>
            </a:r>
            <a:r>
              <a:rPr lang="cs-CZ" sz="900" dirty="0" err="1"/>
              <a:t>McGRAW</a:t>
            </a:r>
            <a:r>
              <a:rPr lang="cs-CZ" sz="900" dirty="0"/>
              <a:t>-HILL </a:t>
            </a:r>
            <a:r>
              <a:rPr lang="cs-CZ" sz="900" dirty="0" err="1"/>
              <a:t>Book</a:t>
            </a:r>
            <a:r>
              <a:rPr lang="cs-CZ" sz="900" dirty="0"/>
              <a:t> </a:t>
            </a:r>
            <a:r>
              <a:rPr lang="cs-CZ" sz="900" dirty="0" err="1"/>
              <a:t>Company</a:t>
            </a:r>
            <a:r>
              <a:rPr lang="cs-CZ" sz="900" dirty="0"/>
              <a:t>,   1991.   </a:t>
            </a:r>
          </a:p>
          <a:p>
            <a:pPr lvl="0"/>
            <a:r>
              <a:rPr lang="cs-CZ" sz="900" dirty="0" err="1"/>
              <a:t>Solomon</a:t>
            </a:r>
            <a:r>
              <a:rPr lang="cs-CZ" sz="900" dirty="0"/>
              <a:t>, M et al (2006) </a:t>
            </a:r>
            <a:r>
              <a:rPr lang="cs-CZ" sz="900" dirty="0" err="1"/>
              <a:t>Consumer</a:t>
            </a:r>
            <a:r>
              <a:rPr lang="cs-CZ" sz="900" dirty="0"/>
              <a:t> </a:t>
            </a:r>
            <a:r>
              <a:rPr lang="cs-CZ" sz="900" dirty="0" err="1"/>
              <a:t>Behaviour</a:t>
            </a:r>
            <a:r>
              <a:rPr lang="cs-CZ" sz="900" dirty="0"/>
              <a:t>: A </a:t>
            </a:r>
            <a:r>
              <a:rPr lang="cs-CZ" sz="900" dirty="0" err="1"/>
              <a:t>European</a:t>
            </a:r>
            <a:r>
              <a:rPr lang="cs-CZ" sz="900" dirty="0"/>
              <a:t> </a:t>
            </a:r>
            <a:r>
              <a:rPr lang="cs-CZ" sz="900" dirty="0" err="1"/>
              <a:t>perspective</a:t>
            </a:r>
            <a:r>
              <a:rPr lang="cs-CZ" sz="900" dirty="0"/>
              <a:t>, New Jersey: </a:t>
            </a:r>
            <a:r>
              <a:rPr lang="cs-CZ" sz="900" dirty="0" err="1"/>
              <a:t>Prentice</a:t>
            </a:r>
            <a:r>
              <a:rPr lang="cs-CZ" sz="900" dirty="0"/>
              <a:t> </a:t>
            </a:r>
            <a:r>
              <a:rPr lang="cs-CZ" sz="900" dirty="0" err="1"/>
              <a:t>Hall</a:t>
            </a:r>
            <a:r>
              <a:rPr lang="cs-CZ" sz="900" dirty="0"/>
              <a:t>.  </a:t>
            </a:r>
          </a:p>
          <a:p>
            <a:pPr lvl="0"/>
            <a:r>
              <a:rPr lang="cs-CZ" sz="900" dirty="0"/>
              <a:t>Soukupová, J. a kol. (1996) Mikroekonomie. Praha: Management </a:t>
            </a:r>
            <a:r>
              <a:rPr lang="cs-CZ" sz="900" dirty="0" err="1"/>
              <a:t>Press</a:t>
            </a:r>
            <a:r>
              <a:rPr lang="cs-CZ" sz="900" dirty="0"/>
              <a:t>, </a:t>
            </a:r>
          </a:p>
          <a:p>
            <a:pPr lvl="0"/>
            <a:r>
              <a:rPr lang="cs-CZ" sz="900" dirty="0"/>
              <a:t>Soukupová, J., Hořejší, B. (2009) Mikroekonomie, Praha: Management </a:t>
            </a:r>
            <a:r>
              <a:rPr lang="cs-CZ" sz="900" dirty="0" err="1"/>
              <a:t>Press</a:t>
            </a:r>
            <a:r>
              <a:rPr lang="cs-CZ" sz="900" dirty="0"/>
              <a:t>, </a:t>
            </a:r>
          </a:p>
          <a:p>
            <a:pPr lvl="0"/>
            <a:r>
              <a:rPr lang="cs-CZ" sz="900" dirty="0"/>
              <a:t>Soukupová, J., Hořejší, B., Macáková, I., Soukup, J.  (2006) Mikroekonomie. 4. rozšířené  vydání, Management </a:t>
            </a:r>
            <a:r>
              <a:rPr lang="cs-CZ" sz="900" dirty="0" err="1"/>
              <a:t>Press</a:t>
            </a:r>
            <a:r>
              <a:rPr lang="cs-CZ" sz="900" dirty="0"/>
              <a:t>, Praha </a:t>
            </a:r>
          </a:p>
          <a:p>
            <a:pPr lvl="0"/>
            <a:r>
              <a:rPr lang="cs-CZ" sz="900" dirty="0"/>
              <a:t>Soukupová, J., Hořejší, B., Macáková, I., Soukup, J.  (2015) Mikroekonomie. 5. rozšířené  vydání, Management </a:t>
            </a:r>
            <a:r>
              <a:rPr lang="cs-CZ" sz="900" dirty="0" err="1"/>
              <a:t>Press</a:t>
            </a:r>
            <a:r>
              <a:rPr lang="cs-CZ" sz="900" dirty="0"/>
              <a:t>, Praha </a:t>
            </a:r>
            <a:endParaRPr lang="cs-CZ" sz="900" dirty="0" smtClean="0"/>
          </a:p>
          <a:p>
            <a:pPr lvl="0"/>
            <a:r>
              <a:rPr lang="cs-CZ" sz="900" dirty="0" err="1"/>
              <a:t>Tokárová</a:t>
            </a:r>
            <a:r>
              <a:rPr lang="cs-CZ" sz="900" dirty="0"/>
              <a:t>, M. </a:t>
            </a:r>
            <a:r>
              <a:rPr lang="cs-CZ" sz="900" dirty="0" err="1"/>
              <a:t>Protimonopolná</a:t>
            </a:r>
            <a:r>
              <a:rPr lang="cs-CZ" sz="900" dirty="0"/>
              <a:t> politika. Bratislava: SPRINT </a:t>
            </a:r>
            <a:r>
              <a:rPr lang="cs-CZ" sz="900" dirty="0" err="1"/>
              <a:t>vfra</a:t>
            </a:r>
            <a:r>
              <a:rPr lang="cs-CZ" sz="900" dirty="0"/>
              <a:t>, 2002.  </a:t>
            </a:r>
          </a:p>
          <a:p>
            <a:pPr lvl="0"/>
            <a:r>
              <a:rPr lang="cs-CZ" sz="900" dirty="0" err="1"/>
              <a:t>Varian</a:t>
            </a:r>
            <a:r>
              <a:rPr lang="cs-CZ" sz="900" dirty="0"/>
              <a:t>, H. R. (1995) Mikroekonomie. Praha: Victoria </a:t>
            </a:r>
            <a:r>
              <a:rPr lang="cs-CZ" sz="900" dirty="0" err="1"/>
              <a:t>Publishing</a:t>
            </a:r>
            <a:r>
              <a:rPr lang="cs-CZ" sz="900" dirty="0"/>
              <a:t>. </a:t>
            </a:r>
          </a:p>
          <a:p>
            <a:pPr lvl="0"/>
            <a:r>
              <a:rPr lang="cs-CZ" sz="900" dirty="0" err="1"/>
              <a:t>Varian</a:t>
            </a:r>
            <a:r>
              <a:rPr lang="cs-CZ" sz="900" dirty="0"/>
              <a:t>, R.,H. (1993) Mikroekonomie. Moderní přístup. 1. vydání, Victoria </a:t>
            </a:r>
            <a:r>
              <a:rPr lang="cs-CZ" sz="900" dirty="0" err="1"/>
              <a:t>Publishing</a:t>
            </a:r>
            <a:r>
              <a:rPr lang="cs-CZ" sz="900" dirty="0"/>
              <a:t>, a.s., </a:t>
            </a:r>
          </a:p>
          <a:p>
            <a:pPr lvl="0"/>
            <a:r>
              <a:rPr lang="cs-CZ" sz="900" dirty="0" err="1"/>
              <a:t>Williams</a:t>
            </a:r>
            <a:r>
              <a:rPr lang="cs-CZ" sz="900" dirty="0"/>
              <a:t>, E. W. (2006). Občanská ekonomie. </a:t>
            </a:r>
            <a:r>
              <a:rPr lang="cs-CZ" sz="900" dirty="0" err="1"/>
              <a:t>Laisses</a:t>
            </a:r>
            <a:r>
              <a:rPr lang="cs-CZ" sz="900" dirty="0"/>
              <a:t> </a:t>
            </a:r>
            <a:r>
              <a:rPr lang="cs-CZ" sz="900" dirty="0" err="1"/>
              <a:t>Faire</a:t>
            </a:r>
            <a:r>
              <a:rPr lang="cs-CZ" sz="900" dirty="0"/>
              <a:t>. Načteno z http://www.nechtenasbyt.cz/obcanska-ekonomie/</a:t>
            </a:r>
          </a:p>
          <a:p>
            <a:pPr lvl="0"/>
            <a:r>
              <a:rPr lang="cs-CZ" sz="900" dirty="0" err="1"/>
              <a:t>Wood</a:t>
            </a:r>
            <a:r>
              <a:rPr lang="cs-CZ" sz="900" dirty="0"/>
              <a:t>, N., (2004), "</a:t>
            </a:r>
            <a:r>
              <a:rPr lang="cs-CZ" sz="900" dirty="0" err="1"/>
              <a:t>Lean</a:t>
            </a:r>
            <a:r>
              <a:rPr lang="cs-CZ" sz="900" dirty="0"/>
              <a:t> Thinking", Management </a:t>
            </a:r>
            <a:r>
              <a:rPr lang="cs-CZ" sz="900" dirty="0" err="1"/>
              <a:t>Services</a:t>
            </a:r>
            <a:r>
              <a:rPr lang="cs-CZ" sz="900" dirty="0"/>
              <a:t>, Vol. 48 No.2</a:t>
            </a:r>
            <a:r>
              <a:rPr lang="cs-CZ" sz="900" dirty="0" smtClean="0"/>
              <a:t>.</a:t>
            </a:r>
            <a:endParaRPr lang="cs-CZ" sz="9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183</a:t>
            </a:fld>
            <a:endParaRPr lang="cs-CZ"/>
          </a:p>
        </p:txBody>
      </p:sp>
    </p:spTree>
    <p:extLst>
      <p:ext uri="{BB962C8B-B14F-4D97-AF65-F5344CB8AC3E}">
        <p14:creationId xmlns:p14="http://schemas.microsoft.com/office/powerpoint/2010/main" val="228791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normAutofit fontScale="92500" lnSpcReduction="20000"/>
          </a:bodyPr>
          <a:lstStyle/>
          <a:p>
            <a:r>
              <a:rPr lang="cs-CZ" dirty="0" smtClean="0"/>
              <a:t>Linie rozpočtu (budget line – BL)</a:t>
            </a:r>
            <a:endParaRPr lang="cs-CZ" dirty="0"/>
          </a:p>
          <a:p>
            <a:endParaRPr lang="cs-CZ" i="1" dirty="0"/>
          </a:p>
          <a:p>
            <a:pPr marL="457200" lvl="1" indent="0">
              <a:buNone/>
            </a:pPr>
            <a:r>
              <a:rPr lang="cs-CZ" i="1" dirty="0"/>
              <a:t>S linií rozpočtu starobního důchodu také souvisí tzv. valorizace důchodu, což znamená zvýšení důchodu. Pokud dojde k valorizaci starobních důchodů, může tak nastat buď zvýšením základní výměry důchodu, zvýšením procentní výměry nebo zvýšení obou těchto složek starobního důchodu. Pro rok 2015 se plánuje valorizace starobního důchodu o částku 180 Kč/měsíc při výši starobního důchodu 10 000 Kč/měsíc. Pokud dojde tedy ke zvýšení důchodu, dojde i ke zvýšení linie rozpočtu, kterou mohou senioři využít na nákup dalších statků.</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19</a:t>
            </a:fld>
            <a:endParaRPr lang="cs-CZ"/>
          </a:p>
        </p:txBody>
      </p:sp>
    </p:spTree>
    <p:extLst>
      <p:ext uri="{BB962C8B-B14F-4D97-AF65-F5344CB8AC3E}">
        <p14:creationId xmlns:p14="http://schemas.microsoft.com/office/powerpoint/2010/main" val="226340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smtClean="0"/>
              <a:t>ÚVOD</a:t>
            </a:r>
            <a:endParaRPr lang="cs-CZ" dirty="0"/>
          </a:p>
        </p:txBody>
      </p:sp>
      <p:sp>
        <p:nvSpPr>
          <p:cNvPr id="12" name="Zástupný symbol pro číslo snímku 11"/>
          <p:cNvSpPr>
            <a:spLocks noGrp="1"/>
          </p:cNvSpPr>
          <p:nvPr>
            <p:ph type="sldNum" sz="quarter" idx="12"/>
          </p:nvPr>
        </p:nvSpPr>
        <p:spPr/>
        <p:txBody>
          <a:bodyPr/>
          <a:lstStyle/>
          <a:p>
            <a:fld id="{58ACF089-6BD9-4FF9-8F05-3BF27D933551}" type="slidenum">
              <a:rPr lang="cs-CZ" smtClean="0"/>
              <a:t>2</a:t>
            </a:fld>
            <a:endParaRPr lang="cs-CZ"/>
          </a:p>
        </p:txBody>
      </p:sp>
      <p:sp>
        <p:nvSpPr>
          <p:cNvPr id="5" name="Podnadpis 4"/>
          <p:cNvSpPr>
            <a:spLocks noGrp="1"/>
          </p:cNvSpPr>
          <p:nvPr>
            <p:ph type="subTitle" idx="1"/>
          </p:nvPr>
        </p:nvSpPr>
        <p:spPr/>
        <p:txBody>
          <a:bodyPr/>
          <a:lstStyle/>
          <a:p>
            <a:r>
              <a:rPr lang="cs-CZ" dirty="0"/>
              <a:t>Ekonomické uvažování</a:t>
            </a:r>
          </a:p>
        </p:txBody>
      </p:sp>
    </p:spTree>
    <p:extLst>
      <p:ext uri="{BB962C8B-B14F-4D97-AF65-F5344CB8AC3E}">
        <p14:creationId xmlns:p14="http://schemas.microsoft.com/office/powerpoint/2010/main" val="2028158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lstStyle/>
          <a:p>
            <a:r>
              <a:rPr lang="cs-CZ" dirty="0" smtClean="0"/>
              <a:t>Užitek </a:t>
            </a:r>
            <a:r>
              <a:rPr lang="cs-CZ" dirty="0"/>
              <a:t>(Utility, U</a:t>
            </a:r>
            <a:r>
              <a:rPr lang="cs-CZ" dirty="0" smtClean="0"/>
              <a:t>)</a:t>
            </a:r>
            <a:endParaRPr lang="cs-CZ" dirty="0"/>
          </a:p>
          <a:p>
            <a:endParaRPr lang="cs-CZ" i="1" dirty="0"/>
          </a:p>
          <a:p>
            <a:pPr marL="457200" lvl="1" indent="0">
              <a:buNone/>
            </a:pPr>
            <a:r>
              <a:rPr lang="cs-CZ" dirty="0" smtClean="0"/>
              <a:t>vyjádření velikosti uspokojení </a:t>
            </a:r>
            <a:r>
              <a:rPr lang="cs-CZ" dirty="0"/>
              <a:t>spotřebitele plynoucí ze spotřeby statku nebo skupiny statků.</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20</a:t>
            </a:fld>
            <a:endParaRPr lang="cs-CZ"/>
          </a:p>
        </p:txBody>
      </p:sp>
    </p:spTree>
    <p:extLst>
      <p:ext uri="{BB962C8B-B14F-4D97-AF65-F5344CB8AC3E}">
        <p14:creationId xmlns:p14="http://schemas.microsoft.com/office/powerpoint/2010/main" val="3856838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lstStyle/>
          <a:p>
            <a:r>
              <a:rPr lang="cs-CZ" dirty="0" err="1"/>
              <a:t>Kardinalistická</a:t>
            </a:r>
            <a:r>
              <a:rPr lang="cs-CZ" dirty="0"/>
              <a:t> verze teorie užitku</a:t>
            </a:r>
          </a:p>
          <a:p>
            <a:pPr marL="342900" lvl="2" indent="-342900"/>
            <a:r>
              <a:rPr lang="cs-CZ" sz="3200" dirty="0" err="1"/>
              <a:t>Ordinalistická</a:t>
            </a:r>
            <a:r>
              <a:rPr lang="cs-CZ" sz="3200" dirty="0"/>
              <a:t> verze teorie užitku</a:t>
            </a:r>
          </a:p>
          <a:p>
            <a:pPr marL="0" indent="0">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21</a:t>
            </a:fld>
            <a:endParaRPr lang="cs-CZ"/>
          </a:p>
        </p:txBody>
      </p:sp>
    </p:spTree>
    <p:extLst>
      <p:ext uri="{BB962C8B-B14F-4D97-AF65-F5344CB8AC3E}">
        <p14:creationId xmlns:p14="http://schemas.microsoft.com/office/powerpoint/2010/main" val="1231703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lstStyle/>
          <a:p>
            <a:r>
              <a:rPr lang="cs-CZ" dirty="0" err="1"/>
              <a:t>Kardinalistická</a:t>
            </a:r>
            <a:r>
              <a:rPr lang="cs-CZ" dirty="0"/>
              <a:t> verze teorie užitku</a:t>
            </a:r>
          </a:p>
          <a:p>
            <a:pPr marL="800100" lvl="3" indent="-342900"/>
            <a:r>
              <a:rPr lang="cs-CZ" b="1" dirty="0"/>
              <a:t>Celkový užitek</a:t>
            </a:r>
            <a:r>
              <a:rPr lang="cs-CZ" dirty="0"/>
              <a:t> (</a:t>
            </a:r>
            <a:r>
              <a:rPr lang="cs-CZ" dirty="0" err="1"/>
              <a:t>Total</a:t>
            </a:r>
            <a:r>
              <a:rPr lang="cs-CZ" dirty="0"/>
              <a:t> Utility, TU</a:t>
            </a:r>
            <a:r>
              <a:rPr lang="cs-CZ" dirty="0" smtClean="0"/>
              <a:t>)</a:t>
            </a:r>
          </a:p>
          <a:p>
            <a:pPr marL="800100" lvl="3" indent="-342900"/>
            <a:r>
              <a:rPr lang="cs-CZ" b="1" dirty="0"/>
              <a:t>Mezní užitek</a:t>
            </a:r>
            <a:r>
              <a:rPr lang="cs-CZ" dirty="0"/>
              <a:t> (</a:t>
            </a:r>
            <a:r>
              <a:rPr lang="cs-CZ" dirty="0" err="1"/>
              <a:t>Marginal</a:t>
            </a:r>
            <a:r>
              <a:rPr lang="cs-CZ" dirty="0"/>
              <a:t> Utility, MU)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22</a:t>
            </a:fld>
            <a:endParaRPr lang="cs-CZ"/>
          </a:p>
        </p:txBody>
      </p:sp>
    </p:spTree>
    <p:extLst>
      <p:ext uri="{BB962C8B-B14F-4D97-AF65-F5344CB8AC3E}">
        <p14:creationId xmlns:p14="http://schemas.microsoft.com/office/powerpoint/2010/main" val="244778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lstStyle/>
          <a:p>
            <a:pPr marL="342900" lvl="2" indent="-342900"/>
            <a:r>
              <a:rPr lang="cs-CZ" sz="3200" dirty="0" err="1" smtClean="0"/>
              <a:t>Ordinalistická</a:t>
            </a:r>
            <a:r>
              <a:rPr lang="cs-CZ" sz="3200" dirty="0" smtClean="0"/>
              <a:t> </a:t>
            </a:r>
            <a:r>
              <a:rPr lang="cs-CZ" sz="3200" dirty="0"/>
              <a:t>verze teorie </a:t>
            </a:r>
            <a:r>
              <a:rPr lang="cs-CZ" sz="3200" dirty="0" smtClean="0"/>
              <a:t>užitku</a:t>
            </a:r>
          </a:p>
          <a:p>
            <a:pPr marL="800100" lvl="3" indent="-342900"/>
            <a:r>
              <a:rPr lang="cs-CZ" dirty="0"/>
              <a:t>spotřebitel je schopen seřadit kombinace statků podle jejich užitku, avšak není schopen určit velikost užitku těchto kombinací</a:t>
            </a:r>
            <a:r>
              <a:rPr lang="cs-CZ" dirty="0" smtClean="0"/>
              <a:t>.</a:t>
            </a:r>
          </a:p>
          <a:p>
            <a:pPr marL="800100" lvl="3" indent="-342900"/>
            <a:endParaRPr lang="cs-CZ" dirty="0"/>
          </a:p>
          <a:p>
            <a:pPr marL="800100" lvl="3" indent="-342900"/>
            <a:r>
              <a:rPr lang="cs-CZ" dirty="0"/>
              <a:t>Mezní míra substituce ve spotřebě (MRSC)</a:t>
            </a:r>
          </a:p>
          <a:p>
            <a:pPr marL="0" indent="0">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23</a:t>
            </a:fld>
            <a:endParaRPr lang="cs-CZ"/>
          </a:p>
        </p:txBody>
      </p:sp>
    </p:spTree>
    <p:extLst>
      <p:ext uri="{BB962C8B-B14F-4D97-AF65-F5344CB8AC3E}">
        <p14:creationId xmlns:p14="http://schemas.microsoft.com/office/powerpoint/2010/main" val="5668661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normAutofit/>
          </a:bodyPr>
          <a:lstStyle/>
          <a:p>
            <a:r>
              <a:rPr lang="cs-CZ" dirty="0"/>
              <a:t>Rozpočtové omezení spotřebitele</a:t>
            </a:r>
          </a:p>
          <a:p>
            <a:r>
              <a:rPr lang="cs-CZ" dirty="0"/>
              <a:t>Optimum spotřebitele</a:t>
            </a:r>
          </a:p>
          <a:p>
            <a:r>
              <a:rPr lang="cs-CZ" dirty="0"/>
              <a:t>Aplikace indiferenční analýzy</a:t>
            </a:r>
          </a:p>
          <a:p>
            <a:pPr lvl="1"/>
            <a:r>
              <a:rPr lang="cs-CZ" dirty="0"/>
              <a:t>kombinace současné a budoucí spotřeby;</a:t>
            </a:r>
          </a:p>
          <a:p>
            <a:pPr lvl="1"/>
            <a:r>
              <a:rPr lang="cs-CZ" dirty="0"/>
              <a:t>rozhodování v podmínkách rizika a nejistoty</a:t>
            </a:r>
          </a:p>
          <a:p>
            <a:pPr lvl="1"/>
            <a:r>
              <a:rPr lang="cs-CZ" dirty="0"/>
              <a:t>rozhodování mezi spotřebou a volným časem</a:t>
            </a:r>
          </a:p>
          <a:p>
            <a:pPr marL="0" indent="0">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24</a:t>
            </a:fld>
            <a:endParaRPr lang="cs-CZ"/>
          </a:p>
        </p:txBody>
      </p:sp>
    </p:spTree>
    <p:extLst>
      <p:ext uri="{BB962C8B-B14F-4D97-AF65-F5344CB8AC3E}">
        <p14:creationId xmlns:p14="http://schemas.microsoft.com/office/powerpoint/2010/main" val="15416549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smtClean="0"/>
              <a:t>APLIKACE INDIFERENČNÍ ANALÝZY</a:t>
            </a:r>
          </a:p>
          <a:p>
            <a:pPr marL="0" indent="0">
              <a:buNone/>
            </a:pPr>
            <a:endParaRPr lang="cs-CZ" dirty="0"/>
          </a:p>
          <a:p>
            <a:pPr marL="0" lvl="0" indent="0">
              <a:buNone/>
            </a:pPr>
            <a:r>
              <a:rPr lang="cs-CZ" b="1" dirty="0"/>
              <a:t>Optimální rozhodnutí </a:t>
            </a:r>
            <a:r>
              <a:rPr lang="cs-CZ" b="1" dirty="0" smtClean="0"/>
              <a:t>spotřebitele  je dáno</a:t>
            </a:r>
          </a:p>
          <a:p>
            <a:pPr marL="514350" lvl="0" indent="-514350">
              <a:buFont typeface="+mj-lt"/>
              <a:buAutoNum type="arabicPeriod"/>
            </a:pPr>
            <a:r>
              <a:rPr lang="cs-CZ" b="1" dirty="0" smtClean="0"/>
              <a:t> </a:t>
            </a:r>
            <a:r>
              <a:rPr lang="cs-CZ" dirty="0" smtClean="0"/>
              <a:t>mezní </a:t>
            </a:r>
            <a:r>
              <a:rPr lang="cs-CZ" dirty="0"/>
              <a:t>mírou jeho časových </a:t>
            </a:r>
            <a:r>
              <a:rPr lang="cs-CZ" dirty="0" smtClean="0"/>
              <a:t>preferencí,</a:t>
            </a:r>
            <a:endParaRPr lang="cs-CZ" dirty="0"/>
          </a:p>
          <a:p>
            <a:pPr marL="514350" lvl="0" indent="-514350">
              <a:buFont typeface="+mj-lt"/>
              <a:buAutoNum type="arabicPeriod"/>
            </a:pPr>
            <a:r>
              <a:rPr lang="cs-CZ" dirty="0"/>
              <a:t>velikostí reálné úrokové </a:t>
            </a:r>
            <a:r>
              <a:rPr lang="cs-CZ" dirty="0" smtClean="0"/>
              <a:t>míry,</a:t>
            </a:r>
            <a:endParaRPr lang="cs-CZ" dirty="0"/>
          </a:p>
          <a:p>
            <a:pPr marL="514350" lvl="0" indent="-514350">
              <a:buFont typeface="+mj-lt"/>
              <a:buAutoNum type="arabicPeriod"/>
            </a:pPr>
            <a:r>
              <a:rPr lang="cs-CZ" dirty="0"/>
              <a:t>velikostí současného a budoucího příjmu spotřebitele a výší cen statku C v obou obdobích. </a:t>
            </a:r>
          </a:p>
          <a:p>
            <a:pPr lvl="1"/>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25</a:t>
            </a:fld>
            <a:endParaRPr lang="cs-CZ"/>
          </a:p>
        </p:txBody>
      </p:sp>
    </p:spTree>
    <p:extLst>
      <p:ext uri="{BB962C8B-B14F-4D97-AF65-F5344CB8AC3E}">
        <p14:creationId xmlns:p14="http://schemas.microsoft.com/office/powerpoint/2010/main" val="1318123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smtClean="0"/>
              <a:t>APLIKACE INDIFERENČNÍ ANALÝZY</a:t>
            </a:r>
          </a:p>
          <a:p>
            <a:pPr marL="0" indent="0">
              <a:buNone/>
            </a:pPr>
            <a:endParaRPr lang="cs-CZ" dirty="0" smtClean="0"/>
          </a:p>
          <a:p>
            <a:r>
              <a:rPr lang="cs-CZ" dirty="0"/>
              <a:t>Rozhodování v podmínkách rizika a nejistoty</a:t>
            </a:r>
          </a:p>
          <a:p>
            <a:r>
              <a:rPr lang="cs-CZ" dirty="0"/>
              <a:t>Rozhodování spotřebitele o nabídce práce</a:t>
            </a:r>
          </a:p>
          <a:p>
            <a:pPr lvl="2"/>
            <a:endParaRPr lang="cs-CZ" b="1" dirty="0"/>
          </a:p>
          <a:p>
            <a:pPr lvl="1"/>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26</a:t>
            </a:fld>
            <a:endParaRPr lang="cs-CZ"/>
          </a:p>
        </p:txBody>
      </p:sp>
    </p:spTree>
    <p:extLst>
      <p:ext uri="{BB962C8B-B14F-4D97-AF65-F5344CB8AC3E}">
        <p14:creationId xmlns:p14="http://schemas.microsoft.com/office/powerpoint/2010/main" val="33547928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a:xfrm>
            <a:off x="457200" y="1417638"/>
            <a:ext cx="8229600" cy="4708525"/>
          </a:xfrm>
          <a:ln>
            <a:noFill/>
            <a:prstDash val="solid"/>
          </a:ln>
        </p:spPr>
        <p:txBody>
          <a:bodyPr anchor="ctr">
            <a:normAutofit/>
          </a:bodyPr>
          <a:lstStyle/>
          <a:p>
            <a:pPr marL="0" indent="0" algn="ctr">
              <a:buNone/>
            </a:pPr>
            <a:r>
              <a:rPr lang="cs-CZ" i="1" dirty="0" smtClean="0"/>
              <a:t>Tradiční </a:t>
            </a:r>
            <a:r>
              <a:rPr lang="cs-CZ" i="1" dirty="0"/>
              <a:t>model maximalizace užitku říká, že lidé znají veškeré informace a maximalizují svůj užitek za podmínek jistoty.</a:t>
            </a:r>
            <a:endParaRPr lang="cs-CZ" b="1" i="1" dirty="0"/>
          </a:p>
          <a:p>
            <a:pPr lvl="1" algn="ct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27</a:t>
            </a:fld>
            <a:endParaRPr lang="cs-CZ"/>
          </a:p>
        </p:txBody>
      </p:sp>
    </p:spTree>
    <p:extLst>
      <p:ext uri="{BB962C8B-B14F-4D97-AF65-F5344CB8AC3E}">
        <p14:creationId xmlns:p14="http://schemas.microsoft.com/office/powerpoint/2010/main" val="42456969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a:t>ROZHODOVÁNÍ V PODMÍNKÁCH RIZIKA</a:t>
            </a:r>
          </a:p>
          <a:p>
            <a:pPr marL="0" indent="0">
              <a:buNone/>
            </a:pPr>
            <a:endParaRPr lang="cs-CZ" dirty="0"/>
          </a:p>
          <a:p>
            <a:pPr marL="0" indent="0">
              <a:buNone/>
            </a:pPr>
            <a:r>
              <a:rPr lang="cs-CZ" dirty="0"/>
              <a:t>Případ kdy jsou známé výsledky rozhodnutí a jejich pravděpodobnost v ekonomické teorii je označována za rozhodování v podmínkách rizika. </a:t>
            </a:r>
          </a:p>
          <a:p>
            <a:pPr lvl="1"/>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28</a:t>
            </a:fld>
            <a:endParaRPr lang="cs-CZ"/>
          </a:p>
        </p:txBody>
      </p:sp>
    </p:spTree>
    <p:extLst>
      <p:ext uri="{BB962C8B-B14F-4D97-AF65-F5344CB8AC3E}">
        <p14:creationId xmlns:p14="http://schemas.microsoft.com/office/powerpoint/2010/main" val="18656020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cs-CZ" b="1" cap="all" dirty="0" smtClean="0"/>
              <a:t>chování </a:t>
            </a:r>
            <a:r>
              <a:rPr lang="cs-CZ" b="1" cap="all" dirty="0"/>
              <a:t>poptávkové </a:t>
            </a:r>
            <a:r>
              <a:rPr lang="cs-CZ" b="1" cap="all" dirty="0" smtClean="0"/>
              <a:t>strany</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smtClean="0"/>
              <a:t>ROZHODOVÁNÍ SPOTŘEBITELE O NABÍDCE PRÁCE</a:t>
            </a:r>
          </a:p>
          <a:p>
            <a:pPr marL="0" indent="0">
              <a:buNone/>
            </a:pPr>
            <a:endParaRPr lang="cs-CZ" dirty="0" smtClean="0"/>
          </a:p>
          <a:p>
            <a:r>
              <a:rPr lang="cs-CZ" dirty="0"/>
              <a:t>jednotlivec volí mezi dvěma „statky“: mezi spotřebou (C) a volným časem </a:t>
            </a:r>
            <a:r>
              <a:rPr lang="cs-CZ" dirty="0" smtClean="0"/>
              <a:t>(H)</a:t>
            </a:r>
            <a:endParaRPr lang="cs-CZ" dirty="0"/>
          </a:p>
          <a:p>
            <a:pPr lvl="1"/>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29</a:t>
            </a:fld>
            <a:endParaRPr lang="cs-CZ"/>
          </a:p>
        </p:txBody>
      </p:sp>
    </p:spTree>
    <p:extLst>
      <p:ext uri="{BB962C8B-B14F-4D97-AF65-F5344CB8AC3E}">
        <p14:creationId xmlns:p14="http://schemas.microsoft.com/office/powerpoint/2010/main" val="3414026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Ekonomické </a:t>
            </a:r>
            <a:r>
              <a:rPr lang="cs-CZ" dirty="0"/>
              <a:t>uvažování</a:t>
            </a:r>
          </a:p>
        </p:txBody>
      </p:sp>
      <p:sp>
        <p:nvSpPr>
          <p:cNvPr id="3" name="Zástupný symbol pro obsah 2"/>
          <p:cNvSpPr>
            <a:spLocks noGrp="1"/>
          </p:cNvSpPr>
          <p:nvPr>
            <p:ph idx="1"/>
          </p:nvPr>
        </p:nvSpPr>
        <p:spPr/>
        <p:txBody>
          <a:bodyPr/>
          <a:lstStyle/>
          <a:p>
            <a:r>
              <a:rPr lang="cs-CZ" dirty="0" smtClean="0"/>
              <a:t>CETERIS PARIBUS</a:t>
            </a:r>
          </a:p>
          <a:p>
            <a:r>
              <a:rPr lang="cs-CZ" dirty="0" smtClean="0"/>
              <a:t>OMYL, POTÉ TEDY PROTO</a:t>
            </a:r>
          </a:p>
          <a:p>
            <a:r>
              <a:rPr lang="cs-CZ" dirty="0" smtClean="0"/>
              <a:t>CELEK NENÍ VŽDY SUMOU ČÁSTÍ</a:t>
            </a:r>
          </a:p>
          <a:p>
            <a:r>
              <a:rPr lang="cs-CZ" dirty="0" smtClean="0"/>
              <a:t>SUBJEKTIVNOST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a:t>
            </a:fld>
            <a:endParaRPr lang="cs-CZ"/>
          </a:p>
        </p:txBody>
      </p:sp>
    </p:spTree>
    <p:extLst>
      <p:ext uri="{BB962C8B-B14F-4D97-AF65-F5344CB8AC3E}">
        <p14:creationId xmlns:p14="http://schemas.microsoft.com/office/powerpoint/2010/main" val="27370366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3. </a:t>
            </a:r>
            <a:endParaRPr lang="cs-CZ" dirty="0"/>
          </a:p>
        </p:txBody>
      </p:sp>
      <p:sp>
        <p:nvSpPr>
          <p:cNvPr id="3" name="Zástupný symbol pro obsah 2"/>
          <p:cNvSpPr>
            <a:spLocks noGrp="1"/>
          </p:cNvSpPr>
          <p:nvPr>
            <p:ph type="subTitle" idx="1"/>
          </p:nvPr>
        </p:nvSpPr>
        <p:spPr/>
        <p:txBody>
          <a:bodyPr>
            <a:normAutofit/>
          </a:bodyPr>
          <a:lstStyle/>
          <a:p>
            <a:pPr lvl="0"/>
            <a:r>
              <a:rPr lang="cs-CZ" b="1" cap="all" dirty="0"/>
              <a:t>Systematický rozbor chování nabídkové strany tržního mechanizmu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30</a:t>
            </a:fld>
            <a:endParaRPr lang="cs-CZ"/>
          </a:p>
        </p:txBody>
      </p:sp>
    </p:spTree>
    <p:extLst>
      <p:ext uri="{BB962C8B-B14F-4D97-AF65-F5344CB8AC3E}">
        <p14:creationId xmlns:p14="http://schemas.microsoft.com/office/powerpoint/2010/main" val="11501881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smtClean="0"/>
              <a:t>ZÁKON NABÍDKY</a:t>
            </a:r>
          </a:p>
          <a:p>
            <a:pPr marL="0" indent="0">
              <a:buNone/>
            </a:pPr>
            <a:endParaRPr lang="cs-CZ" dirty="0" smtClean="0"/>
          </a:p>
          <a:p>
            <a:r>
              <a:rPr lang="cs-CZ" dirty="0"/>
              <a:t>Když za něco může prodávající dostat více peněz, bude mít tendenci nabízet toho více, a naopak.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31</a:t>
            </a:fld>
            <a:endParaRPr lang="cs-CZ"/>
          </a:p>
        </p:txBody>
      </p:sp>
    </p:spTree>
    <p:extLst>
      <p:ext uri="{BB962C8B-B14F-4D97-AF65-F5344CB8AC3E}">
        <p14:creationId xmlns:p14="http://schemas.microsoft.com/office/powerpoint/2010/main" val="8546991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57150" indent="0">
              <a:buNone/>
            </a:pPr>
            <a:r>
              <a:rPr lang="cs-CZ" dirty="0"/>
              <a:t>POJETÍ ZISKU FIRMY </a:t>
            </a:r>
            <a:endParaRPr lang="cs-CZ" dirty="0" smtClean="0"/>
          </a:p>
          <a:p>
            <a:pPr marL="57150" indent="0">
              <a:buNone/>
            </a:pPr>
            <a:endParaRPr lang="cs-CZ" dirty="0"/>
          </a:p>
          <a:p>
            <a:r>
              <a:rPr lang="cs-CZ" dirty="0"/>
              <a:t>Firma maximalizující zisk volí takovou kombinaci vstupů i výstupu aby dosahovala maximálního ekonomického zisku.  Kromě ekonomického zisku rozlišujeme ještě zisk účetní.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32</a:t>
            </a:fld>
            <a:endParaRPr lang="cs-CZ"/>
          </a:p>
        </p:txBody>
      </p:sp>
    </p:spTree>
    <p:extLst>
      <p:ext uri="{BB962C8B-B14F-4D97-AF65-F5344CB8AC3E}">
        <p14:creationId xmlns:p14="http://schemas.microsoft.com/office/powerpoint/2010/main" val="11499013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57150" indent="0">
              <a:buNone/>
            </a:pPr>
            <a:r>
              <a:rPr lang="cs-CZ" dirty="0"/>
              <a:t>POJETÍ ZISKU FIRMY </a:t>
            </a:r>
            <a:endParaRPr lang="cs-CZ" dirty="0" smtClean="0"/>
          </a:p>
          <a:p>
            <a:pPr marL="57150" indent="0">
              <a:buNone/>
            </a:pPr>
            <a:endParaRPr lang="cs-CZ" dirty="0"/>
          </a:p>
          <a:p>
            <a:r>
              <a:rPr lang="cs-CZ" dirty="0" smtClean="0"/>
              <a:t>Ekonomický </a:t>
            </a:r>
            <a:r>
              <a:rPr lang="cs-CZ" dirty="0"/>
              <a:t>zisk firmy (π) vzniká rozdílem mezi jejími celkovými příjmy (TR) a celkovými náklady (TC).</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33</a:t>
            </a:fld>
            <a:endParaRPr lang="cs-CZ"/>
          </a:p>
        </p:txBody>
      </p:sp>
    </p:spTree>
    <p:extLst>
      <p:ext uri="{BB962C8B-B14F-4D97-AF65-F5344CB8AC3E}">
        <p14:creationId xmlns:p14="http://schemas.microsoft.com/office/powerpoint/2010/main" val="10902155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fontScale="92500" lnSpcReduction="20000"/>
          </a:bodyPr>
          <a:lstStyle/>
          <a:p>
            <a:pPr marL="57150" indent="0">
              <a:buNone/>
            </a:pPr>
            <a:r>
              <a:rPr lang="cs-CZ" dirty="0"/>
              <a:t>POJETÍ ZISKU FIRMY </a:t>
            </a:r>
            <a:endParaRPr lang="cs-CZ" dirty="0" smtClean="0"/>
          </a:p>
          <a:p>
            <a:pPr marL="57150" indent="0">
              <a:buNone/>
            </a:pPr>
            <a:endParaRPr lang="cs-CZ" dirty="0"/>
          </a:p>
          <a:p>
            <a:r>
              <a:rPr lang="cs-CZ" b="1" dirty="0"/>
              <a:t>Celkové příjmy (TR)</a:t>
            </a:r>
            <a:r>
              <a:rPr lang="cs-CZ" dirty="0"/>
              <a:t> firmy představují sumu peněžních prostředků, které firmě plynou z realizace její produkce na trhu.</a:t>
            </a:r>
          </a:p>
          <a:p>
            <a:r>
              <a:rPr lang="cs-CZ" b="1" dirty="0"/>
              <a:t>Celkové náklady (TC)</a:t>
            </a:r>
            <a:r>
              <a:rPr lang="cs-CZ" dirty="0"/>
              <a:t> firmy lze chápat jako částku, kterou firma zaplatí za nákup vstupů potřebných k výrobě produkce. Existují dva druhy pojetí nákladů, které nelze z hlediska teorie firmy opomenout, a to účetní a ekonomické.</a:t>
            </a:r>
            <a:r>
              <a:rPr lang="cs-CZ" b="1" dirty="0"/>
              <a:t>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34</a:t>
            </a:fld>
            <a:endParaRPr lang="cs-CZ"/>
          </a:p>
        </p:txBody>
      </p:sp>
    </p:spTree>
    <p:extLst>
      <p:ext uri="{BB962C8B-B14F-4D97-AF65-F5344CB8AC3E}">
        <p14:creationId xmlns:p14="http://schemas.microsoft.com/office/powerpoint/2010/main" val="28264260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lnSpcReduction="10000"/>
          </a:bodyPr>
          <a:lstStyle/>
          <a:p>
            <a:pPr marL="57150" indent="0">
              <a:buNone/>
            </a:pPr>
            <a:r>
              <a:rPr lang="cs-CZ" dirty="0"/>
              <a:t>POJETÍ ZISKU FIRMY </a:t>
            </a:r>
            <a:endParaRPr lang="cs-CZ" dirty="0" smtClean="0"/>
          </a:p>
          <a:p>
            <a:pPr marL="57150" indent="0">
              <a:buNone/>
            </a:pPr>
            <a:endParaRPr lang="cs-CZ" dirty="0"/>
          </a:p>
          <a:p>
            <a:r>
              <a:rPr lang="cs-CZ" b="1" dirty="0"/>
              <a:t>Účetní (explicitní) náklady</a:t>
            </a:r>
            <a:r>
              <a:rPr lang="cs-CZ" dirty="0"/>
              <a:t> jsou náklady reálně vynaložené na nákup či pronájem vstupů do výroby. Tyto náklady jsou evidovány v účetních </a:t>
            </a:r>
            <a:r>
              <a:rPr lang="cs-CZ" dirty="0" smtClean="0"/>
              <a:t>výkazech. </a:t>
            </a:r>
            <a:r>
              <a:rPr lang="cs-CZ" dirty="0"/>
              <a:t>Jedná se tedy o peněžně vyjádřenou spotřebu výrobních faktorů vynaloženou na činnost </a:t>
            </a:r>
            <a:r>
              <a:rPr lang="cs-CZ" dirty="0" smtClean="0"/>
              <a:t>podniku.</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35</a:t>
            </a:fld>
            <a:endParaRPr lang="cs-CZ"/>
          </a:p>
        </p:txBody>
      </p:sp>
    </p:spTree>
    <p:extLst>
      <p:ext uri="{BB962C8B-B14F-4D97-AF65-F5344CB8AC3E}">
        <p14:creationId xmlns:p14="http://schemas.microsoft.com/office/powerpoint/2010/main" val="6838003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57150" indent="0">
              <a:buNone/>
            </a:pPr>
            <a:r>
              <a:rPr lang="cs-CZ" dirty="0"/>
              <a:t>POJETÍ ZISKU FIRMY </a:t>
            </a:r>
            <a:endParaRPr lang="cs-CZ" dirty="0" smtClean="0"/>
          </a:p>
          <a:p>
            <a:pPr marL="57150" indent="0">
              <a:buNone/>
            </a:pPr>
            <a:endParaRPr lang="cs-CZ" dirty="0"/>
          </a:p>
          <a:p>
            <a:r>
              <a:rPr lang="cs-CZ" b="1" dirty="0"/>
              <a:t>Účetní zisk</a:t>
            </a:r>
            <a:r>
              <a:rPr lang="cs-CZ" dirty="0"/>
              <a:t> je potom roven rozdílu mezi celkovými příjmy a explicitními (účetními) náklady</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36</a:t>
            </a:fld>
            <a:endParaRPr lang="cs-CZ"/>
          </a:p>
        </p:txBody>
      </p:sp>
    </p:spTree>
    <p:extLst>
      <p:ext uri="{BB962C8B-B14F-4D97-AF65-F5344CB8AC3E}">
        <p14:creationId xmlns:p14="http://schemas.microsoft.com/office/powerpoint/2010/main" val="34823961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57150" indent="0">
              <a:buNone/>
            </a:pPr>
            <a:r>
              <a:rPr lang="cs-CZ" dirty="0"/>
              <a:t>POJETÍ ZISKU FIRMY </a:t>
            </a:r>
            <a:endParaRPr lang="cs-CZ" dirty="0" smtClean="0"/>
          </a:p>
          <a:p>
            <a:pPr marL="57150" indent="0">
              <a:buNone/>
            </a:pPr>
            <a:endParaRPr lang="cs-CZ" dirty="0"/>
          </a:p>
          <a:p>
            <a:r>
              <a:rPr lang="cs-CZ" b="1" dirty="0"/>
              <a:t>Ekonomické náklady</a:t>
            </a:r>
            <a:r>
              <a:rPr lang="cs-CZ" dirty="0"/>
              <a:t> zahrnují kromě nákladů účetních také náklady implicitní. Jde o náklady založené na principu alternativních nákladů. Ekonomické náklady jsou ve většině případů vyšší než náklady účetní.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37</a:t>
            </a:fld>
            <a:endParaRPr lang="cs-CZ"/>
          </a:p>
        </p:txBody>
      </p:sp>
    </p:spTree>
    <p:extLst>
      <p:ext uri="{BB962C8B-B14F-4D97-AF65-F5344CB8AC3E}">
        <p14:creationId xmlns:p14="http://schemas.microsoft.com/office/powerpoint/2010/main" val="35630150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fontScale="92500" lnSpcReduction="20000"/>
          </a:bodyPr>
          <a:lstStyle/>
          <a:p>
            <a:pPr marL="57150" lvl="1" indent="0">
              <a:buNone/>
            </a:pPr>
            <a:r>
              <a:rPr lang="cs-CZ" sz="3500" dirty="0"/>
              <a:t>POJETÍ TRANSAKČNÍCH NÁKLADŮ</a:t>
            </a:r>
          </a:p>
          <a:p>
            <a:pPr marL="57150" indent="0">
              <a:buNone/>
            </a:pPr>
            <a:r>
              <a:rPr lang="cs-CZ" dirty="0" smtClean="0"/>
              <a:t> </a:t>
            </a:r>
            <a:endParaRPr lang="cs-CZ" dirty="0"/>
          </a:p>
          <a:p>
            <a:r>
              <a:rPr lang="cs-CZ" b="1" dirty="0"/>
              <a:t>Transakční náklady</a:t>
            </a:r>
            <a:r>
              <a:rPr lang="cs-CZ" dirty="0"/>
              <a:t> poprvé popsal ekonom Ronald </a:t>
            </a:r>
            <a:r>
              <a:rPr lang="cs-CZ" dirty="0" err="1"/>
              <a:t>Coase</a:t>
            </a:r>
            <a:r>
              <a:rPr lang="cs-CZ" dirty="0"/>
              <a:t>, který je laureátem Nobelovy ceny za ekonomii. Transakční náklady definuje jako náklady využití trhu, když jejichž existence vychází z neefektivního fungování trhu, respektive nedokonalé informovanosti účastníků trhu. Tedy pokud by trh pracoval efektivně, neexistovaly by ani transakční náklady.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38</a:t>
            </a:fld>
            <a:endParaRPr lang="cs-CZ"/>
          </a:p>
        </p:txBody>
      </p:sp>
    </p:spTree>
    <p:extLst>
      <p:ext uri="{BB962C8B-B14F-4D97-AF65-F5344CB8AC3E}">
        <p14:creationId xmlns:p14="http://schemas.microsoft.com/office/powerpoint/2010/main" val="1085523387"/>
      </p:ext>
    </p:extLst>
  </p:cSld>
  <p:clrMapOvr>
    <a:overrideClrMapping bg1="lt1" tx1="dk1" bg2="lt2" tx2="dk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smtClean="0"/>
              <a:t>DRUHY TRANSAKČNÍCH NÁKLADŮ</a:t>
            </a:r>
          </a:p>
          <a:p>
            <a:pPr marL="57150" indent="0">
              <a:buNone/>
            </a:pPr>
            <a:r>
              <a:rPr lang="cs-CZ" dirty="0" smtClean="0"/>
              <a:t> </a:t>
            </a:r>
            <a:endParaRPr lang="cs-CZ" dirty="0"/>
          </a:p>
          <a:p>
            <a:pPr lvl="0"/>
            <a:r>
              <a:rPr lang="cs-CZ" dirty="0" smtClean="0"/>
              <a:t>Objektivní </a:t>
            </a:r>
            <a:endParaRPr lang="cs-CZ" dirty="0"/>
          </a:p>
          <a:p>
            <a:pPr lvl="0"/>
            <a:r>
              <a:rPr lang="cs-CZ" dirty="0"/>
              <a:t>Subjektivní benigní </a:t>
            </a:r>
          </a:p>
          <a:p>
            <a:pPr lvl="0"/>
            <a:r>
              <a:rPr lang="cs-CZ" dirty="0"/>
              <a:t>Subjektivní maligní </a:t>
            </a:r>
          </a:p>
          <a:p>
            <a:pPr lvl="0"/>
            <a:r>
              <a:rPr lang="cs-CZ" dirty="0"/>
              <a:t>Příležitostní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39</a:t>
            </a:fld>
            <a:endParaRPr lang="cs-CZ"/>
          </a:p>
        </p:txBody>
      </p:sp>
    </p:spTree>
    <p:extLst>
      <p:ext uri="{BB962C8B-B14F-4D97-AF65-F5344CB8AC3E}">
        <p14:creationId xmlns:p14="http://schemas.microsoft.com/office/powerpoint/2010/main" val="864566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Ekonomické </a:t>
            </a:r>
            <a:r>
              <a:rPr lang="cs-CZ" dirty="0"/>
              <a:t>uvažování</a:t>
            </a:r>
          </a:p>
        </p:txBody>
      </p:sp>
      <p:sp>
        <p:nvSpPr>
          <p:cNvPr id="3" name="Zástupný symbol pro obsah 2"/>
          <p:cNvSpPr>
            <a:spLocks noGrp="1"/>
          </p:cNvSpPr>
          <p:nvPr>
            <p:ph idx="1"/>
          </p:nvPr>
        </p:nvSpPr>
        <p:spPr/>
        <p:txBody>
          <a:bodyPr/>
          <a:lstStyle/>
          <a:p>
            <a:r>
              <a:rPr lang="cs-CZ" dirty="0" smtClean="0"/>
              <a:t>IGNOROVÁNÍ SEKUNDÁRNÍCH ÚČINKŮ</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a:t>
            </a:fld>
            <a:endParaRPr lang="cs-CZ"/>
          </a:p>
        </p:txBody>
      </p:sp>
    </p:spTree>
    <p:extLst>
      <p:ext uri="{BB962C8B-B14F-4D97-AF65-F5344CB8AC3E}">
        <p14:creationId xmlns:p14="http://schemas.microsoft.com/office/powerpoint/2010/main" val="32154189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smtClean="0"/>
              <a:t>TRANSAKČNÍ NÁKLADY JAKO DŮVOD PRO VZNIK FIRMY </a:t>
            </a:r>
          </a:p>
          <a:p>
            <a:pPr lvl="0"/>
            <a:r>
              <a:rPr lang="cs-CZ" dirty="0"/>
              <a:t>Náklady informací </a:t>
            </a:r>
          </a:p>
          <a:p>
            <a:pPr lvl="0"/>
            <a:r>
              <a:rPr lang="cs-CZ" dirty="0"/>
              <a:t>Náklady rozhodovací </a:t>
            </a:r>
          </a:p>
          <a:p>
            <a:pPr lvl="0"/>
            <a:r>
              <a:rPr lang="cs-CZ" dirty="0"/>
              <a:t>Náklady </a:t>
            </a:r>
            <a:r>
              <a:rPr lang="cs-CZ" dirty="0" smtClean="0"/>
              <a:t>vymáhací</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40</a:t>
            </a:fld>
            <a:endParaRPr lang="cs-CZ"/>
          </a:p>
        </p:txBody>
      </p:sp>
    </p:spTree>
    <p:extLst>
      <p:ext uri="{BB962C8B-B14F-4D97-AF65-F5344CB8AC3E}">
        <p14:creationId xmlns:p14="http://schemas.microsoft.com/office/powerpoint/2010/main" val="33843975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smtClean="0"/>
              <a:t>PRODUKCE</a:t>
            </a:r>
          </a:p>
          <a:p>
            <a:pPr marL="0" indent="0">
              <a:buNone/>
            </a:pPr>
            <a:endParaRPr lang="cs-CZ" dirty="0" smtClean="0"/>
          </a:p>
          <a:p>
            <a:pPr lvl="0"/>
            <a:r>
              <a:rPr lang="cs-CZ" dirty="0"/>
              <a:t>Vztah mezi výrobním procesem firmy a vývojem nákladů firmy zkoumá </a:t>
            </a:r>
            <a:r>
              <a:rPr lang="cs-CZ" b="1" dirty="0"/>
              <a:t>produkční analýza</a:t>
            </a:r>
            <a:r>
              <a:rPr lang="cs-CZ" dirty="0"/>
              <a:t>.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41</a:t>
            </a:fld>
            <a:endParaRPr lang="cs-CZ"/>
          </a:p>
        </p:txBody>
      </p:sp>
    </p:spTree>
    <p:extLst>
      <p:ext uri="{BB962C8B-B14F-4D97-AF65-F5344CB8AC3E}">
        <p14:creationId xmlns:p14="http://schemas.microsoft.com/office/powerpoint/2010/main" val="15974075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fontScale="92500" lnSpcReduction="10000"/>
          </a:bodyPr>
          <a:lstStyle/>
          <a:p>
            <a:pPr marL="114300" indent="0">
              <a:buNone/>
            </a:pPr>
            <a:r>
              <a:rPr lang="cs-CZ" dirty="0" smtClean="0"/>
              <a:t>PRODUKČNÍ ANALÝZA FIRMY V KRÁTKÉM OBDOBÍ</a:t>
            </a:r>
          </a:p>
          <a:p>
            <a:pPr marL="0" indent="0">
              <a:buNone/>
            </a:pPr>
            <a:endParaRPr lang="cs-CZ" dirty="0" smtClean="0"/>
          </a:p>
          <a:p>
            <a:pPr lvl="0"/>
            <a:r>
              <a:rPr lang="cs-CZ" dirty="0"/>
              <a:t>Analýza vývoje produkce firmy v krátkém období vychází z předpokladu, že firma má omezené možnosti při nákupu výrobních faktorů. </a:t>
            </a:r>
            <a:endParaRPr lang="cs-CZ" dirty="0" smtClean="0"/>
          </a:p>
          <a:p>
            <a:pPr lvl="0"/>
            <a:r>
              <a:rPr lang="cs-CZ" dirty="0"/>
              <a:t>Vztah mezi množstvím používaného variabilního vstupu a objemem produkce vytvořené v krátkém období vyjadřuje tzv. produkční funkce.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42</a:t>
            </a:fld>
            <a:endParaRPr lang="cs-CZ"/>
          </a:p>
        </p:txBody>
      </p:sp>
    </p:spTree>
    <p:extLst>
      <p:ext uri="{BB962C8B-B14F-4D97-AF65-F5344CB8AC3E}">
        <p14:creationId xmlns:p14="http://schemas.microsoft.com/office/powerpoint/2010/main" val="24728072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fontScale="92500" lnSpcReduction="10000"/>
          </a:bodyPr>
          <a:lstStyle/>
          <a:p>
            <a:pPr marL="114300" indent="0">
              <a:buNone/>
            </a:pPr>
            <a:r>
              <a:rPr lang="cs-CZ" dirty="0" smtClean="0"/>
              <a:t>PRODUKČNÍ ANALÝZA FIRMY V DLOUHÉM OBDOBÍ</a:t>
            </a:r>
          </a:p>
          <a:p>
            <a:pPr marL="0" indent="0">
              <a:buNone/>
            </a:pPr>
            <a:endParaRPr lang="cs-CZ" dirty="0" smtClean="0"/>
          </a:p>
          <a:p>
            <a:pPr lvl="0"/>
            <a:r>
              <a:rPr lang="cs-CZ" dirty="0"/>
              <a:t>Analýza vývoje produkce firmy v dlouhém období vychází z předpokladu, že všechny vstupy používané ve výrobním procesu jsou variabilní. Pokud firma používá ve výrobě práci a kapitál potom v dlouhém časovém období je může měnit v závislosti na objemu produkce</a:t>
            </a:r>
            <a:r>
              <a:rPr lang="cs-CZ" dirty="0" smtClean="0"/>
              <a:t>.</a:t>
            </a:r>
          </a:p>
          <a:p>
            <a:pPr lvl="0"/>
            <a:r>
              <a:rPr lang="cs-CZ" dirty="0"/>
              <a:t>Vývojem produkce firmy v dlouhém období se zabývá tzv. </a:t>
            </a:r>
            <a:r>
              <a:rPr lang="cs-CZ" dirty="0" err="1"/>
              <a:t>izoknantová</a:t>
            </a:r>
            <a:r>
              <a:rPr lang="cs-CZ" dirty="0"/>
              <a:t> analýza.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43</a:t>
            </a:fld>
            <a:endParaRPr lang="cs-CZ"/>
          </a:p>
        </p:txBody>
      </p:sp>
    </p:spTree>
    <p:extLst>
      <p:ext uri="{BB962C8B-B14F-4D97-AF65-F5344CB8AC3E}">
        <p14:creationId xmlns:p14="http://schemas.microsoft.com/office/powerpoint/2010/main" val="18930779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PRODUKČNÍ ANALÝZA FIRMY V DLOUHÉM OBDOBÍ</a:t>
            </a:r>
          </a:p>
          <a:p>
            <a:pPr marL="0" indent="0">
              <a:buNone/>
            </a:pPr>
            <a:endParaRPr lang="cs-CZ" dirty="0" smtClean="0"/>
          </a:p>
          <a:p>
            <a:pPr lvl="0"/>
            <a:r>
              <a:rPr lang="cs-CZ" dirty="0" err="1"/>
              <a:t>Izokvanta</a:t>
            </a:r>
            <a:r>
              <a:rPr lang="cs-CZ" dirty="0"/>
              <a:t> je křivka, která představuje takové kombinace výrobních faktorů práce (L) a kapitálu (K), s jejichž pomocí je možno vyrobit stejný objem produkce.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44</a:t>
            </a:fld>
            <a:endParaRPr lang="cs-CZ"/>
          </a:p>
        </p:txBody>
      </p:sp>
    </p:spTree>
    <p:extLst>
      <p:ext uri="{BB962C8B-B14F-4D97-AF65-F5344CB8AC3E}">
        <p14:creationId xmlns:p14="http://schemas.microsoft.com/office/powerpoint/2010/main" val="20609948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OPTIMÁLNÍ VÝSTUP FIRMY</a:t>
            </a:r>
          </a:p>
          <a:p>
            <a:pPr marL="0" indent="0">
              <a:buNone/>
            </a:pPr>
            <a:endParaRPr lang="cs-CZ" dirty="0" smtClean="0"/>
          </a:p>
          <a:p>
            <a:pPr lvl="0"/>
            <a:r>
              <a:rPr lang="cs-CZ" dirty="0"/>
              <a:t>Firma musí sladit své technické možnosti s finančními. Firma maximalizující zisk se bude snažit za dané celkové náklady vyrobit maximálně možný objem produkce.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45</a:t>
            </a:fld>
            <a:endParaRPr lang="cs-CZ"/>
          </a:p>
        </p:txBody>
      </p:sp>
    </p:spTree>
    <p:extLst>
      <p:ext uri="{BB962C8B-B14F-4D97-AF65-F5344CB8AC3E}">
        <p14:creationId xmlns:p14="http://schemas.microsoft.com/office/powerpoint/2010/main" val="22510311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OPTIMÁLNÍ VÝSTUP FIRMY</a:t>
            </a:r>
          </a:p>
          <a:p>
            <a:pPr marL="0" indent="0">
              <a:buNone/>
            </a:pPr>
            <a:endParaRPr lang="cs-CZ" dirty="0" smtClean="0"/>
          </a:p>
          <a:p>
            <a:pPr lvl="0"/>
            <a:r>
              <a:rPr lang="cs-CZ" dirty="0" smtClean="0"/>
              <a:t>Linie stejných nákladů</a:t>
            </a:r>
          </a:p>
          <a:p>
            <a:pPr lvl="0"/>
            <a:r>
              <a:rPr lang="cs-CZ" dirty="0" smtClean="0"/>
              <a:t>Minimalizace nákladů firmy</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46</a:t>
            </a:fld>
            <a:endParaRPr lang="cs-CZ"/>
          </a:p>
        </p:txBody>
      </p:sp>
    </p:spTree>
    <p:extLst>
      <p:ext uri="{BB962C8B-B14F-4D97-AF65-F5344CB8AC3E}">
        <p14:creationId xmlns:p14="http://schemas.microsoft.com/office/powerpoint/2010/main" val="1143940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lnSpcReduction="10000"/>
          </a:bodyPr>
          <a:lstStyle/>
          <a:p>
            <a:pPr marL="114300" indent="0">
              <a:buNone/>
            </a:pPr>
            <a:r>
              <a:rPr lang="cs-CZ" dirty="0" smtClean="0"/>
              <a:t>OPTIMÁLNÍ VÝSTUP FIRMY</a:t>
            </a:r>
          </a:p>
          <a:p>
            <a:pPr marL="0" indent="0">
              <a:buNone/>
            </a:pPr>
            <a:endParaRPr lang="cs-CZ" dirty="0" smtClean="0"/>
          </a:p>
          <a:p>
            <a:pPr lvl="0"/>
            <a:r>
              <a:rPr lang="cs-CZ" dirty="0" smtClean="0"/>
              <a:t>Linie stejných nákladů</a:t>
            </a:r>
          </a:p>
          <a:p>
            <a:pPr marL="0" lvl="0" indent="0">
              <a:buNone/>
            </a:pPr>
            <a:r>
              <a:rPr lang="cs-CZ" dirty="0"/>
              <a:t>Finanční možnosti firmy jsou v ekonomické teorii reprezentovány přímkou zvanou </a:t>
            </a:r>
            <a:r>
              <a:rPr lang="cs-CZ" dirty="0" err="1"/>
              <a:t>isokosta</a:t>
            </a:r>
            <a:r>
              <a:rPr lang="cs-CZ" dirty="0"/>
              <a:t> nebo nazývaná linie stejných nákladů. Znázorňuje všechny možné kombinace práce a kapitálu, které si firma může pořídit za dané celkové náklady. </a:t>
            </a:r>
            <a:endParaRPr lang="cs-CZ" dirty="0" smtClean="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47</a:t>
            </a:fld>
            <a:endParaRPr lang="cs-CZ"/>
          </a:p>
        </p:txBody>
      </p:sp>
    </p:spTree>
    <p:extLst>
      <p:ext uri="{BB962C8B-B14F-4D97-AF65-F5344CB8AC3E}">
        <p14:creationId xmlns:p14="http://schemas.microsoft.com/office/powerpoint/2010/main" val="11143568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OPTIMÁLNÍ VÝSTUP FIRMY</a:t>
            </a:r>
          </a:p>
          <a:p>
            <a:pPr marL="0" indent="0">
              <a:buNone/>
            </a:pPr>
            <a:endParaRPr lang="cs-CZ" dirty="0" smtClean="0"/>
          </a:p>
          <a:p>
            <a:r>
              <a:rPr lang="cs-CZ" dirty="0" smtClean="0"/>
              <a:t>Minimalizace nákladů firmy</a:t>
            </a:r>
          </a:p>
          <a:p>
            <a:pPr marL="0" indent="0">
              <a:buNone/>
            </a:pPr>
            <a:r>
              <a:rPr lang="cs-CZ" dirty="0"/>
              <a:t>V bodě dotyku </a:t>
            </a:r>
            <a:r>
              <a:rPr lang="cs-CZ" dirty="0" err="1"/>
              <a:t>isokosty</a:t>
            </a:r>
            <a:r>
              <a:rPr lang="cs-CZ" dirty="0"/>
              <a:t> a </a:t>
            </a:r>
            <a:r>
              <a:rPr lang="cs-CZ" dirty="0" err="1"/>
              <a:t>izokvanty</a:t>
            </a:r>
            <a:r>
              <a:rPr lang="cs-CZ" dirty="0"/>
              <a:t> firma volí takovou úroveň výstupu, který je produkován s minimálními náklady. Tento bod je označován jako nákladové optimum firmy. </a:t>
            </a:r>
          </a:p>
          <a:p>
            <a:pPr lvl="0"/>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48</a:t>
            </a:fld>
            <a:endParaRPr lang="cs-CZ"/>
          </a:p>
        </p:txBody>
      </p:sp>
    </p:spTree>
    <p:extLst>
      <p:ext uri="{BB962C8B-B14F-4D97-AF65-F5344CB8AC3E}">
        <p14:creationId xmlns:p14="http://schemas.microsoft.com/office/powerpoint/2010/main" val="38744110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PŘÍJMY FIRMY</a:t>
            </a:r>
          </a:p>
          <a:p>
            <a:pPr marL="0" indent="0">
              <a:buNone/>
            </a:pPr>
            <a:endParaRPr lang="cs-CZ" dirty="0" smtClean="0"/>
          </a:p>
          <a:p>
            <a:r>
              <a:rPr lang="cs-CZ" b="1" dirty="0"/>
              <a:t>Příjmy firmy</a:t>
            </a:r>
            <a:r>
              <a:rPr lang="cs-CZ" dirty="0"/>
              <a:t> představují sumu peněžních prostředků, které firmě plynou z realizace její produkce na trhu. Vývoj příjmů firmy je závislý na tržním prostředí, ve kterém se firma pohybuje. Příjmy firmy rozlišujeme celkové, průměrné a mezní.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49</a:t>
            </a:fld>
            <a:endParaRPr lang="cs-CZ"/>
          </a:p>
        </p:txBody>
      </p:sp>
    </p:spTree>
    <p:extLst>
      <p:ext uri="{BB962C8B-B14F-4D97-AF65-F5344CB8AC3E}">
        <p14:creationId xmlns:p14="http://schemas.microsoft.com/office/powerpoint/2010/main" val="711992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Ekonomické </a:t>
            </a:r>
            <a:r>
              <a:rPr lang="cs-CZ" dirty="0"/>
              <a:t>uvažování</a:t>
            </a:r>
          </a:p>
        </p:txBody>
      </p:sp>
      <p:sp>
        <p:nvSpPr>
          <p:cNvPr id="3" name="Zástupný symbol pro obsah 2"/>
          <p:cNvSpPr>
            <a:spLocks noGrp="1"/>
          </p:cNvSpPr>
          <p:nvPr>
            <p:ph idx="1"/>
          </p:nvPr>
        </p:nvSpPr>
        <p:spPr/>
        <p:txBody>
          <a:bodyPr/>
          <a:lstStyle/>
          <a:p>
            <a:r>
              <a:rPr lang="cs-CZ" dirty="0" smtClean="0"/>
              <a:t>Jak vnímat bezprostřední </a:t>
            </a:r>
            <a:r>
              <a:rPr lang="cs-CZ" dirty="0"/>
              <a:t>dopad daného rozhodnutí na určitou skupinu lidí a </a:t>
            </a:r>
            <a:r>
              <a:rPr lang="cs-CZ" dirty="0" smtClean="0"/>
              <a:t>současně </a:t>
            </a:r>
            <a:r>
              <a:rPr lang="cs-CZ" dirty="0"/>
              <a:t>pozornost druhotným </a:t>
            </a:r>
            <a:r>
              <a:rPr lang="cs-CZ" dirty="0" smtClean="0"/>
              <a:t>důsledkům?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a:t>
            </a:fld>
            <a:endParaRPr lang="cs-CZ"/>
          </a:p>
        </p:txBody>
      </p:sp>
    </p:spTree>
    <p:extLst>
      <p:ext uri="{BB962C8B-B14F-4D97-AF65-F5344CB8AC3E}">
        <p14:creationId xmlns:p14="http://schemas.microsoft.com/office/powerpoint/2010/main" val="13624147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PŘÍJMY FIRMY</a:t>
            </a:r>
          </a:p>
          <a:p>
            <a:pPr marL="0" indent="0">
              <a:buNone/>
            </a:pPr>
            <a:endParaRPr lang="cs-CZ" dirty="0" smtClean="0"/>
          </a:p>
          <a:p>
            <a:r>
              <a:rPr lang="cs-CZ" b="1" dirty="0"/>
              <a:t>Celkový příjem firmy</a:t>
            </a:r>
            <a:r>
              <a:rPr lang="cs-CZ" dirty="0"/>
              <a:t> (TR) je celková peněžní částka, kterou firma získá prodejem svých výrobků.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50</a:t>
            </a:fld>
            <a:endParaRPr lang="cs-CZ"/>
          </a:p>
        </p:txBody>
      </p:sp>
    </p:spTree>
    <p:extLst>
      <p:ext uri="{BB962C8B-B14F-4D97-AF65-F5344CB8AC3E}">
        <p14:creationId xmlns:p14="http://schemas.microsoft.com/office/powerpoint/2010/main" val="31466443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PŘÍJMY FIRMY</a:t>
            </a:r>
          </a:p>
          <a:p>
            <a:pPr marL="0" indent="0">
              <a:buNone/>
            </a:pPr>
            <a:endParaRPr lang="cs-CZ" dirty="0" smtClean="0"/>
          </a:p>
          <a:p>
            <a:r>
              <a:rPr lang="cs-CZ" b="1" dirty="0"/>
              <a:t>Průměrný příjem firmy</a:t>
            </a:r>
            <a:r>
              <a:rPr lang="cs-CZ" dirty="0"/>
              <a:t> (AR) je příjem plynoucí firmě z jedné prodané jednotky. Vypočteme jej, když celkový příjem firmy (TR) vydělíme počtem prodaných jednotek.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51</a:t>
            </a:fld>
            <a:endParaRPr lang="cs-CZ"/>
          </a:p>
        </p:txBody>
      </p:sp>
    </p:spTree>
    <p:extLst>
      <p:ext uri="{BB962C8B-B14F-4D97-AF65-F5344CB8AC3E}">
        <p14:creationId xmlns:p14="http://schemas.microsoft.com/office/powerpoint/2010/main" val="8339751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3. </a:t>
            </a:r>
            <a:r>
              <a:rPr lang="cs-CZ" b="1" cap="all" dirty="0" smtClean="0"/>
              <a:t>chování NABÍDKOVÉ strany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VÝROBNÍ ROZHODNUTÍ FIRMY</a:t>
            </a:r>
          </a:p>
          <a:p>
            <a:pPr marL="0" indent="0">
              <a:buNone/>
            </a:pPr>
            <a:endParaRPr lang="cs-CZ" dirty="0" smtClean="0"/>
          </a:p>
          <a:p>
            <a:r>
              <a:rPr lang="cs-CZ" dirty="0"/>
              <a:t>Základem pro výrobní rozhodnutí firmy je její snaha o maximalizaci zisku. </a:t>
            </a:r>
            <a:endParaRPr lang="cs-CZ" dirty="0" smtClean="0"/>
          </a:p>
          <a:p>
            <a:r>
              <a:rPr lang="cs-CZ" dirty="0"/>
              <a:t>Volba výstupu firmy na základě rovnosti mezních nákladů a mezních příjmů je označována jako zlaté pravidlo </a:t>
            </a:r>
            <a:r>
              <a:rPr lang="cs-CZ" b="1" dirty="0"/>
              <a:t>maximalizace zisku firmy</a:t>
            </a:r>
            <a:r>
              <a:rPr lang="cs-CZ" dirty="0"/>
              <a:t>.</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52</a:t>
            </a:fld>
            <a:endParaRPr lang="cs-CZ"/>
          </a:p>
        </p:txBody>
      </p:sp>
    </p:spTree>
    <p:extLst>
      <p:ext uri="{BB962C8B-B14F-4D97-AF65-F5344CB8AC3E}">
        <p14:creationId xmlns:p14="http://schemas.microsoft.com/office/powerpoint/2010/main" val="156363564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4. </a:t>
            </a:r>
            <a:endParaRPr lang="cs-CZ" dirty="0"/>
          </a:p>
        </p:txBody>
      </p:sp>
      <p:sp>
        <p:nvSpPr>
          <p:cNvPr id="3" name="Zástupný symbol pro obsah 2"/>
          <p:cNvSpPr>
            <a:spLocks noGrp="1"/>
          </p:cNvSpPr>
          <p:nvPr>
            <p:ph type="subTitle" idx="1"/>
          </p:nvPr>
        </p:nvSpPr>
        <p:spPr/>
        <p:txBody>
          <a:bodyPr>
            <a:normAutofit/>
          </a:bodyPr>
          <a:lstStyle/>
          <a:p>
            <a:pPr lvl="0"/>
            <a:r>
              <a:rPr lang="cs-CZ" b="1" cap="all" dirty="0" smtClean="0"/>
              <a:t>ALTERNATIVNÍ TEORIE FIRMY</a:t>
            </a:r>
            <a:endParaRPr lang="cs-CZ" b="1" cap="all" dirty="0"/>
          </a:p>
        </p:txBody>
      </p:sp>
      <p:sp>
        <p:nvSpPr>
          <p:cNvPr id="5" name="Zástupný symbol pro číslo snímku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ACF089-6BD9-4FF9-8F05-3BF27D933551}" type="slidenum">
              <a:rPr kumimoji="0" lang="cs-CZ" sz="1200" b="0" i="0" u="none" strike="noStrike" kern="1200" cap="none" spc="0" normalizeH="0" baseline="0" noProof="0" smtClean="0">
                <a:ln>
                  <a:noFill/>
                </a:ln>
                <a:solidFill>
                  <a:prstClr val="black">
                    <a:tint val="75000"/>
                  </a:prstClr>
                </a:solidFill>
                <a:effectLst/>
                <a:uLnTx/>
                <a:uFillTx/>
                <a:latin typeface="Source sans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cs-CZ" sz="1200" b="0" i="0" u="none" strike="noStrike" kern="1200" cap="none" spc="0" normalizeH="0" baseline="0" noProof="0">
              <a:ln>
                <a:noFill/>
              </a:ln>
              <a:solidFill>
                <a:prstClr val="black">
                  <a:tint val="75000"/>
                </a:prstClr>
              </a:solidFill>
              <a:effectLst/>
              <a:uLnTx/>
              <a:uFillTx/>
              <a:latin typeface="Source sans Pro"/>
              <a:ea typeface="+mn-ea"/>
              <a:cs typeface="+mn-cs"/>
            </a:endParaRPr>
          </a:p>
        </p:txBody>
      </p:sp>
    </p:spTree>
    <p:extLst>
      <p:ext uri="{BB962C8B-B14F-4D97-AF65-F5344CB8AC3E}">
        <p14:creationId xmlns:p14="http://schemas.microsoft.com/office/powerpoint/2010/main" val="18839889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VZNIK ALTERNATIVNÍCH TEORIÍ FIRMY</a:t>
            </a:r>
          </a:p>
          <a:p>
            <a:pPr marL="0" indent="0">
              <a:buNone/>
            </a:pPr>
            <a:endParaRPr lang="cs-CZ" dirty="0" smtClean="0"/>
          </a:p>
          <a:p>
            <a:pPr marL="0" indent="0" algn="ctr">
              <a:buNone/>
            </a:pPr>
            <a:r>
              <a:rPr lang="cs-CZ" sz="2800" i="1" dirty="0"/>
              <a:t>Klasická ekonomická teorie firmu chápe jako subjekt, který na trzích finální produkce nebo na trzích výrobních faktorů sleduje jediný cíl, a tím je maximalizace zisku. V této souvislosti jsou využívány marginální veličiny, a to v podobě tzv. „zlatého pravidla maximalizace zisku“, které je založeno na porovnání mezního příjmu a mezních nákladů firmy.</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54</a:t>
            </a:fld>
            <a:endParaRPr lang="cs-CZ"/>
          </a:p>
        </p:txBody>
      </p:sp>
    </p:spTree>
    <p:extLst>
      <p:ext uri="{BB962C8B-B14F-4D97-AF65-F5344CB8AC3E}">
        <p14:creationId xmlns:p14="http://schemas.microsoft.com/office/powerpoint/2010/main" val="39674291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0" lvl="2" indent="0">
              <a:buNone/>
            </a:pPr>
            <a:r>
              <a:rPr lang="cs-CZ" sz="2800" dirty="0" smtClean="0"/>
              <a:t>KLASICKÉ TEORIE</a:t>
            </a:r>
          </a:p>
          <a:p>
            <a:pPr marL="342900" lvl="2" indent="-342900"/>
            <a:r>
              <a:rPr lang="cs-CZ" sz="2800" dirty="0" smtClean="0"/>
              <a:t>Manažerská </a:t>
            </a:r>
            <a:r>
              <a:rPr lang="cs-CZ" sz="2800" dirty="0"/>
              <a:t>teorie firmy</a:t>
            </a:r>
          </a:p>
          <a:p>
            <a:pPr marL="342900" lvl="2" indent="-342900"/>
            <a:r>
              <a:rPr lang="cs-CZ" sz="2800" dirty="0" err="1"/>
              <a:t>Baumolův</a:t>
            </a:r>
            <a:r>
              <a:rPr lang="cs-CZ" sz="2800" dirty="0"/>
              <a:t> model </a:t>
            </a:r>
          </a:p>
          <a:p>
            <a:pPr marL="342900" lvl="2" indent="-342900"/>
            <a:r>
              <a:rPr lang="cs-CZ" sz="2800" dirty="0" err="1"/>
              <a:t>Scitovského</a:t>
            </a:r>
            <a:r>
              <a:rPr lang="cs-CZ" sz="2800" dirty="0"/>
              <a:t> model </a:t>
            </a:r>
          </a:p>
          <a:p>
            <a:pPr marL="342900" lvl="2" indent="-342900"/>
            <a:r>
              <a:rPr lang="cs-CZ" sz="2800" dirty="0" err="1"/>
              <a:t>Williamsonův</a:t>
            </a:r>
            <a:r>
              <a:rPr lang="cs-CZ" sz="2800" dirty="0"/>
              <a:t> model </a:t>
            </a:r>
          </a:p>
          <a:p>
            <a:pPr marL="342900" lvl="2" indent="-342900"/>
            <a:r>
              <a:rPr lang="cs-CZ" sz="2800" dirty="0" err="1"/>
              <a:t>Marrisův</a:t>
            </a:r>
            <a:r>
              <a:rPr lang="cs-CZ" sz="2800" dirty="0"/>
              <a:t> model </a:t>
            </a:r>
            <a:endParaRPr lang="cs-CZ" sz="2800" dirty="0" smtClean="0"/>
          </a:p>
          <a:p>
            <a:pPr marL="342900" lvl="2" indent="-342900"/>
            <a:r>
              <a:rPr lang="cs-CZ" sz="2800" dirty="0" err="1" smtClean="0"/>
              <a:t>Wardův</a:t>
            </a:r>
            <a:r>
              <a:rPr lang="cs-CZ" sz="2800" dirty="0" smtClean="0"/>
              <a:t> model</a:t>
            </a:r>
            <a:endParaRPr lang="cs-CZ" sz="2800" dirty="0"/>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55</a:t>
            </a:fld>
            <a:endParaRPr lang="cs-CZ"/>
          </a:p>
        </p:txBody>
      </p:sp>
    </p:spTree>
    <p:extLst>
      <p:ext uri="{BB962C8B-B14F-4D97-AF65-F5344CB8AC3E}">
        <p14:creationId xmlns:p14="http://schemas.microsoft.com/office/powerpoint/2010/main" val="25506416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sz="2800" dirty="0" smtClean="0"/>
              <a:t>MANAŽERSKÁ TEORIE FIRMY</a:t>
            </a:r>
            <a:endParaRPr lang="cs-CZ" sz="2800" dirty="0"/>
          </a:p>
          <a:p>
            <a:pPr marL="342900" lvl="2" indent="-342900"/>
            <a:r>
              <a:rPr lang="cs-CZ" dirty="0"/>
              <a:t>Manažerské teorie firmy jsou založeny na obecném předpokladu odděleného vlastnictví a řízení firmy. Podle těchto teorií firma řízená manažery může sledovat odlišné cíle než ziskové, to v závislosti na cílech manažerů.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56</a:t>
            </a:fld>
            <a:endParaRPr lang="cs-CZ"/>
          </a:p>
        </p:txBody>
      </p:sp>
    </p:spTree>
    <p:extLst>
      <p:ext uri="{BB962C8B-B14F-4D97-AF65-F5344CB8AC3E}">
        <p14:creationId xmlns:p14="http://schemas.microsoft.com/office/powerpoint/2010/main" val="16075840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sz="2800" dirty="0" smtClean="0"/>
              <a:t>MANAŽERSKÁ TEORIE FIRMY</a:t>
            </a:r>
            <a:endParaRPr lang="cs-CZ" sz="2800" dirty="0"/>
          </a:p>
          <a:p>
            <a:pPr marL="342900" lvl="2" indent="-342900"/>
            <a:r>
              <a:rPr lang="cs-CZ" dirty="0"/>
              <a:t>Manažerské teorie firmy jsou založeny na obecném předpokladu odděleného vlastnictví a řízení firmy. Podle těchto teorií firma řízená manažery může sledovat odlišné cíle než ziskové, to v závislosti na cílech manažerů. </a:t>
            </a:r>
            <a:endParaRPr lang="cs-CZ" dirty="0" smtClean="0"/>
          </a:p>
          <a:p>
            <a:pPr marL="342900" lvl="2" indent="-342900"/>
            <a:r>
              <a:rPr lang="cs-CZ" dirty="0"/>
              <a:t>Manažerské teorie firmy odrazem daných skutečností přiznávají, že oba subjekty působící  uvnitř firmy, vlastníci a manažeři, sledují své vlastní maximalizační cíle zájmů, které mohou být mnohdy konfliktní.   </a:t>
            </a:r>
          </a:p>
          <a:p>
            <a:pPr marL="342900" lvl="2" indent="-342900"/>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57</a:t>
            </a:fld>
            <a:endParaRPr lang="cs-CZ"/>
          </a:p>
        </p:txBody>
      </p:sp>
    </p:spTree>
    <p:extLst>
      <p:ext uri="{BB962C8B-B14F-4D97-AF65-F5344CB8AC3E}">
        <p14:creationId xmlns:p14="http://schemas.microsoft.com/office/powerpoint/2010/main" val="38997010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sz="2800" dirty="0" smtClean="0"/>
              <a:t>MANAŽERSKÁ TEORIE FIRMY</a:t>
            </a:r>
            <a:endParaRPr lang="cs-CZ" sz="2800" dirty="0"/>
          </a:p>
          <a:p>
            <a:pPr marL="342900" lvl="2" indent="-342900"/>
            <a:r>
              <a:rPr lang="cs-CZ" dirty="0" smtClean="0"/>
              <a:t>Vlastníci - jsou </a:t>
            </a:r>
            <a:r>
              <a:rPr lang="cs-CZ" dirty="0"/>
              <a:t>v manažerských modelech chápáni jako podílníci, </a:t>
            </a:r>
            <a:r>
              <a:rPr lang="cs-CZ" dirty="0" err="1"/>
              <a:t>shareholders</a:t>
            </a:r>
            <a:r>
              <a:rPr lang="cs-CZ" dirty="0"/>
              <a:t>, kteří  najímají vrcholové manažery, aby firmu v jejich zájmu řídili. Jejich cílem je maximalizace zisku k zajištění zhodnocení investovaného kapitálu.</a:t>
            </a:r>
            <a:endParaRPr lang="cs-CZ" dirty="0" smtClean="0"/>
          </a:p>
          <a:p>
            <a:pPr marL="342900" lvl="2" indent="-342900"/>
            <a:r>
              <a:rPr lang="cs-CZ" dirty="0" smtClean="0"/>
              <a:t>Manažeři - </a:t>
            </a:r>
            <a:r>
              <a:rPr lang="cs-CZ" dirty="0"/>
              <a:t>jsou považováni za druhou nejdůležitější skupinu uvnitř firmy. Proti ostatním zaměstnancům se odlišují rozsahem pravomocí a odpovědností a rovněž výší platu. Mají přístup k informacím, mají právo dělat rozhodnutí o investicích, cílech a personální struktuře firmy. </a:t>
            </a:r>
          </a:p>
          <a:p>
            <a:pPr marL="342900" lvl="2" indent="-342900"/>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58</a:t>
            </a:fld>
            <a:endParaRPr lang="cs-CZ"/>
          </a:p>
        </p:txBody>
      </p:sp>
    </p:spTree>
    <p:extLst>
      <p:ext uri="{BB962C8B-B14F-4D97-AF65-F5344CB8AC3E}">
        <p14:creationId xmlns:p14="http://schemas.microsoft.com/office/powerpoint/2010/main" val="8846329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fontScale="92500" lnSpcReduction="20000"/>
          </a:bodyPr>
          <a:lstStyle/>
          <a:p>
            <a:pPr marL="114300" indent="0">
              <a:buNone/>
            </a:pPr>
            <a:r>
              <a:rPr lang="cs-CZ" sz="2800" dirty="0" smtClean="0"/>
              <a:t>MANAŽERSKÁ TEORIE FIRMY</a:t>
            </a:r>
            <a:endParaRPr lang="cs-CZ" sz="2800" dirty="0"/>
          </a:p>
          <a:p>
            <a:r>
              <a:rPr lang="cs-CZ" dirty="0"/>
              <a:t>Manažerské teorie firmy mají společný základ v představě o snaze maximalizace užitku manažerů, a to i na úkor zájmu vlastníků. Diference mezi jednotlivými modely spočívají:</a:t>
            </a:r>
          </a:p>
          <a:p>
            <a:pPr lvl="1"/>
            <a:r>
              <a:rPr lang="cs-CZ" dirty="0"/>
              <a:t>v parametrech, které ovlivňují manažerskou funkci užitku;</a:t>
            </a:r>
          </a:p>
          <a:p>
            <a:pPr lvl="1"/>
            <a:r>
              <a:rPr lang="cs-CZ" dirty="0"/>
              <a:t>v nástrojích, které management využívá k dosahování svých cílů;</a:t>
            </a:r>
          </a:p>
          <a:p>
            <a:pPr lvl="1"/>
            <a:r>
              <a:rPr lang="cs-CZ" dirty="0"/>
              <a:t>v následcích, které vyvolávají změny různých parametrů.</a:t>
            </a:r>
          </a:p>
          <a:p>
            <a:pPr marL="342900" lvl="2" indent="-342900"/>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59</a:t>
            </a:fld>
            <a:endParaRPr lang="cs-CZ"/>
          </a:p>
        </p:txBody>
      </p:sp>
    </p:spTree>
    <p:extLst>
      <p:ext uri="{BB962C8B-B14F-4D97-AF65-F5344CB8AC3E}">
        <p14:creationId xmlns:p14="http://schemas.microsoft.com/office/powerpoint/2010/main" val="1763681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smtClean="0"/>
              <a:t>1. </a:t>
            </a:r>
            <a:endParaRPr lang="cs-CZ" dirty="0"/>
          </a:p>
        </p:txBody>
      </p:sp>
      <p:sp>
        <p:nvSpPr>
          <p:cNvPr id="12" name="Zástupný symbol pro číslo snímku 11"/>
          <p:cNvSpPr>
            <a:spLocks noGrp="1"/>
          </p:cNvSpPr>
          <p:nvPr>
            <p:ph type="sldNum" sz="quarter" idx="12"/>
          </p:nvPr>
        </p:nvSpPr>
        <p:spPr/>
        <p:txBody>
          <a:bodyPr/>
          <a:lstStyle/>
          <a:p>
            <a:fld id="{58ACF089-6BD9-4FF9-8F05-3BF27D933551}" type="slidenum">
              <a:rPr lang="cs-CZ" smtClean="0"/>
              <a:t>6</a:t>
            </a:fld>
            <a:endParaRPr lang="cs-CZ"/>
          </a:p>
        </p:txBody>
      </p:sp>
      <p:sp>
        <p:nvSpPr>
          <p:cNvPr id="5" name="Podnadpis 4"/>
          <p:cNvSpPr>
            <a:spLocks noGrp="1"/>
          </p:cNvSpPr>
          <p:nvPr>
            <p:ph type="subTitle" idx="1"/>
          </p:nvPr>
        </p:nvSpPr>
        <p:spPr/>
        <p:txBody>
          <a:bodyPr/>
          <a:lstStyle/>
          <a:p>
            <a:r>
              <a:rPr lang="cs-CZ" dirty="0"/>
              <a:t>Analytický aparát mikroekonomie</a:t>
            </a:r>
          </a:p>
        </p:txBody>
      </p:sp>
    </p:spTree>
    <p:extLst>
      <p:ext uri="{BB962C8B-B14F-4D97-AF65-F5344CB8AC3E}">
        <p14:creationId xmlns:p14="http://schemas.microsoft.com/office/powerpoint/2010/main" val="68734483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sz="2800" dirty="0" smtClean="0"/>
              <a:t>BAUMOLŮV MODEL</a:t>
            </a:r>
          </a:p>
          <a:p>
            <a:r>
              <a:rPr lang="cs-CZ" dirty="0"/>
              <a:t>stojí na předpokladu maximalizace příjmů. Důvodů, proč firma sleduje příjmy více než svůj zisk, je celá řada.</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60</a:t>
            </a:fld>
            <a:endParaRPr lang="cs-CZ"/>
          </a:p>
        </p:txBody>
      </p:sp>
    </p:spTree>
    <p:extLst>
      <p:ext uri="{BB962C8B-B14F-4D97-AF65-F5344CB8AC3E}">
        <p14:creationId xmlns:p14="http://schemas.microsoft.com/office/powerpoint/2010/main" val="210728370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sz="2800" dirty="0" smtClean="0"/>
              <a:t>BAUMOLŮV MODEL</a:t>
            </a:r>
          </a:p>
          <a:p>
            <a:pPr marL="0" indent="0">
              <a:buNone/>
            </a:pPr>
            <a:r>
              <a:rPr lang="cs-CZ" sz="2400" dirty="0"/>
              <a:t>Příčiny je možné vymezit dvojím způsobem: pozitivně nebo negativně:</a:t>
            </a:r>
          </a:p>
          <a:p>
            <a:pPr lvl="0"/>
            <a:r>
              <a:rPr lang="cs-CZ" sz="2400" dirty="0"/>
              <a:t>pozitivní důvody se zaměřují na vztah mezi motivací manažerů a příjmy firmy. Řada odměn manažerů není vázána na zisk, ale na příjmy firmy. </a:t>
            </a:r>
            <a:endParaRPr lang="cs-CZ" sz="2400" dirty="0" smtClean="0"/>
          </a:p>
          <a:p>
            <a:pPr lvl="0"/>
            <a:r>
              <a:rPr lang="cs-CZ" sz="2400" dirty="0" smtClean="0"/>
              <a:t>negativní </a:t>
            </a:r>
            <a:r>
              <a:rPr lang="cs-CZ" sz="2400" dirty="0"/>
              <a:t>důvody plynou z analýzy situace, kdy celkové příjmy firmy klesají nebo stagnují, zatímco příjmy ostatních firem v odvětví rostou.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61</a:t>
            </a:fld>
            <a:endParaRPr lang="cs-CZ"/>
          </a:p>
        </p:txBody>
      </p:sp>
    </p:spTree>
    <p:extLst>
      <p:ext uri="{BB962C8B-B14F-4D97-AF65-F5344CB8AC3E}">
        <p14:creationId xmlns:p14="http://schemas.microsoft.com/office/powerpoint/2010/main" val="15055321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BAUMOLŮV MODEL</a:t>
            </a:r>
          </a:p>
          <a:p>
            <a:pPr marL="0" indent="0">
              <a:buNone/>
            </a:pPr>
            <a:r>
              <a:rPr lang="cs-CZ" dirty="0"/>
              <a:t>Statická verze </a:t>
            </a:r>
            <a:r>
              <a:rPr lang="cs-CZ" dirty="0" err="1"/>
              <a:t>Baumolova</a:t>
            </a:r>
            <a:r>
              <a:rPr lang="cs-CZ" dirty="0"/>
              <a:t> modelu </a:t>
            </a:r>
            <a:r>
              <a:rPr lang="cs-CZ" dirty="0" smtClean="0"/>
              <a:t>předpokládá, že</a:t>
            </a:r>
            <a:r>
              <a:rPr lang="cs-CZ" sz="2400" dirty="0" smtClean="0"/>
              <a:t>:</a:t>
            </a:r>
            <a:endParaRPr lang="cs-CZ" sz="2400" dirty="0"/>
          </a:p>
          <a:p>
            <a:pPr lvl="0"/>
            <a:r>
              <a:rPr lang="cs-CZ" sz="2800" dirty="0"/>
              <a:t>firma působí v prostředí nedokonalé konkurence, a že existují bariéry vstupu do odvětví. Funkce poptávky nebude dokonale elastická a cena nebude nezávislým parametrem. </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62</a:t>
            </a:fld>
            <a:endParaRPr lang="cs-CZ"/>
          </a:p>
        </p:txBody>
      </p:sp>
    </p:spTree>
    <p:extLst>
      <p:ext uri="{BB962C8B-B14F-4D97-AF65-F5344CB8AC3E}">
        <p14:creationId xmlns:p14="http://schemas.microsoft.com/office/powerpoint/2010/main" val="42779228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SCITOVSKÉHO MODEL</a:t>
            </a:r>
          </a:p>
          <a:p>
            <a:pPr marL="114300" indent="0">
              <a:buNone/>
            </a:pPr>
            <a:endParaRPr lang="cs-CZ" sz="2800" dirty="0" smtClean="0"/>
          </a:p>
          <a:p>
            <a:pPr marL="0" indent="0" algn="ctr">
              <a:buNone/>
            </a:pPr>
            <a:r>
              <a:rPr lang="cs-CZ" sz="2000" i="1" dirty="0"/>
              <a:t>je založen na hypotéze, že chování manažerů ve firmě je analogické s chováním spotřebitelů. </a:t>
            </a:r>
            <a:endParaRPr lang="cs-CZ" sz="1600"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63</a:t>
            </a:fld>
            <a:endParaRPr lang="cs-CZ"/>
          </a:p>
        </p:txBody>
      </p:sp>
    </p:spTree>
    <p:extLst>
      <p:ext uri="{BB962C8B-B14F-4D97-AF65-F5344CB8AC3E}">
        <p14:creationId xmlns:p14="http://schemas.microsoft.com/office/powerpoint/2010/main" val="120670979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SCITOVSKÉHO MODEL</a:t>
            </a:r>
          </a:p>
          <a:p>
            <a:r>
              <a:rPr lang="cs-CZ" dirty="0"/>
              <a:t>Cílem chování spotřebitelů v tradiční ekonomické teorii je maximalizace užitku, a proto cílem firmy řízené manažery je maximalizace užitku manažerů. </a:t>
            </a:r>
            <a:endParaRPr lang="cs-CZ" dirty="0" smtClean="0"/>
          </a:p>
          <a:p>
            <a:r>
              <a:rPr lang="cs-CZ" dirty="0" smtClean="0"/>
              <a:t>Model porovnává </a:t>
            </a:r>
            <a:r>
              <a:rPr lang="cs-CZ" dirty="0"/>
              <a:t>dvě veličiny  zisk a volný čas </a:t>
            </a:r>
            <a:r>
              <a:rPr lang="cs-CZ" dirty="0" smtClean="0"/>
              <a:t>manažera.</a:t>
            </a:r>
            <a:endParaRPr lang="cs-CZ" sz="16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64</a:t>
            </a:fld>
            <a:endParaRPr lang="cs-CZ"/>
          </a:p>
        </p:txBody>
      </p:sp>
    </p:spTree>
    <p:extLst>
      <p:ext uri="{BB962C8B-B14F-4D97-AF65-F5344CB8AC3E}">
        <p14:creationId xmlns:p14="http://schemas.microsoft.com/office/powerpoint/2010/main" val="71988565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WILLIAMSONŮV MODEL</a:t>
            </a:r>
          </a:p>
          <a:p>
            <a:r>
              <a:rPr lang="cs-CZ" dirty="0"/>
              <a:t>firma je fakticky řízena manažery, kteří sledují své zájmy a snaží se je zabudovat do firemních rozhodovacích procesů. </a:t>
            </a:r>
            <a:endParaRPr lang="cs-CZ" sz="16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65</a:t>
            </a:fld>
            <a:endParaRPr lang="cs-CZ"/>
          </a:p>
        </p:txBody>
      </p:sp>
    </p:spTree>
    <p:extLst>
      <p:ext uri="{BB962C8B-B14F-4D97-AF65-F5344CB8AC3E}">
        <p14:creationId xmlns:p14="http://schemas.microsoft.com/office/powerpoint/2010/main" val="62055405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WILLIAMSONŮV MODEL</a:t>
            </a:r>
          </a:p>
          <a:p>
            <a:r>
              <a:rPr lang="cs-CZ" dirty="0"/>
              <a:t>tři základní kategorie manažerských </a:t>
            </a:r>
            <a:r>
              <a:rPr lang="cs-CZ" dirty="0" smtClean="0"/>
              <a:t>zájmů</a:t>
            </a:r>
          </a:p>
          <a:p>
            <a:pPr marL="914400" lvl="1" indent="-514350">
              <a:buFont typeface="+mj-lt"/>
              <a:buAutoNum type="arabicPeriod"/>
            </a:pPr>
            <a:r>
              <a:rPr lang="cs-CZ" dirty="0"/>
              <a:t>počet a úroveň podřízených;</a:t>
            </a:r>
          </a:p>
          <a:p>
            <a:pPr marL="914400" lvl="1" indent="-514350">
              <a:buFont typeface="+mj-lt"/>
              <a:buAutoNum type="arabicPeriod"/>
            </a:pPr>
            <a:r>
              <a:rPr lang="cs-CZ" dirty="0"/>
              <a:t>platy a vedlejší výhody manažerů;</a:t>
            </a:r>
          </a:p>
          <a:p>
            <a:pPr marL="914400" lvl="1" indent="-514350">
              <a:buFont typeface="+mj-lt"/>
              <a:buAutoNum type="arabicPeriod"/>
            </a:pPr>
            <a:r>
              <a:rPr lang="cs-CZ" dirty="0"/>
              <a:t>prostředky, se kterými mohou samostatně </a:t>
            </a:r>
            <a:r>
              <a:rPr lang="cs-CZ" dirty="0" smtClean="0"/>
              <a:t>disponovat </a:t>
            </a:r>
            <a:endParaRPr lang="cs-CZ" sz="12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66</a:t>
            </a:fld>
            <a:endParaRPr lang="cs-CZ"/>
          </a:p>
        </p:txBody>
      </p:sp>
    </p:spTree>
    <p:extLst>
      <p:ext uri="{BB962C8B-B14F-4D97-AF65-F5344CB8AC3E}">
        <p14:creationId xmlns:p14="http://schemas.microsoft.com/office/powerpoint/2010/main" val="152940365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fontScale="92500" lnSpcReduction="10000"/>
          </a:bodyPr>
          <a:lstStyle/>
          <a:p>
            <a:pPr marL="114300" indent="0">
              <a:buNone/>
            </a:pPr>
            <a:r>
              <a:rPr lang="cs-CZ" sz="3500" dirty="0" smtClean="0"/>
              <a:t>WILLIAMSONŮV MODEL</a:t>
            </a:r>
          </a:p>
          <a:p>
            <a:pPr marL="0" indent="0">
              <a:buNone/>
            </a:pPr>
            <a:r>
              <a:rPr lang="cs-CZ" dirty="0" smtClean="0"/>
              <a:t>Z </a:t>
            </a:r>
            <a:r>
              <a:rPr lang="cs-CZ" dirty="0"/>
              <a:t>matematické analýzy, která není předmětem zkoumání  této práce, byly odvozeny závěry, </a:t>
            </a:r>
            <a:r>
              <a:rPr lang="cs-CZ" dirty="0" err="1"/>
              <a:t>že</a:t>
            </a:r>
            <a:r>
              <a:rPr lang="cs-CZ" dirty="0" err="1" smtClean="0"/>
              <a:t>počet</a:t>
            </a:r>
            <a:r>
              <a:rPr lang="cs-CZ" dirty="0" smtClean="0"/>
              <a:t> </a:t>
            </a:r>
            <a:r>
              <a:rPr lang="cs-CZ" dirty="0"/>
              <a:t>a úroveň podřízených;</a:t>
            </a:r>
          </a:p>
          <a:p>
            <a:pPr marL="914400" lvl="1" indent="-514350">
              <a:buFont typeface="+mj-lt"/>
              <a:buAutoNum type="arabicPeriod"/>
            </a:pPr>
            <a:r>
              <a:rPr lang="cs-CZ" dirty="0"/>
              <a:t>výdaje na zaměstnance mají vazbu na cíl v podobě </a:t>
            </a:r>
            <a:r>
              <a:rPr lang="cs-CZ" dirty="0" smtClean="0"/>
              <a:t>dominance</a:t>
            </a:r>
            <a:endParaRPr lang="cs-CZ" dirty="0"/>
          </a:p>
          <a:p>
            <a:pPr marL="914400" lvl="1" indent="-514350">
              <a:buFont typeface="+mj-lt"/>
              <a:buAutoNum type="arabicPeriod"/>
            </a:pPr>
            <a:r>
              <a:rPr lang="cs-CZ" dirty="0"/>
              <a:t>existuje vazba  mezi výdaji na zaměstnance a </a:t>
            </a:r>
            <a:r>
              <a:rPr lang="cs-CZ" dirty="0" smtClean="0"/>
              <a:t>platem </a:t>
            </a:r>
            <a:endParaRPr lang="cs-CZ" dirty="0"/>
          </a:p>
          <a:p>
            <a:pPr marL="914400" lvl="1" indent="-514350">
              <a:buFont typeface="+mj-lt"/>
              <a:buAutoNum type="arabicPeriod"/>
            </a:pPr>
            <a:r>
              <a:rPr lang="cs-CZ" dirty="0"/>
              <a:t>vedlejší výhody manažera mají zcela jednoznačně vazbu na jeho postavení a </a:t>
            </a:r>
            <a:r>
              <a:rPr lang="cs-CZ" dirty="0" smtClean="0"/>
              <a:t>prestiž</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67</a:t>
            </a:fld>
            <a:endParaRPr lang="cs-CZ"/>
          </a:p>
        </p:txBody>
      </p:sp>
    </p:spTree>
    <p:extLst>
      <p:ext uri="{BB962C8B-B14F-4D97-AF65-F5344CB8AC3E}">
        <p14:creationId xmlns:p14="http://schemas.microsoft.com/office/powerpoint/2010/main" val="267300396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MARRISŮV MODEL</a:t>
            </a:r>
          </a:p>
          <a:p>
            <a:pPr marL="0" indent="0">
              <a:buNone/>
            </a:pPr>
            <a:r>
              <a:rPr lang="cs-CZ" dirty="0"/>
              <a:t>tři základní přístupy k motivaci</a:t>
            </a:r>
            <a:r>
              <a:rPr lang="cs-CZ" dirty="0" smtClean="0"/>
              <a:t>:</a:t>
            </a:r>
          </a:p>
          <a:p>
            <a:pPr marL="457200" indent="-457200">
              <a:buFont typeface="+mj-lt"/>
              <a:buAutoNum type="arabicPeriod"/>
            </a:pPr>
            <a:r>
              <a:rPr lang="cs-CZ" sz="2400" dirty="0" smtClean="0"/>
              <a:t>Psychologické</a:t>
            </a:r>
          </a:p>
          <a:p>
            <a:pPr marL="457200" indent="-457200">
              <a:buFont typeface="+mj-lt"/>
              <a:buAutoNum type="arabicPeriod"/>
            </a:pPr>
            <a:r>
              <a:rPr lang="cs-CZ" sz="2400" dirty="0" smtClean="0"/>
              <a:t>Sociologické</a:t>
            </a:r>
          </a:p>
          <a:p>
            <a:pPr marL="457200" indent="-457200">
              <a:buFont typeface="+mj-lt"/>
              <a:buAutoNum type="arabicPeriod"/>
            </a:pPr>
            <a:r>
              <a:rPr lang="cs-CZ" sz="2400" dirty="0" smtClean="0"/>
              <a:t>Ekonomické</a:t>
            </a:r>
          </a:p>
          <a:p>
            <a:pPr marL="0" indent="0">
              <a:buNone/>
            </a:pP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68</a:t>
            </a:fld>
            <a:endParaRPr lang="cs-CZ"/>
          </a:p>
        </p:txBody>
      </p:sp>
    </p:spTree>
    <p:extLst>
      <p:ext uri="{BB962C8B-B14F-4D97-AF65-F5344CB8AC3E}">
        <p14:creationId xmlns:p14="http://schemas.microsoft.com/office/powerpoint/2010/main" val="21032688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fontScale="70000" lnSpcReduction="20000"/>
          </a:bodyPr>
          <a:lstStyle/>
          <a:p>
            <a:pPr marL="114300" indent="0">
              <a:buNone/>
            </a:pPr>
            <a:r>
              <a:rPr lang="cs-CZ" sz="4600" dirty="0" smtClean="0"/>
              <a:t>WARDŮV MODEL</a:t>
            </a:r>
          </a:p>
          <a:p>
            <a:pPr marL="0" indent="0">
              <a:buNone/>
            </a:pPr>
            <a:r>
              <a:rPr lang="cs-CZ" dirty="0"/>
              <a:t>základní principy fungování zaměstnanecké firmy. </a:t>
            </a:r>
            <a:endParaRPr lang="cs-CZ" sz="2400" dirty="0" smtClean="0"/>
          </a:p>
          <a:p>
            <a:pPr marL="0" indent="0">
              <a:buNone/>
            </a:pPr>
            <a:r>
              <a:rPr lang="cs-CZ" sz="2400" dirty="0" smtClean="0"/>
              <a:t>Předpoklady:</a:t>
            </a:r>
          </a:p>
          <a:p>
            <a:pPr marL="514350" indent="-514350">
              <a:buFont typeface="+mj-lt"/>
              <a:buAutoNum type="arabicPeriod"/>
            </a:pPr>
            <a:r>
              <a:rPr lang="cs-CZ" dirty="0"/>
              <a:t>všichni zaměstnanci mají stejné </a:t>
            </a:r>
            <a:r>
              <a:rPr lang="cs-CZ" dirty="0" smtClean="0"/>
              <a:t>schopnosti</a:t>
            </a:r>
          </a:p>
          <a:p>
            <a:pPr marL="514350" indent="-514350">
              <a:buFont typeface="+mj-lt"/>
              <a:buAutoNum type="arabicPeriod"/>
            </a:pPr>
            <a:r>
              <a:rPr lang="cs-CZ" dirty="0"/>
              <a:t>výsledek činnosti je rozdělen mezi zaměstnance rovným dílem</a:t>
            </a:r>
            <a:r>
              <a:rPr lang="cs-CZ" dirty="0" smtClean="0"/>
              <a:t>,</a:t>
            </a:r>
          </a:p>
          <a:p>
            <a:pPr marL="514350" indent="-514350">
              <a:buFont typeface="+mj-lt"/>
              <a:buAutoNum type="arabicPeriod"/>
            </a:pPr>
            <a:r>
              <a:rPr lang="cs-CZ" dirty="0" smtClean="0"/>
              <a:t>firma </a:t>
            </a:r>
            <a:r>
              <a:rPr lang="cs-CZ" dirty="0"/>
              <a:t>najímá kapitál za tržní </a:t>
            </a:r>
            <a:r>
              <a:rPr lang="cs-CZ" dirty="0" smtClean="0"/>
              <a:t>cenu,</a:t>
            </a:r>
          </a:p>
          <a:p>
            <a:pPr marL="514350" indent="-514350">
              <a:buFont typeface="+mj-lt"/>
              <a:buAutoNum type="arabicPeriod"/>
            </a:pPr>
            <a:r>
              <a:rPr lang="cs-CZ" dirty="0"/>
              <a:t>firma působí na dokonale konkurenčním trhu výrobních </a:t>
            </a:r>
            <a:r>
              <a:rPr lang="cs-CZ" dirty="0" smtClean="0"/>
              <a:t>faktorů,</a:t>
            </a:r>
          </a:p>
          <a:p>
            <a:pPr marL="514350" indent="-514350">
              <a:buFont typeface="+mj-lt"/>
              <a:buAutoNum type="arabicPeriod"/>
            </a:pPr>
            <a:r>
              <a:rPr lang="cs-CZ" dirty="0"/>
              <a:t>firma produkuje pouze jedno zboží s použitím práce a </a:t>
            </a:r>
            <a:r>
              <a:rPr lang="cs-CZ" dirty="0" smtClean="0"/>
              <a:t>kapitálu</a:t>
            </a:r>
          </a:p>
          <a:p>
            <a:pPr marL="514350" indent="-514350">
              <a:buFont typeface="+mj-lt"/>
              <a:buAutoNum type="arabicPeriod"/>
            </a:pPr>
            <a:r>
              <a:rPr lang="cs-CZ" dirty="0"/>
              <a:t>má postavení nedokonalého konkurenta, který může ovlivňovat cenu.</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69</a:t>
            </a:fld>
            <a:endParaRPr lang="cs-CZ"/>
          </a:p>
        </p:txBody>
      </p:sp>
    </p:spTree>
    <p:extLst>
      <p:ext uri="{BB962C8B-B14F-4D97-AF65-F5344CB8AC3E}">
        <p14:creationId xmlns:p14="http://schemas.microsoft.com/office/powerpoint/2010/main" val="473048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1. </a:t>
            </a:r>
            <a:r>
              <a:rPr lang="cs-CZ" dirty="0"/>
              <a:t>Analytický aparát mikroekonomie</a:t>
            </a:r>
          </a:p>
        </p:txBody>
      </p:sp>
      <p:sp>
        <p:nvSpPr>
          <p:cNvPr id="3" name="Zástupný symbol pro obsah 2"/>
          <p:cNvSpPr>
            <a:spLocks noGrp="1"/>
          </p:cNvSpPr>
          <p:nvPr>
            <p:ph idx="1"/>
          </p:nvPr>
        </p:nvSpPr>
        <p:spPr/>
        <p:txBody>
          <a:bodyPr/>
          <a:lstStyle/>
          <a:p>
            <a:r>
              <a:rPr lang="cs-CZ" dirty="0"/>
              <a:t>zjišťování optimálních stavů </a:t>
            </a:r>
          </a:p>
          <a:p>
            <a:r>
              <a:rPr lang="cs-CZ" dirty="0"/>
              <a:t>hledání rovnováhy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a:t>
            </a:fld>
            <a:endParaRPr lang="cs-CZ"/>
          </a:p>
        </p:txBody>
      </p:sp>
    </p:spTree>
    <p:extLst>
      <p:ext uri="{BB962C8B-B14F-4D97-AF65-F5344CB8AC3E}">
        <p14:creationId xmlns:p14="http://schemas.microsoft.com/office/powerpoint/2010/main" val="152551945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WARDŮV MODEL</a:t>
            </a:r>
          </a:p>
          <a:p>
            <a:pPr marL="0" indent="0">
              <a:buNone/>
            </a:pPr>
            <a:r>
              <a:rPr lang="cs-CZ" dirty="0"/>
              <a:t>V zaměstnaneckých firmách přebírají funkci podnikatele všichni zaměstnanci. Zisk se rovněž rozděluje mezi všechny zaměstnance. Důchod člena této firmy má tedy dvě složky, mzdu danou trhem práce a podíl na zisku. Cíl maximalizace příjmu na zaměstnance je tedy závislý na počtu zaměstnanců. </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70</a:t>
            </a:fld>
            <a:endParaRPr lang="cs-CZ"/>
          </a:p>
        </p:txBody>
      </p:sp>
    </p:spTree>
    <p:extLst>
      <p:ext uri="{BB962C8B-B14F-4D97-AF65-F5344CB8AC3E}">
        <p14:creationId xmlns:p14="http://schemas.microsoft.com/office/powerpoint/2010/main" val="18295337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0" lvl="2" indent="0">
              <a:buNone/>
            </a:pPr>
            <a:r>
              <a:rPr lang="cs-CZ" sz="3200" dirty="0" smtClean="0"/>
              <a:t>BEHAVIORISTICKÉ TEORIE</a:t>
            </a:r>
          </a:p>
          <a:p>
            <a:pPr marL="342900" lvl="2" indent="-342900"/>
            <a:r>
              <a:rPr lang="cs-CZ" sz="2800" dirty="0" smtClean="0"/>
              <a:t>Simonův model</a:t>
            </a:r>
          </a:p>
          <a:p>
            <a:pPr marL="342900" lvl="2" indent="-342900"/>
            <a:r>
              <a:rPr lang="cs-CZ" sz="2800" dirty="0" err="1" smtClean="0"/>
              <a:t>Doylův</a:t>
            </a:r>
            <a:r>
              <a:rPr lang="cs-CZ" sz="2800" dirty="0" smtClean="0"/>
              <a:t> model</a:t>
            </a:r>
          </a:p>
          <a:p>
            <a:pPr marL="342900" lvl="2" indent="-342900"/>
            <a:r>
              <a:rPr lang="cs-CZ" sz="2800" dirty="0" smtClean="0"/>
              <a:t>Modely </a:t>
            </a:r>
            <a:r>
              <a:rPr lang="cs-CZ" sz="2800" dirty="0" err="1" smtClean="0"/>
              <a:t>R.M.Cyerta</a:t>
            </a:r>
            <a:r>
              <a:rPr lang="cs-CZ" sz="2800" dirty="0" smtClean="0"/>
              <a:t> a J.G. </a:t>
            </a:r>
            <a:r>
              <a:rPr lang="cs-CZ" sz="2800" dirty="0" err="1" smtClean="0"/>
              <a:t>Marche</a:t>
            </a:r>
            <a:endParaRPr lang="cs-CZ" sz="2800" dirty="0"/>
          </a:p>
          <a:p>
            <a:pPr marL="342900" lvl="2" indent="-342900"/>
            <a:endParaRPr lang="cs-CZ" sz="2800" dirty="0" smtClean="0"/>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71</a:t>
            </a:fld>
            <a:endParaRPr lang="cs-CZ"/>
          </a:p>
        </p:txBody>
      </p:sp>
    </p:spTree>
    <p:extLst>
      <p:ext uri="{BB962C8B-B14F-4D97-AF65-F5344CB8AC3E}">
        <p14:creationId xmlns:p14="http://schemas.microsoft.com/office/powerpoint/2010/main" val="232524274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0" lvl="2" indent="0">
              <a:buNone/>
            </a:pPr>
            <a:r>
              <a:rPr lang="cs-CZ" sz="3200" dirty="0" smtClean="0"/>
              <a:t>SIMONŮV MODEL</a:t>
            </a:r>
          </a:p>
          <a:p>
            <a:pPr marL="342900" lvl="2" indent="-342900"/>
            <a:endParaRPr lang="cs-CZ" b="1" dirty="0" smtClean="0"/>
          </a:p>
          <a:p>
            <a:pPr marL="342900" lvl="2" indent="-342900"/>
            <a:r>
              <a:rPr lang="cs-CZ" b="1" dirty="0" smtClean="0"/>
              <a:t>cílem </a:t>
            </a:r>
            <a:r>
              <a:rPr lang="cs-CZ" b="1" dirty="0"/>
              <a:t>firmy přežití na </a:t>
            </a:r>
            <a:r>
              <a:rPr lang="cs-CZ" b="1" dirty="0" smtClean="0"/>
              <a:t>trhu</a:t>
            </a:r>
          </a:p>
          <a:p>
            <a:pPr marL="342900" lvl="2" indent="-342900"/>
            <a:r>
              <a:rPr lang="cs-CZ" dirty="0"/>
              <a:t>Model se zaměřuje spíše na procesy, prostřednictvím nichž firma přijímá svá rozhodnutí, než na výsledky těchto rozhodovacích procesů. </a:t>
            </a:r>
            <a:endParaRPr lang="cs-CZ" sz="2800" dirty="0" smtClean="0"/>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72</a:t>
            </a:fld>
            <a:endParaRPr lang="cs-CZ"/>
          </a:p>
        </p:txBody>
      </p:sp>
    </p:spTree>
    <p:extLst>
      <p:ext uri="{BB962C8B-B14F-4D97-AF65-F5344CB8AC3E}">
        <p14:creationId xmlns:p14="http://schemas.microsoft.com/office/powerpoint/2010/main" val="290520070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0" lvl="2" indent="0">
              <a:buNone/>
            </a:pPr>
            <a:r>
              <a:rPr lang="cs-CZ" sz="3200" dirty="0" smtClean="0"/>
              <a:t>DOYLŮV MODEL</a:t>
            </a:r>
          </a:p>
          <a:p>
            <a:pPr marL="342900" lvl="2" indent="-342900"/>
            <a:r>
              <a:rPr lang="cs-CZ" dirty="0"/>
              <a:t>předpokládá, že vnitřně složitěji strukturovaná firma by měla sledovat hned několik cílů najednou. </a:t>
            </a:r>
            <a:endParaRPr lang="cs-CZ" dirty="0" smtClean="0"/>
          </a:p>
          <a:p>
            <a:pPr marL="342900" lvl="2" indent="-342900"/>
            <a:r>
              <a:rPr lang="cs-CZ" dirty="0"/>
              <a:t>Problémem může být nerovnoměrné naplňování vytýčených cílů. Může docházet k přílišnému naplňování jednoho cíle na úkor jiných cílů. Tato skutečnost může v konečném důsledku firmu destabilizovat případně i ohrozit existenci firmy. </a:t>
            </a:r>
          </a:p>
          <a:p>
            <a:pPr marL="342900" lvl="2" indent="-342900"/>
            <a:endParaRPr lang="cs-CZ" sz="2800" dirty="0" smtClean="0"/>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73</a:t>
            </a:fld>
            <a:endParaRPr lang="cs-CZ"/>
          </a:p>
        </p:txBody>
      </p:sp>
    </p:spTree>
    <p:extLst>
      <p:ext uri="{BB962C8B-B14F-4D97-AF65-F5344CB8AC3E}">
        <p14:creationId xmlns:p14="http://schemas.microsoft.com/office/powerpoint/2010/main" val="112643991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0" lvl="2" indent="0">
              <a:buNone/>
            </a:pPr>
            <a:r>
              <a:rPr lang="cs-CZ" sz="3200" dirty="0" smtClean="0"/>
              <a:t>MODEL R.M.CYERTA A J.G. MARCHE</a:t>
            </a:r>
          </a:p>
          <a:p>
            <a:pPr marL="342900" lvl="2" indent="-342900"/>
            <a:r>
              <a:rPr lang="cs-CZ" dirty="0"/>
              <a:t>velká firma jako organizaci a zabývají se proměnnými, které ovlivňují firemní cíle. </a:t>
            </a:r>
          </a:p>
          <a:p>
            <a:r>
              <a:rPr lang="cs-CZ" sz="2400" dirty="0"/>
              <a:t>Cíle firmy jsou chápany jako výsledky vyjednávání členů koalice.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74</a:t>
            </a:fld>
            <a:endParaRPr lang="cs-CZ"/>
          </a:p>
        </p:txBody>
      </p:sp>
    </p:spTree>
    <p:extLst>
      <p:ext uri="{BB962C8B-B14F-4D97-AF65-F5344CB8AC3E}">
        <p14:creationId xmlns:p14="http://schemas.microsoft.com/office/powerpoint/2010/main" val="355419740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0" lvl="2" indent="0">
              <a:buNone/>
            </a:pPr>
            <a:r>
              <a:rPr lang="cs-CZ" sz="3200" dirty="0" smtClean="0"/>
              <a:t>STAKEHOLDERSKÁ KONCEPCE FIRMY</a:t>
            </a:r>
          </a:p>
          <a:p>
            <a:pPr marL="0" lvl="2" indent="0">
              <a:buNone/>
            </a:pPr>
            <a:endParaRPr lang="cs-CZ" sz="2800" dirty="0" smtClean="0"/>
          </a:p>
          <a:p>
            <a:pPr lvl="0"/>
            <a:r>
              <a:rPr lang="cs-CZ" sz="2400" b="1" dirty="0"/>
              <a:t>princip </a:t>
            </a:r>
            <a:r>
              <a:rPr lang="cs-CZ" sz="2400" b="1" dirty="0" err="1"/>
              <a:t>stakeholderské</a:t>
            </a:r>
            <a:r>
              <a:rPr lang="cs-CZ" sz="2400" b="1" dirty="0"/>
              <a:t> oprávněnosti</a:t>
            </a:r>
            <a:r>
              <a:rPr lang="cs-CZ" sz="2400" dirty="0"/>
              <a:t> </a:t>
            </a:r>
            <a:endParaRPr lang="cs-CZ" sz="2400" dirty="0" smtClean="0"/>
          </a:p>
          <a:p>
            <a:pPr lvl="0"/>
            <a:endParaRPr lang="cs-CZ" sz="2400" dirty="0"/>
          </a:p>
          <a:p>
            <a:r>
              <a:rPr lang="cs-CZ" sz="2400" b="1" dirty="0"/>
              <a:t>princip </a:t>
            </a:r>
            <a:r>
              <a:rPr lang="cs-CZ" sz="2400" b="1" dirty="0" err="1"/>
              <a:t>stakeholderské</a:t>
            </a:r>
            <a:r>
              <a:rPr lang="cs-CZ" sz="2400" b="1" dirty="0"/>
              <a:t> závislosti</a:t>
            </a:r>
            <a:r>
              <a:rPr lang="cs-CZ" sz="2400" dirty="0"/>
              <a:t>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75</a:t>
            </a:fld>
            <a:endParaRPr lang="cs-CZ"/>
          </a:p>
        </p:txBody>
      </p:sp>
    </p:spTree>
    <p:extLst>
      <p:ext uri="{BB962C8B-B14F-4D97-AF65-F5344CB8AC3E}">
        <p14:creationId xmlns:p14="http://schemas.microsoft.com/office/powerpoint/2010/main" val="38047755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0" lvl="2" indent="0">
              <a:buNone/>
            </a:pPr>
            <a:r>
              <a:rPr lang="cs-CZ" sz="3200" dirty="0" smtClean="0"/>
              <a:t>STAKEHOLDERSKÁ KONCEPCE FIRMY</a:t>
            </a:r>
          </a:p>
          <a:p>
            <a:pPr marL="0" lvl="2" indent="0">
              <a:buNone/>
            </a:pPr>
            <a:endParaRPr lang="cs-CZ" sz="2800" dirty="0" smtClean="0"/>
          </a:p>
          <a:p>
            <a:pPr marL="0" lvl="0" indent="0" algn="ctr">
              <a:buNone/>
            </a:pPr>
            <a:r>
              <a:rPr lang="cs-CZ" dirty="0" err="1"/>
              <a:t>stakeholdeři</a:t>
            </a:r>
            <a:r>
              <a:rPr lang="cs-CZ" dirty="0"/>
              <a:t> jsou „jakákoliv skupina, která může ovlivnit nebo je ovlivňována dosažením cílů organizace. </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76</a:t>
            </a:fld>
            <a:endParaRPr lang="cs-CZ"/>
          </a:p>
        </p:txBody>
      </p:sp>
    </p:spTree>
    <p:extLst>
      <p:ext uri="{BB962C8B-B14F-4D97-AF65-F5344CB8AC3E}">
        <p14:creationId xmlns:p14="http://schemas.microsoft.com/office/powerpoint/2010/main" val="19756067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t>
            </a:r>
            <a:r>
              <a:rPr lang="cs-CZ" b="1" cap="all" dirty="0" smtClean="0"/>
              <a:t>ALTERNATIVNÍ TEORIE FIRMY</a:t>
            </a:r>
            <a:endParaRPr lang="cs-CZ" dirty="0"/>
          </a:p>
        </p:txBody>
      </p:sp>
      <p:sp>
        <p:nvSpPr>
          <p:cNvPr id="3" name="Zástupný symbol pro obsah 2"/>
          <p:cNvSpPr>
            <a:spLocks noGrp="1"/>
          </p:cNvSpPr>
          <p:nvPr>
            <p:ph idx="1"/>
          </p:nvPr>
        </p:nvSpPr>
        <p:spPr/>
        <p:txBody>
          <a:bodyPr>
            <a:normAutofit/>
          </a:bodyPr>
          <a:lstStyle/>
          <a:p>
            <a:pPr marL="0" lvl="2" indent="0">
              <a:buNone/>
            </a:pPr>
            <a:r>
              <a:rPr lang="cs-CZ" sz="3200" dirty="0" smtClean="0"/>
              <a:t>STAKEHOLDERSKÁ KONCEPCE FIRMY</a:t>
            </a:r>
          </a:p>
          <a:p>
            <a:pPr marL="0" lvl="2" indent="0">
              <a:buNone/>
            </a:pPr>
            <a:endParaRPr lang="cs-CZ" sz="2800" dirty="0" smtClean="0"/>
          </a:p>
          <a:p>
            <a:pPr marL="0" lvl="0" indent="0" algn="ctr">
              <a:buNone/>
            </a:pPr>
            <a:r>
              <a:rPr lang="cs-CZ" dirty="0"/>
              <a:t>jediným cílem byznysu je maximalizovat zisk </a:t>
            </a:r>
            <a:r>
              <a:rPr lang="cs-CZ" dirty="0" smtClean="0"/>
              <a:t>podílníků – </a:t>
            </a:r>
            <a:r>
              <a:rPr lang="cs-CZ" dirty="0" err="1" smtClean="0"/>
              <a:t>Milton</a:t>
            </a:r>
            <a:r>
              <a:rPr lang="cs-CZ" dirty="0" smtClean="0"/>
              <a:t> </a:t>
            </a:r>
            <a:r>
              <a:rPr lang="cs-CZ" dirty="0" err="1" smtClean="0"/>
              <a:t>Friedman</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77</a:t>
            </a:fld>
            <a:endParaRPr lang="cs-CZ"/>
          </a:p>
        </p:txBody>
      </p:sp>
    </p:spTree>
    <p:extLst>
      <p:ext uri="{BB962C8B-B14F-4D97-AF65-F5344CB8AC3E}">
        <p14:creationId xmlns:p14="http://schemas.microsoft.com/office/powerpoint/2010/main" val="315736547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5. </a:t>
            </a:r>
            <a:endParaRPr lang="cs-CZ" dirty="0"/>
          </a:p>
        </p:txBody>
      </p:sp>
      <p:sp>
        <p:nvSpPr>
          <p:cNvPr id="3" name="Zástupný symbol pro obsah 2"/>
          <p:cNvSpPr>
            <a:spLocks noGrp="1"/>
          </p:cNvSpPr>
          <p:nvPr>
            <p:ph type="subTitle" idx="1"/>
          </p:nvPr>
        </p:nvSpPr>
        <p:spPr/>
        <p:txBody>
          <a:bodyPr>
            <a:normAutofit/>
          </a:bodyPr>
          <a:lstStyle/>
          <a:p>
            <a:pPr lvl="0"/>
            <a:r>
              <a:rPr lang="cs-CZ" b="1" cap="all" dirty="0" smtClean="0"/>
              <a:t>Ekonomická efektivnost a blahobyt</a:t>
            </a:r>
            <a:endParaRPr lang="cs-CZ" b="1" cap="all" dirty="0"/>
          </a:p>
        </p:txBody>
      </p:sp>
      <p:sp>
        <p:nvSpPr>
          <p:cNvPr id="5" name="Zástupný symbol pro číslo snímku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ACF089-6BD9-4FF9-8F05-3BF27D933551}" type="slidenum">
              <a:rPr kumimoji="0" lang="cs-CZ" sz="1200" b="0" i="0" u="none" strike="noStrike" kern="1200" cap="none" spc="0" normalizeH="0" baseline="0" noProof="0" smtClean="0">
                <a:ln>
                  <a:noFill/>
                </a:ln>
                <a:solidFill>
                  <a:prstClr val="black">
                    <a:tint val="75000"/>
                  </a:prstClr>
                </a:solidFill>
                <a:effectLst/>
                <a:uLnTx/>
                <a:uFillTx/>
                <a:latin typeface="Source sans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cs-CZ" sz="1200" b="0" i="0" u="none" strike="noStrike" kern="1200" cap="none" spc="0" normalizeH="0" baseline="0" noProof="0">
              <a:ln>
                <a:noFill/>
              </a:ln>
              <a:solidFill>
                <a:prstClr val="black">
                  <a:tint val="75000"/>
                </a:prstClr>
              </a:solidFill>
              <a:effectLst/>
              <a:uLnTx/>
              <a:uFillTx/>
              <a:latin typeface="Source sans Pro"/>
              <a:ea typeface="+mn-ea"/>
              <a:cs typeface="+mn-cs"/>
            </a:endParaRPr>
          </a:p>
        </p:txBody>
      </p:sp>
    </p:spTree>
    <p:extLst>
      <p:ext uri="{BB962C8B-B14F-4D97-AF65-F5344CB8AC3E}">
        <p14:creationId xmlns:p14="http://schemas.microsoft.com/office/powerpoint/2010/main" val="80413986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buNone/>
            </a:pPr>
            <a:endParaRPr lang="cs-CZ" sz="2800" dirty="0" smtClean="0"/>
          </a:p>
          <a:p>
            <a:pPr marL="0" lvl="0" indent="0" algn="ctr">
              <a:buNone/>
            </a:pPr>
            <a:r>
              <a:rPr lang="cs-CZ" dirty="0" smtClean="0"/>
              <a:t>Analýza dílčí rovnováhy</a:t>
            </a:r>
          </a:p>
          <a:p>
            <a:pPr marL="0" lvl="0" indent="0" algn="ctr">
              <a:buNone/>
            </a:pPr>
            <a:r>
              <a:rPr lang="cs-CZ" dirty="0" smtClean="0"/>
              <a:t>Analýza celkové rovnováhy</a:t>
            </a:r>
          </a:p>
          <a:p>
            <a:pPr marL="0" lvl="0" indent="0" algn="ctr">
              <a:buNone/>
            </a:pPr>
            <a:r>
              <a:rPr lang="cs-CZ" dirty="0" smtClean="0"/>
              <a:t>Analýza </a:t>
            </a:r>
            <a:r>
              <a:rPr lang="cs-CZ" dirty="0"/>
              <a:t>všeobecné rovnováhy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79</a:t>
            </a:fld>
            <a:endParaRPr lang="cs-CZ"/>
          </a:p>
        </p:txBody>
      </p:sp>
    </p:spTree>
    <p:extLst>
      <p:ext uri="{BB962C8B-B14F-4D97-AF65-F5344CB8AC3E}">
        <p14:creationId xmlns:p14="http://schemas.microsoft.com/office/powerpoint/2010/main" val="4208167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1. </a:t>
            </a:r>
            <a:r>
              <a:rPr lang="cs-CZ" dirty="0"/>
              <a:t>Analytický aparát mikroekonomie</a:t>
            </a:r>
          </a:p>
        </p:txBody>
      </p:sp>
      <p:sp>
        <p:nvSpPr>
          <p:cNvPr id="3" name="Zástupný symbol pro obsah 2"/>
          <p:cNvSpPr>
            <a:spLocks noGrp="1"/>
          </p:cNvSpPr>
          <p:nvPr>
            <p:ph idx="1"/>
          </p:nvPr>
        </p:nvSpPr>
        <p:spPr/>
        <p:txBody>
          <a:bodyPr/>
          <a:lstStyle/>
          <a:p>
            <a:r>
              <a:rPr lang="cs-CZ" dirty="0" smtClean="0"/>
              <a:t>GRAFY</a:t>
            </a:r>
          </a:p>
          <a:p>
            <a:pPr lvl="1"/>
            <a:r>
              <a:rPr lang="cs-CZ" dirty="0" smtClean="0"/>
              <a:t>OSA X</a:t>
            </a:r>
          </a:p>
          <a:p>
            <a:pPr lvl="1"/>
            <a:r>
              <a:rPr lang="cs-CZ" dirty="0" smtClean="0"/>
              <a:t>OSA Y</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a:t>
            </a:fld>
            <a:endParaRPr lang="cs-CZ"/>
          </a:p>
        </p:txBody>
      </p:sp>
    </p:spTree>
    <p:extLst>
      <p:ext uri="{BB962C8B-B14F-4D97-AF65-F5344CB8AC3E}">
        <p14:creationId xmlns:p14="http://schemas.microsoft.com/office/powerpoint/2010/main" val="265937649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buNone/>
            </a:pPr>
            <a:endParaRPr lang="cs-CZ" sz="2800" dirty="0" smtClean="0"/>
          </a:p>
          <a:p>
            <a:pPr marL="0" lvl="0" indent="0">
              <a:buNone/>
            </a:pPr>
            <a:r>
              <a:rPr lang="cs-CZ" dirty="0" smtClean="0"/>
              <a:t>MODEL 2X2X2</a:t>
            </a:r>
          </a:p>
          <a:p>
            <a:pPr marL="0" indent="0">
              <a:buNone/>
            </a:pPr>
            <a:r>
              <a:rPr lang="cs-CZ" dirty="0"/>
              <a:t>Tento model vychází z předpokladů, že existují: </a:t>
            </a:r>
            <a:endParaRPr lang="cs-CZ" dirty="0" smtClean="0"/>
          </a:p>
          <a:p>
            <a:pPr marL="514350" indent="-514350">
              <a:buFont typeface="+mj-lt"/>
              <a:buAutoNum type="arabicPeriod"/>
            </a:pPr>
            <a:r>
              <a:rPr lang="cs-CZ" dirty="0" smtClean="0"/>
              <a:t>pouze </a:t>
            </a:r>
            <a:r>
              <a:rPr lang="cs-CZ" dirty="0"/>
              <a:t>2 spotřebitelé</a:t>
            </a:r>
            <a:r>
              <a:rPr lang="cs-CZ" dirty="0" smtClean="0"/>
              <a:t>, </a:t>
            </a:r>
          </a:p>
          <a:p>
            <a:pPr marL="514350" indent="-514350">
              <a:buFont typeface="+mj-lt"/>
              <a:buAutoNum type="arabicPeriod"/>
            </a:pPr>
            <a:r>
              <a:rPr lang="cs-CZ" dirty="0" smtClean="0"/>
              <a:t>pouze </a:t>
            </a:r>
            <a:r>
              <a:rPr lang="cs-CZ" dirty="0"/>
              <a:t>2 statky</a:t>
            </a:r>
            <a:r>
              <a:rPr lang="cs-CZ" dirty="0" smtClean="0"/>
              <a:t>, </a:t>
            </a:r>
          </a:p>
          <a:p>
            <a:pPr marL="514350" indent="-514350">
              <a:buFont typeface="+mj-lt"/>
              <a:buAutoNum type="arabicPeriod"/>
            </a:pPr>
            <a:r>
              <a:rPr lang="cs-CZ" dirty="0" smtClean="0"/>
              <a:t>pouze </a:t>
            </a:r>
            <a:r>
              <a:rPr lang="cs-CZ" dirty="0"/>
              <a:t>2 výrobní faktory, práce </a:t>
            </a:r>
            <a:r>
              <a:rPr lang="cs-CZ" dirty="0" smtClean="0"/>
              <a:t> </a:t>
            </a:r>
            <a:r>
              <a:rPr lang="cs-CZ" dirty="0"/>
              <a:t>a </a:t>
            </a:r>
            <a:r>
              <a:rPr lang="cs-CZ" dirty="0" smtClean="0"/>
              <a:t>kapitálu. </a:t>
            </a:r>
            <a:endParaRPr lang="cs-CZ" dirty="0"/>
          </a:p>
          <a:p>
            <a:pPr marL="0" lvl="0" indent="0">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80</a:t>
            </a:fld>
            <a:endParaRPr lang="cs-CZ"/>
          </a:p>
        </p:txBody>
      </p:sp>
    </p:spTree>
    <p:extLst>
      <p:ext uri="{BB962C8B-B14F-4D97-AF65-F5344CB8AC3E}">
        <p14:creationId xmlns:p14="http://schemas.microsoft.com/office/powerpoint/2010/main" val="13170424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buNone/>
            </a:pPr>
            <a:endParaRPr lang="cs-CZ" sz="2800" dirty="0" smtClean="0"/>
          </a:p>
          <a:p>
            <a:pPr marL="0" lvl="0" indent="0">
              <a:buNone/>
            </a:pPr>
            <a:r>
              <a:rPr lang="cs-CZ" dirty="0" smtClean="0"/>
              <a:t>MODEL 2X2X2</a:t>
            </a:r>
          </a:p>
          <a:p>
            <a:pPr marL="0" indent="0">
              <a:buNone/>
            </a:pPr>
            <a:r>
              <a:rPr lang="cs-CZ" dirty="0"/>
              <a:t>Dosažení situace všeobecné rovnováhy </a:t>
            </a:r>
            <a:r>
              <a:rPr lang="cs-CZ" dirty="0" smtClean="0"/>
              <a:t>: </a:t>
            </a:r>
          </a:p>
          <a:p>
            <a:pPr lvl="0"/>
            <a:r>
              <a:rPr lang="cs-CZ" dirty="0"/>
              <a:t>efektivnost ve směně; </a:t>
            </a:r>
          </a:p>
          <a:p>
            <a:pPr lvl="0"/>
            <a:r>
              <a:rPr lang="cs-CZ" dirty="0"/>
              <a:t>efektivnost ve výrobě;</a:t>
            </a:r>
          </a:p>
          <a:p>
            <a:pPr lvl="0"/>
            <a:r>
              <a:rPr lang="cs-CZ" dirty="0" smtClean="0"/>
              <a:t>výrobně-spotřební </a:t>
            </a:r>
            <a:r>
              <a:rPr lang="cs-CZ" dirty="0"/>
              <a:t>efektivnost.     </a:t>
            </a:r>
            <a:r>
              <a:rPr lang="cs-CZ" dirty="0" smtClean="0"/>
              <a:t> </a:t>
            </a:r>
            <a:endParaRPr lang="cs-CZ" dirty="0"/>
          </a:p>
          <a:p>
            <a:pPr marL="0" lvl="0" indent="0">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81</a:t>
            </a:fld>
            <a:endParaRPr lang="cs-CZ"/>
          </a:p>
        </p:txBody>
      </p:sp>
    </p:spTree>
    <p:extLst>
      <p:ext uri="{BB962C8B-B14F-4D97-AF65-F5344CB8AC3E}">
        <p14:creationId xmlns:p14="http://schemas.microsoft.com/office/powerpoint/2010/main" val="202058164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buNone/>
            </a:pPr>
            <a:endParaRPr lang="cs-CZ" sz="2800" dirty="0" smtClean="0"/>
          </a:p>
          <a:p>
            <a:pPr marL="0" lvl="0" indent="0">
              <a:buNone/>
            </a:pPr>
            <a:r>
              <a:rPr lang="cs-CZ" dirty="0" smtClean="0"/>
              <a:t>EFEKTIVNOST VE VÝROBĚ</a:t>
            </a:r>
          </a:p>
          <a:p>
            <a:pPr marL="0" indent="0">
              <a:buNone/>
            </a:pPr>
            <a:r>
              <a:rPr lang="cs-CZ" dirty="0"/>
              <a:t>v ekonomice fixní množství zdrojů rozděleno na výrobu statků tak, že není možné zvýšit výrobu jednoho ze statků, aniž by současně nebyla omezena výroba statku druhého. </a:t>
            </a:r>
            <a:endParaRPr lang="cs-CZ" dirty="0" smtClean="0"/>
          </a:p>
          <a:p>
            <a:pPr marL="0" indent="0">
              <a:buNone/>
            </a:pPr>
            <a:r>
              <a:rPr lang="cs-CZ" dirty="0" smtClean="0"/>
              <a:t>Danou </a:t>
            </a:r>
            <a:r>
              <a:rPr lang="cs-CZ" dirty="0"/>
              <a:t>situaci označujeme také za </a:t>
            </a:r>
            <a:r>
              <a:rPr lang="cs-CZ" u="sng" dirty="0" err="1"/>
              <a:t>Paretovsky</a:t>
            </a:r>
            <a:r>
              <a:rPr lang="cs-CZ" u="sng" dirty="0"/>
              <a:t> efektivní</a:t>
            </a:r>
            <a:r>
              <a:rPr lang="cs-CZ" dirty="0"/>
              <a:t>.</a:t>
            </a:r>
          </a:p>
          <a:p>
            <a:pPr marL="0" lvl="0" indent="0">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82</a:t>
            </a:fld>
            <a:endParaRPr lang="cs-CZ"/>
          </a:p>
        </p:txBody>
      </p:sp>
    </p:spTree>
    <p:extLst>
      <p:ext uri="{BB962C8B-B14F-4D97-AF65-F5344CB8AC3E}">
        <p14:creationId xmlns:p14="http://schemas.microsoft.com/office/powerpoint/2010/main" val="238641855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fontScale="92500" lnSpcReduction="10000"/>
          </a:bodyPr>
          <a:lstStyle/>
          <a:p>
            <a:pPr marL="0" lvl="2" indent="0">
              <a:buNone/>
            </a:pPr>
            <a:endParaRPr lang="cs-CZ" sz="2800" dirty="0" smtClean="0"/>
          </a:p>
          <a:p>
            <a:pPr marL="0" lvl="0" indent="0">
              <a:buNone/>
            </a:pPr>
            <a:r>
              <a:rPr lang="cs-CZ" dirty="0" smtClean="0"/>
              <a:t>EFEKTIVNOST VE VÝROBĚ</a:t>
            </a:r>
          </a:p>
          <a:p>
            <a:pPr marL="0" indent="0">
              <a:buNone/>
            </a:pPr>
            <a:r>
              <a:rPr lang="cs-CZ" dirty="0" err="1"/>
              <a:t>Edgeworthův</a:t>
            </a:r>
            <a:r>
              <a:rPr lang="cs-CZ" dirty="0"/>
              <a:t> diagram nebo krabicové schéma výroby</a:t>
            </a:r>
          </a:p>
          <a:p>
            <a:pPr marL="0" lvl="0" indent="0">
              <a:buNone/>
            </a:pPr>
            <a:endParaRPr lang="cs-CZ" dirty="0" smtClean="0"/>
          </a:p>
          <a:p>
            <a:pPr marL="0" lvl="0" indent="0">
              <a:buNone/>
            </a:pPr>
            <a:r>
              <a:rPr lang="cs-CZ" dirty="0" smtClean="0"/>
              <a:t>Situaci </a:t>
            </a:r>
            <a:r>
              <a:rPr lang="cs-CZ" dirty="0"/>
              <a:t>výroby statků X a Y pomocí rozdělení fixního množství výrobních faktorů práce (L) a kapitálu (K) graficky znázorňuje známý </a:t>
            </a:r>
            <a:r>
              <a:rPr lang="cs-CZ" dirty="0" err="1"/>
              <a:t>Edgeworthův</a:t>
            </a:r>
            <a:r>
              <a:rPr lang="cs-CZ" dirty="0"/>
              <a:t> diagram, nebo krabicové schéma výroby.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83</a:t>
            </a:fld>
            <a:endParaRPr lang="cs-CZ"/>
          </a:p>
        </p:txBody>
      </p:sp>
    </p:spTree>
    <p:extLst>
      <p:ext uri="{BB962C8B-B14F-4D97-AF65-F5344CB8AC3E}">
        <p14:creationId xmlns:p14="http://schemas.microsoft.com/office/powerpoint/2010/main" val="142008984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buNone/>
            </a:pPr>
            <a:endParaRPr lang="cs-CZ" sz="2800" dirty="0" smtClean="0"/>
          </a:p>
          <a:p>
            <a:pPr marL="0" lvl="0" indent="0">
              <a:buNone/>
            </a:pPr>
            <a:r>
              <a:rPr lang="cs-CZ" dirty="0" smtClean="0"/>
              <a:t>EFEKTIVNOST VE VÝROBĚ</a:t>
            </a:r>
          </a:p>
          <a:p>
            <a:pPr marL="0" indent="0">
              <a:buNone/>
            </a:pPr>
            <a:r>
              <a:rPr lang="cs-CZ" b="1" dirty="0"/>
              <a:t>Hranice produkčních možností a mezní míra transformace </a:t>
            </a:r>
            <a:r>
              <a:rPr lang="cs-CZ" b="1" dirty="0" smtClean="0"/>
              <a:t>produktu</a:t>
            </a:r>
          </a:p>
          <a:p>
            <a:pPr marL="0" indent="0">
              <a:buNone/>
            </a:pPr>
            <a:r>
              <a:rPr lang="cs-CZ" dirty="0"/>
              <a:t>Hranice produkčních možností (PPF) poskytuje stejnou informaci jako krabicové schéma výroby.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84</a:t>
            </a:fld>
            <a:endParaRPr lang="cs-CZ"/>
          </a:p>
        </p:txBody>
      </p:sp>
    </p:spTree>
    <p:extLst>
      <p:ext uri="{BB962C8B-B14F-4D97-AF65-F5344CB8AC3E}">
        <p14:creationId xmlns:p14="http://schemas.microsoft.com/office/powerpoint/2010/main" val="41169311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buNone/>
            </a:pPr>
            <a:endParaRPr lang="cs-CZ" sz="2800" dirty="0" smtClean="0"/>
          </a:p>
          <a:p>
            <a:pPr marL="0" lvl="0" indent="0">
              <a:buNone/>
            </a:pPr>
            <a:r>
              <a:rPr lang="cs-CZ" dirty="0" smtClean="0"/>
              <a:t>EFEKTIVNOST VE VÝROBĚ</a:t>
            </a:r>
          </a:p>
          <a:p>
            <a:pPr marL="114300" indent="0">
              <a:buNone/>
            </a:pPr>
            <a:r>
              <a:rPr lang="cs-CZ" b="1" dirty="0"/>
              <a:t>Výrobně spotřební efektivnost</a:t>
            </a:r>
          </a:p>
          <a:p>
            <a:r>
              <a:rPr lang="cs-CZ" dirty="0"/>
              <a:t>pokud jsou všechny statky vyráběny v požadovaném množství efektivním způsobem a jsou efektivně rozděleny mezi spotřebitele.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85</a:t>
            </a:fld>
            <a:endParaRPr lang="cs-CZ"/>
          </a:p>
        </p:txBody>
      </p:sp>
    </p:spTree>
    <p:extLst>
      <p:ext uri="{BB962C8B-B14F-4D97-AF65-F5344CB8AC3E}">
        <p14:creationId xmlns:p14="http://schemas.microsoft.com/office/powerpoint/2010/main" val="234530026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fontScale="85000" lnSpcReduction="20000"/>
          </a:bodyPr>
          <a:lstStyle/>
          <a:p>
            <a:pPr marL="0" lvl="2" indent="0">
              <a:buNone/>
            </a:pPr>
            <a:endParaRPr lang="cs-CZ" sz="2800" dirty="0" smtClean="0"/>
          </a:p>
          <a:p>
            <a:pPr marL="0" lvl="0" indent="0">
              <a:buNone/>
            </a:pPr>
            <a:r>
              <a:rPr lang="cs-CZ" sz="3800" dirty="0" smtClean="0"/>
              <a:t>EFEKTIVNOST VE VÝROBĚ</a:t>
            </a:r>
          </a:p>
          <a:p>
            <a:pPr marL="114300" indent="0">
              <a:buNone/>
            </a:pPr>
            <a:r>
              <a:rPr lang="cs-CZ" b="1" dirty="0"/>
              <a:t>Všeobecná rovnováha v ekonomice</a:t>
            </a:r>
          </a:p>
          <a:p>
            <a:pPr marL="514350" lvl="0" indent="-514350">
              <a:buFont typeface="+mj-lt"/>
              <a:buAutoNum type="arabicPeriod"/>
            </a:pPr>
            <a:r>
              <a:rPr lang="cs-CZ" dirty="0"/>
              <a:t>mezní míra substituce ve spotřebě MRS</a:t>
            </a:r>
            <a:r>
              <a:rPr lang="cs-CZ" baseline="-25000" dirty="0"/>
              <a:t>C</a:t>
            </a:r>
            <a:r>
              <a:rPr lang="cs-CZ" dirty="0"/>
              <a:t> jednoho statku za druhý by měla být stejná pro oba spotřebitele;</a:t>
            </a:r>
          </a:p>
          <a:p>
            <a:pPr marL="514350" lvl="0" indent="-514350">
              <a:buFont typeface="+mj-lt"/>
              <a:buAutoNum type="arabicPeriod"/>
            </a:pPr>
            <a:r>
              <a:rPr lang="cs-CZ" dirty="0"/>
              <a:t>mezní míra technické substituce MRTS jednoho výrobního faktoru za druhý by měla být stejná pro oba vyráběné statky;</a:t>
            </a:r>
          </a:p>
          <a:p>
            <a:pPr marL="514350" lvl="0" indent="-514350">
              <a:buFont typeface="+mj-lt"/>
              <a:buAutoNum type="arabicPeriod"/>
            </a:pPr>
            <a:r>
              <a:rPr lang="cs-CZ" dirty="0"/>
              <a:t>mezní míra transformace produktu MRPT by se měla rovnat společné mezní míře substituce ve spotřebě MRS</a:t>
            </a:r>
            <a:r>
              <a:rPr lang="cs-CZ" baseline="-25000" dirty="0"/>
              <a:t>C</a:t>
            </a:r>
            <a:r>
              <a:rPr lang="cs-CZ" dirty="0"/>
              <a:t>.</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86</a:t>
            </a:fld>
            <a:endParaRPr lang="cs-CZ"/>
          </a:p>
        </p:txBody>
      </p:sp>
    </p:spTree>
    <p:extLst>
      <p:ext uri="{BB962C8B-B14F-4D97-AF65-F5344CB8AC3E}">
        <p14:creationId xmlns:p14="http://schemas.microsoft.com/office/powerpoint/2010/main" val="344897396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fontScale="85000" lnSpcReduction="20000"/>
          </a:bodyPr>
          <a:lstStyle/>
          <a:p>
            <a:pPr marL="0" lvl="2" indent="0">
              <a:buNone/>
            </a:pPr>
            <a:endParaRPr lang="cs-CZ" sz="2800" dirty="0" smtClean="0"/>
          </a:p>
          <a:p>
            <a:pPr marL="0" lvl="0" indent="0">
              <a:buNone/>
            </a:pPr>
            <a:r>
              <a:rPr lang="cs-CZ" sz="3800" dirty="0" smtClean="0"/>
              <a:t>EFEKTIVNOST VE VÝROBĚ</a:t>
            </a:r>
          </a:p>
          <a:p>
            <a:pPr marL="114300" indent="0">
              <a:buNone/>
            </a:pPr>
            <a:r>
              <a:rPr lang="cs-CZ" b="1" dirty="0"/>
              <a:t>Všeobecná rovnováha v ekonomice</a:t>
            </a:r>
          </a:p>
          <a:p>
            <a:pPr marL="514350" lvl="0" indent="-514350">
              <a:buFont typeface="+mj-lt"/>
              <a:buAutoNum type="arabicPeriod"/>
            </a:pPr>
            <a:r>
              <a:rPr lang="cs-CZ" dirty="0"/>
              <a:t>mezní míra substituce ve spotřebě MRS</a:t>
            </a:r>
            <a:r>
              <a:rPr lang="cs-CZ" baseline="-25000" dirty="0"/>
              <a:t>C</a:t>
            </a:r>
            <a:r>
              <a:rPr lang="cs-CZ" dirty="0"/>
              <a:t> všech statků by měla být stejná pro všechny spotřebitele;</a:t>
            </a:r>
          </a:p>
          <a:p>
            <a:pPr marL="514350" lvl="0" indent="-514350">
              <a:buFont typeface="+mj-lt"/>
              <a:buAutoNum type="arabicPeriod"/>
            </a:pPr>
            <a:r>
              <a:rPr lang="cs-CZ" dirty="0"/>
              <a:t>mezní míra technické substituce MRTS všech výrobních faktorů by měla být stejná pro všechny statky;</a:t>
            </a:r>
          </a:p>
          <a:p>
            <a:pPr marL="514350" lvl="0" indent="-514350">
              <a:buFont typeface="+mj-lt"/>
              <a:buAutoNum type="arabicPeriod"/>
            </a:pPr>
            <a:r>
              <a:rPr lang="cs-CZ" dirty="0"/>
              <a:t>společná mezní míra substituce ve spotřebě MRS</a:t>
            </a:r>
            <a:r>
              <a:rPr lang="cs-CZ" baseline="-25000" dirty="0"/>
              <a:t>C</a:t>
            </a:r>
            <a:r>
              <a:rPr lang="cs-CZ" dirty="0"/>
              <a:t> by se měla rovnat společné mezní míře transformace produktu MRPT pro všechny statky.</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87</a:t>
            </a:fld>
            <a:endParaRPr lang="cs-CZ"/>
          </a:p>
        </p:txBody>
      </p:sp>
    </p:spTree>
    <p:extLst>
      <p:ext uri="{BB962C8B-B14F-4D97-AF65-F5344CB8AC3E}">
        <p14:creationId xmlns:p14="http://schemas.microsoft.com/office/powerpoint/2010/main" val="270373645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buNone/>
            </a:pPr>
            <a:endParaRPr lang="cs-CZ" sz="2800" dirty="0" smtClean="0"/>
          </a:p>
          <a:p>
            <a:pPr marL="0" lvl="0" indent="0">
              <a:buNone/>
            </a:pPr>
            <a:r>
              <a:rPr lang="cs-CZ" dirty="0" smtClean="0"/>
              <a:t>EFEKTIVNOST VE VÝROBĚ</a:t>
            </a:r>
          </a:p>
          <a:p>
            <a:pPr marL="0" indent="0">
              <a:buNone/>
            </a:pPr>
            <a:r>
              <a:rPr lang="cs-CZ" b="1" dirty="0"/>
              <a:t>Konflikt mezi efektivností a spravedlností</a:t>
            </a:r>
          </a:p>
          <a:p>
            <a:pPr lvl="0"/>
            <a:r>
              <a:rPr lang="cs-CZ" dirty="0"/>
              <a:t>Problémem dosahování efektivnosti v modelu dokonale konkurenčního cenového systému je, že efektivní situace nemusí být společensky žádoucí.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88</a:t>
            </a:fld>
            <a:endParaRPr lang="cs-CZ"/>
          </a:p>
        </p:txBody>
      </p:sp>
    </p:spTree>
    <p:extLst>
      <p:ext uri="{BB962C8B-B14F-4D97-AF65-F5344CB8AC3E}">
        <p14:creationId xmlns:p14="http://schemas.microsoft.com/office/powerpoint/2010/main" val="5094328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lgn="ctr">
              <a:buNone/>
            </a:pPr>
            <a:endParaRPr lang="cs-CZ" sz="2800" dirty="0" smtClean="0"/>
          </a:p>
          <a:p>
            <a:pPr marL="0" lvl="0" indent="0" algn="ctr">
              <a:buNone/>
            </a:pPr>
            <a:r>
              <a:rPr lang="cs-CZ" dirty="0" smtClean="0"/>
              <a:t>EKONOMIE BLAHOBYTU</a:t>
            </a:r>
          </a:p>
          <a:p>
            <a:pPr marL="0" indent="0" algn="ctr">
              <a:buNone/>
            </a:pPr>
            <a:endParaRPr lang="cs-CZ" dirty="0" smtClean="0"/>
          </a:p>
          <a:p>
            <a:pPr marL="0" indent="0" algn="ctr">
              <a:buNone/>
            </a:pPr>
            <a:r>
              <a:rPr lang="cs-CZ" i="1" dirty="0" smtClean="0"/>
              <a:t>účinky </a:t>
            </a:r>
            <a:r>
              <a:rPr lang="cs-CZ" i="1" dirty="0"/>
              <a:t>celého ekonomického procesu a jeho částí na blahobyt jedince či skupin </a:t>
            </a:r>
            <a:r>
              <a:rPr lang="cs-CZ" i="1" dirty="0" smtClean="0"/>
              <a:t>lidí</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89</a:t>
            </a:fld>
            <a:endParaRPr lang="cs-CZ"/>
          </a:p>
        </p:txBody>
      </p:sp>
    </p:spTree>
    <p:extLst>
      <p:ext uri="{BB962C8B-B14F-4D97-AF65-F5344CB8AC3E}">
        <p14:creationId xmlns:p14="http://schemas.microsoft.com/office/powerpoint/2010/main" val="1094824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1. </a:t>
            </a:r>
            <a:r>
              <a:rPr lang="cs-CZ" dirty="0"/>
              <a:t>Analytický aparát mikroekonomie</a:t>
            </a:r>
          </a:p>
        </p:txBody>
      </p:sp>
      <p:sp>
        <p:nvSpPr>
          <p:cNvPr id="3" name="Zástupný symbol pro obsah 2"/>
          <p:cNvSpPr>
            <a:spLocks noGrp="1"/>
          </p:cNvSpPr>
          <p:nvPr>
            <p:ph idx="1"/>
          </p:nvPr>
        </p:nvSpPr>
        <p:spPr/>
        <p:txBody>
          <a:bodyPr/>
          <a:lstStyle/>
          <a:p>
            <a:r>
              <a:rPr lang="cs-CZ" dirty="0" smtClean="0"/>
              <a:t>VZTAH MEZI PROMĚNNÝMI</a:t>
            </a:r>
          </a:p>
          <a:p>
            <a:pPr lvl="1"/>
            <a:r>
              <a:rPr lang="cs-CZ" dirty="0" smtClean="0"/>
              <a:t>LINEÁRNÍ</a:t>
            </a:r>
          </a:p>
          <a:p>
            <a:pPr lvl="1"/>
            <a:r>
              <a:rPr lang="cs-CZ" dirty="0" smtClean="0"/>
              <a:t>NELINEÁRNÍ</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a:t>
            </a:fld>
            <a:endParaRPr lang="cs-CZ"/>
          </a:p>
        </p:txBody>
      </p:sp>
    </p:spTree>
    <p:extLst>
      <p:ext uri="{BB962C8B-B14F-4D97-AF65-F5344CB8AC3E}">
        <p14:creationId xmlns:p14="http://schemas.microsoft.com/office/powerpoint/2010/main" val="241242521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lgn="ctr">
              <a:buNone/>
            </a:pPr>
            <a:endParaRPr lang="cs-CZ" sz="2800" dirty="0" smtClean="0"/>
          </a:p>
          <a:p>
            <a:pPr marL="0" lvl="0" indent="0" algn="ctr">
              <a:buNone/>
            </a:pPr>
            <a:r>
              <a:rPr lang="cs-CZ" dirty="0" smtClean="0"/>
              <a:t>EKONOMIE BLAHOBYTU</a:t>
            </a:r>
          </a:p>
          <a:p>
            <a:pPr marL="0" indent="0" algn="ctr">
              <a:buNone/>
            </a:pPr>
            <a:endParaRPr lang="cs-CZ" dirty="0" smtClean="0"/>
          </a:p>
          <a:p>
            <a:pPr marL="514350" lvl="0" indent="-514350">
              <a:buFont typeface="+mj-lt"/>
              <a:buAutoNum type="arabicPeriod"/>
            </a:pPr>
            <a:r>
              <a:rPr lang="cs-CZ" dirty="0"/>
              <a:t>původní ekonomie blahobytu;</a:t>
            </a:r>
          </a:p>
          <a:p>
            <a:pPr marL="514350" lvl="0" indent="-514350">
              <a:buFont typeface="+mj-lt"/>
              <a:buAutoNum type="arabicPeriod"/>
            </a:pPr>
            <a:r>
              <a:rPr lang="cs-CZ" dirty="0"/>
              <a:t>nová ekonomie blahobytu a funkce společenského blahobytu;</a:t>
            </a:r>
          </a:p>
          <a:p>
            <a:pPr marL="514350" lvl="0" indent="-514350">
              <a:buFont typeface="+mj-lt"/>
              <a:buAutoNum type="arabicPeriod"/>
            </a:pPr>
            <a:r>
              <a:rPr lang="cs-CZ" dirty="0"/>
              <a:t>alternativní přístupy k ekonomii blahobytu.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90</a:t>
            </a:fld>
            <a:endParaRPr lang="cs-CZ"/>
          </a:p>
        </p:txBody>
      </p:sp>
    </p:spTree>
    <p:extLst>
      <p:ext uri="{BB962C8B-B14F-4D97-AF65-F5344CB8AC3E}">
        <p14:creationId xmlns:p14="http://schemas.microsoft.com/office/powerpoint/2010/main" val="115902565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fontScale="92500" lnSpcReduction="20000"/>
          </a:bodyPr>
          <a:lstStyle/>
          <a:p>
            <a:pPr marL="0" lvl="2" indent="0" algn="ctr">
              <a:buNone/>
            </a:pPr>
            <a:endParaRPr lang="cs-CZ" sz="2800" dirty="0" smtClean="0"/>
          </a:p>
          <a:p>
            <a:pPr marL="0" lvl="0" indent="0" algn="ctr">
              <a:buNone/>
            </a:pPr>
            <a:r>
              <a:rPr lang="cs-CZ" dirty="0" smtClean="0"/>
              <a:t>EKONOMIE BLAHOBYTU</a:t>
            </a:r>
          </a:p>
          <a:p>
            <a:pPr marL="0" indent="0" algn="ctr">
              <a:buNone/>
            </a:pPr>
            <a:endParaRPr lang="cs-CZ" dirty="0" smtClean="0"/>
          </a:p>
          <a:p>
            <a:r>
              <a:rPr lang="cs-CZ" b="1" dirty="0"/>
              <a:t>Teorie společenského blahobytu</a:t>
            </a:r>
            <a:r>
              <a:rPr lang="cs-CZ" dirty="0"/>
              <a:t> je zaměřena na nalezení alokací, které jsou efektivní a současně spravedlivé</a:t>
            </a:r>
            <a:r>
              <a:rPr lang="cs-CZ" dirty="0" smtClean="0"/>
              <a:t>.</a:t>
            </a:r>
          </a:p>
          <a:p>
            <a:r>
              <a:rPr lang="cs-CZ" b="1" dirty="0"/>
              <a:t>Společenský blahobyt</a:t>
            </a:r>
            <a:r>
              <a:rPr lang="cs-CZ" dirty="0"/>
              <a:t> </a:t>
            </a:r>
            <a:r>
              <a:rPr lang="cs-CZ" b="1" dirty="0"/>
              <a:t>(SW)</a:t>
            </a:r>
            <a:r>
              <a:rPr lang="cs-CZ" dirty="0"/>
              <a:t> je chápán jako synonymum úrovně uspokojení členů společnosti. </a:t>
            </a:r>
            <a:endParaRPr lang="cs-CZ" dirty="0" smtClean="0"/>
          </a:p>
          <a:p>
            <a:r>
              <a:rPr lang="cs-CZ" b="1" dirty="0" smtClean="0"/>
              <a:t>Funkce </a:t>
            </a:r>
            <a:r>
              <a:rPr lang="cs-CZ" b="1" dirty="0"/>
              <a:t>společenského blahobytu</a:t>
            </a:r>
            <a:r>
              <a:rPr lang="cs-CZ" dirty="0"/>
              <a:t> je výčtem faktorů, které společenský blahobyt určují. </a:t>
            </a:r>
          </a:p>
          <a:p>
            <a:endParaRPr lang="cs-CZ" dirty="0"/>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91</a:t>
            </a:fld>
            <a:endParaRPr lang="cs-CZ"/>
          </a:p>
        </p:txBody>
      </p:sp>
    </p:spTree>
    <p:extLst>
      <p:ext uri="{BB962C8B-B14F-4D97-AF65-F5344CB8AC3E}">
        <p14:creationId xmlns:p14="http://schemas.microsoft.com/office/powerpoint/2010/main" val="13818197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lgn="ctr">
              <a:buNone/>
            </a:pPr>
            <a:endParaRPr lang="cs-CZ" sz="2800" dirty="0" smtClean="0"/>
          </a:p>
          <a:p>
            <a:pPr marL="0" lvl="0" indent="0" algn="ctr">
              <a:buNone/>
            </a:pPr>
            <a:r>
              <a:rPr lang="cs-CZ" dirty="0" smtClean="0"/>
              <a:t>EKONOMIE BLAHOBYTU DLE BERGSONA</a:t>
            </a:r>
          </a:p>
          <a:p>
            <a:pPr marL="0" indent="0" algn="ctr">
              <a:buNone/>
            </a:pPr>
            <a:endParaRPr lang="cs-CZ" dirty="0" smtClean="0"/>
          </a:p>
          <a:p>
            <a:pPr lvl="0"/>
            <a:r>
              <a:rPr lang="cs-CZ" dirty="0"/>
              <a:t>jako funkci blahobytu každého člena společnosti;</a:t>
            </a:r>
          </a:p>
          <a:p>
            <a:pPr lvl="0"/>
            <a:r>
              <a:rPr lang="cs-CZ" dirty="0"/>
              <a:t>jako množství spotřebovávaných výrobků a služeb každým členem společnosti</a:t>
            </a:r>
          </a:p>
          <a:p>
            <a:endParaRPr lang="cs-CZ" dirty="0"/>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92</a:t>
            </a:fld>
            <a:endParaRPr lang="cs-CZ"/>
          </a:p>
        </p:txBody>
      </p:sp>
    </p:spTree>
    <p:extLst>
      <p:ext uri="{BB962C8B-B14F-4D97-AF65-F5344CB8AC3E}">
        <p14:creationId xmlns:p14="http://schemas.microsoft.com/office/powerpoint/2010/main" val="225097567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lgn="ctr">
              <a:buNone/>
            </a:pPr>
            <a:endParaRPr lang="cs-CZ" sz="2800" dirty="0" smtClean="0"/>
          </a:p>
          <a:p>
            <a:pPr marL="0" lvl="0" indent="0" algn="ctr">
              <a:buNone/>
            </a:pPr>
            <a:r>
              <a:rPr lang="cs-CZ" dirty="0" smtClean="0"/>
              <a:t>KRITÉRIA RŮSTU SPOLEČENSKÉHO BLAHOBYTU</a:t>
            </a:r>
          </a:p>
          <a:p>
            <a:pPr marL="0" indent="0" algn="ctr">
              <a:buNone/>
            </a:pPr>
            <a:endParaRPr lang="cs-CZ" dirty="0" smtClean="0"/>
          </a:p>
          <a:p>
            <a:pPr marL="0" lvl="0" indent="0" algn="ctr">
              <a:buNone/>
            </a:pPr>
            <a:r>
              <a:rPr lang="cs-CZ" dirty="0" smtClean="0"/>
              <a:t>růst </a:t>
            </a:r>
            <a:r>
              <a:rPr lang="cs-CZ" dirty="0"/>
              <a:t>produktu ekonomiky </a:t>
            </a:r>
            <a:r>
              <a:rPr lang="cs-CZ" dirty="0" smtClean="0"/>
              <a:t>HDP </a:t>
            </a:r>
          </a:p>
          <a:p>
            <a:pPr marL="0" lvl="0" indent="0" algn="ctr">
              <a:buNone/>
            </a:pPr>
            <a:r>
              <a:rPr lang="cs-CZ" dirty="0" smtClean="0"/>
              <a:t>(dle Adama Smithe)</a:t>
            </a:r>
            <a:endParaRPr lang="cs-CZ" dirty="0"/>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93</a:t>
            </a:fld>
            <a:endParaRPr lang="cs-CZ"/>
          </a:p>
        </p:txBody>
      </p:sp>
    </p:spTree>
    <p:extLst>
      <p:ext uri="{BB962C8B-B14F-4D97-AF65-F5344CB8AC3E}">
        <p14:creationId xmlns:p14="http://schemas.microsoft.com/office/powerpoint/2010/main" val="400261704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lnSpcReduction="10000"/>
          </a:bodyPr>
          <a:lstStyle/>
          <a:p>
            <a:pPr marL="0" lvl="2" indent="0" algn="ctr">
              <a:buNone/>
            </a:pPr>
            <a:endParaRPr lang="cs-CZ" sz="2800" dirty="0" smtClean="0"/>
          </a:p>
          <a:p>
            <a:pPr marL="0" lvl="0" indent="0" algn="ctr">
              <a:buNone/>
            </a:pPr>
            <a:r>
              <a:rPr lang="cs-CZ" dirty="0" smtClean="0"/>
              <a:t>KRITÉRIA RŮSTU SPOLEČENSKÉHO BLAHOBYTU</a:t>
            </a:r>
          </a:p>
          <a:p>
            <a:pPr marL="514350" lvl="0" indent="-514350">
              <a:buFont typeface="+mj-lt"/>
              <a:buAutoNum type="arabicPeriod"/>
            </a:pPr>
            <a:r>
              <a:rPr lang="cs-CZ" dirty="0" smtClean="0"/>
              <a:t>růst </a:t>
            </a:r>
            <a:r>
              <a:rPr lang="cs-CZ" dirty="0"/>
              <a:t>produkce znamená efektivnější využití stávajících zdrojů a vytváří se tak více zdrojů pro spotřebu;</a:t>
            </a:r>
          </a:p>
          <a:p>
            <a:pPr marL="514350" lvl="0" indent="-514350">
              <a:buFont typeface="+mj-lt"/>
              <a:buAutoNum type="arabicPeriod"/>
            </a:pPr>
            <a:r>
              <a:rPr lang="cs-CZ" dirty="0"/>
              <a:t>díky lepšímu využití zdrojů je zajištěn větší důchod a lidé si pak mohou dovolit kupovat více </a:t>
            </a:r>
            <a:r>
              <a:rPr lang="cs-CZ" dirty="0" smtClean="0"/>
              <a:t>statků.</a:t>
            </a:r>
            <a:endParaRPr lang="cs-CZ" dirty="0"/>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94</a:t>
            </a:fld>
            <a:endParaRPr lang="cs-CZ"/>
          </a:p>
        </p:txBody>
      </p:sp>
    </p:spTree>
    <p:extLst>
      <p:ext uri="{BB962C8B-B14F-4D97-AF65-F5344CB8AC3E}">
        <p14:creationId xmlns:p14="http://schemas.microsoft.com/office/powerpoint/2010/main" val="214768905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lgn="ctr">
              <a:buNone/>
            </a:pPr>
            <a:endParaRPr lang="cs-CZ" sz="2800" dirty="0" smtClean="0"/>
          </a:p>
          <a:p>
            <a:pPr marL="0" lvl="0" indent="0" algn="ctr">
              <a:buNone/>
            </a:pPr>
            <a:r>
              <a:rPr lang="cs-CZ" dirty="0" smtClean="0"/>
              <a:t>KRITÉRIA RŮSTU SPOLEČENSKÉHO BLAHOBYTU</a:t>
            </a:r>
          </a:p>
          <a:p>
            <a:pPr marL="0" indent="0" algn="ctr">
              <a:buNone/>
            </a:pPr>
            <a:endParaRPr lang="cs-CZ" dirty="0" smtClean="0"/>
          </a:p>
          <a:p>
            <a:pPr marL="0" lvl="0" indent="0" algn="ctr">
              <a:buNone/>
            </a:pPr>
            <a:r>
              <a:rPr lang="cs-CZ" i="1" dirty="0"/>
              <a:t>společenský blahobyt roste, jestliže největší množství statků je rozděleno mezi největší počet lidí.</a:t>
            </a:r>
            <a:r>
              <a:rPr lang="cs-CZ" i="1" dirty="0" smtClean="0"/>
              <a:t> </a:t>
            </a:r>
          </a:p>
          <a:p>
            <a:pPr marL="0" lvl="0" indent="0" algn="ctr">
              <a:buNone/>
            </a:pPr>
            <a:r>
              <a:rPr lang="cs-CZ" i="1" dirty="0" smtClean="0"/>
              <a:t>(dle </a:t>
            </a:r>
            <a:r>
              <a:rPr lang="cs-CZ" i="1" dirty="0" err="1" smtClean="0"/>
              <a:t>Benthama</a:t>
            </a:r>
            <a:r>
              <a:rPr lang="cs-CZ" i="1" dirty="0" smtClean="0"/>
              <a:t>)</a:t>
            </a:r>
            <a:endParaRPr lang="cs-CZ" i="1" dirty="0"/>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95</a:t>
            </a:fld>
            <a:endParaRPr lang="cs-CZ"/>
          </a:p>
        </p:txBody>
      </p:sp>
    </p:spTree>
    <p:extLst>
      <p:ext uri="{BB962C8B-B14F-4D97-AF65-F5344CB8AC3E}">
        <p14:creationId xmlns:p14="http://schemas.microsoft.com/office/powerpoint/2010/main" val="343210991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lgn="ctr">
              <a:buNone/>
            </a:pPr>
            <a:endParaRPr lang="cs-CZ" sz="2800" dirty="0" smtClean="0"/>
          </a:p>
          <a:p>
            <a:pPr marL="0" lvl="0" indent="0" algn="ctr">
              <a:buNone/>
            </a:pPr>
            <a:r>
              <a:rPr lang="cs-CZ" dirty="0" smtClean="0"/>
              <a:t>KRITÉRIA RŮSTU SPOLEČENSKÉHO BLAHOBYTU</a:t>
            </a:r>
          </a:p>
          <a:p>
            <a:pPr marL="0" indent="0" algn="ctr">
              <a:buNone/>
            </a:pPr>
            <a:endParaRPr lang="cs-CZ" dirty="0" smtClean="0"/>
          </a:p>
          <a:p>
            <a:pPr marL="0" lvl="0" indent="0" algn="ctr">
              <a:buNone/>
            </a:pPr>
            <a:r>
              <a:rPr lang="cs-CZ" i="1" dirty="0" smtClean="0"/>
              <a:t>klesající </a:t>
            </a:r>
            <a:r>
              <a:rPr lang="cs-CZ" i="1" dirty="0"/>
              <a:t>mezní </a:t>
            </a:r>
            <a:r>
              <a:rPr lang="cs-CZ" i="1" dirty="0" smtClean="0"/>
              <a:t>užitečnost </a:t>
            </a:r>
          </a:p>
          <a:p>
            <a:pPr marL="0" lvl="0" indent="0" algn="ctr">
              <a:buNone/>
            </a:pPr>
            <a:r>
              <a:rPr lang="cs-CZ" i="1" dirty="0" smtClean="0"/>
              <a:t>(</a:t>
            </a:r>
            <a:r>
              <a:rPr lang="cs-CZ" i="1" dirty="0" err="1"/>
              <a:t>Kardinalistické</a:t>
            </a:r>
            <a:r>
              <a:rPr lang="cs-CZ" i="1" dirty="0"/>
              <a:t> kritérium</a:t>
            </a:r>
            <a:r>
              <a:rPr lang="cs-CZ" i="1" dirty="0" smtClean="0"/>
              <a:t>)</a:t>
            </a:r>
            <a:endParaRPr lang="cs-CZ" i="1" dirty="0"/>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96</a:t>
            </a:fld>
            <a:endParaRPr lang="cs-CZ"/>
          </a:p>
        </p:txBody>
      </p:sp>
    </p:spTree>
    <p:extLst>
      <p:ext uri="{BB962C8B-B14F-4D97-AF65-F5344CB8AC3E}">
        <p14:creationId xmlns:p14="http://schemas.microsoft.com/office/powerpoint/2010/main" val="409277359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smtClean="0"/>
              <a:t>Ekonomická efektivnost a blahobyt</a:t>
            </a:r>
            <a:endParaRPr lang="cs-CZ" dirty="0"/>
          </a:p>
        </p:txBody>
      </p:sp>
      <p:sp>
        <p:nvSpPr>
          <p:cNvPr id="3" name="Zástupný symbol pro obsah 2"/>
          <p:cNvSpPr>
            <a:spLocks noGrp="1"/>
          </p:cNvSpPr>
          <p:nvPr>
            <p:ph idx="1"/>
          </p:nvPr>
        </p:nvSpPr>
        <p:spPr/>
        <p:txBody>
          <a:bodyPr>
            <a:normAutofit/>
          </a:bodyPr>
          <a:lstStyle/>
          <a:p>
            <a:pPr marL="0" lvl="2" indent="0" algn="ctr">
              <a:buNone/>
            </a:pPr>
            <a:endParaRPr lang="cs-CZ" sz="2800" dirty="0" smtClean="0"/>
          </a:p>
          <a:p>
            <a:pPr marL="0" lvl="0" indent="0" algn="ctr">
              <a:buNone/>
            </a:pPr>
            <a:r>
              <a:rPr lang="cs-CZ" dirty="0" smtClean="0"/>
              <a:t>KRITÉRIA RŮSTU SPOLEČENSKÉHO BLAHOBYTU</a:t>
            </a:r>
          </a:p>
          <a:p>
            <a:pPr marL="0" indent="0" algn="ctr">
              <a:buNone/>
            </a:pPr>
            <a:endParaRPr lang="cs-CZ" dirty="0" smtClean="0"/>
          </a:p>
          <a:p>
            <a:pPr marL="0" lvl="0" indent="0" algn="ctr">
              <a:buNone/>
            </a:pPr>
            <a:r>
              <a:rPr lang="cs-CZ" i="1" dirty="0"/>
              <a:t>Blahobyt je podle něj maximální, když jsou splněny všechny tři podmínky </a:t>
            </a:r>
            <a:r>
              <a:rPr lang="cs-CZ" i="1" dirty="0" err="1"/>
              <a:t>Paretovského</a:t>
            </a:r>
            <a:r>
              <a:rPr lang="cs-CZ" i="1" dirty="0"/>
              <a:t> </a:t>
            </a:r>
            <a:r>
              <a:rPr lang="cs-CZ" i="1" dirty="0" smtClean="0"/>
              <a:t>optima. </a:t>
            </a:r>
          </a:p>
          <a:p>
            <a:pPr marL="0" lvl="0" indent="0" algn="ctr">
              <a:buNone/>
            </a:pPr>
            <a:r>
              <a:rPr lang="cs-CZ" i="1" dirty="0" smtClean="0"/>
              <a:t>(</a:t>
            </a:r>
            <a:r>
              <a:rPr lang="cs-CZ" i="1" dirty="0" err="1" smtClean="0"/>
              <a:t>Paretovo</a:t>
            </a:r>
            <a:r>
              <a:rPr lang="cs-CZ" i="1" dirty="0" smtClean="0"/>
              <a:t> </a:t>
            </a:r>
            <a:r>
              <a:rPr lang="cs-CZ" i="1" dirty="0"/>
              <a:t>kritérium</a:t>
            </a:r>
            <a:r>
              <a:rPr lang="cs-CZ" i="1" dirty="0" smtClean="0"/>
              <a:t>)</a:t>
            </a:r>
            <a:endParaRPr lang="cs-CZ" i="1" dirty="0"/>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97</a:t>
            </a:fld>
            <a:endParaRPr lang="cs-CZ"/>
          </a:p>
        </p:txBody>
      </p:sp>
    </p:spTree>
    <p:extLst>
      <p:ext uri="{BB962C8B-B14F-4D97-AF65-F5344CB8AC3E}">
        <p14:creationId xmlns:p14="http://schemas.microsoft.com/office/powerpoint/2010/main" val="140821239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6. </a:t>
            </a:r>
            <a:endParaRPr lang="cs-CZ" dirty="0"/>
          </a:p>
        </p:txBody>
      </p:sp>
      <p:sp>
        <p:nvSpPr>
          <p:cNvPr id="3" name="Zástupný symbol pro obsah 2"/>
          <p:cNvSpPr>
            <a:spLocks noGrp="1"/>
          </p:cNvSpPr>
          <p:nvPr>
            <p:ph type="subTitle" idx="1"/>
          </p:nvPr>
        </p:nvSpPr>
        <p:spPr/>
        <p:txBody>
          <a:bodyPr>
            <a:normAutofit/>
          </a:bodyPr>
          <a:lstStyle/>
          <a:p>
            <a:pPr lvl="0"/>
            <a:r>
              <a:rPr lang="cs-CZ" b="1" cap="all" dirty="0" smtClean="0"/>
              <a:t>Ekonomie informací</a:t>
            </a:r>
            <a:endParaRPr lang="cs-CZ" b="1" cap="all" dirty="0"/>
          </a:p>
        </p:txBody>
      </p:sp>
      <p:sp>
        <p:nvSpPr>
          <p:cNvPr id="5" name="Zástupný symbol pro číslo snímku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ACF089-6BD9-4FF9-8F05-3BF27D933551}" type="slidenum">
              <a:rPr kumimoji="0" lang="cs-CZ" sz="1200" b="0" i="0" u="none" strike="noStrike" kern="1200" cap="none" spc="0" normalizeH="0" baseline="0" noProof="0" smtClean="0">
                <a:ln>
                  <a:noFill/>
                </a:ln>
                <a:solidFill>
                  <a:prstClr val="black">
                    <a:tint val="75000"/>
                  </a:prstClr>
                </a:solidFill>
                <a:effectLst/>
                <a:uLnTx/>
                <a:uFillTx/>
                <a:latin typeface="Source sans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98</a:t>
            </a:fld>
            <a:endParaRPr kumimoji="0" lang="cs-CZ" sz="1200" b="0" i="0" u="none" strike="noStrike" kern="1200" cap="none" spc="0" normalizeH="0" baseline="0" noProof="0">
              <a:ln>
                <a:noFill/>
              </a:ln>
              <a:solidFill>
                <a:prstClr val="black">
                  <a:tint val="75000"/>
                </a:prstClr>
              </a:solidFill>
              <a:effectLst/>
              <a:uLnTx/>
              <a:uFillTx/>
              <a:latin typeface="Source sans Pro"/>
              <a:ea typeface="+mn-ea"/>
              <a:cs typeface="+mn-cs"/>
            </a:endParaRPr>
          </a:p>
        </p:txBody>
      </p:sp>
    </p:spTree>
    <p:extLst>
      <p:ext uri="{BB962C8B-B14F-4D97-AF65-F5344CB8AC3E}">
        <p14:creationId xmlns:p14="http://schemas.microsoft.com/office/powerpoint/2010/main" val="82831628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6. </a:t>
            </a:r>
            <a:r>
              <a:rPr lang="cs-CZ" b="1" cap="all" dirty="0" smtClean="0"/>
              <a:t>Ekonomie informací</a:t>
            </a:r>
            <a:endParaRPr lang="cs-CZ" dirty="0"/>
          </a:p>
        </p:txBody>
      </p:sp>
      <p:sp>
        <p:nvSpPr>
          <p:cNvPr id="3" name="Zástupný symbol pro obsah 2"/>
          <p:cNvSpPr>
            <a:spLocks noGrp="1"/>
          </p:cNvSpPr>
          <p:nvPr>
            <p:ph idx="1"/>
          </p:nvPr>
        </p:nvSpPr>
        <p:spPr/>
        <p:txBody>
          <a:bodyPr>
            <a:normAutofit/>
          </a:bodyPr>
          <a:lstStyle/>
          <a:p>
            <a:pPr marL="0" lvl="2" indent="0" algn="ctr">
              <a:buNone/>
            </a:pPr>
            <a:endParaRPr lang="cs-CZ" sz="2800" dirty="0" smtClean="0"/>
          </a:p>
          <a:p>
            <a:pPr marL="0" indent="0" algn="ctr">
              <a:buNone/>
            </a:pPr>
            <a:endParaRPr lang="cs-CZ" dirty="0" smtClean="0"/>
          </a:p>
          <a:p>
            <a:pPr marL="0" lvl="0" indent="0" algn="ctr">
              <a:buNone/>
            </a:pPr>
            <a:r>
              <a:rPr lang="cs-CZ" i="1" dirty="0"/>
              <a:t>Asymetrické informace jsou tržní situace, kdy ekonomické subjekty na jedné straně trhu mají více informací než subjekty na druhé straně</a:t>
            </a:r>
            <a:r>
              <a:rPr lang="cs-CZ" i="1" dirty="0" smtClean="0"/>
              <a:t>.</a:t>
            </a:r>
          </a:p>
          <a:p>
            <a:pPr marL="0" lvl="0" indent="0" algn="ctr">
              <a:buNone/>
            </a:pPr>
            <a:r>
              <a:rPr lang="cs-CZ" i="1" dirty="0" smtClean="0"/>
              <a:t> </a:t>
            </a:r>
          </a:p>
          <a:p>
            <a:pPr marL="0" lvl="0" indent="0" algn="ctr">
              <a:buNone/>
            </a:pPr>
            <a:r>
              <a:rPr lang="cs-CZ" i="1" dirty="0" smtClean="0"/>
              <a:t>Jsou jednou </a:t>
            </a:r>
            <a:r>
              <a:rPr lang="cs-CZ" i="1" dirty="0"/>
              <a:t>z příčin selhání trhu.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99</a:t>
            </a:fld>
            <a:endParaRPr lang="cs-CZ"/>
          </a:p>
        </p:txBody>
      </p:sp>
    </p:spTree>
    <p:extLst>
      <p:ext uri="{BB962C8B-B14F-4D97-AF65-F5344CB8AC3E}">
        <p14:creationId xmlns:p14="http://schemas.microsoft.com/office/powerpoint/2010/main" val="31354711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HS UTB">
      <a:majorFont>
        <a:latin typeface="Source Sans Pro Bold"/>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FAE8BE0F9241ED4083F743BB03EE1D68" ma:contentTypeVersion="6" ma:contentTypeDescription="Vytvoří nový dokument" ma:contentTypeScope="" ma:versionID="75308dad9fd30a06f0ee202355c99f27">
  <xsd:schema xmlns:xsd="http://www.w3.org/2001/XMLSchema" xmlns:xs="http://www.w3.org/2001/XMLSchema" xmlns:p="http://schemas.microsoft.com/office/2006/metadata/properties" xmlns:ns2="8b24c481-12b6-4046-ad3b-a377fcd4f4d5" xmlns:ns3="34a0577a-2fcf-4f5f-aec4-f2eae0fecbd1" targetNamespace="http://schemas.microsoft.com/office/2006/metadata/properties" ma:root="true" ma:fieldsID="0518d7c8ee3caa4368b2aa72bf2eba4e" ns2:_="" ns3:_="">
    <xsd:import namespace="8b24c481-12b6-4046-ad3b-a377fcd4f4d5"/>
    <xsd:import namespace="34a0577a-2fcf-4f5f-aec4-f2eae0fecbd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24c481-12b6-4046-ad3b-a377fcd4f4d5" elementFormDefault="qualified">
    <xsd:import namespace="http://schemas.microsoft.com/office/2006/documentManagement/types"/>
    <xsd:import namespace="http://schemas.microsoft.com/office/infopath/2007/PartnerControls"/>
    <xsd:element name="SharedWithUsers" ma:index="8" nillable="true" ma:displayName="Sdílí se s"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dílené s podrobnostmi"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a0577a-2fcf-4f5f-aec4-f2eae0fecbd1"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22D7251-0F19-4F4C-B0F6-E484F36D4BDE}">
  <ds:schemaRefs>
    <ds:schemaRef ds:uri="http://schemas.microsoft.com/office/2006/documentManagement/types"/>
    <ds:schemaRef ds:uri="http://purl.org/dc/elements/1.1/"/>
    <ds:schemaRef ds:uri="34a0577a-2fcf-4f5f-aec4-f2eae0fecbd1"/>
    <ds:schemaRef ds:uri="http://schemas.microsoft.com/office/2006/metadata/properties"/>
    <ds:schemaRef ds:uri="http://purl.org/dc/terms/"/>
    <ds:schemaRef ds:uri="http://schemas.microsoft.com/office/infopath/2007/PartnerControls"/>
    <ds:schemaRef ds:uri="http://schemas.openxmlformats.org/package/2006/metadata/core-properties"/>
    <ds:schemaRef ds:uri="8b24c481-12b6-4046-ad3b-a377fcd4f4d5"/>
    <ds:schemaRef ds:uri="http://www.w3.org/XML/1998/namespace"/>
    <ds:schemaRef ds:uri="http://purl.org/dc/dcmitype/"/>
  </ds:schemaRefs>
</ds:datastoreItem>
</file>

<file path=customXml/itemProps2.xml><?xml version="1.0" encoding="utf-8"?>
<ds:datastoreItem xmlns:ds="http://schemas.openxmlformats.org/officeDocument/2006/customXml" ds:itemID="{F97A043E-D7D7-4E7B-B0E9-99F944D1E9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24c481-12b6-4046-ad3b-a377fcd4f4d5"/>
    <ds:schemaRef ds:uri="34a0577a-2fcf-4f5f-aec4-f2eae0fecb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B754C21-2258-4B66-AA9A-196BF69EB99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229</TotalTime>
  <Words>6334</Words>
  <Application>Microsoft Office PowerPoint</Application>
  <PresentationFormat>Předvádění na obrazovce (4:3)</PresentationFormat>
  <Paragraphs>1153</Paragraphs>
  <Slides>183</Slides>
  <Notes>4</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183</vt:i4>
      </vt:variant>
    </vt:vector>
  </HeadingPairs>
  <TitlesOfParts>
    <vt:vector size="189" baseType="lpstr">
      <vt:lpstr>Source sans Pro</vt:lpstr>
      <vt:lpstr>Arial</vt:lpstr>
      <vt:lpstr>Symbol</vt:lpstr>
      <vt:lpstr>Calibri</vt:lpstr>
      <vt:lpstr>Source Sans Pro Bold</vt:lpstr>
      <vt:lpstr>Office Theme</vt:lpstr>
      <vt:lpstr>Mikroekonomie</vt:lpstr>
      <vt:lpstr>ÚVOD</vt:lpstr>
      <vt:lpstr>Ekonomické uvažování</vt:lpstr>
      <vt:lpstr>Ekonomické uvažování</vt:lpstr>
      <vt:lpstr>Ekonomické uvažování</vt:lpstr>
      <vt:lpstr>1. </vt:lpstr>
      <vt:lpstr>1. Analytický aparát mikroekonomie</vt:lpstr>
      <vt:lpstr>1. Analytický aparát mikroekonomie</vt:lpstr>
      <vt:lpstr>1. Analytický aparát mikroekonomie</vt:lpstr>
      <vt:lpstr>2.  </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2. chování poptávkové strany</vt:lpstr>
      <vt:lpstr>3. </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3. chování NABÍDKOVÉ strany</vt:lpstr>
      <vt:lpstr>4. </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4. ALTERNATIVNÍ TEORIE FIRMY</vt:lpstr>
      <vt:lpstr>5. </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5. Ekonomická efektivnost a blahobyt</vt:lpstr>
      <vt:lpstr>6. </vt:lpstr>
      <vt:lpstr>6. Ekonomie informací</vt:lpstr>
      <vt:lpstr>6. Ekonomie informací</vt:lpstr>
      <vt:lpstr>6. Ekonomie informací</vt:lpstr>
      <vt:lpstr>6. Ekonomie informací</vt:lpstr>
      <vt:lpstr>7. </vt:lpstr>
      <vt:lpstr>7.1 TESTOVÉ OTÁZKY</vt:lpstr>
      <vt:lpstr>7.1 TESTOVÉ OTÁZKY</vt:lpstr>
      <vt:lpstr>7.2 TESTOVÉ OTÁZKY</vt:lpstr>
      <vt:lpstr>7.2 TESTOVÉ OTÁZKY</vt:lpstr>
      <vt:lpstr>7.3 TESTOVÉ OTÁZKY</vt:lpstr>
      <vt:lpstr>7.3 TESTOVÉ OTÁZKY</vt:lpstr>
      <vt:lpstr>7.4 TESTOVÉ OTÁZKY</vt:lpstr>
      <vt:lpstr>7.4 TESTOVÉ OTÁZKY</vt:lpstr>
      <vt:lpstr>7.5 TESTOVÉ OTÁZKY</vt:lpstr>
      <vt:lpstr>7.5 TESTOVÉ OTÁZKY</vt:lpstr>
      <vt:lpstr>7.6 TESTOVÉ OTÁZKY</vt:lpstr>
      <vt:lpstr>7.6 TESTOVÉ OTÁZKY</vt:lpstr>
      <vt:lpstr>7.7 TESTOVÉ OTÁZKY</vt:lpstr>
      <vt:lpstr>7.7 TESTOVÉ OTÁZKY</vt:lpstr>
      <vt:lpstr>7.8 TESTOVÉ OTÁZKY</vt:lpstr>
      <vt:lpstr>7.8 TESTOVÉ OTÁZKY</vt:lpstr>
      <vt:lpstr>8. </vt:lpstr>
      <vt:lpstr>8.1 PRAVDA/NEPRAVDA ?</vt:lpstr>
      <vt:lpstr>8.1 PRAVDA/NEPRAVDA ?</vt:lpstr>
      <vt:lpstr>8.2 PRAVDA/NEPRAVDA ?</vt:lpstr>
      <vt:lpstr>8.2 PRAVDA/NEPRAVDA ?</vt:lpstr>
      <vt:lpstr>8.3 PRAVDA/NEPRAVDA ?</vt:lpstr>
      <vt:lpstr>8.3 PRAVDA/NEPRAVDA ?</vt:lpstr>
      <vt:lpstr>8.4 PRAVDA/NEPRAVDA ?</vt:lpstr>
      <vt:lpstr>8.4 PRAVDA/NEPRAVDA ?</vt:lpstr>
      <vt:lpstr>8.5 PRAVDA/NEPRAVDA ?</vt:lpstr>
      <vt:lpstr>8.5 PRAVDA/NEPRAVDA ?</vt:lpstr>
      <vt:lpstr>8.6 PRAVDA/NEPRAVDA ?</vt:lpstr>
      <vt:lpstr>8.6 PRAVDA/NEPRAVDA ?</vt:lpstr>
      <vt:lpstr>8.7 PRAVDA/NEPRAVDA ?</vt:lpstr>
      <vt:lpstr>8.7 PRAVDA/NEPRAVDA ?</vt:lpstr>
      <vt:lpstr>8.8 PRAVDA/NEPRAVDA ?</vt:lpstr>
      <vt:lpstr>8.8 PRAVDA/NEPRAVDA ?</vt:lpstr>
      <vt:lpstr>8.9 PRAVDA/NEPRAVDA ?</vt:lpstr>
      <vt:lpstr>8.9 PRAVDA/NEPRAVDA ?</vt:lpstr>
      <vt:lpstr>8.10 PRAVDA/NEPRAVDA ?</vt:lpstr>
      <vt:lpstr>8.10 PRAVDA/NEPRAVDA ?</vt:lpstr>
      <vt:lpstr>8.11 PRAVDA/NEPRAVDA ?</vt:lpstr>
      <vt:lpstr>8.11 PRAVDA/NEPRAVDA ?</vt:lpstr>
      <vt:lpstr>8.12 PRAVDA/NEPRAVDA ?</vt:lpstr>
      <vt:lpstr>8.12 PRAVDA/NEPRAVDA ?</vt:lpstr>
      <vt:lpstr>8.13 PRAVDA/NEPRAVDA ?</vt:lpstr>
      <vt:lpstr>8.13 PRAVDA/NEPRAVDA ?</vt:lpstr>
      <vt:lpstr>8.14 PRAVDA/NEPRAVDA ?</vt:lpstr>
      <vt:lpstr>8.14 PRAVDA/NEPRAVDA ?</vt:lpstr>
      <vt:lpstr>8.15 PRAVDA/NEPRAVDA ?</vt:lpstr>
      <vt:lpstr>8.15 PRAVDA/NEPRAVDA ?</vt:lpstr>
      <vt:lpstr>8.16 PRAVDA/NEPRAVDA ?</vt:lpstr>
      <vt:lpstr>8.16 PRAVDA/NEPRAVDA ?</vt:lpstr>
      <vt:lpstr>8.17 PRAVDA/NEPRAVDA ?</vt:lpstr>
      <vt:lpstr>8.17 PRAVDA/NEPRAVDA ?</vt:lpstr>
      <vt:lpstr>8.18 PRAVDA/NEPRAVDA ?</vt:lpstr>
      <vt:lpstr>8.18 PRAVDA/NEPRAVDA ?</vt:lpstr>
      <vt:lpstr>8.19 PRAVDA/NEPRAVDA ?</vt:lpstr>
      <vt:lpstr>8.19 PRAVDA/NEPRAVDA ?</vt:lpstr>
      <vt:lpstr>8.20 PRAVDA/NEPRAVDA ?</vt:lpstr>
      <vt:lpstr>8.20 PRAVDA/NEPRAVDA ?</vt:lpstr>
      <vt:lpstr>8.21 PRAVDA/NEPRAVDA ?</vt:lpstr>
      <vt:lpstr>8.21 PRAVDA/NEPRAVDA ?</vt:lpstr>
      <vt:lpstr>8.22 PRAVDA/NEPRAVDA ?</vt:lpstr>
      <vt:lpstr>8.22 PRAVDA/NEPRAVDA ?</vt:lpstr>
      <vt:lpstr>8.23 PRAVDA/NEPRAVDA ?</vt:lpstr>
      <vt:lpstr>8.23 PRAVDA/NEPRAVDA ?</vt:lpstr>
      <vt:lpstr>8.24 PRAVDA/NEPRAVDA ?</vt:lpstr>
      <vt:lpstr>8.24 PRAVDA/NEPRAVDA ?</vt:lpstr>
      <vt:lpstr>8.25 PRAVDA/NEPRAVDA ?</vt:lpstr>
      <vt:lpstr>8.25 PRAVDA/NEPRAVDA ?</vt:lpstr>
      <vt:lpstr>8.26 PRAVDA/NEPRAVDA ?</vt:lpstr>
      <vt:lpstr>8.26 PRAVDA/NEPRAVDA ?</vt:lpstr>
      <vt:lpstr>8.27 PRAVDA/NEPRAVDA ?</vt:lpstr>
      <vt:lpstr>8.27 PRAVDA/NEPRAVDA ?</vt:lpstr>
      <vt:lpstr>8.28 PRAVDA/NEPRAVDA ?</vt:lpstr>
      <vt:lpstr>8.28 PRAVDA/NEPRAVDA ?</vt:lpstr>
      <vt:lpstr>8.29 PRAVDA/NEPRAVDA ?</vt:lpstr>
      <vt:lpstr>8.29 PRAVDA/NEPRAVDA ?</vt:lpstr>
      <vt:lpstr>8.30 PRAVDA/NEPRAVDA ?</vt:lpstr>
      <vt:lpstr>8.30 PRAVDA/NEPRAVDA ?</vt:lpstr>
      <vt:lpstr>konec</vt:lpstr>
      <vt:lpstr>Seznam použité literatury</vt:lpstr>
      <vt:lpstr>Seznam použité literatury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Nadpis prezentace</dc:title>
  <dc:creator>Denisa Hrušecká</dc:creator>
  <cp:lastModifiedBy>Kramoliš Jan</cp:lastModifiedBy>
  <cp:revision>46</cp:revision>
  <dcterms:modified xsi:type="dcterms:W3CDTF">2019-09-13T09:16:20Z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0x010100FAE8BE0F9241ED4083F743BB03EE1D68</vt:lpwstr>
  </property>
</Properties>
</file>