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</p:sldMasterIdLst>
  <p:notesMasterIdLst>
    <p:notesMasterId r:id="rId81"/>
  </p:notesMasterIdLst>
  <p:handoutMasterIdLst>
    <p:handoutMasterId r:id="rId82"/>
  </p:handoutMasterIdLst>
  <p:sldIdLst>
    <p:sldId id="256" r:id="rId2"/>
    <p:sldId id="257" r:id="rId3"/>
    <p:sldId id="262" r:id="rId4"/>
    <p:sldId id="334" r:id="rId5"/>
    <p:sldId id="263" r:id="rId6"/>
    <p:sldId id="264" r:id="rId7"/>
    <p:sldId id="266" r:id="rId8"/>
    <p:sldId id="267" r:id="rId9"/>
    <p:sldId id="260" r:id="rId10"/>
    <p:sldId id="335" r:id="rId11"/>
    <p:sldId id="261" r:id="rId12"/>
    <p:sldId id="268" r:id="rId13"/>
    <p:sldId id="269" r:id="rId14"/>
    <p:sldId id="270" r:id="rId15"/>
    <p:sldId id="278" r:id="rId16"/>
    <p:sldId id="336" r:id="rId17"/>
    <p:sldId id="273" r:id="rId18"/>
    <p:sldId id="274" r:id="rId19"/>
    <p:sldId id="275" r:id="rId20"/>
    <p:sldId id="276" r:id="rId21"/>
    <p:sldId id="315" r:id="rId22"/>
    <p:sldId id="277" r:id="rId23"/>
    <p:sldId id="316" r:id="rId24"/>
    <p:sldId id="317" r:id="rId25"/>
    <p:sldId id="318" r:id="rId26"/>
    <p:sldId id="319" r:id="rId27"/>
    <p:sldId id="279" r:id="rId28"/>
    <p:sldId id="337" r:id="rId29"/>
    <p:sldId id="284" r:id="rId30"/>
    <p:sldId id="285" r:id="rId31"/>
    <p:sldId id="286" r:id="rId32"/>
    <p:sldId id="314" r:id="rId33"/>
    <p:sldId id="287" r:id="rId34"/>
    <p:sldId id="288" r:id="rId35"/>
    <p:sldId id="320" r:id="rId36"/>
    <p:sldId id="321" r:id="rId37"/>
    <p:sldId id="280" r:id="rId38"/>
    <p:sldId id="338" r:id="rId39"/>
    <p:sldId id="289" r:id="rId40"/>
    <p:sldId id="290" r:id="rId41"/>
    <p:sldId id="313" r:id="rId42"/>
    <p:sldId id="291" r:id="rId43"/>
    <p:sldId id="292" r:id="rId44"/>
    <p:sldId id="281" r:id="rId45"/>
    <p:sldId id="339" r:id="rId46"/>
    <p:sldId id="312" r:id="rId47"/>
    <p:sldId id="294" r:id="rId48"/>
    <p:sldId id="295" r:id="rId49"/>
    <p:sldId id="296" r:id="rId50"/>
    <p:sldId id="297" r:id="rId51"/>
    <p:sldId id="298" r:id="rId52"/>
    <p:sldId id="311" r:id="rId53"/>
    <p:sldId id="322" r:id="rId54"/>
    <p:sldId id="323" r:id="rId55"/>
    <p:sldId id="324" r:id="rId56"/>
    <p:sldId id="282" r:id="rId57"/>
    <p:sldId id="340" r:id="rId58"/>
    <p:sldId id="299" r:id="rId59"/>
    <p:sldId id="300" r:id="rId60"/>
    <p:sldId id="301" r:id="rId61"/>
    <p:sldId id="302" r:id="rId62"/>
    <p:sldId id="325" r:id="rId63"/>
    <p:sldId id="303" r:id="rId64"/>
    <p:sldId id="310" r:id="rId65"/>
    <p:sldId id="326" r:id="rId66"/>
    <p:sldId id="283" r:id="rId67"/>
    <p:sldId id="304" r:id="rId68"/>
    <p:sldId id="327" r:id="rId69"/>
    <p:sldId id="305" r:id="rId70"/>
    <p:sldId id="306" r:id="rId71"/>
    <p:sldId id="328" r:id="rId72"/>
    <p:sldId id="307" r:id="rId73"/>
    <p:sldId id="329" r:id="rId74"/>
    <p:sldId id="330" r:id="rId75"/>
    <p:sldId id="308" r:id="rId76"/>
    <p:sldId id="309" r:id="rId77"/>
    <p:sldId id="331" r:id="rId78"/>
    <p:sldId id="332" r:id="rId79"/>
    <p:sldId id="333" r:id="rId80"/>
  </p:sldIdLst>
  <p:sldSz cx="9144000" cy="6858000" type="screen4x3"/>
  <p:notesSz cx="6858000" cy="9144000"/>
  <p:embeddedFontLst>
    <p:embeddedFont>
      <p:font typeface="Berlin CE" panose="020B0604020202020204"/>
      <p:regular r:id="rId83"/>
      <p:bold r:id="rId84"/>
    </p:embeddedFont>
    <p:embeddedFont>
      <p:font typeface="Source Sans Pro Semibold" panose="020B0604020202020204" charset="-18"/>
      <p:bold r:id="rId85"/>
      <p:boldItalic r:id="rId86"/>
    </p:embeddedFont>
    <p:embeddedFont>
      <p:font typeface="Calibri" panose="020F0502020204030204" pitchFamily="34" charset="0"/>
      <p:regular r:id="rId87"/>
      <p:bold r:id="rId88"/>
      <p:italic r:id="rId89"/>
      <p:boldItalic r:id="rId90"/>
    </p:embeddedFont>
    <p:embeddedFont>
      <p:font typeface="Source Sans Pro Bold" panose="020B0604020202020204" charset="-18"/>
      <p:bold r:id="rId91"/>
    </p:embeddedFont>
    <p:embeddedFont>
      <p:font typeface="Source sans Pro" panose="020B0604020202020204" charset="-18"/>
      <p:regular r:id="rId92"/>
      <p:bold r:id="rId93"/>
      <p:italic r:id="rId94"/>
      <p:boldItalic r:id="rId95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font" Target="fonts/font13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font" Target="fonts/font11.fntdata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font" Target="fonts/font12.fntdata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5.9.2019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5.9.2019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2756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8805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541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5823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0148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5319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06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43837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2863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0535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6760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102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34480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8213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7975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7870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3654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5651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189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79806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14389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43824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72399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9400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20482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60659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41737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8668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1767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4026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6601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12308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19334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5272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327659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73355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55066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64407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44351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161993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9925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520856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71990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551245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364955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97643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53039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72137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573511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594822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378807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713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604129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714655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241452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865621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39223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902039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912146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286959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389213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671390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248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469816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696734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121993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327395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961722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238854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65229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909662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847310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107600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595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8552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5.9.2019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5.9.2019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5.9.2019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5.9.2019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5.9.2019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5.9.2019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5.9.2019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cs-CZ" dirty="0" smtClean="0"/>
              <a:t>Makroekonomie III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/>
          </a:bodyPr>
          <a:lstStyle/>
          <a:p>
            <a:r>
              <a:rPr lang="cs-CZ" sz="2800" i="1" dirty="0" smtClean="0">
                <a:solidFill>
                  <a:schemeClr val="tx1"/>
                </a:solidFill>
              </a:rPr>
              <a:t>Doc. Ing. Zuzana Dohnalová, Ph.D.</a:t>
            </a:r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895600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Zuzana </a:t>
            </a:r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Dohnalová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</a:t>
            </a:r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</a:t>
            </a:r>
            <a:r>
              <a:rPr lang="cs-CZ" sz="1400" dirty="0" smtClean="0"/>
              <a:t>Zlíně, </a:t>
            </a:r>
            <a:r>
              <a:rPr lang="cs-CZ" sz="1400" dirty="0" err="1" smtClean="0"/>
              <a:t>reg</a:t>
            </a:r>
            <a:r>
              <a:rPr lang="cs-CZ" sz="1400" dirty="0" smtClean="0"/>
              <a:t>. č</a:t>
            </a:r>
            <a:r>
              <a:rPr lang="cs-CZ" sz="1400" dirty="0"/>
              <a:t>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21485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makroekonomickými agregáty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základní analytické nástroje matematiky a statistiky, které jsou využívané při hodnocení výkonnosti ekonomiky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95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2</a:t>
            </a:r>
            <a:r>
              <a:rPr lang="cs-CZ" sz="3200" dirty="0" smtClean="0"/>
              <a:t>.1 Matematické </a:t>
            </a:r>
            <a:r>
              <a:rPr lang="cs-CZ" sz="3200" dirty="0"/>
              <a:t>nástroje </a:t>
            </a:r>
            <a:r>
              <a:rPr lang="cs-CZ" sz="3200" dirty="0" smtClean="0"/>
              <a:t>makroekonomie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Makroekonomické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agregáty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souhrnné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národohospodářské veličiny, s jejichž pomocí se od počátku 30tych let minulého století měří rozsah hospodářské činnosti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jednotlivých zemí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Agregované ukazatele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vznikají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tzv. agregací, což znamená spojování nebo slučování několik složek do jedné obecnější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veličiny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mohou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být prezentovány jako stavové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tokové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Stavové ukazatele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měří k určitému časovému okamžiku. Například objem úspor v ekonomice, počet pracovní míst v ekonomice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Tokové ukazatele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měřené za určité časové období. Vyjadřují změnu sledované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veličiny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 jednotku času. Například vývoj investic za daný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rok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Zdroj: (Vymětal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&amp; Žďárek, 2009)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2.1Matematické </a:t>
            </a:r>
            <a:r>
              <a:rPr lang="cs-CZ" sz="3200" dirty="0"/>
              <a:t>nástroje makroekonomie </a:t>
            </a:r>
            <a:r>
              <a:rPr lang="cs-CZ" sz="3200" dirty="0" smtClean="0"/>
              <a:t>(2)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Věcné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vymezení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ukazatele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spočívá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definici konkrétního ukazatele (např. definice složek tvoří-cích HDP vy počteného důchodovou metodou, saldo bilance výnosů platební bilance doplněné o reinvestované zisky atd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.)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Časové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vymezení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ukazatele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určení od jakého okamžiku v minulosti do kterého okamžiku v současnosti, resp. budoucnosti, budeme sledovat vývoj ukazatele. Časové intervaly mohou být krátké (rozestupy mezi okamžiky sledování), poté hovoříme o krátkodobé časové řadě (např. měření míry tempa růstu cen), nebo dlouhé (rok a více), poté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hovoříme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dlouhodobých časových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řadách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Prostorové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vymezení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spočívá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určení oblasti, za níž je ukazatel zjišťován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konstruován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(Vymětal &amp; Žďárek, 2009)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78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2</a:t>
            </a:r>
            <a:r>
              <a:rPr lang="cs-CZ" sz="3200" dirty="0" smtClean="0"/>
              <a:t>.1 Matematické </a:t>
            </a:r>
            <a:r>
              <a:rPr lang="cs-CZ" sz="3200" dirty="0"/>
              <a:t>nástroje makroekonomie </a:t>
            </a:r>
            <a:r>
              <a:rPr lang="cs-CZ" sz="3200" dirty="0" smtClean="0"/>
              <a:t>(3)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001" y="2096355"/>
            <a:ext cx="7981078" cy="3960440"/>
          </a:xfrm>
        </p:spPr>
        <p:txBody>
          <a:bodyPr>
            <a:noAutofit/>
          </a:bodyPr>
          <a:lstStyle/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Základní operace jsou závislé na typu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ukazatele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stavový ukazatel -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musíme k jeho shrnování a analýze používat odlišné postupy oproti ukazatelům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tokovým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tokové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ukazatele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- používáme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 statistiky (matematiky) dobře známé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metody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postupy (průměry prosté a vážené: aritmetické, harmonické, geometrické, kvantily, rozptyl, směrodatná odchylka, variační koeficient atd.). 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Indexy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jsou v zásadě děleny do následujících částí, které umožňují vyčerpávající třídění:</a:t>
            </a:r>
          </a:p>
          <a:p>
            <a:pPr lvl="1" algn="l"/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1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. indexy jednoduché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1257300" lvl="2" indent="-342900" algn="l">
              <a:buFont typeface="+mj-lt"/>
              <a:buAutoNum type="alphaLcParenR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indexy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jednoduché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individuální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1257300" lvl="2" indent="-342900" algn="l">
              <a:buFont typeface="+mj-lt"/>
              <a:buAutoNum type="alphaLcParenR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indexy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jednoduché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složené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2. indexy souhrnné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Všechny indexy mohou být konstruovány jako indexy objemové, tak jako indexy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cenové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(Vymětal &amp; Žďárek, 2009)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3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2.1Matematické </a:t>
            </a:r>
            <a:r>
              <a:rPr lang="cs-CZ" sz="3200" dirty="0"/>
              <a:t>nástroje makroekonomie </a:t>
            </a:r>
            <a:r>
              <a:rPr lang="cs-CZ" sz="3200" dirty="0" smtClean="0"/>
              <a:t>(4)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Makroekonomické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ukazatele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vycházejí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 čtyř základních cílů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	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1.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Produkt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schopnost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produkovat statky a služby poptávané v ekonomice.</a:t>
            </a:r>
          </a:p>
          <a:p>
            <a:pPr lvl="1"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2. Zaměstnanost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práce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jako jeden z výrobních faktorů potřebných pro tvorbu výrobků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služeb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3. Stabilita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cenové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hladiny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stabilní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hodnota statků a služeb vyjádřená prostřednictvím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4. Vnější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ekonomická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rovnováha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propojenost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ekonomik světa a vyhodnocování pozice dané země vůči ostatním ekonomikám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světa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(Vymětal &amp; Žďárek, 2009)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12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/>
              <a:t>3. </a:t>
            </a:r>
            <a:r>
              <a:rPr lang="cs-CZ" dirty="0" smtClean="0"/>
              <a:t>SYSTEMATICKÝ </a:t>
            </a:r>
            <a:r>
              <a:rPr lang="cs-CZ" dirty="0"/>
              <a:t>ROZBOR MĚŘENÍ VÝKONNOSTI NÁRODNÍHO HOSPODÁŘSTVÍ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579" y="3912270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15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17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nástroji pro výpočet výkonnosti ekonomiky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vypočet HDP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výpočet inflace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výpočet nezaměstnanosti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výpočet zahraničního obchodu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817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3.1</a:t>
            </a:r>
            <a:r>
              <a:rPr lang="cs-CZ" sz="3200" dirty="0"/>
              <a:t>	Hrubý domácí </a:t>
            </a:r>
            <a:r>
              <a:rPr lang="cs-CZ" sz="3200" dirty="0" smtClean="0"/>
              <a:t>produkt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Hrubý domácí produkt (HDP)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peněžním vyjádřením celkové hodnoty statků a služeb nově vytvořených v daném období na určitém území; používá se pro stanovení výkonnosti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Podle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metodiky ČSU je výpočet HDP v ČR prováděn dle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pokynů: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Růst (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pokles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) HDP charakterizuje o kolik % reálně stoupl (klesl) hrubý domácí produkt ve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sledovaném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čtvrtletí roku proti stejnému období roku předchozího, po očištění o sezónní vlivy a nestejný počet pracovních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dní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Může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být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spočten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třemi způsoby: 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produkční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metodou, 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výdajovou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metodou a 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důchodovou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metodou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Brčák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at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al., 2018, Jurečka, 2017, Soukup, 2007)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3.1 Hrubý </a:t>
            </a:r>
            <a:r>
              <a:rPr lang="cs-CZ" sz="3200" dirty="0"/>
              <a:t>domácí produkt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Produkční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metoda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počítá jako součet hrubé přidané hodnoty jednotlivých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institucionálních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sektorů nebo odvětví a čistých daní na produkty (které nejsou rozvrženy do sektorů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odvětví)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to také vyrovnávací položka účtu výroby za národní hospodářství celkem, kde se straně zdrojů zachycuje produkce a na straně užití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mezispotřeba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Hrubá přidaná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hodnota je rozdílem mezi produkcí a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mezispotřebou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r>
              <a:rPr lang="cs-CZ" sz="1600" i="1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  <a:r>
              <a:rPr lang="cs-CZ" sz="1600" i="1" dirty="0">
                <a:solidFill>
                  <a:schemeClr val="tx1"/>
                </a:solidFill>
                <a:latin typeface="Source Sans Pro Semibold" pitchFamily="34" charset="-18"/>
              </a:rPr>
              <a:t>= Produkce mínus </a:t>
            </a:r>
            <a:r>
              <a:rPr lang="cs-CZ" sz="1600" i="1" dirty="0" err="1">
                <a:solidFill>
                  <a:schemeClr val="tx1"/>
                </a:solidFill>
                <a:latin typeface="Source Sans Pro Semibold" pitchFamily="34" charset="-18"/>
              </a:rPr>
              <a:t>Mezispotřeba</a:t>
            </a:r>
            <a:r>
              <a:rPr lang="cs-CZ" sz="1600" i="1" dirty="0">
                <a:solidFill>
                  <a:schemeClr val="tx1"/>
                </a:solidFill>
                <a:latin typeface="Source Sans Pro Semibold" pitchFamily="34" charset="-18"/>
              </a:rPr>
              <a:t> plus Daně z produktů mínus Dotace na </a:t>
            </a:r>
            <a:r>
              <a:rPr lang="cs-CZ" sz="1600" i="1" dirty="0" smtClean="0">
                <a:solidFill>
                  <a:schemeClr val="tx1"/>
                </a:solidFill>
                <a:latin typeface="Source Sans Pro Semibold" pitchFamily="34" charset="-18"/>
              </a:rPr>
              <a:t>produkty</a:t>
            </a:r>
          </a:p>
          <a:p>
            <a:endParaRPr lang="cs-CZ" sz="1600" i="1" dirty="0">
              <a:solidFill>
                <a:schemeClr val="tx1"/>
              </a:solidFill>
              <a:latin typeface="Source Sans Pro Semibold" pitchFamily="34" charset="-18"/>
            </a:endParaRPr>
          </a:p>
          <a:p>
            <a:endParaRPr lang="cs-CZ" sz="1600" i="1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endParaRPr lang="cs-CZ" sz="1600" i="1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Brčák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at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al., 2018, Jurečka, 2017, Soukup, 2007)</a:t>
            </a:r>
          </a:p>
          <a:p>
            <a:pPr algn="l"/>
            <a:endParaRPr lang="cs-CZ" sz="1600" i="1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29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3.1Hrubý </a:t>
            </a:r>
            <a:r>
              <a:rPr lang="cs-CZ" sz="3200" dirty="0"/>
              <a:t>domácí produkt </a:t>
            </a:r>
            <a:r>
              <a:rPr lang="cs-CZ" sz="3200" dirty="0" smtClean="0"/>
              <a:t>(3)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Výdajová metoda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počítá jako součet konečného užití výrobků a služeb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rezidentskými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jednotkami (skutečná konečná spotřeba a tvorba hrubého kapitálu) a salda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vývozu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a dovozu výrobků a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služeb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skutečná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konečná spotřeba je odvozena prostřednictvím naturálních sociálních transferů od výdajů na konečnou spotřebu domácností, vlády a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neziskových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institucí sloužících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domácnostem.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tvorba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hrubého kapitálu se člení na tvorba hrubého fixního kapitálu, změnu zásob a na čisté pořízení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cenností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r>
              <a:rPr lang="cs-CZ" sz="1500" i="1" dirty="0">
                <a:solidFill>
                  <a:schemeClr val="tx1"/>
                </a:solidFill>
                <a:latin typeface="Source Sans Pro Semibold" pitchFamily="34" charset="-18"/>
              </a:rPr>
              <a:t>HDP = Výdaje na konečnou spotřebu plus Tvorba hrubého kapitálu plus Vývoz výrobků a služeb mínus Dovoz výrobků a </a:t>
            </a:r>
            <a:r>
              <a:rPr lang="cs-CZ" sz="1500" i="1" dirty="0" smtClean="0">
                <a:solidFill>
                  <a:schemeClr val="tx1"/>
                </a:solidFill>
                <a:latin typeface="Source Sans Pro Semibold" pitchFamily="34" charset="-18"/>
              </a:rPr>
              <a:t>služeb</a:t>
            </a:r>
          </a:p>
          <a:p>
            <a:endParaRPr lang="cs-CZ" sz="1500" i="1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Brčák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at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al., 2018, Jurečka, 2017, Soukup, 2007)</a:t>
            </a:r>
          </a:p>
          <a:p>
            <a:pPr algn="l"/>
            <a:endParaRPr lang="cs-CZ" sz="1500" i="1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66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5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/>
          </a:bodyPr>
          <a:lstStyle/>
          <a:p>
            <a:r>
              <a:rPr lang="cs-CZ" dirty="0" smtClean="0"/>
              <a:t>1. METODOLOGIE </a:t>
            </a:r>
            <a:r>
              <a:rPr lang="cs-CZ" dirty="0"/>
              <a:t>MAKROEKONOMICKÉ </a:t>
            </a:r>
            <a:r>
              <a:rPr lang="cs-CZ" dirty="0" smtClean="0"/>
              <a:t>TEORIE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579" y="3746897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1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3.1Hrubý </a:t>
            </a:r>
            <a:r>
              <a:rPr lang="cs-CZ" sz="3200" dirty="0"/>
              <a:t>domácí produkt </a:t>
            </a:r>
            <a:r>
              <a:rPr lang="cs-CZ" sz="3200" dirty="0" smtClean="0"/>
              <a:t>(4)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Důchodová metoda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HDP se počítá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jako součet prvotních důchodů za národní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hospodářství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celkem: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náhrad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zaměstnancům,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daní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výroby a z dovozu snížených o dotace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hrubého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provozního přebytku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smíšeného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důchodu (resp. čistého provozního přebytku a smíšeného důchodu a spotřeby fixního kapitálu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/>
            <a:r>
              <a:rPr lang="cs-CZ" sz="1600" i="1" dirty="0">
                <a:solidFill>
                  <a:schemeClr val="tx1"/>
                </a:solidFill>
                <a:latin typeface="Source Sans Pro Semibold" pitchFamily="34" charset="-18"/>
              </a:rPr>
              <a:t>HDP = Náhrady zaměstnancům plus Daně z výroby a z dovozu mínus Dotace plus Čistý provozní přebytek plus Čistý smíšený důchod plus Spotřeba fixního </a:t>
            </a:r>
            <a:r>
              <a:rPr lang="cs-CZ" sz="1600" i="1" dirty="0" smtClean="0">
                <a:solidFill>
                  <a:schemeClr val="tx1"/>
                </a:solidFill>
                <a:latin typeface="Source Sans Pro Semibold" pitchFamily="34" charset="-18"/>
              </a:rPr>
              <a:t>kapitálu</a:t>
            </a:r>
          </a:p>
          <a:p>
            <a:pPr lvl="1"/>
            <a:endParaRPr lang="cs-CZ" sz="1600" i="1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Brčák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at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al., 2018, Jurečka, 2017, Soukup, 2007)</a:t>
            </a:r>
          </a:p>
          <a:p>
            <a:pPr algn="l"/>
            <a:endParaRPr lang="cs-CZ" sz="1800" i="1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6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3.2</a:t>
            </a:r>
            <a:r>
              <a:rPr lang="cs-CZ" sz="3200" dirty="0"/>
              <a:t>	Inflace </a:t>
            </a:r>
            <a:r>
              <a:rPr lang="cs-CZ" sz="3200" dirty="0" smtClean="0"/>
              <a:t>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85732"/>
            <a:ext cx="7981078" cy="3591540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Inflace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znamená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všeobecný růst cenové hladiny 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čase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statistické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vyjadřování inflace vychází z měření čistých cenových změn pomocí indexů spotřebitelských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cenové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indexy poměřují úroveň cen vybraného koše reprezentativních výrobků a služeb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cca 700 položek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ve dvou srovnávaných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obdobích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Váha,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která je jednotlivým cenovým reprezentantům ve spotřebním koši přisouzena, odpovídá podílu daného druhu spotřeby, který zastupují, na celkové spotřebě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domácností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Informace o dosažené míře inflace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využívány např. pro účely valorizace mezd,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důchodů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sociálních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příjmů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(ČSÚ, 2018)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064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3.2</a:t>
            </a:r>
            <a:r>
              <a:rPr lang="cs-CZ" sz="3200" dirty="0"/>
              <a:t>	Inflace </a:t>
            </a:r>
            <a:r>
              <a:rPr lang="cs-CZ" sz="3200" dirty="0" smtClean="0"/>
              <a:t>(2)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Podle metodiky ČSU je nejčastěji míra inflace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vyjadřovaná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inflace vyjádřená přírůstkem průměrného ročního indexu spotřebitelských cen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inflace vyjádřená přírůstkem indexu spotřebitelských cen ke stejnému měsíci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předchozího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roku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inflace vyjádřená přírůstkem indexu spotřebitelských cen k předchozímu měsíci</a:t>
            </a:r>
          </a:p>
          <a:p>
            <a:pPr marL="342900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inflace vyjádřená přírůstkem indexu spotřebitelských cen k základnímu období (rok 2015=100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marL="342900" indent="-342900" algn="l">
              <a:buFont typeface="+mj-lt"/>
              <a:buAutoNum type="arabicPeriod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rabicPeriod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rabicPeriod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(ČSÚ, 2018)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63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3.3</a:t>
            </a:r>
            <a:r>
              <a:rPr lang="cs-CZ" sz="3200" dirty="0"/>
              <a:t>	</a:t>
            </a:r>
            <a:r>
              <a:rPr lang="cs-CZ" sz="3200" dirty="0" smtClean="0"/>
              <a:t>Zaměstnanost a nezaměstnanost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81078" cy="388843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Zaměstnané obyvatelstvo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 považují všechny osoby patnáctileté a starší, obvykle bydlící na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sledovaném území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průběhu referenčního týdne pracovaly alespoň 1 hodinu za mzdu, plat nebo jinou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odměnu nebyly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práci, ale měly formální vztah k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zaměstnání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hlavním kritériem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pro zařazení mezi zaměstnané je tedy vyvíjení jakékoliv odměňované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pracovní aktivity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Nezaměstnané obyvatelstvo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podle mezinárodně srovnatelné metodiky považují všechny osoby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patnáctileté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starší, obvykle bydlící na sledovaném území, které v průběhu referenčního týdne souběžně splňovaly 3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podmínky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nebyly 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zaměstnané;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byly 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připraveny k nástupu do práce, tj., během referenčního období byly k disposici okamžitě nebo nejpozději do 14 dnů pro výkon placeného zaměstnání nebo </a:t>
            </a:r>
            <a:r>
              <a:rPr lang="cs-CZ" sz="1200" dirty="0" err="1" smtClean="0">
                <a:solidFill>
                  <a:schemeClr val="tx1"/>
                </a:solidFill>
                <a:latin typeface="Source Sans Pro Semibold" pitchFamily="34" charset="-18"/>
              </a:rPr>
              <a:t>sebezaměstnání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;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průběhu posledních 4 týdnů hledaly aktivně práci 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(ČSÚ, 2018)</a:t>
            </a:r>
          </a:p>
          <a:p>
            <a:pPr lvl="1" algn="l"/>
            <a:endParaRPr lang="cs-CZ" sz="11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+mj-lt"/>
              <a:buAutoNum type="arabicPeriod"/>
            </a:pPr>
            <a:endParaRPr lang="cs-CZ" sz="11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07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3.3 Zaměstnanost </a:t>
            </a:r>
            <a:r>
              <a:rPr lang="cs-CZ" sz="3200" dirty="0"/>
              <a:t>a nezaměstnanost </a:t>
            </a:r>
            <a:r>
              <a:rPr lang="cs-CZ" sz="3200" dirty="0" smtClean="0"/>
              <a:t>(2)</a:t>
            </a:r>
            <a:r>
              <a:rPr lang="cs-CZ" sz="3200" dirty="0"/>
              <a:t>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Výpočet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míry nezaměstnanosti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podíl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nezaměstnaných osob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- nový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ukazatel nezaměstnanosti v ČR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 roku 2012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vyjadřuje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podíl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nezaměstnaných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 všech obyvatel v daném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věku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dosavadní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míra nezaměstnanosti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poměřovala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uchazeče o zaměstnání pouze k ekonomicky aktivním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osobám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dohodě o změně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výpočtu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dospělo ministerstvo s Českým statistickým úřadem.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obě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instituce zveřejňovaly výsledky dvou různých šetření o nezaměstnanosti a to přinášelo možnou záměnu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těchto čísel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podíl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nezaměstnaných osob na obyvatelstvu ve věku 15 – 64 let. Čitatel, tj. počet evidovaných lidí bez práce a jmenovatel pracovní síla celkovým počtem obyvatel v tomto věku z bilance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obyvatel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(ČSÚ, 2018)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8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3.4</a:t>
            </a:r>
            <a:r>
              <a:rPr lang="cs-CZ" sz="3200" dirty="0"/>
              <a:t>	Zahraniční obchod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Přeshraniční pojetí zahraničního obchodu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vypovídá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výhradně o fyzickém pohybu zboží přes hranice bez ohledu na to, zda dochází k obchodu mezi českými a zahraničními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subjekty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tyto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údaje jsou mezinárodně srovnatelné a mohou sloužit jako indikátor vývoje hodnoty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obchodu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Národní pojetí zahraničního obchodu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vypovídá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o vývozní a dovozní výkonnosti české ekonomiky, tedy i o obchodní bilanci zahraničního obchodu české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s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leduje skutečný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obchod se zbožím realizovaný mezi českými a zahraničními subjekty, tj. změnu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vlastnictví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mezi rezidenty a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nerezidenty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(ČSÚ,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2017)</a:t>
            </a: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74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3.4.1</a:t>
            </a:r>
            <a:r>
              <a:rPr lang="cs-CZ" sz="3200" dirty="0"/>
              <a:t>	</a:t>
            </a:r>
            <a:r>
              <a:rPr lang="cs-CZ" sz="3200" dirty="0" smtClean="0"/>
              <a:t> Výpočet </a:t>
            </a:r>
            <a:r>
              <a:rPr lang="cs-CZ" sz="3200" dirty="0"/>
              <a:t>zahraničního obchodu ČR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Princip přechodu zboží přes hranice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souladu s tzv. tradiční statistikou zahraničního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obchodu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vývozem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České republiky (ČR) se zde rozumí fyzické překročení zboží přes hranice ČR do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zahraničí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dovozem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naopak moment překročení zboží hranice České re-publiky ze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zahraničí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Princip založen na změně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vlastnictví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tak konzistentní s platební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bilancí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národními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účty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statistika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vhodným východiskem pro sestavování platební bilance dané země, neboť zachycuje zahraniční obchod podle finančních toků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odpovídá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pojetí platební bilance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ČNB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Zahraniční obchod se zbožím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podle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pohybu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zboží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(ČSÚ, 2018)</a:t>
            </a:r>
          </a:p>
          <a:p>
            <a:pPr algn="l"/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23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/>
          </a:bodyPr>
          <a:lstStyle/>
          <a:p>
            <a:r>
              <a:rPr lang="cs-CZ" dirty="0"/>
              <a:t>4. </a:t>
            </a:r>
            <a:r>
              <a:rPr lang="cs-CZ" dirty="0" smtClean="0"/>
              <a:t>TRH </a:t>
            </a:r>
            <a:r>
              <a:rPr lang="cs-CZ" dirty="0"/>
              <a:t>PRÁCE A NEZAMĚSTNANOST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712" y="3746897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27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52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pojetím trhu práce v makroekonomii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se základními principy fungování trhu práce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 nezaměstnanosti v ekonomické teorii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pojetím </a:t>
            </a:r>
            <a:r>
              <a:rPr lang="cs-CZ" sz="2000" dirty="0" err="1">
                <a:solidFill>
                  <a:schemeClr val="tx1"/>
                </a:solidFill>
                <a:latin typeface="Source Sans Pro Semibold" pitchFamily="34" charset="-18"/>
              </a:rPr>
              <a:t>Phillipsovi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 křivky</a:t>
            </a: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92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4.1</a:t>
            </a:r>
            <a:r>
              <a:rPr lang="cs-CZ" sz="3200" dirty="0"/>
              <a:t>	Teorie trhu </a:t>
            </a:r>
            <a:r>
              <a:rPr lang="cs-CZ" sz="3200" dirty="0" smtClean="0"/>
              <a:t>práce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Trh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práce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v ekonomice řízen tržními silami, a to silami nabídky a poptávky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práce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nabídka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práce je tvořena vlastníky pracovní síly, který při různých úrovních ceny práce může tuto práci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nabízet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poptávka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vytvářena firmami, které pracovní sílu najímají jako vstup do podnikových výrobních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procesů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Klasický koncept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trhu práce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předpokládá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dokonale konkurenční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trh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homogenní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charakter práce, a tedy že jakýkoliv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pracovník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může vykonávat jakoukoliv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práci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chování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všech tržních subjektů je chápáno jako racionální, kdy tato racionalita 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založena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jejich úplné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informovanosti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nn-NO" sz="1600" dirty="0">
                <a:solidFill>
                  <a:schemeClr val="tx1"/>
                </a:solidFill>
                <a:latin typeface="Source Sans Pro Semibold" pitchFamily="34" charset="-18"/>
              </a:rPr>
              <a:t>(Begg, 2013, Samuelson &amp; Nordhaus, 1995, 2010,, Soukup, 2012) 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41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studenta s důvody vzniku kontroverze v makroekonomické teorii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hlavní metodologické nástroje využívané v makroekonomii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základní myšlenkové proudy klasické, neoklasické a keynesiánské </a:t>
            </a: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ekonomie</a:t>
            </a: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04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4.1</a:t>
            </a:r>
            <a:r>
              <a:rPr lang="cs-CZ" sz="3200" dirty="0"/>
              <a:t>	Teorie trhu práce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Původní keynesiánský model trhu práce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založen na předpokladu nepružných nominálních mezd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Nový keynesiánský model trhu práce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předpokládá, že ceny a mzdy nejsou natolik pružné, aby byly schopny vyčistit trh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důsledku toho, vzniká nová koncepce – teorie efektivnosti mzdy.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teorie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předpokládá, že vyšší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reálné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mzdy přilákají kvalitnější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zájemce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práci 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Monetaristický model trhu práce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založen na předpokladu pružných mezd a cen, kdy firmy i spotřebitelé sledují vývoj reálných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mezd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pozorování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vývoje reálných mezd však v sobě zahrnují určitá očekávání, která se, v případě nabídky práce, projevují ve vývoji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cenové hladiny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nn-NO" sz="1600" dirty="0" smtClean="0">
                <a:solidFill>
                  <a:schemeClr val="tx1"/>
                </a:solidFill>
                <a:latin typeface="Source Sans Pro Semibold" pitchFamily="34" charset="-18"/>
              </a:rPr>
              <a:t>(Begg</a:t>
            </a:r>
            <a:r>
              <a:rPr lang="nn-NO" sz="1600" dirty="0">
                <a:solidFill>
                  <a:schemeClr val="tx1"/>
                </a:solidFill>
                <a:latin typeface="Source Sans Pro Semibold" pitchFamily="34" charset="-18"/>
              </a:rPr>
              <a:t>, 2013, Samuelson &amp; Nordhaus, 1995, 2010,, Soukup, 2012) 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58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4.2 Nezaměstnanost </a:t>
            </a:r>
            <a:r>
              <a:rPr lang="cs-CZ" sz="3200" dirty="0"/>
              <a:t>a </a:t>
            </a:r>
            <a:r>
              <a:rPr lang="cs-CZ" sz="3200" dirty="0" err="1"/>
              <a:t>Beverigeova</a:t>
            </a:r>
            <a:r>
              <a:rPr lang="cs-CZ" sz="3200" dirty="0"/>
              <a:t> </a:t>
            </a:r>
            <a:r>
              <a:rPr lang="cs-CZ" sz="3200" dirty="0" smtClean="0"/>
              <a:t>křivka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Typy nezaměstnanosti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můžeme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členit podle příčin vzniku a také podle jejich projevů 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ekonomice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3 kategorie nezaměstnanost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frikční nezaměstnanost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strukturální nezaměstnanost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nezaměstnanost sezonní 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Frikční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nezaměstnanost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vzniká působením životního cyklu obyvatelstva v důsledku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pohybu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lidí z jednoho regionu do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jiného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hledáním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práce po dokončení školy, případně se snahou nahradit dosavadní pracovní pozici za lepší apod.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má většinou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krátkodobý charakter a ekonomice může být 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prospěšná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2017)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8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4.2 </a:t>
            </a:r>
            <a:r>
              <a:rPr lang="cs-CZ" sz="3200" dirty="0"/>
              <a:t>Nezaměstnanost a </a:t>
            </a:r>
            <a:r>
              <a:rPr lang="cs-CZ" sz="3200" dirty="0" err="1"/>
              <a:t>Beverigeova</a:t>
            </a:r>
            <a:r>
              <a:rPr lang="cs-CZ" sz="3200" dirty="0"/>
              <a:t> křivka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81078" cy="388843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Strukturální nezaměstnanost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ukazuje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 nesoulad kvalifikační struktury práce na trhu nabízené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poptávané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změny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struktury ekonomiky můžou pak sloužit jako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příčiny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tohoto jevu, ať už v měřítku celkovém, regionálním nebo mikroregionálním, kde dochází k výrazným strukturálním změnám, kdy například dochází k útlumu v průmyslu hutním, stavebním apod.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strukturální nezaměstnanost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má tendenci přetrvávat v ekonomice dlouhou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dobu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považována z hlediska dopadu na ekonomiku a sociální sféru za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nejzávažnější 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Sezonní nezaměstnanost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charakteristická tím, že se projevuje pravidelnými výkyvy v průběhu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roku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vyskytuje 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odvětvích ekonomiky, která jsou značně ovlivňovány ročním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tyto odvětví mohou působit sezonní faktory jako klimatické podmínky nebo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počasí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2017)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2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4.2 Nezaměstnanost </a:t>
            </a:r>
            <a:r>
              <a:rPr lang="cs-CZ" sz="3200" dirty="0"/>
              <a:t>a </a:t>
            </a:r>
            <a:r>
              <a:rPr lang="cs-CZ" sz="3200" dirty="0" err="1"/>
              <a:t>Beverigeova</a:t>
            </a:r>
            <a:r>
              <a:rPr lang="cs-CZ" sz="3200" dirty="0"/>
              <a:t> křivka </a:t>
            </a:r>
            <a:r>
              <a:rPr lang="cs-CZ" sz="3200" dirty="0" smtClean="0"/>
              <a:t>(3)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err="1" smtClean="0">
                <a:solidFill>
                  <a:schemeClr val="tx2"/>
                </a:solidFill>
                <a:latin typeface="Source Sans Pro Semibold" pitchFamily="34" charset="-18"/>
              </a:rPr>
              <a:t>Beverigeova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 křivka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identifikuje kategorie nezaměstnanosti</a:t>
            </a:r>
          </a:p>
          <a:p>
            <a:pPr lvl="1"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Frikční nezaměstnanost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nacházíme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 ve středu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Beveridgeovy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křivky, která navíc leží 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počátku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Strukturální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nezaměs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tnanost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leží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bodě na této křivce přímo na ose 45º, který představuje stejnou míru volných míst a míru nezaměstnanosti, ale dál od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nuly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Cyklická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nezaměstnanost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narůstá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období recese, kdy ubývá volných pracovních míst v důsledku plošného snížení ekonomických aktivit ve všech odvětvích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leží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bodě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Beveridgeovy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křivky, která bude značně vzdálena od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počátku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2017)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2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 </a:t>
            </a:r>
            <a:r>
              <a:rPr lang="cs-CZ" sz="3200" dirty="0"/>
              <a:t>4.3	</a:t>
            </a:r>
            <a:r>
              <a:rPr lang="cs-CZ" sz="3200" dirty="0" err="1"/>
              <a:t>Okunův</a:t>
            </a:r>
            <a:r>
              <a:rPr lang="cs-CZ" sz="3200" dirty="0"/>
              <a:t> </a:t>
            </a:r>
            <a:r>
              <a:rPr lang="cs-CZ" sz="3200" dirty="0" smtClean="0"/>
              <a:t>zákon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Arthur </a:t>
            </a:r>
            <a:r>
              <a:rPr lang="cs-CZ" sz="1800" dirty="0" err="1">
                <a:solidFill>
                  <a:schemeClr val="tx2"/>
                </a:solidFill>
                <a:latin typeface="Source Sans Pro Semibold" pitchFamily="34" charset="-18"/>
              </a:rPr>
              <a:t>Okun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identifikoval,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že nezaměstnanost 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nepřímo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úměrná hospodářské aktivitě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zformuloval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tzv.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Okunův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zákon</a:t>
            </a:r>
          </a:p>
          <a:p>
            <a:pPr algn="l"/>
            <a:r>
              <a:rPr lang="cs-CZ" sz="1800" dirty="0" err="1" smtClean="0">
                <a:solidFill>
                  <a:schemeClr val="tx2"/>
                </a:solidFill>
                <a:latin typeface="Source Sans Pro Semibold" pitchFamily="34" charset="-18"/>
              </a:rPr>
              <a:t>Okunův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zákon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pokles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HDP o dvě procenta potenciálního produktu znamená nárůst nezaměstnanosti o jeden procentní bod“.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Jestliže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HDP začíná na 100 procentech svého potenciálu a nastane pokles na 98 procent, tak míra nezaměstnanosti vzroste o 1 procentní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bod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 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70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 </a:t>
            </a:r>
            <a:r>
              <a:rPr lang="cs-CZ" sz="3200" dirty="0" smtClean="0"/>
              <a:t>4.4 </a:t>
            </a:r>
            <a:r>
              <a:rPr lang="cs-CZ" sz="3200" dirty="0" err="1" smtClean="0"/>
              <a:t>Phillipsova</a:t>
            </a:r>
            <a:r>
              <a:rPr lang="cs-CZ" sz="3200" dirty="0" smtClean="0"/>
              <a:t> </a:t>
            </a:r>
            <a:r>
              <a:rPr lang="cs-CZ" sz="3200" dirty="0"/>
              <a:t>křivka </a:t>
            </a:r>
            <a:r>
              <a:rPr lang="cs-CZ" sz="3200" dirty="0" smtClean="0"/>
              <a:t>a její modifikace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 err="1">
                <a:solidFill>
                  <a:schemeClr val="tx2"/>
                </a:solidFill>
                <a:latin typeface="Source Sans Pro Semibold" pitchFamily="34" charset="-18"/>
              </a:rPr>
              <a:t>Phillipsova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 křivka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popisuje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vztah mezi inflací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nezaměstnaností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Raná </a:t>
            </a:r>
            <a:r>
              <a:rPr lang="cs-CZ" sz="1800" dirty="0" err="1">
                <a:solidFill>
                  <a:schemeClr val="tx2"/>
                </a:solidFill>
                <a:latin typeface="Source Sans Pro Semibold" pitchFamily="34" charset="-18"/>
              </a:rPr>
              <a:t>Phillipsova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křivka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předpokládá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že země si může "koupit" nižší úroveň zaměstnanosti, je-li ochotna zaplatit cenou v podobě vyšší míry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inflace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předpokládalo se,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že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vztah platí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krátkém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 dlouhém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mezi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inflací a nezaměstnaností existuje inverzní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vztah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poklesne-li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nezaměstnanost pod svou přirozenou míru, inflace poroste na úroveň setrvačné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míry a naopak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Přirozená míra nezaměstnanosti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nejnižší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udržitelnou míru nezaměstnanosti, kterou může země dosahovat, aniž riskuje vzestupnou inflační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spirálu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.(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2000, 2013,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01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4.4.1	Modifikace </a:t>
            </a:r>
            <a:r>
              <a:rPr lang="cs-CZ" sz="3200" dirty="0" err="1"/>
              <a:t>Phillipsovi</a:t>
            </a:r>
            <a:r>
              <a:rPr lang="cs-CZ" sz="3200" dirty="0"/>
              <a:t> křivky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Soudobé moderní pojetí </a:t>
            </a:r>
            <a:r>
              <a:rPr lang="cs-CZ" sz="1800" dirty="0" err="1">
                <a:solidFill>
                  <a:schemeClr val="tx2"/>
                </a:solidFill>
                <a:latin typeface="Source Sans Pro Semibold" pitchFamily="34" charset="-18"/>
              </a:rPr>
              <a:t>Phillipsovy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 křivky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druhé polovině 20. století ranou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Phillipsovu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křivku ekonomická praxe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nepotvrzovala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krátkém období je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Phillipsova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křivka klesající, substituční vztah mezi inflací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nezaměstnaností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zůstává stabilní jen tak dlouho, dokud se nezmění setrvačná míra inflace, dokud ekonomika není vystavena šokům;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dlouhém období je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Phillipsova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křivka vertikální na úrovni přirozené míry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nezaměstnanosti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Tento tvar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Phillisovy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křivky vysvětluje teorie adaptivních a racionálních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očekáváni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Lucasova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verze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Phillipsovy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křivky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spočívá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záměně nezaměstnanosti za reálný produkt (Q) na vodorovné ose a ve zkoumání ve vztahu inflace a reálného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produktu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přesvědčen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neúčinnosti makroekonomické politiky v případě, že závěry této politiky jsou známé a racionální očekávaní jsou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správná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.(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2000, 2013,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8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/>
              <a:t>5. </a:t>
            </a:r>
            <a:r>
              <a:rPr lang="cs-CZ" dirty="0" smtClean="0"/>
              <a:t>CENTRÁLNÍ </a:t>
            </a:r>
            <a:r>
              <a:rPr lang="cs-CZ" dirty="0"/>
              <a:t>BANKA A ÚLOHA MONETÁRNÍ POLITIKY V EKONOMICE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579" y="4043796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37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4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teorie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monetární politiky 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se cíli a nástroji monetární politiky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monetární restrikci a expanzi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problematiku cenové stability</a:t>
            </a: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62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5.1</a:t>
            </a:r>
            <a:r>
              <a:rPr lang="cs-CZ" sz="3200" dirty="0"/>
              <a:t>	Monetární </a:t>
            </a:r>
            <a:r>
              <a:rPr lang="cs-CZ" sz="3200" dirty="0" smtClean="0"/>
              <a:t>politika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Monetární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politika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součástí a nástrojem hospodářské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politiky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souhrnem opatření a zásad, které mají prostřednictvím měnových nástrojů prosazovat plnění měnových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cílů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podle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Ústavy ČR a zákona o České národní bance je hlavním cílem ČNB péče o cenovou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stabilitu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ČNB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podporuje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obecnou hospodářskou politiku vlády, pokud není tento vedlejší cíl v rozporu s cílem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hlavním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svého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hlavního cíle - cenové stability - ČNB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dosahuje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změnami v nastavení měnových podmínek s využitím svých nástrojů, především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základních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úrokových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sazeb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rozhodování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bankovní rady ČNB o nastavení měnové politiky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vychází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aktuální makroekonomické prognózy a vyhodnocení rizik jejího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naplnění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(ČNB, 2018, Finance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2018)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4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1.1 Kontroverze </a:t>
            </a:r>
            <a:r>
              <a:rPr lang="cs-CZ" sz="3200" dirty="0"/>
              <a:t>neoklasické a keynesovské </a:t>
            </a:r>
            <a:r>
              <a:rPr lang="cs-CZ" sz="3200" dirty="0" smtClean="0"/>
              <a:t>makroekonomie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Klasické pojetí ekonomie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vychází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učení skotského ekonoma Adama Smithe, který v roce 1776 publikoval svou práci „Pojednání o podstatě a původu bohatství národů“.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„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neviditelná ruka trhu“ </a:t>
            </a:r>
          </a:p>
          <a:p>
            <a:pPr algn="l"/>
            <a:endParaRPr lang="cs-CZ" sz="20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Klasická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škola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ekonomie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lidé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sledují svůj ekonomický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zájem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svým pohybem zajišťují neustálé obnovování rovnováhy na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trzích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vláda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by měla hrát jen minimální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roli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 2010)</a:t>
            </a:r>
            <a:endParaRPr lang="en-US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32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5.1	Monetární politika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Nástroje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monetární politiky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algn="l"/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Přímé - 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direktivní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nástroje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vyspělých ekonomických systémech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využívány zřídka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jejich použití svědčí o selhání nástrojů nepřímých. Mezi tyto nástroje patří: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pravidla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likvidity - jsou určována buď stanovením závazné struktury aktiv a pasiv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obchodních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bank nebo formou některých vzájemných vazeb mezi nimi. Slouží k zajištění likvidity obchodních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bank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úvěrové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kontingenty - spočívají v direktivním stanovování limitů úvěrů. Rozlišuje se relativní a absolutní úvěrový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kontingent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úrokové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limity (úrokové stropy) - centrální banka může komerčním bankám stanovit maximální úrokové sazby, které mohou požadovat z jimi poskytovaných úvěrů, nebo naopak minimální úrokové sazby z přijímaných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depozit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povinné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vklady - většinou se týkají centrálních institucí nebo orgánů místní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samosprávy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(ČNB, 2018, Finance, 2018)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22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5.1	Monetární politika </a:t>
            </a:r>
            <a:r>
              <a:rPr lang="cs-CZ" sz="3200" dirty="0" smtClean="0"/>
              <a:t>(3)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Nepřímé nástroje ČNB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diskontní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nástroje - představují úrokové sazby a další podmínky úvěrů, které centrální banka poskytuje obchodním bankám v domácí měně – to významně ovlivňuje úvěrovou kapacitu obchodních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bank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operace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na volném trhu - znamenají nákup nebo prodej cenných papírů centrální bankou od komerčních bank. Tím jsou zvyšovány nebo snižovány jejich likvidní rezervy a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zároveň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i jejich úvěrová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kapacita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povinné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minimální rezervy - jsou stanoveny procentem z celkové sumy primárních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vkladů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obchodních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bank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konverze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a swapy cizích měn - nákupem a prodejem cizích měn centrální bankou od komerčních bank je také ovlivňována úvěrová kapacita obchodních bank – jedná se buď o konverze či swapy cizích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měn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intervence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ve prospěch (v neprospěch) devizového kurzu - tímto nástrojem centrální banka nejčastěji ovlivňuje vývoj obchodní bilance státu a míru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inflace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(ČNB, 2018, 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Mach 2001, Samuelson &amp; </a:t>
            </a:r>
            <a:r>
              <a:rPr lang="de-DE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4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pt-BR" sz="3200" dirty="0"/>
              <a:t>5.1.1	Měnová expanze a restrikce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Expanzivní měnová politika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charakterizována zvyšováním nabídky peněz a tím 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stimulována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agregátní poptávka.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krátkodobým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efektem expanzivní měnové politiky je zvýše-ní úrovně reálného produktu (HDP)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zaměstnanosti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dlouhodobého hlediska představují efekty expanzivní monetární politiky růst rovnovážné úrovně cen, která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odpovídá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růstu sumy peněz 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oběhu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Restriktivní monetární politika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představuje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naopak snižování nabídky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peněz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krátkodobém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časovém horizontu znamenají efekty restriktivní monetární politiky pokles úrovně reálného produktu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zaměstnanosti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dlouhodobé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efekty restriktivní monetární politiky mají za následek snížení rovnovážné úrovně cen, která odpovídá snížení sumy peněz v oběhu. Nemění se úroveň reálného produktu a přirozené míry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zaměstnanosti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2000, 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7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5.1.2</a:t>
            </a:r>
            <a:r>
              <a:rPr lang="cs-CZ" sz="3200" dirty="0"/>
              <a:t>	Cenová stabilita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Stabilita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cen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rozumí se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neměnnost cen, nýbrž jejich mírný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růst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růst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cen odpovídající cenové stabilitě by měl zahrnovat statistické vychýlení směrem nahoru, k němuž dochází při měření růstu těchto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prostor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pro drobné změny cenových relací, k nimž v každé ekonomice s efektivním cenovým systémem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neustále dochází 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Inflační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cíl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výši 2 % platný od ledna 2010 s tím, že ČNB bude stejně jako doposud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usilovat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to, aby se skutečná hodnota inflace nelišila od cíle o více než jeden procentní bod na obě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strany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(ČNB, 2018)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41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6</a:t>
            </a:r>
            <a:r>
              <a:rPr lang="cs-CZ" dirty="0"/>
              <a:t>. </a:t>
            </a:r>
            <a:r>
              <a:rPr lang="cs-CZ" dirty="0" smtClean="0"/>
              <a:t>FISKÁLNÍ </a:t>
            </a:r>
            <a:r>
              <a:rPr lang="cs-CZ" dirty="0"/>
              <a:t>POLITIKA A VEŘEJNÉ FINANCE V EKONOMICE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712" y="3869849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44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14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pojetím fiskální politiky v makroekonomii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pojetím veřejných financí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se státním rozpočtem a jeho tvorbou v ČR</a:t>
            </a: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9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6.1 </a:t>
            </a:r>
            <a:r>
              <a:rPr lang="cs-CZ" sz="3200" b="1" dirty="0"/>
              <a:t>Fiskální </a:t>
            </a:r>
            <a:r>
              <a:rPr lang="cs-CZ" sz="3200" b="1" dirty="0" smtClean="0"/>
              <a:t>politika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Fiskální politika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ovlivňuje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ekonomiky prostřednictvím veřejných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rozpočtů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prostřednictvím příjmové 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výdajové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stránky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Cíl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fiskální politiky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zajistit makroekonomickou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stabilitu zejména stabilní ekonomický růst, nízkou nezaměstnanost, stabilní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cenovou hladinu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Nástroje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fiskální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politiky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příjmová a výdajová stránka státního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rozlišujeme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dva nástroje, a to vestavěné stabilizátory a diskreční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politiku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. (Jurečka,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2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6.1 </a:t>
            </a:r>
            <a:r>
              <a:rPr lang="cs-CZ" sz="3200" b="1" dirty="0"/>
              <a:t>Fiskální politika </a:t>
            </a:r>
            <a:r>
              <a:rPr lang="cs-CZ" sz="3200" b="1" dirty="0" smtClean="0"/>
              <a:t>(2)</a:t>
            </a:r>
            <a:r>
              <a:rPr lang="cs-CZ" sz="3200" dirty="0" smtClean="0"/>
              <a:t>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81078" cy="388843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Vestavěné stabilizátory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působí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ekonomice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automaticky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cílem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tedy vyrovnávat kolísání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Například podpory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nezaměstnanosti a progresivní míra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zdanění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Diskreční politika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znamená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nová opatření přijímána vládou na základě volného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rozhodování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jde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změnu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daní 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v případě podpoření ekonomiky jejich snížení, v případě utlumení ekonomiky je-jich zvýšení;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změnu </a:t>
            </a:r>
            <a:r>
              <a:rPr lang="cs-CZ" sz="1200" dirty="0">
                <a:solidFill>
                  <a:schemeClr val="tx1"/>
                </a:solidFill>
                <a:latin typeface="Source Sans Pro Semibold" pitchFamily="34" charset="-18"/>
              </a:rPr>
              <a:t>investičních výdajů na podporu výstavby dálnic, bydlení, atd.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200" dirty="0" smtClean="0">
                <a:solidFill>
                  <a:schemeClr val="tx1"/>
                </a:solidFill>
                <a:latin typeface="Source Sans Pro Semibold" pitchFamily="34" charset="-18"/>
              </a:rPr>
              <a:t>politiky zaměstnanosti</a:t>
            </a:r>
            <a:endParaRPr lang="cs-CZ" sz="12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může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být expanzivní, jejímž cílem je podpoření ekonomiky v recesi nebo může být restriktivní s cílem je utlumit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bezprostředním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cílem fiskální politiky je měnit velikost agregátní poptávky (AD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. 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6.1 </a:t>
            </a:r>
            <a:r>
              <a:rPr lang="cs-CZ" sz="3200" b="1" dirty="0"/>
              <a:t>Fiskální politika </a:t>
            </a:r>
            <a:r>
              <a:rPr lang="cs-CZ" sz="3200" b="1" dirty="0" smtClean="0"/>
              <a:t>(3)</a:t>
            </a:r>
            <a:r>
              <a:rPr lang="cs-CZ" sz="3200" dirty="0" smtClean="0"/>
              <a:t>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Expanzivní a restriktivní fiskální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politika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cílem expanzivní fiskální politiky je růst agregátní poptávky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základě snižování daní a zvyšování veřejných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výdajů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cílem restriktivní fiskální politiky je snižování agregátní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poptávky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základě zvyšování daní a snižování veřejných výdajů	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. 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1995,2010, Soukup, 2012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91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 smtClean="0"/>
              <a:t>6.2 Veřejné finance a ekonomika</a:t>
            </a:r>
            <a:r>
              <a:rPr lang="cs-CZ" sz="3200" dirty="0" smtClean="0"/>
              <a:t>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Finance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vyjadřují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peněžní vztahy, které vznikají a rozvíjejí se při získávání, rozdělování a užití peněžních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fondů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jde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 specifické peněžní vztahy a operace probíhající v rámci ekonomického systému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mezi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subjekty tzv. veřejné správy na straně jedné a ostatními subjekty na straně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druhé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Státní finance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částí veřejných financí, stejně jako druhou částí veřejných financí jsou finance municipální (místní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vstupem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ČR do EU se součástí veřejných financí staly rovněž nadstátní finance, vztahy k rozpočtu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EU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da-DK" sz="1600" dirty="0" smtClean="0">
                <a:solidFill>
                  <a:schemeClr val="tx1"/>
                </a:solidFill>
                <a:latin typeface="Source Sans Pro Semibold" pitchFamily="34" charset="-18"/>
              </a:rPr>
              <a:t>(</a:t>
            </a:r>
            <a:r>
              <a:rPr lang="da-DK" sz="1600" dirty="0">
                <a:solidFill>
                  <a:schemeClr val="tx1"/>
                </a:solidFill>
                <a:latin typeface="Source Sans Pro Semibold" pitchFamily="34" charset="-18"/>
              </a:rPr>
              <a:t>Hamerníková, B. et al., </a:t>
            </a:r>
            <a:r>
              <a:rPr lang="da-DK" sz="1600" dirty="0" smtClean="0">
                <a:solidFill>
                  <a:schemeClr val="tx1"/>
                </a:solidFill>
                <a:latin typeface="Source Sans Pro Semibold" pitchFamily="34" charset="-18"/>
              </a:rPr>
              <a:t>2007)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769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1.1 Kontroverze </a:t>
            </a:r>
            <a:r>
              <a:rPr lang="cs-CZ" sz="3200" dirty="0"/>
              <a:t>neoklasické a keynesovské </a:t>
            </a:r>
            <a:r>
              <a:rPr lang="cs-CZ" sz="3200" dirty="0" smtClean="0"/>
              <a:t>makroekonomie (2)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Neoklasická ekonomie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navázala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 poznatky klasické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ekonomie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vznik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 datován od roku 1871 v souvislosti s nástupem tzv. marginalistické revoluce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 vznikem teorie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mezní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užitečnosti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stala se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základem nového systému ekonomického myšlení, tzv.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neoklasicismu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Neoklasická makroekonomie klade důraz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na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liberalizaci ekonomiky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omezení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vládní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intervence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stranu nabídky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 2010)</a:t>
            </a:r>
            <a:endParaRPr lang="en-US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69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6.2 Veřejné finance a ekonomika</a:t>
            </a:r>
            <a:r>
              <a:rPr lang="cs-CZ" sz="3200" dirty="0"/>
              <a:t> </a:t>
            </a:r>
            <a:r>
              <a:rPr lang="cs-CZ" sz="3200" dirty="0" smtClean="0"/>
              <a:t>(2)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Složky veřejných financí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státní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finance - soustředěné v centralizovaném peněžním fondu, státním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finance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státních účelových fondů - samostatná specifická složka s právní subjektivitou, zřizovaná ze zákona, z pragmatických důvodů oddělená od státního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finance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subjektů hospodařících se státními financemi - pocházející ze zdrojů získaných z hospodaření těchto subjektů s majetkem státu resp. ze zdrojů, které jim stanoví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zřizovatel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– stát v rámci svého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finance municipalit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finance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subjektů hospodařících s financemi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municipalit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finance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nadstátní - ve vztahu k rozpočtu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EU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da-DK" sz="1600" dirty="0">
                <a:solidFill>
                  <a:schemeClr val="tx1"/>
                </a:solidFill>
                <a:latin typeface="Source Sans Pro Semibold" pitchFamily="34" charset="-18"/>
              </a:rPr>
              <a:t>(Hamerníková, B. et al., 2007)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839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b="1" dirty="0"/>
              <a:t>6.2 Veřejné finance a ekonomika</a:t>
            </a:r>
            <a:r>
              <a:rPr lang="cs-CZ" sz="3200" dirty="0"/>
              <a:t> </a:t>
            </a:r>
            <a:r>
              <a:rPr lang="cs-CZ" sz="3200" dirty="0" smtClean="0"/>
              <a:t>(3)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981078" cy="3744416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Základními funkcemi veřejných financí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jsou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lphaLcParenR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alokační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funkce - souvisí s problematikou zabezpečení veřejných statků a jejich skladby, a to vlastní produkcí prostřednictvím veřejného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sektoru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lphaLcParenR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distribuční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funkce – má spojitost s otázkami souvisejícími s rozdělováním. Jde 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uplatňovaná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opatření v rozdělování bohatství a důchodů v souladu s tím, co společnost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považuje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 spravedlivé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rozdělení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lphaLcParenR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stabilizační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funkce – vyplývá z působení veřejných financí jako nástroje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makroekonomické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politiky k zajištění vysoké zaměstnanosti, relativní cenové stability, žádoucího tempa růstu HDP a vyrovnanosti obchodní a platební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bilance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lphaLcParenR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regulační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funkce – je uplatňována většinou v období nerovnovážného vývoje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+mj-lt"/>
              <a:buAutoNum type="alphaLcParenR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kontrolní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funkce -  je nástrojem aktivního působení finančních vztahů na ekonomické procesy, tj. kontrola příjmů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výdajů 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da-DK" sz="1600" dirty="0">
                <a:solidFill>
                  <a:schemeClr val="tx1"/>
                </a:solidFill>
                <a:latin typeface="Source Sans Pro Semibold" pitchFamily="34" charset="-18"/>
              </a:rPr>
              <a:t>(Hamerníková, B. et al., 2007)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97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6.2.1</a:t>
            </a:r>
            <a:r>
              <a:rPr lang="cs-CZ" sz="3200" dirty="0"/>
              <a:t>	Statní rozpočet </a:t>
            </a:r>
            <a:r>
              <a:rPr lang="cs-CZ" sz="3200" dirty="0" smtClean="0"/>
              <a:t>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Státní rozpočet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představuje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plán finančního hospodaření státu na daný rozpočtový rok, kterým se zajišťuje plnění ekonomických, sociálních a politických funkcí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státu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prostřednictvím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státního rozpočtu vláda realizuje hospodářskou politiku a uskutečňuje své programové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priority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centralizovaným peněžním fondem a představuje bilanci příjmů a výdajů státu na daný rozpočtový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rok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rozpočtový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rok je shodný s rokem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kalendářním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příjmy a výdaje státního rozpočtu se dále člení podle jednotlivých kapitol vyjadřujících okruh působnosti a odpovědnosti jednotlivých ústředních orgánů státní správy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Zákon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č. 457/2016 Sb. o státním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rozpočtu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České republiky na rok 2017). Zákon o státním rozpočtu navrhuje vláda a schvaluje Poslanecká sněmovna Parlamentu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ČR 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Zdroj:  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(MF ČR, 2018)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891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6.2.1</a:t>
            </a:r>
            <a:r>
              <a:rPr lang="cs-CZ" sz="3200" dirty="0"/>
              <a:t>	Statní </a:t>
            </a:r>
            <a:r>
              <a:rPr lang="cs-CZ" sz="3200" dirty="0" smtClean="0"/>
              <a:t>rozpočet (2)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Hlavními složkami příjmové stránky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jsou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daně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jednak přímé - daně z příjmu fyzických a právnických osob, majetkové daně, silniční daně, dědické a darovací daně, atd. a nepřímé daně - daň z přidané hodnoty a spotřební daně, cla, sociální pojištění atd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příjmy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dříve poskytnutých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úvěrů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příjmy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 prodeje státního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majetku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přijaté dotace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Ostatní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 (MF ČR, 2018)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714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6.2.1</a:t>
            </a:r>
            <a:r>
              <a:rPr lang="cs-CZ" sz="3200" dirty="0"/>
              <a:t>	Statní </a:t>
            </a:r>
            <a:r>
              <a:rPr lang="cs-CZ" sz="3200" dirty="0" smtClean="0"/>
              <a:t>rozpočet (3)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Hlavními složkami výdajové stránky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jsou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transfery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domácnostem - důchody, podpory v nezaměstnanosti, sociální dávky atd.;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subvence podnikům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běžné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investiční výdaje jednotlivých kapitol - doprava, školství, armáda,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policie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dotace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úroky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 státního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dluhu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Ostatní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Deficit státního rozpočtu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jestliže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vláda hospodaří s deficitem a musí si půjčovat na krytí rozdílu mezi příjmy a výdaji vzniká tak státní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dluh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prohlubování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státního deficitu způsobuje růst vládního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dluhu 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 (MF ČR, 2018)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82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6.3	Problémy fiskální politiky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Vytěsňovací efekt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nejčastěji zmiňovanou komplikací fiskální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politiky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vláda provádí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expanzivní politiku v podobě zvýšených vládních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výdajů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růste produkt a 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roste na trhu peněz poptávka po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penězích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rostoucí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poptávka po penězích povede k růstu úrokové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vyšší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úroková míra zvýší náklady investic soukromých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subjektů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soukromé investice se omezí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vládní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výdaje vytěsnily soukromé investiční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výdaje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Časové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zpoždění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důsledku složitého legislativního procesu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Změny mohou pak působit jinak než bylo zamýšleno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(Jurečka, 2017)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972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7</a:t>
            </a:r>
            <a:r>
              <a:rPr lang="cs-CZ" dirty="0"/>
              <a:t>. </a:t>
            </a:r>
            <a:r>
              <a:rPr lang="cs-CZ" dirty="0" smtClean="0"/>
              <a:t>VNĚJŠÍ </a:t>
            </a:r>
            <a:r>
              <a:rPr lang="cs-CZ" dirty="0"/>
              <a:t>VAZBY OTEVŘENÉ EKONOMIKY A MEZINÁRODNÍ EKONOMICKÉ PROSTŘEDÍ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6222" y="3887073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53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teorii mezinárodního obchodu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vysvětlit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 otevřené ekonomiky 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platební bilancí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vysvětlit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pojetí nominálního a reálného měnového kurzu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mezinárodním měnovým systémem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760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7.1	Otevřená </a:t>
            </a:r>
            <a:r>
              <a:rPr lang="cs-CZ" sz="3200" dirty="0" smtClean="0"/>
              <a:t>ekonomika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Otevřená ekonomika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znamená se vztahem k mezinárodnímu ekonomickému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prostředí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Uzavřená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ekonomika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ekonomika, která se neúčastní zahraničního obchodu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ekonomiky je spotřebováno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pouze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domácím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obyvatelstvem 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Mezinárodní ekonomické vztahy se realizují ve formě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výměny</a:t>
            </a:r>
            <a:endParaRPr lang="cs-CZ" sz="16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zboží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- nejstarší a nejdůležitější forma mezinárodních ekonomických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vztahů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služeb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– jde o služby bankovní, pojišťovací, turistické, dopravní,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zdravotní, atd.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kapitálu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- výměna kapitálu se realizuje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jako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přímé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zahraniční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investice,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jako nepřímé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investice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jako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bankovní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půjčky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vědeckotechnických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znalostí, tj. vývoz a dovoz licencí, know-how, patentů a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konzultačních služeb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pracovních sil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2000,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56006" y="6191849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4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7.1	Otevřená ekonomika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Míra otevřenosti ekonomiky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nejčastěji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vyjadřována pomocí poměru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Export/HDP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Import/HDP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(Export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+ Import)/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HDP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míra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zapojení národní ekonomiky do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mezinárodních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ekonomických vztahů může být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rozdílná</a:t>
            </a:r>
          </a:p>
          <a:p>
            <a:pPr lvl="1"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Nízká míra otevřenosti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země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 vyspělým vnitřním trhem bývají soběstačné, potom jejích míra otevřenosti ekonomiky 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nízká</a:t>
            </a:r>
          </a:p>
          <a:p>
            <a:pPr lvl="1"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Vysokou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míru otevřenosti ekonomiky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mají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vyspělé ekonomiky, které jsou široce zapojené do mezinárodních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ekonomických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vztahů a mají vysoký podíl exportu na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(Jurečka, 2017,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74812" y="6247388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683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1.1 Kontroverze </a:t>
            </a:r>
            <a:r>
              <a:rPr lang="cs-CZ" sz="3200" dirty="0"/>
              <a:t>neoklasické a keynesovské </a:t>
            </a:r>
            <a:r>
              <a:rPr lang="cs-CZ" sz="3200" dirty="0" smtClean="0"/>
              <a:t>makroekonomie (3)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Keynesiánská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ekonomie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představuje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jeden ze dvou dominujících směrů druhé poloviny 20.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století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východiska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byla položena v ekonomii Johna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Maynarda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Keynese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(1883 - 1946) 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Anglii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ormovala se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procesu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přehodnocování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neoklasické ekonomie a očekávání nového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makroekonomického výkladu ekonomii</a:t>
            </a:r>
          </a:p>
          <a:p>
            <a:pPr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Keynesiánská ekonomie podle výkladu </a:t>
            </a:r>
            <a:r>
              <a:rPr lang="cs-CZ" sz="1600" dirty="0" err="1">
                <a:solidFill>
                  <a:schemeClr val="tx2"/>
                </a:solidFill>
                <a:latin typeface="Source Sans Pro Semibold" pitchFamily="34" charset="-18"/>
              </a:rPr>
              <a:t>Keynese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 uplatňuje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makroekonomický přístup k analýze hospodářství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příjmově výdajová metoda, která vychází ze srovnání příjmů a výdajů v ekonomice. Pokud se příjmy a výdaje rovnají pak ekonomický systém je v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rovnováze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 2010)</a:t>
            </a:r>
            <a:endParaRPr lang="en-US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4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7.2	Mezinárodní </a:t>
            </a:r>
            <a:r>
              <a:rPr lang="cs-CZ" sz="3200" dirty="0" smtClean="0"/>
              <a:t>obchod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Mezinárodní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obchod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umožňuje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efektivní ekonomický rozvoj každé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rozmanitost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výroby uvnitř národních ekonomik a vzájemné odlišnosti jsou základním důvodem zapojování zemí do mezinárodního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obchodu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Rozvoj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mezinárodního obchodu ovlivňují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A. Nabídkové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faktory: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odlišnost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výrobních 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rostoucí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výnosy z rozsahu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B. Poptávkové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faktory: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rozdíl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spotřebitelském vkusu 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2017)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81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 </a:t>
            </a:r>
            <a:r>
              <a:rPr lang="cs-CZ" sz="3200" dirty="0" smtClean="0"/>
              <a:t>7.3 Teorie </a:t>
            </a:r>
            <a:r>
              <a:rPr lang="cs-CZ" sz="3200" dirty="0"/>
              <a:t>absolutních a komparativních výhod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85732"/>
            <a:ext cx="7981078" cy="3591540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Absolutní výhoda v mezinárodním obchodu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spočívá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 tom, že země A si vybírá pro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mezinárodní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obchod ten druh zboží X, u kterého má absolutně nižší náklady než země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země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 si naopak vybírá pro mezinárodní obchod ten druh zboží Y, u kterého má absolutně nižší výrobní náklady než země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výsledek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mezinárodního obchodu je ten, že země A přestane vyrábět zboží Y a začne ho dovážet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země B, kdežto země B přestane vyrábět zboží X a začne ho dovážet ze země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 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Zákon komparativní výhody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daná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země by se měla specializovat na výrobu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vývoz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takových komodit, jež je schopna vyrábět s relativně nižšími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náklady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Země by měla dovážet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ty statky, které vyrábí s relativně vyššími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náklady 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2013,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79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 </a:t>
            </a:r>
            <a:r>
              <a:rPr lang="cs-CZ" sz="3200" dirty="0" smtClean="0"/>
              <a:t>7.4</a:t>
            </a:r>
            <a:r>
              <a:rPr lang="cs-CZ" sz="3200" dirty="0"/>
              <a:t>	Protekcionizmus v mezinárodním obchodě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Protekcionizmus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jednou ze dvou nejdůležitějších koncepcí obchodní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politiky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omezováním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regulací zahraničního obchodu chrání slabá domácí odvětví, která by jinak nemohla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prosadit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své produkty proti levnější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konkurenci 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Nástroje protekcionizmu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kvóty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– množstevní omezení dovážených produktů za rok nebo za jiný časový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úsek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cla 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- poplatek, který stát vybírá za dovoz zboží do země nebo za jeho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vývoz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vývozní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subvence – podpora vývozu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státem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neviditelné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překážky dovozu  - například obrana státu proti dovozu  potravin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zpřísnění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zdravotnických norem apod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embarga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- zákaz dovozu nebo vývozu nebo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obojí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2013,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 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23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7.5</a:t>
            </a:r>
            <a:r>
              <a:rPr lang="cs-CZ" sz="3200" dirty="0"/>
              <a:t>	Platební </a:t>
            </a:r>
            <a:r>
              <a:rPr lang="cs-CZ" sz="3200" dirty="0" smtClean="0"/>
              <a:t>bilance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81078" cy="388843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Platební bilance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přehledem mezinárodních peněžních toků dané země za určité časové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formu účetního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výkazu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obsahuje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přehled (bilanci) devizových inkas, tzv.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kreditní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položky a devizových plateb, tzv. debetní položky dané země za určité období,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zpravidla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za jeden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rok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sestavovány a publikovány v rozdílně podrobném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členění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a to podle potřeb ekonomické analýzy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Struktura platební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bilance </a:t>
            </a: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Běžný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účet - zahrnuje toky zboží, služeb a transferů. Běžný účet se skládá z těchto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částí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Obchodní bilance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Bilance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služeb 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Bilance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výnosů 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Běžné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převody 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2013,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77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7.5 Platební </a:t>
            </a:r>
            <a:r>
              <a:rPr lang="cs-CZ" sz="3200" dirty="0"/>
              <a:t>bilance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81078" cy="3816424"/>
          </a:xfrm>
        </p:spPr>
        <p:txBody>
          <a:bodyPr>
            <a:noAutofit/>
          </a:bodyPr>
          <a:lstStyle/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Kapitálový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účet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tento účet spadají kapitálové transfery a převody nevýrobních nefinančních hmotných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aktiv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Finanční účet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bilance na finančním účtu odráží mezinárodní pohyb kapitálu. Příliv kapitálu je na příjmové straně, tj. kreditní neboť země prodává svá aktiva a dostává za ně peněžní prostředky. Odlivem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kapitálu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naopak rozumíme nákup zahraničních aktiv domácími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subjekty 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Saldo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chyb a opomenutí, kursové rozdíly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statistická nesrovnalost vzniká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při sběru dat a sestavování platebních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záznamů</a:t>
            </a:r>
          </a:p>
          <a:p>
            <a:pPr algn="l"/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Účet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oficiálních měnových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rezerv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bilance na účtu měnových rezerv odráží změnu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oficiálních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rezerv za dané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odráží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deficit či přebytek země z běžných 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kapitálových transakcí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2013,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06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7.6	Nominální a reálný měnový kurz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Nominální měnový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kurz (E)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definujeme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jako počet jednotek domácí měny, za které lze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nakoupit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jednotku měny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zahraniční pokles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této veličiny je označován jako nominální posílení či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apreciace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měny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režimu pevného kurzu je snížení kurzu E označováno jako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revalvace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nárůst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této veličiny je označován jako nominální oslabení či depreciace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měny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režimu pevného kurzu je zvýšení kurzu E označováno jako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devalvace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Reálný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měnový kurz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(R)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definujeme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jako podíl cenové hladiny v zahraničí a domácí cenové hladiny, kde zahraniční cenová hladina je převedena na jednotky domácí měny přes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stávající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nominální měnový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kurz 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Zdroj: (ČNB 2018)</a:t>
            </a: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8. </a:t>
            </a:r>
            <a:r>
              <a:rPr lang="pl-PL" dirty="0" smtClean="0"/>
              <a:t>TEORIE </a:t>
            </a:r>
            <a:r>
              <a:rPr lang="pl-PL" dirty="0"/>
              <a:t>HOSPODÁŘSKÝCH CYKLŮ A JEJICH DOPAD NA </a:t>
            </a:r>
            <a:r>
              <a:rPr lang="pl-PL" dirty="0" smtClean="0"/>
              <a:t>EKONOMIKU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579" y="3925561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66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4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Cíl kapitoly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seznámit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s teorii hospodářských cyklů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příčiny vzniku hospodářských cyklů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čtyřfázový hospodářský cyklus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2000" dirty="0" smtClean="0">
                <a:solidFill>
                  <a:schemeClr val="tx1"/>
                </a:solidFill>
                <a:latin typeface="Source Sans Pro Semibold" pitchFamily="34" charset="-18"/>
              </a:rPr>
              <a:t>objasnit 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dopady hospodářské cyklu na ekonomiku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49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8.1</a:t>
            </a:r>
            <a:r>
              <a:rPr lang="cs-CZ" sz="3200" dirty="0"/>
              <a:t>	Teorie hospodářského cyklu </a:t>
            </a:r>
            <a:r>
              <a:rPr lang="cs-CZ" sz="3200" dirty="0" smtClean="0"/>
              <a:t>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„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cyklus“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pravidelně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 opakující řady změn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etap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etapy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změny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nemusejí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být vždy stejně dlouhé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rozsáhlé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Hospodářský cyklus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jev s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významnými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mikroekonomickými důsledky, které jsou zvláště patrné tehdy, když se ekonomice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dočasně nedaří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historie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hospodářských cyklů ukázala, střídání hospodářských cyklů neprobíhá v konstantních časových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úsecích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ekonomiky mohou zažít bohaté roky expanze a prosperity, na straně druhé být nahrazeny hospodářským útlumem, finanční krizí, nebo dokonce dlouho trvající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depresí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4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8.1	Teorie hospodářského cyklu </a:t>
            </a:r>
            <a:r>
              <a:rPr lang="cs-CZ" sz="3200" dirty="0" smtClean="0"/>
              <a:t>(2) 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Ekonomické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cykly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jsou jevy dosti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fluktuační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různých částech světa a v různých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historických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obdobích se liší z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hlediska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periody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amplitudy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Perioda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ekonomického cyklu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udává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délku období mezi „body zvratu“ v průběhu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cyklického pohybu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Amplituda (rozkmit, hloubka) ekonomického cyklu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odpovídá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délce období, která odpovídá pohybu mezi horním a dolním „bodem zvratu“ v průběhu cyklického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pohybu 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1995,2010)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1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1.1 Kontroverze </a:t>
            </a:r>
            <a:r>
              <a:rPr lang="cs-CZ" sz="3200" dirty="0"/>
              <a:t>neoklasické a keynesovské </a:t>
            </a:r>
            <a:r>
              <a:rPr lang="cs-CZ" sz="3200" dirty="0" smtClean="0"/>
              <a:t>makroekonomie (4)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err="1">
                <a:solidFill>
                  <a:schemeClr val="tx2"/>
                </a:solidFill>
                <a:latin typeface="Source Sans Pro Semibold" pitchFamily="34" charset="-18"/>
              </a:rPr>
              <a:t>Postkeynesiánská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 makroekonomie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formovala se souběžně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 rozvojem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neokeynesiánství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Anglii, kde představitelé cambridgeské ekonomie odmítali americkou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neokeynesiánskou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verzi interpretace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Keynese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 svůj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přístup zvolili označení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postkeynesiánství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Cambridgeském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výkladu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bylo řešeno </a:t>
            </a:r>
            <a:endParaRPr lang="cs-CZ" sz="1800" dirty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vlivu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monopolů na cenový mechanismus, dopady na cenovou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hladinu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teorie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rozdělování, zkoumaná ve vztahu na vytváření podmínek pro hospodářský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růst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20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Zdroj: (Jurečka, 2017,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1995, 2010)</a:t>
            </a:r>
            <a:endParaRPr lang="en-US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endParaRPr lang="cs-CZ" sz="1100" dirty="0" smtClean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Zuzana </a:t>
            </a:r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00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8.1.1	Vnitřní a vnější teorie hospodářského </a:t>
            </a:r>
            <a:r>
              <a:rPr lang="cs-CZ" sz="3200" dirty="0" smtClean="0"/>
              <a:t>cyklu (1)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85732"/>
            <a:ext cx="7981078" cy="368802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Dělení teorií hospodářského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cyklu do dvou 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kategorií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vnitřní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Vnější</a:t>
            </a:r>
          </a:p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Vnitřní teorie hospodářského cyklu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hledají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mechanismy, které mohou způsobit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hospodářské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cykly uvnitř samotného ekonomického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systému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tento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přístup spatřuje v každé expanzi i zárodek následující recese a poklesu hospodářské výkonnosti a naopak, v každé recesi zárodek budoucího oživení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hospodářské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výkonnosti a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expanze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období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expanze a recese tak sami o sobě formují nepravidelný stále se opakující řetězec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událostí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</a:t>
            </a:r>
            <a:r>
              <a:rPr lang="de-DE" sz="1600" dirty="0" smtClean="0">
                <a:solidFill>
                  <a:schemeClr val="tx1"/>
                </a:solidFill>
                <a:latin typeface="Source Sans Pro Semibold" pitchFamily="34" charset="-18"/>
              </a:rPr>
              <a:t>(Samuelson 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&amp; </a:t>
            </a:r>
            <a:r>
              <a:rPr lang="de-DE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, 1995,2010, Schumpeter, 2005)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2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8.1.1	Vnitřní a vnější teorie hospodářského </a:t>
            </a:r>
            <a:r>
              <a:rPr lang="cs-CZ" sz="3200" dirty="0" smtClean="0"/>
              <a:t>cyklu (2)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Vnější teorie hospodářského cyklu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vidí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příčiny ve změnách některých faktorů, které jsou vně ekonomických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systémů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příkladem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těchto faktorů mohou být války, revoluce, volby, migrace, vývoj cen ropy, objevení nových zemí, vědecké a technologické inovace nebo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nová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naleziště zlata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Zdroj:</a:t>
            </a:r>
            <a:r>
              <a:rPr lang="de-DE" sz="1600" dirty="0" smtClean="0">
                <a:solidFill>
                  <a:schemeClr val="tx1"/>
                </a:solidFill>
                <a:latin typeface="Source Sans Pro Semibold" pitchFamily="34" charset="-18"/>
              </a:rPr>
              <a:t>(Samuelson 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&amp; </a:t>
            </a:r>
            <a:r>
              <a:rPr lang="de-DE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de-DE" sz="1600" dirty="0">
                <a:solidFill>
                  <a:schemeClr val="tx1"/>
                </a:solidFill>
                <a:latin typeface="Source Sans Pro Semibold" pitchFamily="34" charset="-18"/>
              </a:rPr>
              <a:t>, 1995,2010, Schumpeter, 2005)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56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8.2	Čtyř fázový hospodářský cyklus a </a:t>
            </a:r>
            <a:r>
              <a:rPr lang="cs-CZ" sz="3200" dirty="0" smtClean="0"/>
              <a:t>ekonomika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Hospodářský cyklus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periodicky opakující se fáze vzestupu, poklesu a stagnace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ekonomických aktivit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ekonomickými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aktivitami je pak přesněji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myšleno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reálné HDP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investiční činnosti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zaměstnanost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soukromé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a veřejné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spotřeby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Fázemi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hospodářského cyklu jsou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+mj-lt"/>
              <a:buAutoNum type="arabicPeriod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tzv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. expanze (též oživení, obnova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vrchol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(boom, prosperita,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konjuktura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kontrakce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(krize,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recese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) 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+mj-lt"/>
              <a:buAutoNum type="arabicPeriod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dno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(sedlo, deprese</a:t>
            </a:r>
            <a:r>
              <a:rPr lang="cs-CZ" sz="11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Zdroj: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1995,2010, </a:t>
            </a:r>
            <a:r>
              <a:rPr lang="de-DE" sz="1400" dirty="0">
                <a:solidFill>
                  <a:schemeClr val="tx1"/>
                </a:solidFill>
                <a:latin typeface="Source Sans Pro Semibold" pitchFamily="34" charset="-18"/>
              </a:rPr>
              <a:t>Schumpeter, 2005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endParaRPr lang="cs-CZ" sz="11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546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8.2	Čtyř fázový hospodářský cyklus a </a:t>
            </a:r>
            <a:r>
              <a:rPr lang="cs-CZ" sz="3200" dirty="0" smtClean="0"/>
              <a:t>ekonomika (2)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Expanze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reálný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HDP dané země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roste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domácnosti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vláda poptávají statky produkované firmami ve zvýšené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míře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firmy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reagují na tento růst poptávky zvyšováním objemů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výroby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Konjunktura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ekonomika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nachází na vrcholu své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aktivity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rostou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nákladové tlaky, které svým působením nutí výrobce zvyšovat výstupní ceny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produkovaných statků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výrobní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faktory, které se v předešlých fázích nevyčerpávaly, jsou ve fázi vrcholu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vyčerpány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firmy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hledají velmi obtížně potenciální zájemce o zaměstnání</a:t>
            </a: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1995,2010, </a:t>
            </a:r>
            <a:r>
              <a:rPr lang="de-DE" sz="1400" dirty="0">
                <a:solidFill>
                  <a:schemeClr val="tx1"/>
                </a:solidFill>
                <a:latin typeface="Source Sans Pro Semibold" pitchFamily="34" charset="-18"/>
              </a:rPr>
              <a:t>Schumpeter, 2005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endParaRPr lang="cs-CZ" sz="11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42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/>
              <a:t>8.2	Čtyř fázový hospodářský cyklus a </a:t>
            </a:r>
            <a:r>
              <a:rPr lang="cs-CZ" sz="3200" dirty="0" smtClean="0"/>
              <a:t>ekonomika (3)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Kontrakce (krize, recese</a:t>
            </a:r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)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HDP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a s ní ostatní makroekonomické veličiny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oslabují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domácnostem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rostou životní náklady, a proto už nadále neinvestují do statků dlouhodobé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spotřeby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výrobcům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 tak začíná na skladech hromadit neprodané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zboží</a:t>
            </a:r>
          </a:p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Dno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ekonomické depresi je nezaměstnanost vysoká, ale výdaje spotřebitelů a spotřebitelů a potenciálních investorů jsou na velmi nízké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úrovni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domácnosti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nedisponují vysokými příjmy, a proto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vyčkávají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se svými nákupy stále na nižší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ceny</a:t>
            </a: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firmy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nevěří v brzký růst poptávky po své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produkci</a:t>
            </a: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1995,2010, </a:t>
            </a:r>
            <a:r>
              <a:rPr lang="de-DE" sz="1400" dirty="0">
                <a:solidFill>
                  <a:schemeClr val="tx1"/>
                </a:solidFill>
                <a:latin typeface="Source Sans Pro Semibold" pitchFamily="34" charset="-18"/>
              </a:rPr>
              <a:t>Schumpeter, 2005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lvl="1" algn="l"/>
            <a:endParaRPr lang="cs-CZ" sz="11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29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8.3	Hospodářské cykly podle délky </a:t>
            </a:r>
            <a:r>
              <a:rPr lang="cs-CZ" sz="3200" dirty="0" smtClean="0"/>
              <a:t>trvání 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Hospodářské cykly podle délky trvání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bývají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standardně děleny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na:</a:t>
            </a:r>
          </a:p>
          <a:p>
            <a:pPr lvl="1" algn="l"/>
            <a:r>
              <a:rPr lang="cs-CZ" sz="1600" dirty="0" err="1" smtClean="0">
                <a:solidFill>
                  <a:schemeClr val="tx2"/>
                </a:solidFill>
                <a:latin typeface="Source Sans Pro Semibold" pitchFamily="34" charset="-18"/>
              </a:rPr>
              <a:t>Kitchinovy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cykly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krátkodobé hospodářské cykly. Jejich průměrná doba trvání mezi „body zvratu“ je cca 40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měsíců</a:t>
            </a:r>
          </a:p>
          <a:p>
            <a:pPr lvl="1" algn="l"/>
            <a:r>
              <a:rPr lang="cs-CZ" sz="1600" dirty="0" err="1" smtClean="0">
                <a:solidFill>
                  <a:schemeClr val="tx2"/>
                </a:solidFill>
                <a:latin typeface="Source Sans Pro Semibold" pitchFamily="34" charset="-18"/>
              </a:rPr>
              <a:t>Juglarovy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cykly </a:t>
            </a:r>
            <a:endParaRPr lang="cs-CZ" sz="16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jsou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střednědobé cykly. Jejich průměrná perioda je 9-10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let </a:t>
            </a:r>
          </a:p>
          <a:p>
            <a:pPr lvl="1" algn="l"/>
            <a:r>
              <a:rPr lang="cs-CZ" sz="1600" dirty="0">
                <a:solidFill>
                  <a:schemeClr val="tx2"/>
                </a:solidFill>
                <a:latin typeface="Source Sans Pro Semibold" pitchFamily="34" charset="-18"/>
              </a:rPr>
              <a:t>Kondratěvovy </a:t>
            </a:r>
            <a:r>
              <a:rPr lang="cs-CZ" sz="1600" dirty="0" smtClean="0">
                <a:solidFill>
                  <a:schemeClr val="tx2"/>
                </a:solidFill>
                <a:latin typeface="Source Sans Pro Semibold" pitchFamily="34" charset="-18"/>
              </a:rPr>
              <a:t>cykly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jsou také nazývaný „dlouhé vlny“. Tyto cykly mají udávanou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průměrnou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periodicitu v rozsahu 50 ti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roků</a:t>
            </a:r>
          </a:p>
          <a:p>
            <a:pPr algn="l"/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Zdroj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: (Jurečka, 2017,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 &amp; </a:t>
            </a:r>
            <a:r>
              <a:rPr lang="cs-CZ" sz="15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, 1995,2010, </a:t>
            </a:r>
            <a:r>
              <a:rPr lang="de-DE" sz="1500" dirty="0">
                <a:solidFill>
                  <a:schemeClr val="tx1"/>
                </a:solidFill>
                <a:latin typeface="Source Sans Pro Semibold" pitchFamily="34" charset="-18"/>
              </a:rPr>
              <a:t>Schumpeter, 2005</a:t>
            </a:r>
            <a:r>
              <a:rPr lang="cs-CZ" sz="1500" dirty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</a:p>
          <a:p>
            <a:pPr algn="l"/>
            <a:endParaRPr lang="cs-CZ" sz="18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0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LITERATURA (1)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Begg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D. K. H. (2013).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Foundations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of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economics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Fifth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edition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). London: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McGraw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Hill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Education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Brčák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J., Sekerka, B., Severová, L., &amp; Stará, D. (2018). Makroekonomie: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makroekonomic-ký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přehled. Plzeň: Vydavatelství a nakladatelství Aleš Čeněk.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Hamerníková, B. et al. (2007) Veřejné finance. ASPI 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Jurečka, V. et al. (2017) Makroekonomie. 3.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aktual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a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rozš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vyd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.Praha: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Grada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Keynes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J. M. (1963). Obecná teorie zaměstnanosti, úroku a peněz. Praha: ČSAV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Mach, M. (2001). Makroekonomie II pro magisterské (inženýrské) studium: 1. a 2. část. Praha: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Melandrium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N. G. (2013)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Macroeconomics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8th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Xxxvi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Houndmills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Basingstoke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Worth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Publishers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/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Palgrawe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Macmillan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Mankiw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N.G. (2000). Zásady ekonomie. Praha: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Grada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81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LITERATURA (2)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O'Sullivan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A.,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Sheffrin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S. M.,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Perez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S. J. (c2012).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Macroeconomics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principles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applica-tions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and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tools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(7th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). Boston: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Prentice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Hall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P. A.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W. D. (1991) Ekonomie. 1. vydání, Praha: Svoboda.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Samuelson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P. A., &amp;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Nordhaus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W. D. (2010).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Economics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(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Nineteenth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edition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). New York: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McGraw-Hill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Education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Schumpeter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J. A. (2005) Business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cycles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: a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theoretical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historical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and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statistical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analysis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of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the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capitalist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process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1st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ed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Chevy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Chase: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Bartleby's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Books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Soukup et al. (2007) Makroekonomie. Moderní přístup. Management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Press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Praha.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Soukup, J. (2012) Makroekonomie. Dotisk 2.,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aktualiz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 vyd. Praha: Management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Press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Elektronické zdroje: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ČSÚ (2015) Hrubý domácí produkt (HDP) – Metodika. Dostupné na https://www.czso.cz/csu/czso/hruby_domaci_produkt_-hdp-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59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LITERATURA (3)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ČNB (2018) Co to je nominální a reálný měnový kurz? Dostupné na https://www.cnb.cz/cs/faq/co_to_je_nominalni_a_realny_menovy_kurz.html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ČNB    (2018) Měnová politika. Dostupné na https://www.cnb.cz/cs/menova_politika/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ČSÚ (2018) Inflace, míra inflace - Metodika. Dostupné na https://www.czso.cz/csu/czso/kdyz_se_rekne_inflace_resp_mira_inflace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ČSÚ (2017) Zahraniční obchod. Dostupné na ttps://www.czso.cz/csu/czso/zahranicni_obchod_se_zbozim_ekon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ČSÚ (2018) Zaměstnanost a nezaměstnanost podle výsledků VŠPS – Metodika. Dostupné na https://www.czso.cz/csu/czso/zam_vsps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MF ČR (2018) Státní rozpočet v kostce 2018. Dostupné na https://www.mfcr.cz/cs/o-ministerstvu/vzdelavani/rozpocet-v-kostce/statni-rozpocet-v-kostce-2018-31944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Kursa, D. (2018) MMF. Dostupné na https://www.euroskop.cz/9138/sekce/mmf/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MF ČR (2018) Oddělení 5803 - Mezinárodní finanční instituce a rozvojová spolupráce. 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901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LITERATURA (4)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Skupina Světové banky. Dostupné na https://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www.mfcr.cz/cs/zahranicni-sektor/mezinarodni-spoluprace/mezinarodni-instituce/skupina-svetove-banky-11654</a:t>
            </a:r>
          </a:p>
          <a:p>
            <a:pPr algn="l"/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Štekláč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J. (2013) Post keynesiánská makroekonomická metodologie a její odlišnosti od hlavního proudu ekonomie. Dostupné na https://nb.vse.cz/kfil/elogos/science/steklac13.pdf</a:t>
            </a:r>
          </a:p>
          <a:p>
            <a:pPr algn="l"/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Vymětal, P. &amp; Žďárek, V. (2009) Základy makroekonomické analýzy. Dostupné na https://www.vsem.cz/data/data/sis-texty/studijni-opory-bc/so_km_zma.pdf</a:t>
            </a:r>
          </a:p>
          <a:p>
            <a:pPr algn="l"/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Zlíně, 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3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1.1 Kontroverze </a:t>
            </a:r>
            <a:r>
              <a:rPr lang="cs-CZ" sz="3200" dirty="0"/>
              <a:t>neoklasické a keynesovské </a:t>
            </a:r>
            <a:r>
              <a:rPr lang="cs-CZ" sz="3200" dirty="0" smtClean="0"/>
              <a:t>makroekonomie (5)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800" dirty="0" smtClean="0">
                <a:solidFill>
                  <a:schemeClr val="tx2"/>
                </a:solidFill>
                <a:latin typeface="Source Sans Pro Semibold" pitchFamily="34" charset="-18"/>
              </a:rPr>
              <a:t>Post keynesiánská </a:t>
            </a:r>
            <a:r>
              <a:rPr lang="cs-CZ" sz="1800" dirty="0">
                <a:solidFill>
                  <a:schemeClr val="tx2"/>
                </a:solidFill>
                <a:latin typeface="Source Sans Pro Semibold" pitchFamily="34" charset="-18"/>
              </a:rPr>
              <a:t>metodologie </a:t>
            </a:r>
            <a:endParaRPr lang="cs-CZ" sz="1800" dirty="0" smtClean="0">
              <a:solidFill>
                <a:schemeClr val="tx2"/>
              </a:solidFill>
              <a:latin typeface="Source Sans Pro Semibold" pitchFamily="34" charset="-18"/>
            </a:endParaRP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metodologický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realismus nebo taktéž tzv. „kritický realismus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“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podle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Jesperra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600" dirty="0" err="1" smtClean="0">
                <a:solidFill>
                  <a:schemeClr val="tx1"/>
                </a:solidFill>
                <a:latin typeface="Source Sans Pro Semibold" pitchFamily="34" charset="-18"/>
              </a:rPr>
              <a:t>Jespersena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 :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„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touha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po dosažení shody mezi reálnou úrovní a analytickou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úrovní“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metodologický kolektivismus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j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de o přístup,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který zdůrazňuje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komplexnost systémů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takový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přístup je v kontradikci s metodologickým individualismem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.</a:t>
            </a:r>
          </a:p>
          <a:p>
            <a:pPr marL="342900" indent="-342900" algn="l">
              <a:buFont typeface="Courier New" panose="02070309020205020404" pitchFamily="49" charset="0"/>
              <a:buChar char="o"/>
            </a:pP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při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studiu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společenských 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vazeb tedy v post keynesiánském reálném světě nelze vycházet pouze z jednání </a:t>
            </a:r>
            <a:r>
              <a:rPr lang="cs-CZ" sz="1600" dirty="0" smtClean="0">
                <a:solidFill>
                  <a:schemeClr val="tx1"/>
                </a:solidFill>
                <a:latin typeface="Source Sans Pro Semibold" pitchFamily="34" charset="-18"/>
              </a:rPr>
              <a:t>jedince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jako je tomu v případě metodologického individualismu</a:t>
            </a:r>
            <a:endParaRPr lang="cs-CZ" sz="16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endParaRPr lang="cs-CZ" sz="16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fr-FR" sz="1600" dirty="0" smtClean="0">
                <a:solidFill>
                  <a:schemeClr val="tx1"/>
                </a:solidFill>
                <a:latin typeface="Source Sans Pro Semibold" pitchFamily="34" charset="-18"/>
              </a:rPr>
              <a:t>Source</a:t>
            </a:r>
            <a:r>
              <a:rPr lang="fr-FR" sz="1600" dirty="0">
                <a:solidFill>
                  <a:schemeClr val="tx1"/>
                </a:solidFill>
                <a:latin typeface="Source Sans Pro Semibold" pitchFamily="34" charset="-18"/>
              </a:rPr>
              <a:t>: (Keynes, 1963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fr-FR" sz="1600" dirty="0">
                <a:solidFill>
                  <a:schemeClr val="tx1"/>
                </a:solidFill>
                <a:latin typeface="Source Sans Pro Semibold" pitchFamily="34" charset="-18"/>
              </a:rPr>
              <a:t>Samuelson &amp; Nordhaus, 1995, 2010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</a:t>
            </a:r>
            <a:r>
              <a:rPr lang="cs-CZ" sz="1600" dirty="0" err="1">
                <a:solidFill>
                  <a:schemeClr val="tx1"/>
                </a:solidFill>
                <a:latin typeface="Source Sans Pro Semibold" pitchFamily="34" charset="-18"/>
              </a:rPr>
              <a:t>Štekláč</a:t>
            </a:r>
            <a:r>
              <a:rPr lang="cs-CZ" sz="1600" dirty="0">
                <a:solidFill>
                  <a:schemeClr val="tx1"/>
                </a:solidFill>
                <a:latin typeface="Source Sans Pro Semibold" pitchFamily="34" charset="-18"/>
              </a:rPr>
              <a:t>, 2013</a:t>
            </a:r>
            <a:r>
              <a:rPr lang="cs-CZ" sz="2000" dirty="0">
                <a:solidFill>
                  <a:schemeClr val="tx1"/>
                </a:solidFill>
                <a:latin typeface="Source Sans Pro Semibold" pitchFamily="34" charset="-18"/>
              </a:rPr>
              <a:t>)</a:t>
            </a:r>
            <a:endParaRPr lang="en-US" sz="20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endParaRPr lang="cs-CZ" sz="20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 Univerzita Tomáše Bati ve Zlíně</a:t>
            </a: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90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02624" cy="1470025"/>
          </a:xfrm>
        </p:spPr>
        <p:txBody>
          <a:bodyPr>
            <a:normAutofit/>
          </a:bodyPr>
          <a:lstStyle/>
          <a:p>
            <a:r>
              <a:rPr lang="cs-CZ" dirty="0" smtClean="0"/>
              <a:t>2. ANALYTICKÝ </a:t>
            </a:r>
            <a:r>
              <a:rPr lang="cs-CZ" dirty="0"/>
              <a:t>APARÁT </a:t>
            </a:r>
            <a:r>
              <a:rPr lang="cs-CZ" dirty="0" smtClean="0"/>
              <a:t>MAKROEKONOMIE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579" y="3746897"/>
            <a:ext cx="6400800" cy="1752600"/>
          </a:xfrm>
        </p:spPr>
        <p:txBody>
          <a:bodyPr>
            <a:normAutofit/>
          </a:bodyPr>
          <a:lstStyle/>
          <a:p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Zuzana Dohnalová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 </a:t>
            </a:r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Univerzita Tomáše Bati ve </a:t>
            </a:r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  <a:p>
            <a:pPr algn="l"/>
            <a:r>
              <a:rPr lang="cs-CZ" sz="1100" dirty="0">
                <a:solidFill>
                  <a:schemeClr val="tx1"/>
                </a:solidFill>
                <a:latin typeface="Berlin CE" pitchFamily="2" charset="0"/>
              </a:rPr>
              <a:t>Fakulta managementu a ekonomiky</a:t>
            </a:r>
          </a:p>
          <a:p>
            <a:pPr algn="l"/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9</a:t>
            </a:fld>
            <a:endParaRPr lang="cs-CZ"/>
          </a:p>
        </p:txBody>
      </p:sp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34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3056</TotalTime>
  <Words>7601</Words>
  <Application>Microsoft Office PowerPoint</Application>
  <PresentationFormat>Předvádění na obrazovce (4:3)</PresentationFormat>
  <Paragraphs>1084</Paragraphs>
  <Slides>79</Slides>
  <Notes>79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79</vt:i4>
      </vt:variant>
    </vt:vector>
  </HeadingPairs>
  <TitlesOfParts>
    <vt:vector size="87" baseType="lpstr">
      <vt:lpstr>Arial</vt:lpstr>
      <vt:lpstr>Berlin CE</vt:lpstr>
      <vt:lpstr>Source Sans Pro Semibold</vt:lpstr>
      <vt:lpstr>Calibri</vt:lpstr>
      <vt:lpstr>Source Sans Pro Bold</vt:lpstr>
      <vt:lpstr>Courier New</vt:lpstr>
      <vt:lpstr>Source sans Pro</vt:lpstr>
      <vt:lpstr>Office Theme</vt:lpstr>
      <vt:lpstr>Makroekonomie III</vt:lpstr>
      <vt:lpstr>1. METODOLOGIE MAKROEKONOMICKÉ TEORIE</vt:lpstr>
      <vt:lpstr>Cíl kapitoly</vt:lpstr>
      <vt:lpstr>1.1 Kontroverze neoklasické a keynesovské makroekonomie (1)</vt:lpstr>
      <vt:lpstr>1.1 Kontroverze neoklasické a keynesovské makroekonomie (2)</vt:lpstr>
      <vt:lpstr>1.1 Kontroverze neoklasické a keynesovské makroekonomie (3)</vt:lpstr>
      <vt:lpstr>1.1 Kontroverze neoklasické a keynesovské makroekonomie (4)</vt:lpstr>
      <vt:lpstr>1.1 Kontroverze neoklasické a keynesovské makroekonomie (5)</vt:lpstr>
      <vt:lpstr>2. ANALYTICKÝ APARÁT MAKROEKONOMIE</vt:lpstr>
      <vt:lpstr>Cíl kapitoly</vt:lpstr>
      <vt:lpstr>2.1 Matematické nástroje makroekonomie (1)</vt:lpstr>
      <vt:lpstr>2.1Matematické nástroje makroekonomie (2) </vt:lpstr>
      <vt:lpstr>2.1 Matematické nástroje makroekonomie (3) </vt:lpstr>
      <vt:lpstr>2.1Matematické nástroje makroekonomie (4) </vt:lpstr>
      <vt:lpstr>3. SYSTEMATICKÝ ROZBOR MĚŘENÍ VÝKONNOSTI NÁRODNÍHO HOSPODÁŘSTVÍ</vt:lpstr>
      <vt:lpstr>Cíl kapitoly</vt:lpstr>
      <vt:lpstr>3.1 Hrubý domácí produkt (1) </vt:lpstr>
      <vt:lpstr>3.1 Hrubý domácí produkt (2)  </vt:lpstr>
      <vt:lpstr>3.1Hrubý domácí produkt (3)  </vt:lpstr>
      <vt:lpstr>3.1Hrubý domácí produkt (4)  </vt:lpstr>
      <vt:lpstr>3.2 Inflace (1)</vt:lpstr>
      <vt:lpstr>3.2 Inflace (2)</vt:lpstr>
      <vt:lpstr>3.3 Zaměstnanost a nezaměstnanost (1)</vt:lpstr>
      <vt:lpstr>3.3 Zaměstnanost a nezaměstnanost (2) </vt:lpstr>
      <vt:lpstr>3.4 Zahraniční obchod</vt:lpstr>
      <vt:lpstr>3.4.1  Výpočet zahraničního obchodu ČR</vt:lpstr>
      <vt:lpstr>4. TRH PRÁCE A NEZAMĚSTNANOST</vt:lpstr>
      <vt:lpstr>Cíl kapitoly</vt:lpstr>
      <vt:lpstr>4.1 Teorie trhu práce (1) </vt:lpstr>
      <vt:lpstr>4.1 Teorie trhu práce (2)  </vt:lpstr>
      <vt:lpstr>4.2 Nezaměstnanost a Beverigeova křivka (1) </vt:lpstr>
      <vt:lpstr>4.2 Nezaměstnanost a Beverigeova křivka (2)  </vt:lpstr>
      <vt:lpstr>4.2 Nezaměstnanost a Beverigeova křivka (3)  </vt:lpstr>
      <vt:lpstr> 4.3 Okunův zákon </vt:lpstr>
      <vt:lpstr> 4.4 Phillipsova křivka a její modifikace</vt:lpstr>
      <vt:lpstr>4.4.1 Modifikace Phillipsovi křivky</vt:lpstr>
      <vt:lpstr>5. CENTRÁLNÍ BANKA A ÚLOHA MONETÁRNÍ POLITIKY V EKONOMICE </vt:lpstr>
      <vt:lpstr>Cíl kapitoly</vt:lpstr>
      <vt:lpstr>5.1 Monetární politika (1) </vt:lpstr>
      <vt:lpstr>5.1 Monetární politika (2)  </vt:lpstr>
      <vt:lpstr>5.1 Monetární politika (3)  </vt:lpstr>
      <vt:lpstr>5.1.1 Měnová expanze a restrikce</vt:lpstr>
      <vt:lpstr>5.1.2 Cenová stabilita </vt:lpstr>
      <vt:lpstr>6. FISKÁLNÍ POLITIKA A VEŘEJNÉ FINANCE V EKONOMICE</vt:lpstr>
      <vt:lpstr>Cíl kapitoly</vt:lpstr>
      <vt:lpstr>6.1 Fiskální politika (1)</vt:lpstr>
      <vt:lpstr>6.1 Fiskální politika (2) </vt:lpstr>
      <vt:lpstr>6.1 Fiskální politika (3)  </vt:lpstr>
      <vt:lpstr>6.2 Veřejné finance a ekonomika (1)</vt:lpstr>
      <vt:lpstr>6.2 Veřejné finance a ekonomika (2) </vt:lpstr>
      <vt:lpstr>6.2 Veřejné finance a ekonomika (3) </vt:lpstr>
      <vt:lpstr>6.2.1 Statní rozpočet (1)</vt:lpstr>
      <vt:lpstr>6.2.1 Statní rozpočet (2) </vt:lpstr>
      <vt:lpstr>6.2.1 Statní rozpočet (3) </vt:lpstr>
      <vt:lpstr>6.3 Problémy fiskální politiky</vt:lpstr>
      <vt:lpstr>7. VNĚJŠÍ VAZBY OTEVŘENÉ EKONOMIKY A MEZINÁRODNÍ EKONOMICKÉ PROSTŘEDÍ</vt:lpstr>
      <vt:lpstr>Cíl kapitoly</vt:lpstr>
      <vt:lpstr>7.1 Otevřená ekonomika (1) </vt:lpstr>
      <vt:lpstr>7.1 Otevřená ekonomika (2)  </vt:lpstr>
      <vt:lpstr>7.2 Mezinárodní obchod</vt:lpstr>
      <vt:lpstr> 7.3 Teorie absolutních a komparativních výhod</vt:lpstr>
      <vt:lpstr> 7.4 Protekcionizmus v mezinárodním obchodě</vt:lpstr>
      <vt:lpstr>7.5 Platební bilance (1) </vt:lpstr>
      <vt:lpstr>7.5 Platební bilance (2)  </vt:lpstr>
      <vt:lpstr>7.6 Nominální a reálný měnový kurz</vt:lpstr>
      <vt:lpstr>8. TEORIE HOSPODÁŘSKÝCH CYKLŮ A JEJICH DOPAD NA EKONOMIKU</vt:lpstr>
      <vt:lpstr>Cíl kapitoly</vt:lpstr>
      <vt:lpstr>8.1 Teorie hospodářského cyklu (1)</vt:lpstr>
      <vt:lpstr>8.1 Teorie hospodářského cyklu (2)  </vt:lpstr>
      <vt:lpstr>8.1.1 Vnitřní a vnější teorie hospodářského cyklu (1) </vt:lpstr>
      <vt:lpstr>8.1.1 Vnitřní a vnější teorie hospodářského cyklu (2) </vt:lpstr>
      <vt:lpstr>8.2 Čtyř fázový hospodářský cyklus a ekonomika (1)</vt:lpstr>
      <vt:lpstr>8.2 Čtyř fázový hospodářský cyklus a ekonomika (2)</vt:lpstr>
      <vt:lpstr>8.2 Čtyř fázový hospodářský cyklus a ekonomika (3)</vt:lpstr>
      <vt:lpstr>8.3 Hospodářské cykly podle délky trvání </vt:lpstr>
      <vt:lpstr>LITERATURA (1)</vt:lpstr>
      <vt:lpstr>LITERATURA (2)</vt:lpstr>
      <vt:lpstr>LITERATURA (3)</vt:lpstr>
      <vt:lpstr>LITERATURA (4)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PC2</cp:lastModifiedBy>
  <cp:revision>75</cp:revision>
  <dcterms:created xsi:type="dcterms:W3CDTF">2016-01-28T21:16:43Z</dcterms:created>
  <dcterms:modified xsi:type="dcterms:W3CDTF">2019-09-05T12:45:51Z</dcterms:modified>
</cp:coreProperties>
</file>