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45"/>
  </p:notesMasterIdLst>
  <p:handoutMasterIdLst>
    <p:handoutMasterId r:id="rId46"/>
  </p:handoutMasterIdLst>
  <p:sldIdLst>
    <p:sldId id="256" r:id="rId5"/>
    <p:sldId id="275" r:id="rId6"/>
    <p:sldId id="274" r:id="rId7"/>
    <p:sldId id="295" r:id="rId8"/>
    <p:sldId id="276" r:id="rId9"/>
    <p:sldId id="257" r:id="rId10"/>
    <p:sldId id="262" r:id="rId11"/>
    <p:sldId id="263" r:id="rId12"/>
    <p:sldId id="264" r:id="rId13"/>
    <p:sldId id="268" r:id="rId14"/>
    <p:sldId id="267" r:id="rId15"/>
    <p:sldId id="260" r:id="rId16"/>
    <p:sldId id="269" r:id="rId17"/>
    <p:sldId id="277" r:id="rId18"/>
    <p:sldId id="270" r:id="rId19"/>
    <p:sldId id="322" r:id="rId20"/>
    <p:sldId id="271" r:id="rId21"/>
    <p:sldId id="310" r:id="rId22"/>
    <p:sldId id="319" r:id="rId23"/>
    <p:sldId id="318" r:id="rId24"/>
    <p:sldId id="323" r:id="rId25"/>
    <p:sldId id="313" r:id="rId26"/>
    <p:sldId id="273" r:id="rId27"/>
    <p:sldId id="280" r:id="rId28"/>
    <p:sldId id="279" r:id="rId29"/>
    <p:sldId id="281" r:id="rId30"/>
    <p:sldId id="282" r:id="rId31"/>
    <p:sldId id="326" r:id="rId32"/>
    <p:sldId id="284" r:id="rId33"/>
    <p:sldId id="285" r:id="rId34"/>
    <p:sldId id="315" r:id="rId35"/>
    <p:sldId id="325" r:id="rId36"/>
    <p:sldId id="286" r:id="rId37"/>
    <p:sldId id="327" r:id="rId38"/>
    <p:sldId id="287" r:id="rId39"/>
    <p:sldId id="290" r:id="rId40"/>
    <p:sldId id="291" r:id="rId41"/>
    <p:sldId id="328" r:id="rId42"/>
    <p:sldId id="329" r:id="rId43"/>
    <p:sldId id="330" r:id="rId4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5C28"/>
    <a:srgbClr val="642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/>
    <p:restoredTop sz="94696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9B9CC-48FD-46F0-BE95-57B0AFA539FB}" type="datetimeFigureOut">
              <a:rPr lang="cs-CZ" smtClean="0"/>
              <a:t>28.02.2018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CD96-B447-4F8F-BF20-EC3D773D72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119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9B4E-FAE7-4854-9018-49E74BACA333}" type="datetimeFigureOut">
              <a:rPr lang="cs-CZ" smtClean="0"/>
              <a:t>28.02.2018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4D59-967E-455B-94A7-AB61284CF9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751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7939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4292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4460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0D43F-1BD7-40AF-BDDD-E07D0899E91B}" type="datetime1">
              <a:rPr lang="cs-CZ" smtClean="0"/>
              <a:t>28.02.2018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3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14FA-42EF-40A4-8A89-50638B7D11A5}" type="datetime1">
              <a:rPr lang="cs-CZ" smtClean="0"/>
              <a:t>28.02.2018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6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A421-0954-421A-BA49-D9588F09156A}" type="datetime1">
              <a:rPr lang="cs-CZ" smtClean="0"/>
              <a:t>28.02.2018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2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F63A-F393-47F6-B534-43E800AB7445}" type="datetime1">
              <a:rPr lang="cs-CZ" smtClean="0"/>
              <a:t>28.02.2018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1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E0D1-8410-4A3F-84E8-26742A190F02}" type="datetime1">
              <a:rPr lang="cs-CZ" smtClean="0"/>
              <a:t>28.02.2018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5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03C0-EDEF-418C-841F-64E45E8364A7}" type="datetime1">
              <a:rPr lang="cs-CZ" smtClean="0"/>
              <a:t>28.02.2018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9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1C53-9D0F-452E-AF59-9817645EC6BC}" type="datetime1">
              <a:rPr lang="cs-CZ" smtClean="0"/>
              <a:t>28.02.2018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94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5472-8FE8-49A1-A52D-ACC4CFDAC287}" type="datetime1">
              <a:rPr lang="cs-CZ" smtClean="0"/>
              <a:t>28.02.2018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7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F93C-1D3C-4D9D-B0F9-303D9E71AD6A}" type="datetime1">
              <a:rPr lang="cs-CZ" smtClean="0"/>
              <a:t>28.02.2018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FE23-292A-4263-9249-03AA30401FF7}" type="datetime1">
              <a:rPr lang="cs-CZ" smtClean="0"/>
              <a:t>28.02.2018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4637-49AD-4C7F-BCB6-1899E8047122}" type="datetime1">
              <a:rPr lang="cs-CZ" smtClean="0"/>
              <a:t>28.02.2018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2FF82-2179-44E3-B1C8-B30BE6AFE56F}" type="datetime1">
              <a:rPr lang="cs-CZ" smtClean="0"/>
              <a:t>28.02.2018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Jak připravit návrh projektu výzkumu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</a:t>
            </a:fld>
            <a:endParaRPr lang="cs-CZ"/>
          </a:p>
        </p:txBody>
      </p:sp>
      <p:sp>
        <p:nvSpPr>
          <p:cNvPr id="9" name="TextovéPole 13"/>
          <p:cNvSpPr txBox="1"/>
          <p:nvPr/>
        </p:nvSpPr>
        <p:spPr>
          <a:xfrm>
            <a:off x="1692275" y="4777437"/>
            <a:ext cx="575945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400" dirty="0"/>
              <a:t>Zavedení doktorského studijního programu Průmyslové </a:t>
            </a:r>
            <a:r>
              <a:rPr lang="cs-CZ" sz="1400" dirty="0" smtClean="0"/>
              <a:t>inženýrství</a:t>
            </a:r>
          </a:p>
          <a:p>
            <a:pPr algn="ctr"/>
            <a:r>
              <a:rPr lang="cs-CZ" sz="1400" dirty="0" err="1" smtClean="0"/>
              <a:t>reg</a:t>
            </a:r>
            <a:r>
              <a:rPr lang="cs-CZ" sz="1400" dirty="0"/>
              <a:t>. </a:t>
            </a:r>
            <a:r>
              <a:rPr lang="cs-CZ" sz="1400" dirty="0" smtClean="0"/>
              <a:t>č. CZ.02.2.69/0.0/0.0/16_018/0002459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14850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92088"/>
          </a:xfrm>
        </p:spPr>
        <p:txBody>
          <a:bodyPr>
            <a:normAutofit/>
          </a:bodyPr>
          <a:lstStyle/>
          <a:p>
            <a:r>
              <a:rPr lang="cs-CZ" altLang="en-US" sz="3200" b="1" dirty="0" smtClean="0"/>
              <a:t>Jak hledat námět pro výzkum</a:t>
            </a:r>
            <a:endParaRPr lang="cs-CZ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762" y="2132856"/>
            <a:ext cx="8065037" cy="399330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2000" dirty="0" smtClean="0"/>
              <a:t>Vycházej ze svých silných stránek a zájmů</a:t>
            </a:r>
          </a:p>
          <a:p>
            <a:pPr>
              <a:defRPr/>
            </a:pPr>
            <a:r>
              <a:rPr lang="cs-CZ" sz="2000" dirty="0" smtClean="0"/>
              <a:t>Podívej se na minulé nebo běžící výzkumné projekty</a:t>
            </a:r>
          </a:p>
          <a:p>
            <a:pPr>
              <a:defRPr/>
            </a:pPr>
            <a:r>
              <a:rPr lang="cs-CZ" sz="2000" dirty="0" smtClean="0"/>
              <a:t>Diskutuj se školitelem, dalšími výzkumníky, praktiky,…</a:t>
            </a:r>
          </a:p>
          <a:p>
            <a:pPr>
              <a:defRPr/>
            </a:pPr>
            <a:r>
              <a:rPr lang="cs-CZ" sz="2000" dirty="0" smtClean="0"/>
              <a:t>Studuj literaturu (zprávy, knihy, články ve vědeckých a odborných časopisech – zejména rešeršní články)</a:t>
            </a:r>
          </a:p>
          <a:p>
            <a:pPr>
              <a:defRPr/>
            </a:pPr>
            <a:r>
              <a:rPr lang="cs-CZ" sz="2000" dirty="0" smtClean="0"/>
              <a:t>Sleduj média</a:t>
            </a:r>
          </a:p>
          <a:p>
            <a:pPr>
              <a:defRPr/>
            </a:pPr>
            <a:r>
              <a:rPr lang="cs-CZ" sz="2000" dirty="0" smtClean="0"/>
              <a:t>Zapisuj si nápady</a:t>
            </a:r>
          </a:p>
          <a:p>
            <a:pPr>
              <a:defRPr/>
            </a:pPr>
            <a:r>
              <a:rPr lang="cs-CZ" sz="2000" dirty="0" smtClean="0"/>
              <a:t>Použij “relevance </a:t>
            </a:r>
            <a:r>
              <a:rPr lang="cs-CZ" sz="2000" dirty="0" err="1" smtClean="0"/>
              <a:t>tree</a:t>
            </a:r>
            <a:r>
              <a:rPr lang="cs-CZ" sz="2000" dirty="0" smtClean="0"/>
              <a:t>”</a:t>
            </a:r>
          </a:p>
          <a:p>
            <a:pPr>
              <a:defRPr/>
            </a:pPr>
            <a:r>
              <a:rPr lang="cs-CZ" sz="2000" dirty="0" smtClean="0"/>
              <a:t>Použij brainstorming (se skupinou lidí)</a:t>
            </a:r>
          </a:p>
          <a:p>
            <a:pPr marL="0" indent="0">
              <a:buFont typeface="Wingdings" charset="2"/>
              <a:buNone/>
              <a:defRPr/>
            </a:pPr>
            <a:r>
              <a:rPr lang="en-GB" sz="2400" dirty="0" smtClean="0"/>
              <a:t>					</a:t>
            </a:r>
            <a:r>
              <a:rPr lang="en-GB" sz="1800" dirty="0" smtClean="0"/>
              <a:t>(</a:t>
            </a:r>
            <a:r>
              <a:rPr lang="cs-CZ" altLang="cs-CZ" sz="1800" dirty="0" err="1"/>
              <a:t>Saunders</a:t>
            </a:r>
            <a:r>
              <a:rPr lang="cs-CZ" altLang="cs-CZ" sz="1800" dirty="0"/>
              <a:t> et al, </a:t>
            </a:r>
            <a:r>
              <a:rPr lang="cs-CZ" altLang="cs-CZ" sz="1800" dirty="0" smtClean="0"/>
              <a:t>2009, upraveno) </a:t>
            </a:r>
            <a:endParaRPr lang="en-GB" sz="1800" dirty="0"/>
          </a:p>
          <a:p>
            <a:pPr marL="0" indent="0">
              <a:buFont typeface="Wingdings" charset="2"/>
              <a:buNone/>
              <a:defRPr/>
            </a:pPr>
            <a:endParaRPr lang="en-GB" sz="2400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1589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046634"/>
          </a:xfrm>
        </p:spPr>
        <p:txBody>
          <a:bodyPr/>
          <a:lstStyle/>
          <a:p>
            <a:r>
              <a:rPr lang="cs-CZ" altLang="en-US" sz="3200" b="1" dirty="0" smtClean="0"/>
              <a:t>Jak zpřesnit výzkumný námět</a:t>
            </a:r>
            <a:endParaRPr lang="cs-CZ" altLang="en-US" sz="3200" b="1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621762" y="2492896"/>
            <a:ext cx="8065037" cy="3633267"/>
          </a:xfrm>
        </p:spPr>
        <p:txBody>
          <a:bodyPr/>
          <a:lstStyle/>
          <a:p>
            <a:r>
              <a:rPr lang="cs-CZ" altLang="en-US" sz="2400" dirty="0" smtClean="0"/>
              <a:t>zpracuj si “úvodní studii” na základě literární rešerše, diskuse se školitelem a dalšími odborníky, použij např. </a:t>
            </a:r>
            <a:r>
              <a:rPr lang="cs-CZ" altLang="en-US" sz="2400" dirty="0" err="1" smtClean="0"/>
              <a:t>Delphi</a:t>
            </a:r>
            <a:r>
              <a:rPr lang="cs-CZ" altLang="en-US" sz="2400" dirty="0" smtClean="0"/>
              <a:t> metodu</a:t>
            </a:r>
          </a:p>
          <a:p>
            <a:pPr marL="0" indent="0">
              <a:buNone/>
            </a:pPr>
            <a:endParaRPr lang="cs-CZ" altLang="en-US" sz="2400" dirty="0" smtClean="0"/>
          </a:p>
          <a:p>
            <a:r>
              <a:rPr lang="cs-CZ" altLang="en-US" sz="2400" dirty="0" smtClean="0"/>
              <a:t>ověř, zda námět má požadované atributy dobrého výzkumného tématu</a:t>
            </a:r>
          </a:p>
          <a:p>
            <a:endParaRPr lang="en-US" altLang="en-US" dirty="0"/>
          </a:p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6770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cs-CZ" dirty="0"/>
              <a:t>3</a:t>
            </a:r>
            <a:r>
              <a:rPr lang="cs-CZ" dirty="0" smtClean="0"/>
              <a:t>. Jak na literární rešerši </a:t>
            </a:r>
            <a:endParaRPr lang="cs-C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12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68734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792088"/>
          </a:xfrm>
        </p:spPr>
        <p:txBody>
          <a:bodyPr/>
          <a:lstStyle/>
          <a:p>
            <a:r>
              <a:rPr lang="cs-CZ" altLang="cs-CZ" sz="3200" b="1" dirty="0" smtClean="0"/>
              <a:t>Proč provést důkladnou literární rešerši?</a:t>
            </a:r>
            <a:endParaRPr lang="cs-CZ" altLang="cs-CZ" sz="32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621763" y="2546380"/>
            <a:ext cx="8333325" cy="3586133"/>
          </a:xfrm>
        </p:spPr>
        <p:txBody>
          <a:bodyPr/>
          <a:lstStyle/>
          <a:p>
            <a:r>
              <a:rPr lang="cs-CZ" altLang="cs-CZ" sz="2400" dirty="0"/>
              <a:t>p</a:t>
            </a:r>
            <a:r>
              <a:rPr lang="cs-CZ" altLang="cs-CZ" sz="2400" dirty="0" smtClean="0"/>
              <a:t>omůže specifikovat </a:t>
            </a:r>
            <a:r>
              <a:rPr lang="cs-CZ" altLang="cs-CZ" sz="2400" dirty="0"/>
              <a:t>obecné zaměření </a:t>
            </a:r>
            <a:r>
              <a:rPr lang="cs-CZ" altLang="cs-CZ" sz="2400" dirty="0" smtClean="0"/>
              <a:t>výzkumu, mohou pomoci doporučení </a:t>
            </a:r>
            <a:r>
              <a:rPr lang="cs-CZ" altLang="cs-CZ" sz="2400" dirty="0"/>
              <a:t>pro další výzkum </a:t>
            </a:r>
            <a:r>
              <a:rPr lang="cs-CZ" altLang="cs-CZ" sz="2400" dirty="0" smtClean="0"/>
              <a:t> </a:t>
            </a:r>
            <a:endParaRPr lang="cs-CZ" altLang="cs-CZ" sz="2400" dirty="0"/>
          </a:p>
          <a:p>
            <a:r>
              <a:rPr lang="cs-CZ" altLang="cs-CZ" sz="2400" dirty="0"/>
              <a:t>p</a:t>
            </a:r>
            <a:r>
              <a:rPr lang="cs-CZ" altLang="cs-CZ" sz="2400" dirty="0" smtClean="0"/>
              <a:t>omůže specifikovat </a:t>
            </a:r>
            <a:r>
              <a:rPr lang="cs-CZ" altLang="cs-CZ" sz="2400" dirty="0"/>
              <a:t>cíle </a:t>
            </a:r>
            <a:r>
              <a:rPr lang="cs-CZ" altLang="cs-CZ" sz="2400" dirty="0" smtClean="0"/>
              <a:t>výzkumu </a:t>
            </a:r>
          </a:p>
          <a:p>
            <a:r>
              <a:rPr lang="cs-CZ" altLang="cs-CZ" sz="2400" dirty="0" smtClean="0"/>
              <a:t>poskytne nezbytné znalosti</a:t>
            </a:r>
            <a:endParaRPr lang="cs-CZ" altLang="cs-CZ" sz="2400" dirty="0"/>
          </a:p>
          <a:p>
            <a:r>
              <a:rPr lang="cs-CZ" altLang="cs-CZ" sz="2400" dirty="0" smtClean="0"/>
              <a:t>pomůže </a:t>
            </a:r>
            <a:r>
              <a:rPr lang="cs-CZ" altLang="cs-CZ" sz="2400" dirty="0"/>
              <a:t>vyhnout se zkoumání již </a:t>
            </a:r>
            <a:r>
              <a:rPr lang="cs-CZ" altLang="cs-CZ" sz="2400" dirty="0" smtClean="0"/>
              <a:t>vyzkoumaného</a:t>
            </a:r>
            <a:endParaRPr lang="cs-CZ" altLang="cs-CZ" sz="2400" dirty="0"/>
          </a:p>
          <a:p>
            <a:r>
              <a:rPr lang="cs-CZ" altLang="cs-CZ" sz="2400" dirty="0" smtClean="0"/>
              <a:t>pomůže </a:t>
            </a:r>
            <a:r>
              <a:rPr lang="cs-CZ" altLang="cs-CZ" sz="2400" dirty="0"/>
              <a:t>vytvořit design </a:t>
            </a:r>
            <a:r>
              <a:rPr lang="cs-CZ" altLang="cs-CZ" sz="2400" dirty="0" smtClean="0"/>
              <a:t>výzkumu (přístupy, strategie, metody, techniky)</a:t>
            </a:r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003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864096"/>
          </a:xfrm>
        </p:spPr>
        <p:txBody>
          <a:bodyPr/>
          <a:lstStyle/>
          <a:p>
            <a:r>
              <a:rPr lang="cs-CZ" altLang="cs-CZ" sz="3200" b="1" dirty="0"/>
              <a:t>Literární </a:t>
            </a:r>
            <a:r>
              <a:rPr lang="cs-CZ" altLang="cs-CZ" sz="3200" b="1" dirty="0" smtClean="0"/>
              <a:t>rešerše obsahuje:</a:t>
            </a:r>
            <a:endParaRPr lang="cs-CZ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6013" y="2132856"/>
            <a:ext cx="7772400" cy="404251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  <a:defRPr/>
            </a:pPr>
            <a:r>
              <a:rPr lang="cs-CZ" sz="2400" dirty="0" smtClean="0"/>
              <a:t>stav znalostí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cs-CZ" sz="2400" dirty="0"/>
              <a:t>t</a:t>
            </a:r>
            <a:r>
              <a:rPr lang="cs-CZ" sz="2400" dirty="0" smtClean="0"/>
              <a:t>rendy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cs-CZ" sz="2400" dirty="0"/>
              <a:t>m</a:t>
            </a:r>
            <a:r>
              <a:rPr lang="cs-CZ" sz="2400" dirty="0" smtClean="0"/>
              <a:t>ezery</a:t>
            </a:r>
          </a:p>
          <a:p>
            <a:pPr marL="0" indent="0">
              <a:buNone/>
              <a:defRPr/>
            </a:pPr>
            <a:endParaRPr lang="cs-CZ" sz="28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cs-CZ" altLang="cs-CZ" sz="2400" b="1" u="sng" dirty="0" smtClean="0"/>
              <a:t>Kritická</a:t>
            </a:r>
            <a:r>
              <a:rPr lang="cs-CZ" altLang="cs-CZ" sz="2400" b="1" dirty="0" smtClean="0"/>
              <a:t> literární rešerše </a:t>
            </a:r>
            <a:r>
              <a:rPr lang="cs-CZ" altLang="cs-CZ" sz="2400" b="1" u="sng" dirty="0" smtClean="0"/>
              <a:t>relevantních </a:t>
            </a:r>
            <a:r>
              <a:rPr lang="cs-CZ" altLang="cs-CZ" sz="2400" b="1" dirty="0" smtClean="0"/>
              <a:t>zdrojů souvisejících se zaměřením výzkumu, </a:t>
            </a:r>
            <a:r>
              <a:rPr lang="cs-CZ" altLang="cs-CZ" sz="2400" dirty="0" smtClean="0"/>
              <a:t>ne sumář všeho co bylo o daném tématu napsáno.</a:t>
            </a:r>
            <a:endParaRPr lang="cs-CZ" sz="2400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dirty="0" err="1" smtClean="0"/>
              <a:t>Rudestam</a:t>
            </a:r>
            <a:r>
              <a:rPr lang="cs-CZ" sz="2400" dirty="0"/>
              <a:t>, </a:t>
            </a:r>
            <a:r>
              <a:rPr lang="cs-CZ" sz="2400" dirty="0" smtClean="0"/>
              <a:t>Newton (2002</a:t>
            </a:r>
            <a:r>
              <a:rPr lang="cs-CZ" sz="2400" dirty="0"/>
              <a:t>, s.59</a:t>
            </a:r>
            <a:r>
              <a:rPr lang="cs-CZ" sz="2400" dirty="0" smtClean="0"/>
              <a:t>): </a:t>
            </a:r>
            <a:r>
              <a:rPr lang="cs-CZ" sz="2400" i="1" dirty="0" smtClean="0">
                <a:solidFill>
                  <a:srgbClr val="0070C0"/>
                </a:solidFill>
              </a:rPr>
              <a:t>„Vytvořte argumentaci, ne knihovnu“ </a:t>
            </a:r>
            <a:endParaRPr lang="cs-CZ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61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 smtClean="0"/>
              <a:t>Parametry literární rešerše</a:t>
            </a:r>
            <a:endParaRPr lang="cs-CZ" altLang="cs-CZ" sz="3200" b="1" dirty="0"/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384376"/>
          </a:xfrm>
        </p:spPr>
        <p:txBody>
          <a:bodyPr>
            <a:normAutofit fontScale="92500" lnSpcReduction="10000"/>
          </a:bodyPr>
          <a:lstStyle/>
          <a:p>
            <a:r>
              <a:rPr lang="cs-CZ" altLang="cs-CZ" sz="2400" dirty="0"/>
              <a:t>j</a:t>
            </a:r>
            <a:r>
              <a:rPr lang="cs-CZ" altLang="cs-CZ" sz="2400" dirty="0" smtClean="0"/>
              <a:t>de o kritickou diskusi podstatné, </a:t>
            </a:r>
            <a:r>
              <a:rPr lang="cs-CZ" altLang="cs-CZ" sz="2400" dirty="0"/>
              <a:t>veřejně dostupné literatury, která pomáhá porozumět zkoumanému tématu</a:t>
            </a:r>
          </a:p>
          <a:p>
            <a:endParaRPr lang="cs-CZ" altLang="cs-CZ" sz="2400" dirty="0"/>
          </a:p>
          <a:p>
            <a:r>
              <a:rPr lang="cs-CZ" altLang="cs-CZ" sz="2400" dirty="0"/>
              <a:t>je potřebné si vytvořit parametry pro vyhledávání</a:t>
            </a:r>
          </a:p>
          <a:p>
            <a:endParaRPr lang="cs-CZ" altLang="cs-CZ" sz="2400" dirty="0"/>
          </a:p>
          <a:p>
            <a:r>
              <a:rPr lang="cs-CZ" altLang="cs-CZ" sz="2400" dirty="0"/>
              <a:t>je potřebné si vytvořit teoretický rámec pro literární </a:t>
            </a:r>
            <a:r>
              <a:rPr lang="cs-CZ" altLang="cs-CZ" sz="2400" dirty="0" smtClean="0"/>
              <a:t>šetření, identifikovat klíčová slova</a:t>
            </a:r>
          </a:p>
          <a:p>
            <a:endParaRPr lang="cs-CZ" altLang="cs-CZ" sz="2400" dirty="0" smtClean="0"/>
          </a:p>
          <a:p>
            <a:r>
              <a:rPr lang="cs-CZ" altLang="cs-CZ" sz="2400" dirty="0"/>
              <a:t>p</a:t>
            </a:r>
            <a:r>
              <a:rPr lang="cs-CZ" altLang="cs-CZ" sz="2400" dirty="0" smtClean="0"/>
              <a:t>omůže ti vytvořit si teoretický rámec pro výzkum</a:t>
            </a:r>
          </a:p>
          <a:p>
            <a:endParaRPr lang="cs-CZ" altLang="cs-CZ" sz="2400" dirty="0"/>
          </a:p>
          <a:p>
            <a:pPr marL="0" indent="0">
              <a:buNone/>
            </a:pPr>
            <a:endParaRPr lang="cs-CZ" altLang="cs-CZ" sz="2400" dirty="0" smtClean="0"/>
          </a:p>
          <a:p>
            <a:endParaRPr lang="cs-CZ" altLang="cs-CZ" sz="2400" dirty="0"/>
          </a:p>
          <a:p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275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 smtClean="0"/>
              <a:t>Parametry literární rešerše</a:t>
            </a:r>
            <a:endParaRPr lang="cs-CZ" altLang="cs-CZ" sz="3200" b="1" dirty="0"/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38437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2400" dirty="0" smtClean="0"/>
              <a:t>Podle autorů  </a:t>
            </a:r>
            <a:r>
              <a:rPr lang="cs-CZ" sz="2400" dirty="0" err="1" smtClean="0"/>
              <a:t>Tranfield</a:t>
            </a:r>
            <a:r>
              <a:rPr lang="cs-CZ" sz="2400" dirty="0" smtClean="0"/>
              <a:t> et al. (2003) a </a:t>
            </a:r>
            <a:r>
              <a:rPr lang="cs-CZ" sz="2400" dirty="0" err="1" smtClean="0"/>
              <a:t>Denyer</a:t>
            </a:r>
            <a:r>
              <a:rPr lang="cs-CZ" sz="2400" dirty="0" smtClean="0"/>
              <a:t> a </a:t>
            </a:r>
            <a:r>
              <a:rPr lang="cs-CZ" sz="2400" dirty="0" err="1" smtClean="0"/>
              <a:t>Neely</a:t>
            </a:r>
            <a:r>
              <a:rPr lang="cs-CZ" sz="2400" dirty="0" smtClean="0"/>
              <a:t> (2004) systematická rešerše obsahuje:</a:t>
            </a:r>
          </a:p>
          <a:p>
            <a:r>
              <a:rPr lang="cs-CZ" sz="2400" dirty="0" smtClean="0"/>
              <a:t>formulaci jasných cílů literární rešerše;</a:t>
            </a:r>
          </a:p>
          <a:p>
            <a:r>
              <a:rPr lang="cs-CZ" sz="2400" dirty="0" smtClean="0"/>
              <a:t>plánované metody vyhledávání;</a:t>
            </a:r>
          </a:p>
          <a:p>
            <a:r>
              <a:rPr lang="cs-CZ" sz="2400" dirty="0" smtClean="0"/>
              <a:t>ucelené vyhledávání všech potenciálně relevantních článků;</a:t>
            </a:r>
          </a:p>
          <a:p>
            <a:r>
              <a:rPr lang="cs-CZ" sz="2400" dirty="0" smtClean="0"/>
              <a:t>využití kritérií pro výběr článků pro rešerši;</a:t>
            </a:r>
          </a:p>
          <a:p>
            <a:r>
              <a:rPr lang="cs-CZ" sz="2400" dirty="0" smtClean="0"/>
              <a:t>zhodnocení kvality výzkumu ve všech článcích a relevantnost výsledků výzkumu;</a:t>
            </a:r>
          </a:p>
          <a:p>
            <a:r>
              <a:rPr lang="cs-CZ" sz="2400" dirty="0" smtClean="0"/>
              <a:t>syntézu výsledků z jednotlivých studií s využitím srozumitelného rámce;</a:t>
            </a:r>
          </a:p>
          <a:p>
            <a:r>
              <a:rPr lang="cs-CZ" sz="2400" dirty="0" smtClean="0"/>
              <a:t>prezentaci výsledků ve vyvážené, jednotné a srozumitelné struktuře.</a:t>
            </a:r>
            <a:endParaRPr lang="cs-CZ" altLang="cs-CZ" sz="2400" dirty="0" smtClean="0"/>
          </a:p>
          <a:p>
            <a:pPr marL="0" indent="0">
              <a:buNone/>
            </a:pPr>
            <a:endParaRPr lang="cs-CZ" altLang="cs-CZ" sz="2400" dirty="0" smtClean="0"/>
          </a:p>
          <a:p>
            <a:endParaRPr lang="cs-CZ" altLang="cs-CZ" sz="2400" dirty="0"/>
          </a:p>
          <a:p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498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046634"/>
          </a:xfrm>
        </p:spPr>
        <p:txBody>
          <a:bodyPr/>
          <a:lstStyle/>
          <a:p>
            <a:r>
              <a:rPr lang="cs-CZ" altLang="cs-CZ" sz="3200" b="1" dirty="0" smtClean="0"/>
              <a:t>Jak na literární rešerši?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cs-CZ" altLang="cs-CZ" sz="2400" dirty="0">
                <a:solidFill>
                  <a:srgbClr val="FF0000"/>
                </a:solidFill>
              </a:rPr>
              <a:t>č</a:t>
            </a:r>
            <a:r>
              <a:rPr lang="cs-CZ" altLang="cs-CZ" sz="2400" dirty="0" smtClean="0">
                <a:solidFill>
                  <a:srgbClr val="FF0000"/>
                </a:solidFill>
              </a:rPr>
              <a:t>ti</a:t>
            </a:r>
            <a:r>
              <a:rPr lang="cs-CZ" altLang="cs-CZ" sz="2400" dirty="0" smtClean="0"/>
              <a:t> články </a:t>
            </a:r>
            <a:r>
              <a:rPr lang="cs-CZ" altLang="cs-CZ" sz="2400" dirty="0"/>
              <a:t>ve vědeckých a odborných </a:t>
            </a:r>
            <a:r>
              <a:rPr lang="cs-CZ" altLang="cs-CZ" sz="2400" dirty="0" smtClean="0"/>
              <a:t>časopisech, knihy, studie, konferenční příspěvky, disertační práce</a:t>
            </a:r>
          </a:p>
          <a:p>
            <a:pPr marL="0" indent="0">
              <a:buNone/>
            </a:pPr>
            <a:endParaRPr lang="cs-CZ" altLang="cs-CZ" sz="2400" dirty="0" smtClean="0"/>
          </a:p>
          <a:p>
            <a:r>
              <a:rPr lang="cs-CZ" altLang="cs-CZ" sz="2400" dirty="0" smtClean="0">
                <a:solidFill>
                  <a:srgbClr val="FF0000"/>
                </a:solidFill>
              </a:rPr>
              <a:t>začni</a:t>
            </a:r>
            <a:r>
              <a:rPr lang="cs-CZ" altLang="cs-CZ" sz="2400" dirty="0" smtClean="0"/>
              <a:t> studovat publikace </a:t>
            </a:r>
            <a:r>
              <a:rPr lang="cs-CZ" altLang="cs-CZ" sz="2400" dirty="0" smtClean="0">
                <a:solidFill>
                  <a:srgbClr val="FF0000"/>
                </a:solidFill>
              </a:rPr>
              <a:t>nejcitovanějších autorů</a:t>
            </a:r>
            <a:r>
              <a:rPr lang="cs-CZ" altLang="cs-CZ" sz="2400" dirty="0" smtClean="0"/>
              <a:t> v dané oblasti výzkumu a </a:t>
            </a:r>
            <a:r>
              <a:rPr lang="cs-CZ" altLang="cs-CZ" sz="2400" dirty="0" smtClean="0">
                <a:solidFill>
                  <a:srgbClr val="FF0000"/>
                </a:solidFill>
              </a:rPr>
              <a:t>rešeršní články</a:t>
            </a:r>
          </a:p>
          <a:p>
            <a:pPr marL="0" indent="0">
              <a:buNone/>
            </a:pPr>
            <a:endParaRPr lang="cs-CZ" altLang="cs-CZ" sz="2400" dirty="0" smtClean="0">
              <a:solidFill>
                <a:srgbClr val="FF0000"/>
              </a:solidFill>
            </a:endParaRPr>
          </a:p>
          <a:p>
            <a:r>
              <a:rPr lang="cs-CZ" sz="2400" dirty="0" smtClean="0">
                <a:solidFill>
                  <a:srgbClr val="FF0000"/>
                </a:solidFill>
              </a:rPr>
              <a:t>zapisuj si </a:t>
            </a:r>
            <a:r>
              <a:rPr lang="cs-CZ" sz="2400" dirty="0" smtClean="0"/>
              <a:t>všechny zajímavé výzkumné myšlenky</a:t>
            </a:r>
            <a:endParaRPr lang="cs-CZ" altLang="cs-CZ" sz="2400" dirty="0" smtClean="0">
              <a:solidFill>
                <a:srgbClr val="FF0000"/>
              </a:solidFill>
            </a:endParaRPr>
          </a:p>
          <a:p>
            <a:endParaRPr lang="cs-CZ" altLang="cs-CZ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6772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 smtClean="0"/>
              <a:t>Co znamená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>kritická </a:t>
            </a:r>
            <a:r>
              <a:rPr lang="cs-CZ" altLang="cs-CZ" sz="3200" b="1" dirty="0" smtClean="0"/>
              <a:t>literární rešerše?</a:t>
            </a:r>
            <a:endParaRPr lang="cs-CZ" altLang="cs-CZ" sz="3200" b="1" dirty="0"/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400" dirty="0" err="1" smtClean="0"/>
              <a:t>Wallace</a:t>
            </a:r>
            <a:r>
              <a:rPr lang="cs-CZ" altLang="cs-CZ" sz="2400" dirty="0" smtClean="0"/>
              <a:t> and </a:t>
            </a:r>
            <a:r>
              <a:rPr lang="cs-CZ" altLang="cs-CZ" sz="2400" dirty="0" err="1" smtClean="0"/>
              <a:t>Wray</a:t>
            </a:r>
            <a:r>
              <a:rPr lang="cs-CZ" altLang="cs-CZ" sz="2400" dirty="0" smtClean="0"/>
              <a:t> (2006) doporučuje využít pěti otázek v rámci kritické rešerše:</a:t>
            </a:r>
          </a:p>
          <a:p>
            <a:pPr marL="0" indent="0">
              <a:buNone/>
            </a:pPr>
            <a:endParaRPr lang="cs-CZ" altLang="cs-CZ" sz="2400" dirty="0" smtClean="0"/>
          </a:p>
          <a:p>
            <a:pPr marL="457200" indent="-457200">
              <a:buAutoNum type="arabicPeriod"/>
            </a:pPr>
            <a:r>
              <a:rPr lang="cs-CZ" altLang="cs-CZ" sz="2000" dirty="0" smtClean="0"/>
              <a:t>Proč čtu tuto publikaci?</a:t>
            </a:r>
          </a:p>
          <a:p>
            <a:pPr marL="457200" indent="-457200">
              <a:buAutoNum type="arabicPeriod"/>
            </a:pPr>
            <a:r>
              <a:rPr lang="cs-CZ" altLang="cs-CZ" sz="2000" dirty="0" smtClean="0"/>
              <a:t>Co se autor publikace snaží říci?</a:t>
            </a:r>
          </a:p>
          <a:p>
            <a:pPr marL="457200" indent="-457200">
              <a:buAutoNum type="arabicPeriod"/>
            </a:pPr>
            <a:r>
              <a:rPr lang="cs-CZ" altLang="cs-CZ" sz="2000" dirty="0" smtClean="0"/>
              <a:t>Co autor publikace říká o problému, který mně zajímá?</a:t>
            </a:r>
          </a:p>
          <a:p>
            <a:pPr marL="457200" indent="-457200">
              <a:buAutoNum type="arabicPeriod"/>
            </a:pPr>
            <a:r>
              <a:rPr lang="cs-CZ" altLang="cs-CZ" sz="2000" dirty="0" smtClean="0"/>
              <a:t>Jak přesvědčivé je to, co autor říká? (Jsou argumenty podložené?)</a:t>
            </a:r>
          </a:p>
          <a:p>
            <a:pPr marL="457200" indent="-457200">
              <a:buAutoNum type="arabicPeriod"/>
            </a:pPr>
            <a:r>
              <a:rPr lang="cs-CZ" altLang="cs-CZ" sz="2000" dirty="0" smtClean="0"/>
              <a:t>Jaký užitek mám z přečteného?</a:t>
            </a:r>
            <a:endParaRPr lang="cs-CZ" altLang="cs-CZ" sz="2000" dirty="0"/>
          </a:p>
          <a:p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85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smtClean="0"/>
              <a:t>Jak zhodnotit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>obsah</a:t>
            </a:r>
            <a:r>
              <a:rPr lang="cs-CZ" altLang="cs-CZ" sz="3200" b="1" dirty="0" smtClean="0"/>
              <a:t> kritické literární rešerše?</a:t>
            </a:r>
            <a:endParaRPr lang="cs-CZ" altLang="cs-CZ" sz="3200" b="1" dirty="0"/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7137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altLang="cs-CZ" sz="2000" dirty="0" err="1" smtClean="0"/>
              <a:t>Saunders</a:t>
            </a:r>
            <a:r>
              <a:rPr lang="cs-CZ" altLang="cs-CZ" sz="2000" dirty="0" smtClean="0"/>
              <a:t>, </a:t>
            </a:r>
            <a:r>
              <a:rPr lang="cs-CZ" altLang="cs-CZ" sz="2000" dirty="0" err="1" smtClean="0"/>
              <a:t>Lewis</a:t>
            </a:r>
            <a:r>
              <a:rPr lang="cs-CZ" altLang="cs-CZ" sz="2000" dirty="0" smtClean="0"/>
              <a:t> and </a:t>
            </a:r>
            <a:r>
              <a:rPr lang="cs-CZ" altLang="cs-CZ" sz="2000" dirty="0" err="1" smtClean="0"/>
              <a:t>Thornhill</a:t>
            </a:r>
            <a:r>
              <a:rPr lang="cs-CZ" altLang="cs-CZ" sz="2000" dirty="0" smtClean="0"/>
              <a:t> (2009) doporučují odpovědět si na tyto otázky:</a:t>
            </a:r>
          </a:p>
          <a:p>
            <a:pPr marL="0" indent="0">
              <a:buNone/>
            </a:pPr>
            <a:endParaRPr lang="cs-CZ" altLang="cs-CZ" sz="2400" dirty="0" smtClean="0"/>
          </a:p>
          <a:p>
            <a:pPr marL="457200" indent="-457200">
              <a:buAutoNum type="arabicPeriod"/>
            </a:pPr>
            <a:r>
              <a:rPr lang="cs-CZ" altLang="cs-CZ" sz="2000" dirty="0" smtClean="0"/>
              <a:t>Pokrývá literární rešerše  oblasti obsažené ve výzkumných otázkách a cílech?</a:t>
            </a:r>
          </a:p>
          <a:p>
            <a:pPr marL="457200" indent="-457200">
              <a:buAutoNum type="arabicPeriod"/>
            </a:pPr>
            <a:r>
              <a:rPr lang="cs-CZ" altLang="cs-CZ" sz="2000" dirty="0" smtClean="0"/>
              <a:t>Jsou v ní uvedeny nejdůležitější teorie a poznatky uznávaných expertů v dané oblasti?</a:t>
            </a:r>
          </a:p>
          <a:p>
            <a:pPr marL="457200" indent="-457200">
              <a:buAutoNum type="arabicPeriod"/>
            </a:pPr>
            <a:r>
              <a:rPr lang="cs-CZ" altLang="cs-CZ" sz="2000" dirty="0" smtClean="0"/>
              <a:t>Obsahuje nejdůležitější relevantní publikace nebo alespoň jejich reprezentativní vzorek?</a:t>
            </a:r>
          </a:p>
          <a:p>
            <a:pPr marL="457200" indent="-457200">
              <a:buAutoNum type="arabicPeriod"/>
            </a:pPr>
            <a:r>
              <a:rPr lang="cs-CZ" altLang="cs-CZ" sz="2000" dirty="0" smtClean="0"/>
              <a:t>Obsahuje i nejaktuálnější publikace? </a:t>
            </a:r>
          </a:p>
          <a:p>
            <a:pPr marL="457200" indent="-457200">
              <a:buAutoNum type="arabicPeriod"/>
            </a:pPr>
            <a:r>
              <a:rPr lang="cs-CZ" altLang="cs-CZ" sz="2000" dirty="0" smtClean="0"/>
              <a:t>Je všechna literatura správně citována? </a:t>
            </a: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366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dirty="0" smtClean="0"/>
              <a:t>1. Co obsahuje návrh projektu výzkumu</a:t>
            </a:r>
            <a:endParaRPr lang="cs-C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80840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smtClean="0"/>
              <a:t>Jak zhodnotit,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>zda je </a:t>
            </a:r>
            <a:r>
              <a:rPr lang="cs-CZ" altLang="cs-CZ" sz="3200" b="1" dirty="0" smtClean="0"/>
              <a:t>literární rešerše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>kritická</a:t>
            </a:r>
            <a:r>
              <a:rPr lang="cs-CZ" altLang="cs-CZ" sz="3200" b="1" dirty="0" smtClean="0"/>
              <a:t>?</a:t>
            </a:r>
            <a:endParaRPr lang="cs-CZ" altLang="cs-CZ" sz="3200" b="1" dirty="0"/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594054" y="230076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cs-CZ" sz="2400" dirty="0" smtClean="0"/>
              <a:t>Saunders, Lewis and </a:t>
            </a:r>
            <a:r>
              <a:rPr lang="en-GB" altLang="cs-CZ" sz="2400" dirty="0" err="1" smtClean="0"/>
              <a:t>Thornhill</a:t>
            </a:r>
            <a:r>
              <a:rPr lang="en-GB" altLang="cs-CZ" sz="2400" dirty="0" smtClean="0"/>
              <a:t> </a:t>
            </a:r>
            <a:r>
              <a:rPr lang="cs-CZ" altLang="cs-CZ" sz="2400" dirty="0" smtClean="0"/>
              <a:t>(2009) doporučují odpovědět si na tyto otázky:</a:t>
            </a:r>
          </a:p>
          <a:p>
            <a:pPr marL="0" indent="0">
              <a:buNone/>
            </a:pPr>
            <a:endParaRPr lang="cs-CZ" altLang="cs-CZ" sz="2400" dirty="0" smtClean="0"/>
          </a:p>
          <a:p>
            <a:pPr marL="0" indent="0">
              <a:buNone/>
            </a:pPr>
            <a:r>
              <a:rPr lang="cs-CZ" altLang="cs-CZ" sz="2400" i="1" dirty="0" smtClean="0"/>
              <a:t>„1. Ukázal jsi, jak tvé výzkumné otázky souvisejí s předchozím výzkumem v dané rešerši?</a:t>
            </a:r>
          </a:p>
          <a:p>
            <a:pPr marL="0" indent="0">
              <a:buNone/>
            </a:pPr>
            <a:r>
              <a:rPr lang="cs-CZ" altLang="cs-CZ" sz="2400" i="1" dirty="0" smtClean="0"/>
              <a:t>2. Zhodnotil jsi silné a slabé stránky předchozího výzkumu?</a:t>
            </a:r>
          </a:p>
          <a:p>
            <a:pPr marL="0" indent="0">
              <a:buNone/>
            </a:pPr>
            <a:r>
              <a:rPr lang="cs-CZ" altLang="cs-CZ" sz="2400" i="1" dirty="0" smtClean="0"/>
              <a:t>3. Byl jsi objektivní diskusi a hodnocení výzkumu jiných autorů?“</a:t>
            </a:r>
          </a:p>
          <a:p>
            <a:pPr marL="0" indent="0">
              <a:buNone/>
            </a:pPr>
            <a:endParaRPr lang="cs-CZ" altLang="cs-CZ" sz="2000" dirty="0" smtClean="0"/>
          </a:p>
          <a:p>
            <a:pPr marL="457200" indent="-457200">
              <a:buAutoNum type="arabicPeriod"/>
            </a:pPr>
            <a:endParaRPr lang="cs-CZ" altLang="cs-CZ" sz="2000" dirty="0" smtClean="0"/>
          </a:p>
          <a:p>
            <a:pPr marL="457200" indent="-457200">
              <a:buAutoNum type="arabicPeriod"/>
            </a:pPr>
            <a:endParaRPr lang="cs-CZ" altLang="cs-CZ" sz="2000" dirty="0" smtClean="0"/>
          </a:p>
          <a:p>
            <a:pPr marL="457200" indent="-457200">
              <a:buAutoNum type="arabicPeriod"/>
            </a:pPr>
            <a:endParaRPr lang="cs-CZ" altLang="cs-CZ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767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smtClean="0"/>
              <a:t>Jak zhodnotit,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>zda je </a:t>
            </a:r>
            <a:r>
              <a:rPr lang="cs-CZ" altLang="cs-CZ" sz="3200" b="1" dirty="0" smtClean="0"/>
              <a:t>literární rešerše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>kritická</a:t>
            </a:r>
            <a:r>
              <a:rPr lang="cs-CZ" altLang="cs-CZ" sz="3200" b="1" dirty="0" smtClean="0"/>
              <a:t>? (</a:t>
            </a:r>
            <a:r>
              <a:rPr lang="cs-CZ" altLang="cs-CZ" sz="3200" b="1" dirty="0" err="1" smtClean="0"/>
              <a:t>pokr</a:t>
            </a:r>
            <a:r>
              <a:rPr lang="cs-CZ" altLang="cs-CZ" sz="3200" b="1" dirty="0" smtClean="0"/>
              <a:t>.)</a:t>
            </a:r>
            <a:endParaRPr lang="cs-CZ" altLang="cs-CZ" sz="3200" b="1" dirty="0"/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7137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sz="2400" dirty="0" smtClean="0"/>
          </a:p>
          <a:p>
            <a:pPr marL="0" indent="0">
              <a:buNone/>
            </a:pPr>
            <a:r>
              <a:rPr lang="cs-CZ" altLang="cs-CZ" sz="2400" i="1" dirty="0" smtClean="0"/>
              <a:t>„4. Uvedl jsi mezi výsledky výzkumu i ty, které neodpovídají tvým názorům?</a:t>
            </a:r>
          </a:p>
          <a:p>
            <a:pPr marL="0" indent="0">
              <a:buNone/>
            </a:pPr>
            <a:r>
              <a:rPr lang="cs-CZ" altLang="cs-CZ" sz="2400" i="1" dirty="0" smtClean="0"/>
              <a:t>5. Rozlišil jsi srozumitelně fakta a názory?</a:t>
            </a:r>
          </a:p>
          <a:p>
            <a:pPr marL="0" indent="0">
              <a:buNone/>
            </a:pPr>
            <a:r>
              <a:rPr lang="cs-CZ" altLang="cs-CZ" sz="2400" i="1" dirty="0" smtClean="0"/>
              <a:t>6. Provedl jsi racionální posouzení hodnoty a relevance výzkumu jiných autorů vzhledem k tvému výzkumu?</a:t>
            </a:r>
          </a:p>
          <a:p>
            <a:pPr marL="0" indent="0">
              <a:buNone/>
            </a:pPr>
            <a:r>
              <a:rPr lang="cs-CZ" altLang="cs-CZ" sz="2400" i="1" dirty="0" smtClean="0"/>
              <a:t>7. Zdůvodnil jsi vlastní výzkumní záměry?“</a:t>
            </a:r>
          </a:p>
          <a:p>
            <a:pPr marL="0" indent="0">
              <a:buNone/>
            </a:pPr>
            <a:endParaRPr lang="cs-CZ" altLang="cs-CZ" sz="2000" dirty="0" smtClean="0"/>
          </a:p>
          <a:p>
            <a:pPr marL="457200" indent="-457200">
              <a:buAutoNum type="arabicPeriod"/>
            </a:pPr>
            <a:endParaRPr lang="cs-CZ" altLang="cs-CZ" sz="2000" dirty="0" smtClean="0"/>
          </a:p>
          <a:p>
            <a:pPr marL="457200" indent="-457200">
              <a:buAutoNum type="arabicPeriod"/>
            </a:pPr>
            <a:endParaRPr lang="cs-CZ" altLang="cs-CZ" sz="2000" dirty="0" smtClean="0"/>
          </a:p>
          <a:p>
            <a:pPr marL="457200" indent="-457200">
              <a:buAutoNum type="arabicPeriod"/>
            </a:pPr>
            <a:endParaRPr lang="cs-CZ" altLang="cs-CZ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91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smtClean="0"/>
              <a:t>Jak zhodnotit,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>zda je </a:t>
            </a:r>
            <a:r>
              <a:rPr lang="cs-CZ" altLang="cs-CZ" sz="3200" b="1" dirty="0" smtClean="0"/>
              <a:t>literární rešerše </a:t>
            </a:r>
            <a:r>
              <a:rPr lang="cs-CZ" altLang="cs-CZ" sz="3200" b="1" dirty="0" smtClean="0">
                <a:solidFill>
                  <a:srgbClr val="FF0000"/>
                </a:solidFill>
              </a:rPr>
              <a:t>kritická</a:t>
            </a:r>
            <a:r>
              <a:rPr lang="cs-CZ" altLang="cs-CZ" sz="3200" b="1" dirty="0" smtClean="0"/>
              <a:t>? (</a:t>
            </a:r>
            <a:r>
              <a:rPr lang="cs-CZ" altLang="cs-CZ" sz="3200" b="1" dirty="0" err="1" smtClean="0"/>
              <a:t>pokr</a:t>
            </a:r>
            <a:r>
              <a:rPr lang="cs-CZ" altLang="cs-CZ" sz="3200" b="1" dirty="0" smtClean="0"/>
              <a:t>.)</a:t>
            </a:r>
            <a:endParaRPr lang="cs-CZ" altLang="cs-CZ" sz="3200" b="1" dirty="0"/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7137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sz="2000" dirty="0" smtClean="0"/>
          </a:p>
          <a:p>
            <a:pPr marL="0" indent="0">
              <a:buNone/>
            </a:pPr>
            <a:r>
              <a:rPr lang="cs-CZ" altLang="cs-CZ" sz="2000" i="1" dirty="0" smtClean="0"/>
              <a:t>„8. Zdůraznil jsi ty oblasti, které potřebují další výzkum a zahrnul jsi je do své argumentace? Zejména:</a:t>
            </a:r>
          </a:p>
          <a:p>
            <a:pPr>
              <a:buFontTx/>
              <a:buChar char="-"/>
            </a:pPr>
            <a:r>
              <a:rPr lang="cs-CZ" altLang="cs-CZ" sz="2000" i="1" dirty="0"/>
              <a:t>k</a:t>
            </a:r>
            <a:r>
              <a:rPr lang="cs-CZ" altLang="cs-CZ" sz="2000" i="1" dirty="0" smtClean="0"/>
              <a:t>de je výzkum nekonzistentní s aktuálními poznatky</a:t>
            </a:r>
          </a:p>
          <a:p>
            <a:pPr>
              <a:buFontTx/>
              <a:buChar char="-"/>
            </a:pPr>
            <a:r>
              <a:rPr lang="cs-CZ" altLang="cs-CZ" sz="2000" i="1" dirty="0"/>
              <a:t>k</a:t>
            </a:r>
            <a:r>
              <a:rPr lang="cs-CZ" altLang="cs-CZ" sz="2000" i="1" dirty="0" smtClean="0"/>
              <a:t>de jsou opomenutí nebo předsudky v publikovaném výzkumu</a:t>
            </a:r>
          </a:p>
          <a:p>
            <a:pPr>
              <a:buFontTx/>
              <a:buChar char="-"/>
            </a:pPr>
            <a:r>
              <a:rPr lang="cs-CZ" altLang="cs-CZ" sz="2000" i="1" dirty="0"/>
              <a:t>k</a:t>
            </a:r>
            <a:r>
              <a:rPr lang="cs-CZ" altLang="cs-CZ" sz="2000" i="1" dirty="0" smtClean="0"/>
              <a:t>de je potřeba výsledky výzkumu dále testovat</a:t>
            </a:r>
          </a:p>
          <a:p>
            <a:pPr>
              <a:buFontTx/>
              <a:buChar char="-"/>
            </a:pPr>
            <a:r>
              <a:rPr lang="cs-CZ" altLang="cs-CZ" sz="2000" i="1" dirty="0" smtClean="0"/>
              <a:t> kde je nedostatečná průkaznost nebo nevěrohodnost výzkumu, či rozporuplné výsledky nebo omezení výzkumu</a:t>
            </a:r>
          </a:p>
          <a:p>
            <a:pPr marL="0" indent="0">
              <a:buNone/>
            </a:pPr>
            <a:r>
              <a:rPr lang="cs-CZ" altLang="cs-CZ" sz="2000" i="1" dirty="0" smtClean="0"/>
              <a:t>9. Zdůvodnil jsi své argumenty na základě odvolání se na korektně publikovaný výzkum?“</a:t>
            </a:r>
          </a:p>
          <a:p>
            <a:pPr marL="0" indent="0">
              <a:buNone/>
            </a:pPr>
            <a:endParaRPr lang="cs-CZ" altLang="cs-CZ" sz="2000" dirty="0" smtClean="0"/>
          </a:p>
          <a:p>
            <a:pPr marL="457200" indent="-457200">
              <a:buAutoNum type="arabicPeriod"/>
            </a:pPr>
            <a:endParaRPr lang="cs-CZ" altLang="cs-CZ" sz="2000" dirty="0" smtClean="0"/>
          </a:p>
          <a:p>
            <a:pPr marL="457200" indent="-457200">
              <a:buAutoNum type="arabicPeriod"/>
            </a:pPr>
            <a:endParaRPr lang="cs-CZ" altLang="cs-CZ" sz="2000" dirty="0" smtClean="0"/>
          </a:p>
          <a:p>
            <a:pPr marL="457200" indent="-457200">
              <a:buAutoNum type="arabicPeriod"/>
            </a:pPr>
            <a:endParaRPr lang="cs-CZ" altLang="cs-CZ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84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>
            <a:spLocks noGrp="1"/>
          </p:cNvSpPr>
          <p:nvPr>
            <p:ph type="title"/>
          </p:nvPr>
        </p:nvSpPr>
        <p:spPr>
          <a:xfrm>
            <a:off x="457200" y="1383114"/>
            <a:ext cx="8229600" cy="677734"/>
          </a:xfrm>
        </p:spPr>
        <p:txBody>
          <a:bodyPr/>
          <a:lstStyle/>
          <a:p>
            <a:r>
              <a:rPr lang="cs-CZ" altLang="cs-CZ" sz="3200" b="1" dirty="0" smtClean="0"/>
              <a:t>Doporučená struktura literární </a:t>
            </a:r>
            <a:r>
              <a:rPr lang="cs-CZ" altLang="cs-CZ" sz="3200" b="1" dirty="0"/>
              <a:t>rešerše</a:t>
            </a:r>
          </a:p>
        </p:txBody>
      </p:sp>
      <p:sp>
        <p:nvSpPr>
          <p:cNvPr id="27650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pPr lvl="1"/>
            <a:endParaRPr lang="cs-CZ" altLang="cs-CZ" sz="24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Úvod</a:t>
            </a:r>
            <a:r>
              <a:rPr lang="cs-CZ" altLang="cs-CZ" sz="2400" dirty="0"/>
              <a:t> – jasné a srozumitelné uvedení cílů a pokrytí </a:t>
            </a:r>
            <a:r>
              <a:rPr lang="cs-CZ" altLang="cs-CZ" sz="2400" dirty="0" smtClean="0"/>
              <a:t>literární rešerše</a:t>
            </a:r>
            <a:endParaRPr lang="cs-CZ" altLang="cs-CZ" sz="2400" dirty="0"/>
          </a:p>
          <a:p>
            <a:pPr lvl="1"/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Vlastní rešerše </a:t>
            </a:r>
            <a:r>
              <a:rPr lang="cs-CZ" altLang="cs-CZ" sz="2400" dirty="0" smtClean="0"/>
              <a:t>– úroveň poznání v dané oblasti výzkumu</a:t>
            </a:r>
            <a:endParaRPr lang="cs-CZ" altLang="cs-CZ" sz="2400" dirty="0"/>
          </a:p>
          <a:p>
            <a:pPr marL="457200" lvl="1" indent="0">
              <a:buNone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Závěr rešerše </a:t>
            </a:r>
            <a:r>
              <a:rPr lang="cs-CZ" altLang="cs-CZ" sz="2400" dirty="0"/>
              <a:t>má obsahovat </a:t>
            </a:r>
            <a:r>
              <a:rPr lang="cs-CZ" altLang="cs-CZ" sz="2400" b="1" dirty="0">
                <a:solidFill>
                  <a:srgbClr val="0070C0"/>
                </a:solidFill>
              </a:rPr>
              <a:t>výzkumný problém</a:t>
            </a:r>
            <a:r>
              <a:rPr lang="cs-CZ" altLang="cs-CZ" sz="2400" dirty="0"/>
              <a:t>,</a:t>
            </a:r>
            <a:r>
              <a:rPr lang="cs-CZ" altLang="cs-CZ" sz="2400" b="1" dirty="0"/>
              <a:t> </a:t>
            </a:r>
            <a:r>
              <a:rPr lang="cs-CZ" altLang="cs-CZ" sz="2400" dirty="0"/>
              <a:t>který ještě není </a:t>
            </a:r>
            <a:r>
              <a:rPr lang="cs-CZ" altLang="cs-CZ" sz="2400" dirty="0" smtClean="0"/>
              <a:t>řešen nebo otázka</a:t>
            </a:r>
            <a:r>
              <a:rPr lang="cs-CZ" altLang="cs-CZ" sz="2400" dirty="0"/>
              <a:t>, která není </a:t>
            </a:r>
            <a:r>
              <a:rPr lang="cs-CZ" altLang="cs-CZ" sz="2400" dirty="0" smtClean="0"/>
              <a:t>ještě zodpovězena</a:t>
            </a:r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250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614586"/>
          </a:xfrm>
        </p:spPr>
        <p:txBody>
          <a:bodyPr/>
          <a:lstStyle/>
          <a:p>
            <a:r>
              <a:rPr lang="cs-CZ" altLang="cs-CZ" sz="3200" b="1" dirty="0"/>
              <a:t>Výzkumný </a:t>
            </a:r>
            <a:r>
              <a:rPr lang="cs-CZ" altLang="cs-CZ" sz="3200" b="1" dirty="0" smtClean="0"/>
              <a:t>problém a hlavní cíl práce</a:t>
            </a:r>
            <a:endParaRPr lang="cs-CZ" altLang="cs-CZ" sz="3200" b="1" dirty="0"/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" charset="2"/>
              <a:buNone/>
              <a:defRPr/>
            </a:pPr>
            <a:r>
              <a:rPr lang="cs-CZ" altLang="en-US" sz="2400" dirty="0" smtClean="0"/>
              <a:t>Výzkumný problém vychází z tzv. </a:t>
            </a:r>
            <a:r>
              <a:rPr lang="en-GB" altLang="en-US" sz="2400" dirty="0" smtClean="0">
                <a:solidFill>
                  <a:srgbClr val="FF0000"/>
                </a:solidFill>
              </a:rPr>
              <a:t>“research gap”:</a:t>
            </a:r>
          </a:p>
          <a:p>
            <a:pPr>
              <a:buFontTx/>
              <a:buChar char="-"/>
              <a:defRPr/>
            </a:pPr>
            <a:endParaRPr lang="cs-CZ" altLang="en-US" sz="2400" dirty="0" smtClean="0"/>
          </a:p>
          <a:p>
            <a:pPr>
              <a:buFontTx/>
              <a:buChar char="-"/>
              <a:defRPr/>
            </a:pPr>
            <a:r>
              <a:rPr lang="cs-CZ" altLang="en-US" sz="2400" dirty="0" smtClean="0"/>
              <a:t>v existující literatuře nelze řešení a výsledky výzkumu najít, problém nebyl řešen, nebo</a:t>
            </a:r>
          </a:p>
          <a:p>
            <a:pPr marL="0" indent="0">
              <a:buFont typeface="Wingdings" charset="2"/>
              <a:buNone/>
              <a:defRPr/>
            </a:pPr>
            <a:endParaRPr lang="cs-CZ" altLang="en-US" sz="2400" dirty="0" smtClean="0"/>
          </a:p>
          <a:p>
            <a:pPr>
              <a:buFontTx/>
              <a:buChar char="-"/>
              <a:defRPr/>
            </a:pPr>
            <a:r>
              <a:rPr lang="cs-CZ" altLang="en-US" sz="2400" dirty="0" smtClean="0"/>
              <a:t>problém byl řešen, výsledky jsou ale rozdílné, může být nalezen konflikt v teoretických přístupech, v použití empirických metod apod.</a:t>
            </a:r>
          </a:p>
          <a:p>
            <a:pPr marL="0" indent="0">
              <a:buNone/>
              <a:defRPr/>
            </a:pPr>
            <a:endParaRPr lang="cs-CZ" altLang="en-US" sz="2400" dirty="0" smtClean="0"/>
          </a:p>
          <a:p>
            <a:pPr marL="0" indent="0">
              <a:buNone/>
              <a:defRPr/>
            </a:pPr>
            <a:r>
              <a:rPr lang="cs-CZ" altLang="en-US" sz="2400" dirty="0" smtClean="0"/>
              <a:t>Na identifikovaný výzkumný problém navazuje formulace </a:t>
            </a:r>
            <a:r>
              <a:rPr lang="cs-CZ" altLang="en-US" sz="2400" b="1" dirty="0" smtClean="0">
                <a:solidFill>
                  <a:srgbClr val="FF0000"/>
                </a:solidFill>
              </a:rPr>
              <a:t>hlavního cíle práce</a:t>
            </a:r>
            <a:r>
              <a:rPr lang="cs-CZ" altLang="en-US" sz="240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09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cs-CZ" dirty="0" smtClean="0"/>
              <a:t>4. Jak formulovat výzkumné otázky, cíle a hypotézy</a:t>
            </a:r>
            <a:endParaRPr lang="cs-C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25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00650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864096"/>
          </a:xfrm>
        </p:spPr>
        <p:txBody>
          <a:bodyPr/>
          <a:lstStyle/>
          <a:p>
            <a:r>
              <a:rPr lang="cs-CZ" altLang="cs-CZ" sz="3200" b="1" dirty="0"/>
              <a:t>Výzkumné </a:t>
            </a:r>
            <a:r>
              <a:rPr lang="cs-CZ" altLang="cs-CZ" sz="3200" b="1" dirty="0" smtClean="0"/>
              <a:t>otázky</a:t>
            </a:r>
            <a:endParaRPr lang="cs-CZ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>
              <a:defRPr/>
            </a:pPr>
            <a:r>
              <a:rPr lang="cs-CZ" altLang="cs-CZ" sz="2400" dirty="0"/>
              <a:t>f</a:t>
            </a:r>
            <a:r>
              <a:rPr lang="cs-CZ" altLang="cs-CZ" sz="2400" dirty="0" smtClean="0"/>
              <a:t>ormuluj je tak, aby zřetelně vymezily výzkum a poskytly rámec pro sepsání výsledků, </a:t>
            </a:r>
          </a:p>
          <a:p>
            <a:pPr>
              <a:defRPr/>
            </a:pPr>
            <a:r>
              <a:rPr lang="cs-CZ" altLang="cs-CZ" sz="2400" dirty="0"/>
              <a:t>v</a:t>
            </a:r>
            <a:r>
              <a:rPr lang="cs-CZ" altLang="cs-CZ" sz="2400" dirty="0" smtClean="0"/>
              <a:t>ýzkumné otázky tě navedou na data, která budou pro řešení zapotřebí, </a:t>
            </a:r>
          </a:p>
          <a:p>
            <a:pPr>
              <a:defRPr/>
            </a:pPr>
            <a:r>
              <a:rPr lang="cs-CZ" altLang="cs-CZ" sz="2400" dirty="0"/>
              <a:t>v</a:t>
            </a:r>
            <a:r>
              <a:rPr lang="cs-CZ" altLang="cs-CZ" sz="2400" dirty="0" smtClean="0"/>
              <a:t>ýzkumné otázky ovlivní sběr dat a způsob analýzy dat</a:t>
            </a:r>
            <a:endParaRPr lang="cs-CZ" altLang="cs-CZ" sz="2400" dirty="0" smtClean="0">
              <a:solidFill>
                <a:srgbClr val="6600FF"/>
              </a:solidFill>
            </a:endParaRPr>
          </a:p>
          <a:p>
            <a:pPr marL="0" indent="0">
              <a:buFont typeface="Wingdings" charset="2"/>
              <a:buNone/>
              <a:defRPr/>
            </a:pPr>
            <a:endParaRPr lang="cs-CZ" sz="2400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cs-CZ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669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/>
              <a:t>Výzkumné otázky</a:t>
            </a:r>
            <a:endParaRPr lang="en-GB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charset="2"/>
              <a:buNone/>
              <a:defRPr/>
            </a:pPr>
            <a:r>
              <a:rPr lang="en-GB" sz="2400" dirty="0" err="1" smtClean="0"/>
              <a:t>Otázky</a:t>
            </a:r>
            <a:r>
              <a:rPr lang="en-GB" sz="2400" dirty="0" smtClean="0"/>
              <a:t>: </a:t>
            </a:r>
          </a:p>
          <a:p>
            <a:pPr marL="0" indent="0">
              <a:buFont typeface="Wingdings" charset="2"/>
              <a:buNone/>
              <a:defRPr/>
            </a:pPr>
            <a:r>
              <a:rPr lang="en-GB" sz="2400" dirty="0" err="1" smtClean="0">
                <a:solidFill>
                  <a:srgbClr val="FF0000"/>
                </a:solidFill>
              </a:rPr>
              <a:t>Jaký</a:t>
            </a:r>
            <a:r>
              <a:rPr lang="en-GB" sz="2400" dirty="0" smtClean="0">
                <a:solidFill>
                  <a:srgbClr val="FF0000"/>
                </a:solidFill>
              </a:rPr>
              <a:t> je </a:t>
            </a:r>
            <a:r>
              <a:rPr lang="en-GB" sz="2400" dirty="0" err="1" smtClean="0">
                <a:solidFill>
                  <a:srgbClr val="FF0000"/>
                </a:solidFill>
              </a:rPr>
              <a:t>podíl</a:t>
            </a:r>
            <a:r>
              <a:rPr lang="is-IS" sz="2400" dirty="0" smtClean="0">
                <a:solidFill>
                  <a:srgbClr val="FF0000"/>
                </a:solidFill>
              </a:rPr>
              <a:t>… Kolik je...? </a:t>
            </a:r>
          </a:p>
          <a:p>
            <a:pPr>
              <a:buFontTx/>
              <a:buChar char="-"/>
              <a:defRPr/>
            </a:pPr>
            <a:r>
              <a:rPr lang="en-US" sz="2400" dirty="0"/>
              <a:t>j</a:t>
            </a:r>
            <a:r>
              <a:rPr lang="is-IS" sz="2400" dirty="0" smtClean="0"/>
              <a:t>sou otázky deskriptivního výzkumu</a:t>
            </a:r>
          </a:p>
          <a:p>
            <a:pPr marL="0" indent="0">
              <a:buFont typeface="Wingdings" charset="2"/>
              <a:buNone/>
              <a:defRPr/>
            </a:pPr>
            <a:endParaRPr lang="en-GB" sz="2400" dirty="0" smtClean="0"/>
          </a:p>
          <a:p>
            <a:pPr marL="0" indent="0">
              <a:buFont typeface="Wingdings" charset="2"/>
              <a:buNone/>
              <a:defRPr/>
            </a:pPr>
            <a:r>
              <a:rPr lang="en-GB" sz="2400" dirty="0" err="1" smtClean="0"/>
              <a:t>Otázky</a:t>
            </a:r>
            <a:r>
              <a:rPr lang="en-GB" sz="2400" dirty="0" smtClean="0"/>
              <a:t>: </a:t>
            </a:r>
          </a:p>
          <a:p>
            <a:pPr marL="0" indent="0">
              <a:buFont typeface="Wingdings" charset="2"/>
              <a:buNone/>
              <a:defRPr/>
            </a:pPr>
            <a:r>
              <a:rPr lang="is-IS" sz="2400" dirty="0" smtClean="0">
                <a:solidFill>
                  <a:srgbClr val="FF0000"/>
                </a:solidFill>
              </a:rPr>
              <a:t>Proč...? Jak...? Kdy...?</a:t>
            </a:r>
          </a:p>
          <a:p>
            <a:pPr>
              <a:buFontTx/>
              <a:buChar char="-"/>
              <a:defRPr/>
            </a:pPr>
            <a:r>
              <a:rPr lang="en-US" sz="2400" dirty="0" smtClean="0"/>
              <a:t>v</a:t>
            </a:r>
            <a:r>
              <a:rPr lang="is-IS" sz="2400" dirty="0" smtClean="0"/>
              <a:t>yžadují analýzu, vysvětlení, odhalení vztahů, srovnání, predikci</a:t>
            </a:r>
          </a:p>
          <a:p>
            <a:pPr>
              <a:buFontTx/>
              <a:buChar char="-"/>
              <a:defRPr/>
            </a:pPr>
            <a:r>
              <a:rPr lang="en-US" sz="2400" dirty="0"/>
              <a:t>v</a:t>
            </a:r>
            <a:r>
              <a:rPr lang="is-IS" sz="2400" dirty="0" smtClean="0"/>
              <a:t>edou k vytvoření teorií		(Phillips, Pugh, 2005)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036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Výzkumné otázky</a:t>
            </a:r>
            <a:endParaRPr lang="en-GB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 smtClean="0"/>
              <a:t>Příklad:</a:t>
            </a:r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r>
              <a:rPr lang="cs-CZ" sz="2000" b="1" dirty="0" smtClean="0"/>
              <a:t>Výzkumný problém:</a:t>
            </a:r>
            <a:r>
              <a:rPr lang="cs-CZ" sz="2000" dirty="0" smtClean="0"/>
              <a:t> </a:t>
            </a:r>
            <a:r>
              <a:rPr lang="cs-CZ" sz="2000" i="1" dirty="0" smtClean="0"/>
              <a:t>Možnosti využití sociálních médií v reklamě ke zvýšení její efektivnosti</a:t>
            </a:r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r>
              <a:rPr lang="cs-CZ" sz="2000" b="1" dirty="0" smtClean="0"/>
              <a:t>Výzkumné otázky:</a:t>
            </a:r>
          </a:p>
          <a:p>
            <a:r>
              <a:rPr lang="cs-CZ" sz="2000" i="1" noProof="1" smtClean="0"/>
              <a:t>VO</a:t>
            </a:r>
            <a:r>
              <a:rPr lang="cs-CZ" sz="2000" i="1" baseline="-25000" noProof="1" smtClean="0"/>
              <a:t>1</a:t>
            </a:r>
            <a:r>
              <a:rPr lang="cs-CZ" sz="2000" i="1" noProof="1" smtClean="0"/>
              <a:t>: Proč firmy využívají sociální médiá v reklamě?</a:t>
            </a:r>
          </a:p>
          <a:p>
            <a:r>
              <a:rPr lang="cs-CZ" sz="2000" i="1" noProof="1" smtClean="0"/>
              <a:t>VO</a:t>
            </a:r>
            <a:r>
              <a:rPr lang="cs-CZ" sz="2000" i="1" baseline="-25000" noProof="1" smtClean="0"/>
              <a:t>2</a:t>
            </a:r>
            <a:r>
              <a:rPr lang="cs-CZ" sz="2000" i="1" noProof="1" smtClean="0"/>
              <a:t>: Jak využívají firmy sociální médiá v reklamě?</a:t>
            </a:r>
          </a:p>
          <a:p>
            <a:r>
              <a:rPr lang="cs-CZ" sz="2000" i="1" noProof="1" smtClean="0"/>
              <a:t>VO</a:t>
            </a:r>
            <a:r>
              <a:rPr lang="cs-CZ" sz="2000" i="1" baseline="-25000" noProof="1" smtClean="0"/>
              <a:t>3</a:t>
            </a:r>
            <a:r>
              <a:rPr lang="cs-CZ" sz="2000" i="1" noProof="1" smtClean="0"/>
              <a:t>: Jak lze měřit vliv sociálních médií na efektivnost reklamy?</a:t>
            </a:r>
          </a:p>
          <a:p>
            <a:r>
              <a:rPr lang="cs-CZ" sz="2000" i="1" noProof="1" smtClean="0"/>
              <a:t>VO</a:t>
            </a:r>
            <a:r>
              <a:rPr lang="cs-CZ" sz="2000" i="1" baseline="-25000" noProof="1" smtClean="0"/>
              <a:t>4</a:t>
            </a:r>
            <a:r>
              <a:rPr lang="cs-CZ" sz="2000" i="1" noProof="1" smtClean="0"/>
              <a:t>: Jak lze zvýšit efektivnost reklamy využitím sociálních médií? </a:t>
            </a:r>
          </a:p>
          <a:p>
            <a:endParaRPr lang="en-GB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457200" y="2348880"/>
            <a:ext cx="117505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Příklad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81862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720080"/>
          </a:xfrm>
        </p:spPr>
        <p:txBody>
          <a:bodyPr/>
          <a:lstStyle/>
          <a:p>
            <a:r>
              <a:rPr lang="cs-CZ" altLang="en-US" sz="3200" b="1" noProof="1" smtClean="0"/>
              <a:t>Výzkumné cíle</a:t>
            </a:r>
            <a:endParaRPr lang="cs-CZ" altLang="en-US" sz="3200" b="1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79" y="2116662"/>
            <a:ext cx="8229600" cy="4480690"/>
          </a:xfrm>
        </p:spPr>
        <p:txBody>
          <a:bodyPr>
            <a:normAutofit fontScale="47500" lnSpcReduction="20000"/>
          </a:bodyPr>
          <a:lstStyle/>
          <a:p>
            <a:pPr marL="0" indent="0">
              <a:buFont typeface="Wingdings" charset="2"/>
              <a:buNone/>
              <a:defRPr/>
            </a:pPr>
            <a:r>
              <a:rPr lang="cs-CZ" sz="3600" noProof="1" smtClean="0"/>
              <a:t>Při formulaci výzkumných cílů vycházej z výzkumných otázek, výzkumné cíle více specifikují zaměření výzkumu.</a:t>
            </a:r>
          </a:p>
          <a:p>
            <a:pPr marL="0" indent="0">
              <a:buFont typeface="Wingdings" charset="2"/>
              <a:buNone/>
              <a:defRPr/>
            </a:pPr>
            <a:endParaRPr lang="cs-CZ" sz="3600" noProof="1" smtClean="0"/>
          </a:p>
          <a:p>
            <a:pPr marL="0" indent="0">
              <a:buFont typeface="Wingdings" charset="2"/>
              <a:buNone/>
              <a:defRPr/>
            </a:pPr>
            <a:endParaRPr lang="cs-CZ" sz="2400" noProof="1"/>
          </a:p>
          <a:p>
            <a:pPr marL="0" indent="0">
              <a:buFont typeface="Wingdings" charset="2"/>
              <a:buNone/>
              <a:defRPr/>
            </a:pPr>
            <a:endParaRPr lang="cs-CZ" sz="2400" noProof="1" smtClean="0"/>
          </a:p>
          <a:p>
            <a:pPr marL="0" indent="0">
              <a:buFont typeface="Wingdings" charset="2"/>
              <a:buNone/>
              <a:defRPr/>
            </a:pPr>
            <a:endParaRPr lang="cs-CZ" sz="2500" noProof="1" smtClean="0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 smtClean="0"/>
              <a:t>VO</a:t>
            </a:r>
            <a:r>
              <a:rPr lang="cs-CZ" sz="2900" baseline="-25000" noProof="1" smtClean="0"/>
              <a:t>1</a:t>
            </a:r>
            <a:r>
              <a:rPr lang="cs-CZ" sz="2900" noProof="1" smtClean="0"/>
              <a:t>: Proč firmy využívají sociální médiá pro reklamu?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 smtClean="0"/>
              <a:t>VC</a:t>
            </a:r>
            <a:r>
              <a:rPr lang="cs-CZ" sz="2900" i="1" baseline="-25000" noProof="1" smtClean="0"/>
              <a:t>1</a:t>
            </a:r>
            <a:r>
              <a:rPr lang="cs-CZ" sz="2900" i="1" noProof="1" smtClean="0"/>
              <a:t>: Identifikovat cíle využívání sociálních médií pro reklamu.</a:t>
            </a:r>
          </a:p>
          <a:p>
            <a:pPr marL="0" indent="0">
              <a:buFont typeface="Wingdings" charset="2"/>
              <a:buNone/>
              <a:defRPr/>
            </a:pPr>
            <a:endParaRPr lang="cs-CZ" sz="2900" noProof="1" smtClean="0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 smtClean="0"/>
              <a:t>VO</a:t>
            </a:r>
            <a:r>
              <a:rPr lang="cs-CZ" sz="2900" baseline="-25000" noProof="1" smtClean="0"/>
              <a:t>2</a:t>
            </a:r>
            <a:r>
              <a:rPr lang="cs-CZ" sz="2900" noProof="1" smtClean="0"/>
              <a:t>: Jak využívají firmy sociální médiá pro reklamu?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 smtClean="0"/>
              <a:t>VC</a:t>
            </a:r>
            <a:r>
              <a:rPr lang="cs-CZ" sz="2900" i="1" baseline="-25000" noProof="1" smtClean="0"/>
              <a:t>2</a:t>
            </a:r>
            <a:r>
              <a:rPr lang="cs-CZ" sz="2900" i="1" noProof="1" smtClean="0"/>
              <a:t>: Popsat způsoby využití sociálních médií pro reklamu.</a:t>
            </a:r>
            <a:endParaRPr lang="cs-CZ" sz="2900" i="1" noProof="1"/>
          </a:p>
          <a:p>
            <a:pPr marL="0" indent="0">
              <a:buFont typeface="Wingdings" charset="2"/>
              <a:buNone/>
              <a:defRPr/>
            </a:pPr>
            <a:endParaRPr lang="cs-CZ" sz="2900" noProof="1" smtClean="0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 smtClean="0"/>
              <a:t>VO</a:t>
            </a:r>
            <a:r>
              <a:rPr lang="cs-CZ" sz="2900" baseline="-25000" noProof="1" smtClean="0"/>
              <a:t>3</a:t>
            </a:r>
            <a:r>
              <a:rPr lang="cs-CZ" sz="2900" noProof="1" smtClean="0"/>
              <a:t>: Jak lze měřit vliv sociálních médií na efektivnost reklamy?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 smtClean="0"/>
              <a:t>VC</a:t>
            </a:r>
            <a:r>
              <a:rPr lang="cs-CZ" sz="2900" baseline="-25000" noProof="1" smtClean="0"/>
              <a:t>3</a:t>
            </a:r>
            <a:r>
              <a:rPr lang="cs-CZ" sz="2900" noProof="1" smtClean="0"/>
              <a:t>: </a:t>
            </a:r>
            <a:r>
              <a:rPr lang="cs-CZ" sz="2900" i="1" noProof="1" smtClean="0"/>
              <a:t>Navrhnout vhodné ukazatele pro měření vlivu </a:t>
            </a:r>
            <a:r>
              <a:rPr lang="cs-CZ" sz="2900" i="1" noProof="1"/>
              <a:t>sociálních médií na efektivnost </a:t>
            </a:r>
            <a:r>
              <a:rPr lang="cs-CZ" sz="2900" i="1" noProof="1" smtClean="0"/>
              <a:t>reklamy.</a:t>
            </a:r>
          </a:p>
          <a:p>
            <a:pPr marL="0" indent="0">
              <a:buFont typeface="Wingdings" charset="2"/>
              <a:buNone/>
              <a:defRPr/>
            </a:pPr>
            <a:endParaRPr lang="cs-CZ" sz="2900" noProof="1" smtClean="0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 smtClean="0"/>
              <a:t>VO</a:t>
            </a:r>
            <a:r>
              <a:rPr lang="cs-CZ" sz="2900" baseline="-25000" noProof="1" smtClean="0"/>
              <a:t>4</a:t>
            </a:r>
            <a:r>
              <a:rPr lang="cs-CZ" sz="2900" noProof="1" smtClean="0"/>
              <a:t>: Jak lze zvýšit efektivnost reklamy využitím sociálních médií? 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 smtClean="0"/>
              <a:t>VC</a:t>
            </a:r>
            <a:r>
              <a:rPr lang="cs-CZ" sz="2900" i="1" baseline="-25000" noProof="1" smtClean="0"/>
              <a:t>4a</a:t>
            </a:r>
            <a:r>
              <a:rPr lang="cs-CZ" sz="2900" i="1" noProof="1" smtClean="0"/>
              <a:t>: Identifikovat faktory ovlivňující efektivnost reklamy </a:t>
            </a:r>
            <a:r>
              <a:rPr lang="cs-CZ" sz="2900" i="1" noProof="1"/>
              <a:t>využitím sociálních </a:t>
            </a:r>
            <a:r>
              <a:rPr lang="cs-CZ" sz="2900" i="1" noProof="1" smtClean="0"/>
              <a:t>médií.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 smtClean="0"/>
              <a:t>VC</a:t>
            </a:r>
            <a:r>
              <a:rPr lang="cs-CZ" sz="2900" i="1" baseline="-25000" noProof="1" smtClean="0"/>
              <a:t>4b</a:t>
            </a:r>
            <a:r>
              <a:rPr lang="cs-CZ" sz="2900" i="1" noProof="1" smtClean="0"/>
              <a:t>: Posoudit, zda některé faktory mají větší vliv než ostatní.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400" noProof="1" smtClean="0"/>
              <a:t> </a:t>
            </a:r>
            <a:endParaRPr lang="cs-CZ" sz="2400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457200" y="2708920"/>
            <a:ext cx="2890664" cy="5486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/>
              <a:t>Příklad</a:t>
            </a:r>
            <a:r>
              <a:rPr lang="en-GB" b="1" dirty="0" smtClean="0"/>
              <a:t> - </a:t>
            </a:r>
            <a:r>
              <a:rPr lang="en-GB" b="1" dirty="0" err="1" smtClean="0"/>
              <a:t>pokračování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3474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smtClean="0"/>
              <a:t>Návrh projektu výzkumu musí obsahovat:</a:t>
            </a:r>
            <a:endParaRPr lang="cs-CZ" altLang="cs-CZ" sz="32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O čem </a:t>
            </a:r>
            <a:r>
              <a:rPr lang="cs-CZ" altLang="cs-CZ" sz="2800" i="1" dirty="0"/>
              <a:t>je navrhovaný výzkum</a:t>
            </a:r>
          </a:p>
          <a:p>
            <a:pPr marL="0" indent="0">
              <a:buFont typeface="Wingdings" charset="2"/>
              <a:buNone/>
              <a:defRPr/>
            </a:pPr>
            <a:endParaRPr lang="cs-CZ" altLang="cs-CZ" sz="2800" i="1" dirty="0"/>
          </a:p>
          <a:p>
            <a:pPr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Co</a:t>
            </a:r>
            <a:r>
              <a:rPr lang="cs-CZ" altLang="cs-CZ" sz="2800" i="1" dirty="0"/>
              <a:t> se </a:t>
            </a:r>
            <a:r>
              <a:rPr lang="cs-CZ" altLang="cs-CZ" sz="2800" i="1" dirty="0" smtClean="0"/>
              <a:t>bude </a:t>
            </a:r>
            <a:r>
              <a:rPr lang="cs-CZ" altLang="cs-CZ" sz="2800" i="1" dirty="0"/>
              <a:t>zkoumat nebo </a:t>
            </a:r>
            <a:r>
              <a:rPr lang="cs-CZ" altLang="cs-CZ" sz="2800" i="1" dirty="0" smtClean="0">
                <a:solidFill>
                  <a:srgbClr val="FF0000"/>
                </a:solidFill>
              </a:rPr>
              <a:t>čeho bude </a:t>
            </a:r>
            <a:r>
              <a:rPr lang="cs-CZ" altLang="cs-CZ" sz="2800" i="1" dirty="0" err="1" smtClean="0">
                <a:solidFill>
                  <a:srgbClr val="FF0000"/>
                </a:solidFill>
              </a:rPr>
              <a:t>dosažeho</a:t>
            </a:r>
            <a:endParaRPr lang="cs-CZ" altLang="cs-CZ" sz="2800" i="1" dirty="0">
              <a:solidFill>
                <a:srgbClr val="FF0000"/>
              </a:solidFill>
            </a:endParaRPr>
          </a:p>
          <a:p>
            <a:pPr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Jak</a:t>
            </a:r>
            <a:r>
              <a:rPr lang="cs-CZ" altLang="cs-CZ" sz="2800" i="1" dirty="0"/>
              <a:t> se dospěje k cíli</a:t>
            </a:r>
          </a:p>
          <a:p>
            <a:pPr>
              <a:defRPr/>
            </a:pPr>
            <a:endParaRPr lang="cs-CZ" altLang="cs-CZ" sz="2800" i="1" dirty="0"/>
          </a:p>
          <a:p>
            <a:pPr>
              <a:defRPr/>
            </a:pPr>
            <a:r>
              <a:rPr lang="cs-CZ" altLang="cs-CZ" sz="2800" i="1" dirty="0"/>
              <a:t>Co z </a:t>
            </a:r>
            <a:r>
              <a:rPr lang="cs-CZ" altLang="cs-CZ" sz="2800" i="1" dirty="0" smtClean="0"/>
              <a:t>výzkumu plyne </a:t>
            </a:r>
            <a:r>
              <a:rPr lang="cs-CZ" altLang="cs-CZ" sz="2800" i="1" dirty="0"/>
              <a:t>a </a:t>
            </a:r>
            <a:r>
              <a:rPr lang="cs-CZ" altLang="cs-CZ" sz="2800" i="1" dirty="0">
                <a:solidFill>
                  <a:srgbClr val="FF0000"/>
                </a:solidFill>
              </a:rPr>
              <a:t>proč je významný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34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677734"/>
          </a:xfrm>
        </p:spPr>
        <p:txBody>
          <a:bodyPr/>
          <a:lstStyle/>
          <a:p>
            <a:r>
              <a:rPr lang="cs-CZ" altLang="cs-CZ" sz="3200" b="1"/>
              <a:t>Hypotézy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cs-CZ" sz="2400" dirty="0" smtClean="0"/>
              <a:t>Hypotézy formuluj, pokud: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 smtClean="0"/>
          </a:p>
          <a:p>
            <a:pPr>
              <a:buFont typeface="Wingdings" charset="2"/>
              <a:buChar char="q"/>
              <a:defRPr/>
            </a:pPr>
            <a:r>
              <a:rPr lang="cs-CZ" sz="2400" dirty="0" smtClean="0">
                <a:solidFill>
                  <a:srgbClr val="0070C0"/>
                </a:solidFill>
              </a:rPr>
              <a:t>lze předem navrhnout predikci</a:t>
            </a:r>
            <a:r>
              <a:rPr lang="cs-CZ" sz="2400" dirty="0" smtClean="0"/>
              <a:t>, co očekávám (předtím než získám a analyzuji data)</a:t>
            </a:r>
          </a:p>
          <a:p>
            <a:pPr>
              <a:buFont typeface="Wingdings" charset="2"/>
              <a:buChar char="q"/>
              <a:defRPr/>
            </a:pPr>
            <a:r>
              <a:rPr lang="cs-CZ" sz="2400" dirty="0"/>
              <a:t>z</a:t>
            </a:r>
            <a:r>
              <a:rPr lang="cs-CZ" sz="2400" dirty="0" smtClean="0"/>
              <a:t>áklad </a:t>
            </a:r>
            <a:r>
              <a:rPr lang="cs-CZ" sz="2400" dirty="0" smtClean="0">
                <a:solidFill>
                  <a:srgbClr val="0070C0"/>
                </a:solidFill>
              </a:rPr>
              <a:t>predikce vychází z teorie</a:t>
            </a:r>
            <a:r>
              <a:rPr lang="cs-CZ" sz="2400" dirty="0" smtClean="0"/>
              <a:t>, z níž lze hypotézy odvodit</a:t>
            </a:r>
            <a:endParaRPr lang="cs-CZ" sz="2400" dirty="0"/>
          </a:p>
          <a:p>
            <a:pPr marL="0" indent="0">
              <a:buFont typeface="Wingdings" pitchFamily="2" charset="2"/>
              <a:buNone/>
              <a:defRPr/>
            </a:pPr>
            <a:endParaRPr lang="cs-CZ" sz="2800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dirty="0" smtClean="0">
                <a:solidFill>
                  <a:srgbClr val="FF0000"/>
                </a:solidFill>
              </a:rPr>
              <a:t>Používej hypotézy, pokud je to možné a užitečné a nepoužívej je, pokud tomu tak není!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491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cs-CZ" dirty="0"/>
              <a:t>5</a:t>
            </a:r>
            <a:r>
              <a:rPr lang="cs-CZ" dirty="0" smtClean="0"/>
              <a:t>. Design výzkumu</a:t>
            </a:r>
            <a:endParaRPr lang="cs-C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31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68406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30610"/>
          </a:xfrm>
        </p:spPr>
        <p:txBody>
          <a:bodyPr/>
          <a:lstStyle/>
          <a:p>
            <a:r>
              <a:rPr lang="cs-CZ" altLang="cs-CZ" sz="3200" b="1" dirty="0" smtClean="0"/>
              <a:t>Jak si připravit design výzkumu?</a:t>
            </a:r>
            <a:endParaRPr lang="cs-CZ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cs-CZ" dirty="0" smtClean="0"/>
              <a:t>Tvůj design výzkumu je plán výzkumné práce, který povede k získání odpovědí na výzkumné otázky.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Obsahuje:</a:t>
            </a:r>
          </a:p>
          <a:p>
            <a:pPr>
              <a:buFontTx/>
              <a:buChar char="-"/>
            </a:pPr>
            <a:r>
              <a:rPr lang="cs-CZ" dirty="0"/>
              <a:t>j</a:t>
            </a:r>
            <a:r>
              <a:rPr lang="cs-CZ" dirty="0" smtClean="0"/>
              <a:t>asně formulované cíle vycházející z výzkumných otázek</a:t>
            </a:r>
          </a:p>
          <a:p>
            <a:pPr>
              <a:buFontTx/>
              <a:buChar char="-"/>
            </a:pPr>
            <a:r>
              <a:rPr lang="cs-CZ" dirty="0"/>
              <a:t>z</a:t>
            </a:r>
            <a:r>
              <a:rPr lang="cs-CZ" dirty="0" smtClean="0"/>
              <a:t>droje, z kterých plánuješ získávat data</a:t>
            </a:r>
          </a:p>
          <a:p>
            <a:pPr>
              <a:buFontTx/>
              <a:buChar char="-"/>
            </a:pPr>
            <a:r>
              <a:rPr lang="cs-CZ" dirty="0"/>
              <a:t>o</a:t>
            </a:r>
            <a:r>
              <a:rPr lang="cs-CZ" dirty="0" smtClean="0"/>
              <a:t>mezení, které u výzkumu máš (např. přístup k datům, omezení z hlediska času, místa, peněz)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Design výzkumu musí reflektovat fakt, že jsi důkladně promyslel, proč jsi jej volil – musíš mít validní příčiny např. proč děláš výzkum ve vybrané firmě, sektoru, zemi, proč jsi zvolil rozhovor pouze s vybranou skupinou zaměstnanců a ne s jinou, apod.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				</a:t>
            </a:r>
            <a:r>
              <a:rPr lang="en-GB" dirty="0" smtClean="0"/>
              <a:t> </a:t>
            </a:r>
            <a:r>
              <a:rPr lang="en-GB" altLang="cs-CZ" dirty="0" smtClean="0"/>
              <a:t>Saunders, Lewis and </a:t>
            </a:r>
            <a:r>
              <a:rPr lang="en-GB" altLang="cs-CZ" dirty="0" err="1" smtClean="0"/>
              <a:t>Thornhill</a:t>
            </a:r>
            <a:r>
              <a:rPr lang="en-GB" altLang="cs-CZ" dirty="0" smtClean="0"/>
              <a:t> (2009)</a:t>
            </a:r>
            <a:endParaRPr lang="en-GB" dirty="0" smtClean="0"/>
          </a:p>
          <a:p>
            <a:pPr>
              <a:buFont typeface="Wingdings" pitchFamily="2" charset="2"/>
              <a:buChar char="n"/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715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30610"/>
          </a:xfrm>
        </p:spPr>
        <p:txBody>
          <a:bodyPr/>
          <a:lstStyle/>
          <a:p>
            <a:r>
              <a:rPr lang="cs-CZ" altLang="cs-CZ" sz="3200" b="1" dirty="0" smtClean="0"/>
              <a:t>Kvantitativní nebo kvalitativní výzkum?</a:t>
            </a:r>
            <a:endParaRPr lang="cs-CZ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70000" lnSpcReduction="20000"/>
          </a:bodyPr>
          <a:lstStyle/>
          <a:p>
            <a:pPr lvl="1">
              <a:buFont typeface="Wingdings" charset="2"/>
              <a:buChar char="q"/>
            </a:pPr>
            <a:r>
              <a:rPr lang="en-US" altLang="cs-CZ" sz="2400" dirty="0" err="1" smtClean="0"/>
              <a:t>Výzkumný</a:t>
            </a:r>
            <a:r>
              <a:rPr lang="en-US" altLang="cs-CZ" sz="2400" dirty="0" smtClean="0"/>
              <a:t> </a:t>
            </a:r>
            <a:r>
              <a:rPr lang="en-US" altLang="cs-CZ" sz="2400" dirty="0" err="1" smtClean="0"/>
              <a:t>problém</a:t>
            </a:r>
            <a:r>
              <a:rPr lang="en-US" altLang="cs-CZ" sz="2400" dirty="0" smtClean="0"/>
              <a:t> je </a:t>
            </a:r>
            <a:r>
              <a:rPr lang="is-IS" altLang="cs-CZ" sz="2400" dirty="0" smtClean="0"/>
              <a:t>vymezen výzkumnými otázkami</a:t>
            </a:r>
          </a:p>
          <a:p>
            <a:pPr lvl="2">
              <a:buFont typeface="Wingdings" charset="2"/>
              <a:buChar char="q"/>
            </a:pPr>
            <a:r>
              <a:rPr lang="en-US" altLang="cs-CZ" dirty="0" err="1" smtClean="0"/>
              <a:t>Jaká</a:t>
            </a:r>
            <a:r>
              <a:rPr lang="en-US" altLang="cs-CZ" dirty="0" smtClean="0"/>
              <a:t> data </a:t>
            </a:r>
            <a:r>
              <a:rPr lang="en-US" altLang="cs-CZ" dirty="0" err="1" smtClean="0"/>
              <a:t>jsou</a:t>
            </a:r>
            <a:r>
              <a:rPr lang="en-US" altLang="cs-CZ" dirty="0" smtClean="0"/>
              <a:t> </a:t>
            </a:r>
            <a:r>
              <a:rPr lang="en-US" altLang="cs-CZ" dirty="0" err="1" smtClean="0"/>
              <a:t>potřebná</a:t>
            </a:r>
            <a:r>
              <a:rPr lang="en-US" altLang="cs-CZ" dirty="0" smtClean="0"/>
              <a:t> pro </a:t>
            </a:r>
            <a:r>
              <a:rPr lang="en-US" altLang="cs-CZ" dirty="0" err="1" smtClean="0"/>
              <a:t>zodpovězení</a:t>
            </a:r>
            <a:r>
              <a:rPr lang="en-US" altLang="cs-CZ" dirty="0" smtClean="0"/>
              <a:t> </a:t>
            </a:r>
            <a:r>
              <a:rPr lang="en-US" altLang="cs-CZ" dirty="0" err="1" smtClean="0"/>
              <a:t>otázek</a:t>
            </a:r>
            <a:endParaRPr lang="en-US" altLang="cs-CZ" dirty="0" smtClean="0"/>
          </a:p>
          <a:p>
            <a:pPr lvl="3">
              <a:buFont typeface="Wingdings" charset="2"/>
              <a:buChar char="q"/>
            </a:pPr>
            <a:r>
              <a:rPr lang="en-US" altLang="cs-CZ" sz="2400" dirty="0" err="1" smtClean="0"/>
              <a:t>Jak</a:t>
            </a:r>
            <a:r>
              <a:rPr lang="en-US" altLang="cs-CZ" sz="2400" dirty="0" smtClean="0"/>
              <a:t> data </a:t>
            </a:r>
            <a:r>
              <a:rPr lang="en-US" altLang="cs-CZ" sz="2400" dirty="0" err="1" smtClean="0"/>
              <a:t>budou</a:t>
            </a:r>
            <a:r>
              <a:rPr lang="en-US" altLang="cs-CZ" sz="2400" dirty="0" smtClean="0"/>
              <a:t> </a:t>
            </a:r>
            <a:r>
              <a:rPr lang="en-US" altLang="cs-CZ" sz="2400" dirty="0" err="1" smtClean="0"/>
              <a:t>sbírána</a:t>
            </a:r>
            <a:r>
              <a:rPr lang="en-US" altLang="cs-CZ" sz="2400" dirty="0" smtClean="0"/>
              <a:t> a </a:t>
            </a:r>
            <a:r>
              <a:rPr lang="en-US" altLang="cs-CZ" sz="2400" dirty="0" err="1" smtClean="0"/>
              <a:t>analyzována</a:t>
            </a:r>
            <a:endParaRPr lang="en-US" altLang="cs-CZ" sz="2400" dirty="0" smtClean="0"/>
          </a:p>
          <a:p>
            <a:pPr lvl="4">
              <a:buFont typeface="Wingdings" charset="2"/>
              <a:buChar char="q"/>
            </a:pPr>
            <a:r>
              <a:rPr lang="en-US" altLang="cs-CZ" sz="2400" dirty="0" err="1" smtClean="0"/>
              <a:t>Využití</a:t>
            </a:r>
            <a:r>
              <a:rPr lang="en-US" altLang="cs-CZ" sz="2400" dirty="0" smtClean="0"/>
              <a:t> </a:t>
            </a:r>
            <a:r>
              <a:rPr lang="en-US" altLang="cs-CZ" sz="2400" dirty="0" err="1" smtClean="0"/>
              <a:t>výsledků</a:t>
            </a:r>
            <a:r>
              <a:rPr lang="en-US" altLang="cs-CZ" sz="2400" dirty="0" smtClean="0"/>
              <a:t> </a:t>
            </a:r>
            <a:r>
              <a:rPr lang="en-US" altLang="cs-CZ" sz="2400" dirty="0" err="1" smtClean="0"/>
              <a:t>analýzy</a:t>
            </a:r>
            <a:r>
              <a:rPr lang="en-US" altLang="cs-CZ" sz="2400" dirty="0" smtClean="0"/>
              <a:t> </a:t>
            </a:r>
            <a:r>
              <a:rPr lang="en-US" altLang="cs-CZ" sz="2400" dirty="0" err="1" smtClean="0"/>
              <a:t>dat</a:t>
            </a:r>
            <a:r>
              <a:rPr lang="en-US" altLang="cs-CZ" sz="2400" dirty="0" smtClean="0"/>
              <a:t> pro </a:t>
            </a:r>
            <a:r>
              <a:rPr lang="en-US" altLang="cs-CZ" sz="2400" dirty="0" err="1" smtClean="0"/>
              <a:t>zodpovězení</a:t>
            </a:r>
            <a:r>
              <a:rPr lang="en-US" altLang="cs-CZ" sz="2400" dirty="0" smtClean="0"/>
              <a:t> </a:t>
            </a:r>
            <a:r>
              <a:rPr lang="en-US" altLang="cs-CZ" sz="2400" dirty="0" err="1" smtClean="0"/>
              <a:t>výzkumných</a:t>
            </a:r>
            <a:r>
              <a:rPr lang="en-US" altLang="cs-CZ" sz="2400" dirty="0" smtClean="0"/>
              <a:t> </a:t>
            </a:r>
            <a:r>
              <a:rPr lang="en-US" altLang="cs-CZ" sz="2400" dirty="0" err="1" smtClean="0"/>
              <a:t>otázek</a:t>
            </a:r>
            <a:endParaRPr lang="en-US" altLang="cs-CZ" sz="2400" dirty="0"/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 smtClean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dirty="0" smtClean="0"/>
              <a:t>O co ve výzkumu půjde: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b="1" dirty="0">
                <a:solidFill>
                  <a:srgbClr val="FF0000"/>
                </a:solidFill>
              </a:rPr>
              <a:t>t</a:t>
            </a:r>
            <a:r>
              <a:rPr lang="cs-CZ" sz="2400" b="1" dirty="0" smtClean="0">
                <a:solidFill>
                  <a:srgbClr val="FF0000"/>
                </a:solidFill>
              </a:rPr>
              <a:t>estování (verifikace) teorie </a:t>
            </a:r>
            <a:r>
              <a:rPr lang="cs-CZ" sz="2400" dirty="0" smtClean="0"/>
              <a:t>nebo </a:t>
            </a:r>
            <a:r>
              <a:rPr lang="cs-CZ" sz="2400" b="1" dirty="0" smtClean="0">
                <a:solidFill>
                  <a:srgbClr val="FF0000"/>
                </a:solidFill>
              </a:rPr>
              <a:t>vytváření teorie</a:t>
            </a:r>
            <a:r>
              <a:rPr lang="cs-CZ" sz="2400" dirty="0" smtClean="0"/>
              <a:t>?</a:t>
            </a:r>
          </a:p>
          <a:p>
            <a:pPr>
              <a:buFont typeface="Wingdings" pitchFamily="2" charset="2"/>
              <a:buChar char="n"/>
              <a:defRPr/>
            </a:pPr>
            <a:endParaRPr lang="cs-CZ" sz="2400" dirty="0"/>
          </a:p>
          <a:p>
            <a:pPr>
              <a:buFont typeface="Wingdings" pitchFamily="2" charset="2"/>
              <a:buChar char="n"/>
              <a:defRPr/>
            </a:pPr>
            <a:r>
              <a:rPr lang="cs-CZ" sz="2400" b="1" dirty="0" smtClean="0">
                <a:solidFill>
                  <a:srgbClr val="00B0F0"/>
                </a:solidFill>
              </a:rPr>
              <a:t>Verifikace teorie </a:t>
            </a:r>
            <a:r>
              <a:rPr lang="cs-CZ" sz="2400" dirty="0" smtClean="0"/>
              <a:t>– otestovat tvrzení, tj. hypotézy odvozené z teorie – </a:t>
            </a:r>
            <a:r>
              <a:rPr lang="cs-CZ" sz="2400" b="1" dirty="0" smtClean="0">
                <a:solidFill>
                  <a:srgbClr val="00B0F0"/>
                </a:solidFill>
              </a:rPr>
              <a:t>kvantitativní výzkum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 smtClean="0">
              <a:solidFill>
                <a:srgbClr val="6600FF"/>
              </a:solidFill>
            </a:endParaRPr>
          </a:p>
          <a:p>
            <a:pPr>
              <a:buFont typeface="Wingdings" pitchFamily="2" charset="2"/>
              <a:buChar char="n"/>
              <a:defRPr/>
            </a:pPr>
            <a:r>
              <a:rPr lang="cs-CZ" sz="2400" b="1" dirty="0" smtClean="0">
                <a:solidFill>
                  <a:srgbClr val="00B0F0"/>
                </a:solidFill>
              </a:rPr>
              <a:t>Vytvoření teorie</a:t>
            </a:r>
            <a:r>
              <a:rPr lang="cs-CZ" sz="2400" dirty="0" smtClean="0">
                <a:solidFill>
                  <a:srgbClr val="00B0F0"/>
                </a:solidFill>
              </a:rPr>
              <a:t> </a:t>
            </a:r>
            <a:r>
              <a:rPr lang="cs-CZ" sz="2400" dirty="0" smtClean="0"/>
              <a:t>– navrhnout nebo rozvinout teorii, která by vysvětlila fenomény nebo výsledky – </a:t>
            </a:r>
            <a:r>
              <a:rPr lang="cs-CZ" sz="2400" b="1" dirty="0" smtClean="0">
                <a:solidFill>
                  <a:srgbClr val="00B0F0"/>
                </a:solidFill>
              </a:rPr>
              <a:t>kvalitativní výzkum</a:t>
            </a:r>
          </a:p>
          <a:p>
            <a:pPr>
              <a:buFont typeface="Wingdings" pitchFamily="2" charset="2"/>
              <a:buChar char="n"/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14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30610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smtClean="0"/>
              <a:t>Kvantitativní nebo kvalitativní výzkum? (</a:t>
            </a:r>
            <a:r>
              <a:rPr lang="cs-CZ" altLang="cs-CZ" sz="3200" b="1" dirty="0" err="1" smtClean="0"/>
              <a:t>pokrač</a:t>
            </a:r>
            <a:r>
              <a:rPr lang="cs-CZ" altLang="cs-CZ" sz="3200" b="1" dirty="0" smtClean="0"/>
              <a:t>.)</a:t>
            </a:r>
            <a:endParaRPr lang="cs-CZ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cs-CZ" sz="2000" b="1" dirty="0" smtClean="0"/>
              <a:t>Triangulace</a:t>
            </a:r>
            <a:r>
              <a:rPr lang="cs-CZ" sz="2000" dirty="0" smtClean="0"/>
              <a:t> - kombinaci nejméně dvou přístupů (nejčastěji kvalitativního a kvantitativního) mohou být potlačeny slabiny jednotlivých přístupů a metod, které pokud by byly použity samostatně, nebyly by schopny odhalit některé aspekty zkoumaného problému.</a:t>
            </a:r>
          </a:p>
          <a:p>
            <a:pPr marL="0" indent="0">
              <a:buNone/>
              <a:defRPr/>
            </a:pPr>
            <a:r>
              <a:rPr lang="cs-CZ" sz="2000" dirty="0" smtClean="0"/>
              <a:t>Nebezpečím kvantifikace je špatná interpretace získaných dat a odtrženost výsledků od reality, zatímco kvalitativní výzkum obvykle neumožňuje zobecnění tak jako výzkum kvantitativní.</a:t>
            </a:r>
          </a:p>
          <a:p>
            <a:pPr marL="0" indent="0">
              <a:buNone/>
              <a:defRPr/>
            </a:pPr>
            <a:endParaRPr lang="cs-CZ" sz="2000" dirty="0"/>
          </a:p>
          <a:p>
            <a:pPr marL="0" indent="0">
              <a:buNone/>
              <a:defRPr/>
            </a:pPr>
            <a:r>
              <a:rPr lang="cs-CZ" sz="2000" i="1" dirty="0"/>
              <a:t>Kvalitativní </a:t>
            </a:r>
            <a:r>
              <a:rPr lang="cs-CZ" sz="2000" i="1" dirty="0" smtClean="0"/>
              <a:t>data získaná </a:t>
            </a:r>
            <a:r>
              <a:rPr lang="cs-CZ" sz="2000" i="1" dirty="0"/>
              <a:t>pomocí </a:t>
            </a:r>
            <a:r>
              <a:rPr lang="cs-CZ" sz="2000" i="1" dirty="0" err="1" smtClean="0"/>
              <a:t>semi</a:t>
            </a:r>
            <a:r>
              <a:rPr lang="cs-CZ" sz="2000" i="1" dirty="0" smtClean="0"/>
              <a:t>-strukturovaných rozhovorů </a:t>
            </a:r>
            <a:r>
              <a:rPr lang="cs-CZ" sz="2000" i="1" dirty="0"/>
              <a:t>mohou být </a:t>
            </a:r>
            <a:r>
              <a:rPr lang="cs-CZ" sz="2000" i="1" dirty="0" smtClean="0"/>
              <a:t>kombinovány a ověřeny pomocí kvantitativních dat </a:t>
            </a:r>
            <a:r>
              <a:rPr lang="cs-CZ" sz="2000" i="1" dirty="0"/>
              <a:t>shromážděných dotazníkem.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457200" y="4653136"/>
            <a:ext cx="1175054" cy="368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Příklad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5458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748952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 smtClean="0"/>
              <a:t>Jak si zvolit přístup a vhodné metody výzkumu</a:t>
            </a:r>
            <a:endParaRPr lang="cs-CZ" alt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288" y="2017713"/>
            <a:ext cx="8559800" cy="4114800"/>
          </a:xfrm>
        </p:spPr>
        <p:txBody>
          <a:bodyPr/>
          <a:lstStyle/>
          <a:p>
            <a:pPr marL="457200" lvl="1" indent="0">
              <a:buFont typeface="Wingdings" pitchFamily="2" charset="2"/>
              <a:buNone/>
              <a:defRPr/>
            </a:pPr>
            <a:r>
              <a:rPr lang="en-GB" altLang="cs-CZ" sz="2000" dirty="0" smtClean="0"/>
              <a:t>Punch</a:t>
            </a:r>
            <a:r>
              <a:rPr lang="cs-CZ" altLang="cs-CZ" sz="2000" dirty="0" smtClean="0"/>
              <a:t> (2008) navrhuje odpovědět si na tyto otázky: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 smtClean="0"/>
              <a:t>Máš v úmyslu provést standardizované srovnání, kvantifikovat vztahy mezi proměnnými a popsat variabilitu?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 smtClean="0"/>
              <a:t>Nebo chceš usilovat o podrobnější studium fenoménu nebo situace, holisticky a v kontextu, se zaměřením na interpretace nebo procesy?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 smtClean="0"/>
              <a:t>Jaké návrhy lze nalézt v literatuře o daném tématu k této metodologické otázce?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 smtClean="0"/>
              <a:t>Jaké jsou praktické důsledky každé alternativy (včetně přístupu k datům a potřeby zdrojů)?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 smtClean="0"/>
              <a:t>Která cesta vede k většímu poznání?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 smtClean="0"/>
              <a:t>Jaký typ výzkumu je ti bližší?</a:t>
            </a:r>
          </a:p>
          <a:p>
            <a:pPr>
              <a:buFont typeface="Wingdings" pitchFamily="2" charset="2"/>
              <a:buChar char="n"/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875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830610"/>
          </a:xfrm>
        </p:spPr>
        <p:txBody>
          <a:bodyPr/>
          <a:lstStyle/>
          <a:p>
            <a:r>
              <a:rPr lang="cs-CZ" altLang="cs-CZ" sz="3200" b="1" dirty="0" smtClean="0"/>
              <a:t>Jak sbírat a analyzovat data</a:t>
            </a:r>
            <a:endParaRPr lang="cs-CZ" altLang="cs-CZ" sz="3200" b="1" dirty="0"/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77500" lnSpcReduction="20000"/>
          </a:bodyPr>
          <a:lstStyle/>
          <a:p>
            <a:pPr marL="0" indent="0">
              <a:buFont typeface="Wingdings" charset="2"/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Volba </a:t>
            </a:r>
            <a:r>
              <a:rPr lang="cs-CZ" altLang="cs-CZ" sz="2400" dirty="0" smtClean="0">
                <a:solidFill>
                  <a:srgbClr val="FF0000"/>
                </a:solidFill>
              </a:rPr>
              <a:t>technik </a:t>
            </a:r>
            <a:r>
              <a:rPr lang="cs-CZ" altLang="cs-CZ" sz="2400" dirty="0">
                <a:solidFill>
                  <a:srgbClr val="FF0000"/>
                </a:solidFill>
              </a:rPr>
              <a:t>sběru </a:t>
            </a:r>
            <a:r>
              <a:rPr lang="cs-CZ" altLang="cs-CZ" sz="2400" dirty="0" smtClean="0">
                <a:solidFill>
                  <a:srgbClr val="FF0000"/>
                </a:solidFill>
              </a:rPr>
              <a:t>dat </a:t>
            </a:r>
            <a:r>
              <a:rPr lang="cs-CZ" altLang="cs-CZ" sz="2400" dirty="0" smtClean="0"/>
              <a:t>– </a:t>
            </a:r>
            <a:r>
              <a:rPr lang="cs-CZ" altLang="cs-CZ" sz="2400" dirty="0"/>
              <a:t>identifikuj jaká data </a:t>
            </a:r>
            <a:r>
              <a:rPr lang="cs-CZ" altLang="cs-CZ" sz="2400" dirty="0" smtClean="0"/>
              <a:t>(primární/sekundární) potřebuješ </a:t>
            </a:r>
            <a:r>
              <a:rPr lang="cs-CZ" altLang="cs-CZ" sz="2400" dirty="0"/>
              <a:t>pro zodpovězení </a:t>
            </a:r>
            <a:r>
              <a:rPr lang="cs-CZ" altLang="cs-CZ" sz="2400" dirty="0" smtClean="0"/>
              <a:t>výzkumných otázek – zvol techniky jejich sběru:</a:t>
            </a:r>
          </a:p>
          <a:p>
            <a:pPr marL="0" indent="0">
              <a:buFont typeface="Wingdings" charset="2"/>
              <a:buNone/>
            </a:pPr>
            <a:endParaRPr lang="cs-CZ" altLang="cs-CZ" sz="2400" dirty="0"/>
          </a:p>
          <a:p>
            <a:pPr>
              <a:buFontTx/>
              <a:buChar char="-"/>
            </a:pPr>
            <a:r>
              <a:rPr lang="cs-CZ" altLang="cs-CZ" sz="2400" dirty="0" smtClean="0"/>
              <a:t>dotazníky</a:t>
            </a:r>
            <a:r>
              <a:rPr lang="cs-CZ" altLang="cs-CZ" sz="2400" dirty="0"/>
              <a:t>, </a:t>
            </a:r>
            <a:endParaRPr lang="cs-CZ" altLang="cs-CZ" sz="2400" dirty="0" smtClean="0"/>
          </a:p>
          <a:p>
            <a:pPr>
              <a:buFontTx/>
              <a:buChar char="-"/>
            </a:pPr>
            <a:r>
              <a:rPr lang="cs-CZ" altLang="cs-CZ" sz="2400" dirty="0" smtClean="0"/>
              <a:t>rozhovory</a:t>
            </a:r>
            <a:r>
              <a:rPr lang="cs-CZ" altLang="cs-CZ" sz="2400" dirty="0"/>
              <a:t>, </a:t>
            </a:r>
            <a:endParaRPr lang="cs-CZ" altLang="cs-CZ" sz="2400" dirty="0" smtClean="0"/>
          </a:p>
          <a:p>
            <a:pPr>
              <a:buFontTx/>
              <a:buChar char="-"/>
            </a:pPr>
            <a:r>
              <a:rPr lang="cs-CZ" altLang="cs-CZ" sz="2400" dirty="0" smtClean="0"/>
              <a:t>pozorování</a:t>
            </a:r>
            <a:r>
              <a:rPr lang="cs-CZ" altLang="cs-CZ" sz="2400" dirty="0"/>
              <a:t>, </a:t>
            </a:r>
            <a:r>
              <a:rPr lang="cs-CZ" altLang="cs-CZ" sz="2400" dirty="0" smtClean="0"/>
              <a:t>…</a:t>
            </a:r>
            <a:endParaRPr lang="cs-CZ" altLang="cs-CZ" sz="2400" dirty="0"/>
          </a:p>
          <a:p>
            <a:pPr marL="0" indent="0">
              <a:buFont typeface="Wingdings" charset="2"/>
              <a:buNone/>
            </a:pPr>
            <a:endParaRPr lang="cs-CZ" altLang="cs-CZ" sz="2400" dirty="0"/>
          </a:p>
          <a:p>
            <a:pPr marL="0" indent="0">
              <a:buFont typeface="Wingdings" charset="2"/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Nástroje a procedury sběru dat </a:t>
            </a:r>
            <a:r>
              <a:rPr lang="cs-CZ" altLang="cs-CZ" sz="2400" dirty="0" smtClean="0">
                <a:solidFill>
                  <a:srgbClr val="FF0000"/>
                </a:solidFill>
              </a:rPr>
              <a:t>u jednotlivých technik </a:t>
            </a:r>
          </a:p>
          <a:p>
            <a:pPr>
              <a:buFontTx/>
              <a:buChar char="-"/>
            </a:pPr>
            <a:r>
              <a:rPr lang="cs-CZ" altLang="cs-CZ" sz="2400" dirty="0" smtClean="0"/>
              <a:t>např. dotazníky – jaký typ otázek, zasílání poštou, elektronicky, </a:t>
            </a:r>
            <a:r>
              <a:rPr lang="is-IS" altLang="cs-CZ" sz="2400" dirty="0" smtClean="0"/>
              <a:t>…</a:t>
            </a:r>
            <a:endParaRPr lang="cs-CZ" altLang="cs-CZ" sz="2400" dirty="0" smtClean="0"/>
          </a:p>
          <a:p>
            <a:pPr>
              <a:buFontTx/>
              <a:buChar char="-"/>
            </a:pPr>
            <a:r>
              <a:rPr lang="cs-CZ" altLang="cs-CZ" sz="2400" dirty="0" smtClean="0"/>
              <a:t>např</a:t>
            </a:r>
            <a:r>
              <a:rPr lang="cs-CZ" altLang="cs-CZ" sz="2400" dirty="0"/>
              <a:t>. rozhovory – kde, kdy, jak se provede záznam</a:t>
            </a:r>
            <a:r>
              <a:rPr lang="cs-CZ" altLang="cs-CZ" sz="2400" dirty="0" smtClean="0"/>
              <a:t>,…</a:t>
            </a:r>
            <a:endParaRPr lang="cs-CZ" altLang="cs-CZ" sz="2400" dirty="0"/>
          </a:p>
          <a:p>
            <a:pPr marL="0" indent="0">
              <a:buFont typeface="Wingdings" charset="2"/>
              <a:buNone/>
            </a:pPr>
            <a:endParaRPr lang="cs-CZ" altLang="cs-CZ" sz="2400" dirty="0"/>
          </a:p>
          <a:p>
            <a:pPr marL="0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Analýza </a:t>
            </a:r>
            <a:r>
              <a:rPr lang="cs-CZ" altLang="cs-CZ" sz="2400" dirty="0" smtClean="0">
                <a:solidFill>
                  <a:srgbClr val="FF0000"/>
                </a:solidFill>
              </a:rPr>
              <a:t>dat </a:t>
            </a:r>
            <a:r>
              <a:rPr lang="cs-CZ" altLang="cs-CZ" sz="2400" dirty="0"/>
              <a:t>– urči jak budou data analyzována, abys získal odpovědi na výzkumné otázky a </a:t>
            </a:r>
            <a:r>
              <a:rPr lang="cs-CZ" altLang="cs-CZ" sz="2400" dirty="0" smtClean="0"/>
              <a:t>mohl vyřešit </a:t>
            </a:r>
            <a:r>
              <a:rPr lang="cs-CZ" altLang="cs-CZ" sz="2400" dirty="0"/>
              <a:t>výzkumný problém</a:t>
            </a:r>
          </a:p>
          <a:p>
            <a:pPr marL="0" indent="0">
              <a:buFont typeface="Wingdings" charset="2"/>
              <a:buNone/>
            </a:pPr>
            <a:endParaRPr lang="cs-CZ" altLang="cs-CZ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551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3200" b="1" dirty="0" smtClean="0"/>
              <a:t>Časový harmonogram a zdroje </a:t>
            </a:r>
            <a:r>
              <a:rPr lang="cs-CZ" altLang="cs-CZ" sz="3200" b="1" dirty="0"/>
              <a:t>potřebné </a:t>
            </a:r>
            <a:r>
              <a:rPr lang="cs-CZ" altLang="cs-CZ" sz="3200" b="1" dirty="0" smtClean="0"/>
              <a:t/>
            </a:r>
            <a:br>
              <a:rPr lang="cs-CZ" altLang="cs-CZ" sz="3200" b="1" dirty="0" smtClean="0"/>
            </a:br>
            <a:r>
              <a:rPr lang="cs-CZ" altLang="cs-CZ" sz="3200" b="1" dirty="0" smtClean="0"/>
              <a:t>k výzkumu</a:t>
            </a:r>
            <a:endParaRPr lang="cs-CZ" altLang="cs-CZ" sz="3200" b="1" dirty="0"/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92500"/>
          </a:bodyPr>
          <a:lstStyle/>
          <a:p>
            <a:pPr>
              <a:buFont typeface="Wingdings" charset="2"/>
              <a:buChar char="q"/>
            </a:pPr>
            <a:r>
              <a:rPr lang="cs-CZ" altLang="cs-CZ" sz="2400" dirty="0" smtClean="0"/>
              <a:t>příprava časového harmonogramu výzkumu pomůže ověřit  realizovatelnost výzkumu v daném časovém období</a:t>
            </a:r>
          </a:p>
          <a:p>
            <a:pPr>
              <a:buFontTx/>
              <a:buChar char="-"/>
            </a:pPr>
            <a:r>
              <a:rPr lang="cs-CZ" altLang="cs-CZ" sz="2400" dirty="0"/>
              <a:t>využití např. </a:t>
            </a:r>
            <a:r>
              <a:rPr lang="cs-CZ" altLang="cs-CZ" sz="2400" dirty="0" err="1"/>
              <a:t>Ganttova</a:t>
            </a:r>
            <a:r>
              <a:rPr lang="cs-CZ" altLang="cs-CZ" sz="2400" dirty="0"/>
              <a:t> diagramu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rozdělení výzkumu na jednotlivé fáze (kroky)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každá fáze má časové období pro dokončení</a:t>
            </a:r>
          </a:p>
          <a:p>
            <a:pPr marL="0" indent="0">
              <a:buNone/>
            </a:pPr>
            <a:endParaRPr lang="cs-CZ" altLang="cs-CZ" sz="2400" dirty="0" smtClean="0"/>
          </a:p>
          <a:p>
            <a:pPr>
              <a:buFont typeface="Wingdings" charset="2"/>
              <a:buChar char="q"/>
            </a:pPr>
            <a:r>
              <a:rPr lang="cs-CZ" altLang="cs-CZ" sz="2400" dirty="0"/>
              <a:t>u</a:t>
            </a:r>
            <a:r>
              <a:rPr lang="cs-CZ" altLang="cs-CZ" sz="2400" dirty="0" smtClean="0"/>
              <a:t> zdrojů je nutné posoudit materiální a finanční potřebu zdrojů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 smtClean="0"/>
              <a:t>dostupnost databází, software, </a:t>
            </a:r>
            <a:r>
              <a:rPr lang="is-IS" altLang="cs-CZ" sz="2000" dirty="0" smtClean="0"/>
              <a:t>…</a:t>
            </a:r>
          </a:p>
          <a:p>
            <a:pPr lvl="1">
              <a:buFont typeface="Arial" charset="0"/>
              <a:buChar char="•"/>
            </a:pPr>
            <a:r>
              <a:rPr lang="en-US" altLang="cs-CZ" sz="2000" dirty="0"/>
              <a:t>j</a:t>
            </a:r>
            <a:r>
              <a:rPr lang="is-IS" altLang="cs-CZ" sz="2000" dirty="0"/>
              <a:t>aké finanční zdroje jsou </a:t>
            </a:r>
            <a:r>
              <a:rPr lang="is-IS" altLang="cs-CZ" sz="2000" dirty="0" smtClean="0"/>
              <a:t>dostupné, nebo jak budou získané</a:t>
            </a:r>
            <a:endParaRPr lang="cs-CZ" altLang="cs-CZ" sz="2000" dirty="0" smtClean="0"/>
          </a:p>
          <a:p>
            <a:pPr lvl="1">
              <a:buFont typeface="Arial" charset="0"/>
              <a:buChar char="•"/>
            </a:pPr>
            <a:endParaRPr lang="cs-CZ" altLang="cs-CZ" sz="2000" dirty="0"/>
          </a:p>
          <a:p>
            <a:pPr marL="457200" lvl="1" indent="0">
              <a:buNone/>
            </a:pPr>
            <a:endParaRPr lang="cs-CZ" altLang="cs-CZ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127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504056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 smtClean="0"/>
              <a:t>Použité zdroje</a:t>
            </a:r>
            <a:endParaRPr lang="cs-CZ" altLang="cs-CZ" sz="2400" b="1" dirty="0"/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827584" y="1628800"/>
            <a:ext cx="7844929" cy="460285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None/>
            </a:pPr>
            <a:r>
              <a:rPr lang="en-GB" altLang="cs-CZ" sz="1600" dirty="0" smtClean="0"/>
              <a:t>Bell, J. and Waters, S. (2014) </a:t>
            </a:r>
            <a:r>
              <a:rPr lang="en-GB" altLang="cs-CZ" sz="1600" i="1" dirty="0" smtClean="0"/>
              <a:t>Doing your research project</a:t>
            </a:r>
            <a:r>
              <a:rPr lang="en-GB" altLang="cs-CZ" sz="1600" dirty="0" smtClean="0"/>
              <a:t>, 6th Edition. Open University Press</a:t>
            </a:r>
          </a:p>
          <a:p>
            <a:pPr>
              <a:buFont typeface="Wingdings" charset="2"/>
              <a:buNone/>
            </a:pPr>
            <a:r>
              <a:rPr lang="en-GB" altLang="cs-CZ" sz="1600" dirty="0" smtClean="0"/>
              <a:t>Bryant, A. (2013) </a:t>
            </a:r>
            <a:r>
              <a:rPr lang="en-GB" altLang="cs-CZ" sz="1600" i="1" dirty="0" smtClean="0"/>
              <a:t>Leading Issues in Business Research Methods, </a:t>
            </a:r>
            <a:r>
              <a:rPr lang="en-GB" altLang="cs-CZ" sz="1600" dirty="0" smtClean="0"/>
              <a:t>Academic Conferences and Publishing International Limited, Reading, UK.</a:t>
            </a:r>
            <a:endParaRPr lang="en-GB" altLang="cs-CZ" sz="1600" i="1" dirty="0" smtClean="0"/>
          </a:p>
          <a:p>
            <a:pPr>
              <a:buFont typeface="Wingdings" charset="2"/>
              <a:buNone/>
            </a:pPr>
            <a:r>
              <a:rPr lang="en-GB" altLang="cs-CZ" sz="1600" dirty="0" smtClean="0"/>
              <a:t>Creswell, J.W. (2014) </a:t>
            </a:r>
            <a:r>
              <a:rPr lang="en-GB" altLang="cs-CZ" sz="1600" i="1" dirty="0" smtClean="0"/>
              <a:t>Research Design</a:t>
            </a:r>
            <a:r>
              <a:rPr lang="en-GB" altLang="cs-CZ" sz="1600" dirty="0" smtClean="0"/>
              <a:t>, 4th Edition, Sage Publications Ltd.</a:t>
            </a:r>
            <a:endParaRPr lang="en-GB" altLang="en-US" sz="1600" dirty="0" smtClean="0"/>
          </a:p>
          <a:p>
            <a:pPr marL="0" indent="0">
              <a:buNone/>
            </a:pPr>
            <a:r>
              <a:rPr lang="en-GB" sz="1600" dirty="0" err="1" smtClean="0"/>
              <a:t>Denyer</a:t>
            </a:r>
            <a:r>
              <a:rPr lang="en-GB" sz="1600" dirty="0" smtClean="0"/>
              <a:t>, D., Neely, A. (2004) Introduction to special issue: innovation and productivity performance in the UK, </a:t>
            </a:r>
            <a:r>
              <a:rPr lang="en-GB" sz="1600" i="1" dirty="0" smtClean="0"/>
              <a:t>International Journal of Management Reviews</a:t>
            </a:r>
            <a:r>
              <a:rPr lang="en-GB" sz="1600" dirty="0" smtClean="0"/>
              <a:t>, Vol. 5/6, Nos. 3 and 4 </a:t>
            </a:r>
          </a:p>
          <a:p>
            <a:pPr marL="0" indent="0">
              <a:buNone/>
            </a:pPr>
            <a:r>
              <a:rPr lang="en-US" sz="1600" dirty="0" err="1"/>
              <a:t>Easterby</a:t>
            </a:r>
            <a:r>
              <a:rPr lang="en-US" sz="1600" dirty="0"/>
              <a:t>-Smith, Thorpe et al. (1991). </a:t>
            </a:r>
            <a:r>
              <a:rPr lang="en-US" sz="1600" i="1" dirty="0"/>
              <a:t>Management Research, an introduction</a:t>
            </a:r>
            <a:r>
              <a:rPr lang="en-US" sz="1600" dirty="0"/>
              <a:t>: </a:t>
            </a:r>
            <a:r>
              <a:rPr lang="en-US" sz="1600" dirty="0" err="1" smtClean="0"/>
              <a:t>London:Sage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dirty="0" err="1" smtClean="0"/>
              <a:t>Ghauri</a:t>
            </a:r>
            <a:r>
              <a:rPr lang="en-GB" sz="1600" dirty="0" smtClean="0"/>
              <a:t>, P. and GRONHAUG, K. (</a:t>
            </a:r>
            <a:r>
              <a:rPr lang="en-GB" sz="1600" dirty="0"/>
              <a:t>2005) Research Methods in Business Studies: A Practical </a:t>
            </a:r>
            <a:r>
              <a:rPr lang="en-GB" sz="1600" dirty="0" smtClean="0"/>
              <a:t>Guide (3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 Edition</a:t>
            </a:r>
            <a:r>
              <a:rPr lang="en-GB" sz="1600" dirty="0"/>
              <a:t>). Harlow: Financial Times Prentice </a:t>
            </a:r>
            <a:r>
              <a:rPr lang="en-GB" sz="1600" dirty="0" smtClean="0"/>
              <a:t>Hall</a:t>
            </a:r>
          </a:p>
          <a:p>
            <a:pPr marL="0" indent="0">
              <a:buNone/>
            </a:pPr>
            <a:r>
              <a:rPr lang="en-GB" sz="1600" dirty="0"/>
              <a:t>Gibbons, M.L., Limoges, H., </a:t>
            </a:r>
            <a:r>
              <a:rPr lang="en-GB" sz="1600" dirty="0" err="1"/>
              <a:t>Nowotny</a:t>
            </a:r>
            <a:r>
              <a:rPr lang="en-GB" sz="1600" dirty="0"/>
              <a:t>, S., </a:t>
            </a:r>
            <a:r>
              <a:rPr lang="en-GB" sz="1600" dirty="0" err="1"/>
              <a:t>Schwartman</a:t>
            </a:r>
            <a:r>
              <a:rPr lang="en-GB" sz="1600" dirty="0"/>
              <a:t>, P., Scott, P. and </a:t>
            </a:r>
            <a:r>
              <a:rPr lang="en-GB" sz="1600" dirty="0" err="1"/>
              <a:t>Trow</a:t>
            </a:r>
            <a:r>
              <a:rPr lang="en-GB" sz="1600" dirty="0"/>
              <a:t>, M. (1994) </a:t>
            </a:r>
            <a:r>
              <a:rPr lang="en-GB" sz="1600" i="1" dirty="0"/>
              <a:t>The </a:t>
            </a:r>
            <a:r>
              <a:rPr lang="en-GB" sz="1600" i="1" dirty="0" smtClean="0"/>
              <a:t>New Production </a:t>
            </a:r>
            <a:r>
              <a:rPr lang="en-GB" sz="1600" i="1" dirty="0"/>
              <a:t>of Knowledge: The Dynamics of Science and Research in Contemporary </a:t>
            </a:r>
            <a:r>
              <a:rPr lang="en-GB" sz="1600" i="1" dirty="0" smtClean="0"/>
              <a:t>Societies. </a:t>
            </a:r>
            <a:r>
              <a:rPr lang="en-GB" sz="1600" dirty="0" smtClean="0"/>
              <a:t>London</a:t>
            </a:r>
            <a:r>
              <a:rPr lang="en-GB" sz="1600" dirty="0"/>
              <a:t>: </a:t>
            </a:r>
            <a:r>
              <a:rPr lang="en-GB" sz="1600" dirty="0" smtClean="0"/>
              <a:t>Sage.</a:t>
            </a:r>
          </a:p>
          <a:p>
            <a:pPr>
              <a:buFont typeface="Wingdings" pitchFamily="2" charset="2"/>
              <a:buNone/>
            </a:pPr>
            <a:r>
              <a:rPr lang="cs-CZ" altLang="cs-CZ" sz="1600" dirty="0" err="1" smtClean="0"/>
              <a:t>Guba</a:t>
            </a:r>
            <a:r>
              <a:rPr lang="cs-CZ" altLang="cs-CZ" sz="1600" dirty="0" smtClean="0"/>
              <a:t>, E. (1990). </a:t>
            </a:r>
            <a:r>
              <a:rPr lang="cs-CZ" altLang="cs-CZ" sz="1600" i="1" dirty="0" err="1" smtClean="0"/>
              <a:t>The</a:t>
            </a:r>
            <a:r>
              <a:rPr lang="cs-CZ" altLang="cs-CZ" sz="1600" i="1" dirty="0" smtClean="0"/>
              <a:t> </a:t>
            </a:r>
            <a:r>
              <a:rPr lang="cs-CZ" altLang="cs-CZ" sz="1600" i="1" dirty="0" err="1"/>
              <a:t>Paradigm</a:t>
            </a:r>
            <a:r>
              <a:rPr lang="cs-CZ" altLang="cs-CZ" sz="1600" i="1" dirty="0"/>
              <a:t> </a:t>
            </a:r>
            <a:r>
              <a:rPr lang="cs-CZ" altLang="cs-CZ" sz="1600" i="1" dirty="0" err="1"/>
              <a:t>Dialogue</a:t>
            </a:r>
            <a:r>
              <a:rPr lang="cs-CZ" altLang="cs-CZ" sz="1600" i="1" dirty="0"/>
              <a:t>. </a:t>
            </a:r>
            <a:r>
              <a:rPr lang="cs-CZ" altLang="cs-CZ" sz="1600" dirty="0" smtClean="0"/>
              <a:t>London: </a:t>
            </a:r>
            <a:r>
              <a:rPr lang="cs-CZ" altLang="cs-CZ" sz="1600" dirty="0" err="1" smtClean="0"/>
              <a:t>Sage</a:t>
            </a:r>
            <a:r>
              <a:rPr lang="cs-CZ" altLang="cs-CZ" sz="1600" dirty="0" smtClean="0"/>
              <a:t>.</a:t>
            </a:r>
            <a:endParaRPr lang="cs-CZ" altLang="cs-CZ" sz="1600" dirty="0"/>
          </a:p>
          <a:p>
            <a:pPr marL="0" indent="0">
              <a:buNone/>
            </a:pPr>
            <a:r>
              <a:rPr lang="en-GB" sz="1600" dirty="0" err="1" smtClean="0"/>
              <a:t>Hodgkinson</a:t>
            </a:r>
            <a:r>
              <a:rPr lang="en-GB" sz="1600" dirty="0"/>
              <a:t>, G.P., Herriot, P. and Anderson, N. (2001) </a:t>
            </a:r>
            <a:r>
              <a:rPr lang="en-GB" sz="1600" dirty="0" smtClean="0"/>
              <a:t>Re-aligning </a:t>
            </a:r>
            <a:r>
              <a:rPr lang="en-GB" sz="1600" dirty="0"/>
              <a:t>the stakeholders in </a:t>
            </a:r>
            <a:r>
              <a:rPr lang="en-GB" sz="1600" dirty="0" smtClean="0"/>
              <a:t>management research</a:t>
            </a:r>
            <a:r>
              <a:rPr lang="en-GB" sz="1600" dirty="0"/>
              <a:t>: Lessons from industrial, work and organizational </a:t>
            </a:r>
            <a:r>
              <a:rPr lang="en-GB" sz="1600" dirty="0" smtClean="0"/>
              <a:t>psychology, </a:t>
            </a:r>
            <a:r>
              <a:rPr lang="en-GB" sz="1600" i="1" dirty="0"/>
              <a:t>British Journal </a:t>
            </a:r>
            <a:r>
              <a:rPr lang="en-GB" sz="1600" i="1" dirty="0" smtClean="0"/>
              <a:t>of Management</a:t>
            </a:r>
            <a:r>
              <a:rPr lang="en-GB" sz="1600" dirty="0"/>
              <a:t>, Vol. 12, Special Issue, pp. 41–8</a:t>
            </a:r>
            <a:r>
              <a:rPr lang="en-GB" sz="1600" dirty="0" smtClean="0"/>
              <a:t>.</a:t>
            </a:r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654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504056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 smtClean="0"/>
              <a:t>Použité zdroje (</a:t>
            </a:r>
            <a:r>
              <a:rPr lang="cs-CZ" altLang="cs-CZ" sz="2400" b="1" dirty="0" err="1" smtClean="0"/>
              <a:t>pokrač</a:t>
            </a:r>
            <a:r>
              <a:rPr lang="cs-CZ" altLang="cs-CZ" sz="2400" b="1" dirty="0" smtClean="0"/>
              <a:t>.) </a:t>
            </a:r>
            <a:endParaRPr lang="cs-CZ" altLang="cs-CZ" sz="2400" b="1" dirty="0"/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628800"/>
            <a:ext cx="7844929" cy="4552612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pPr marL="0" indent="0">
              <a:buNone/>
            </a:pPr>
            <a:r>
              <a:rPr lang="en-GB" sz="1700" dirty="0" smtClean="0"/>
              <a:t>Huff, A., </a:t>
            </a:r>
            <a:r>
              <a:rPr lang="en-GB" sz="1700" dirty="0" err="1" smtClean="0"/>
              <a:t>Tranfield</a:t>
            </a:r>
            <a:r>
              <a:rPr lang="en-GB" sz="1700" dirty="0" smtClean="0"/>
              <a:t>, D. and van </a:t>
            </a:r>
            <a:r>
              <a:rPr lang="en-GB" sz="1700" dirty="0" err="1" smtClean="0"/>
              <a:t>Aken</a:t>
            </a:r>
            <a:r>
              <a:rPr lang="en-GB" sz="1700" dirty="0" smtClean="0"/>
              <a:t>, J. (2006) ‘Management as a design science mindful of art and surprise. A conversation between Anne Huff, David </a:t>
            </a:r>
            <a:r>
              <a:rPr lang="en-GB" sz="1700" dirty="0" err="1" smtClean="0"/>
              <a:t>Tranfield</a:t>
            </a:r>
            <a:r>
              <a:rPr lang="en-GB" sz="1700" dirty="0" smtClean="0"/>
              <a:t>, and Joan Ernst van </a:t>
            </a:r>
            <a:r>
              <a:rPr lang="en-GB" sz="1700" dirty="0" err="1" smtClean="0"/>
              <a:t>Aken</a:t>
            </a:r>
            <a:r>
              <a:rPr lang="en-GB" sz="1700" dirty="0" smtClean="0"/>
              <a:t>’, Journal of Management Inquiry, Vol. 15. No. 4, pp. 413–24.</a:t>
            </a:r>
          </a:p>
          <a:p>
            <a:pPr marL="0" indent="0">
              <a:buNone/>
            </a:pPr>
            <a:r>
              <a:rPr lang="cs-CZ" altLang="cs-CZ" sz="1700" dirty="0" smtClean="0"/>
              <a:t>Kuhn, T.S. </a:t>
            </a:r>
            <a:r>
              <a:rPr lang="cs-CZ" altLang="cs-CZ" sz="1700" i="1" dirty="0" err="1" smtClean="0"/>
              <a:t>The</a:t>
            </a:r>
            <a:r>
              <a:rPr lang="cs-CZ" altLang="cs-CZ" sz="1700" i="1" dirty="0" smtClean="0"/>
              <a:t> </a:t>
            </a:r>
            <a:r>
              <a:rPr lang="cs-CZ" altLang="cs-CZ" sz="1700" i="1" dirty="0" err="1" smtClean="0"/>
              <a:t>Structure</a:t>
            </a:r>
            <a:r>
              <a:rPr lang="cs-CZ" altLang="cs-CZ" sz="1700" i="1" dirty="0" smtClean="0"/>
              <a:t> </a:t>
            </a:r>
            <a:r>
              <a:rPr lang="cs-CZ" altLang="cs-CZ" sz="1700" i="1" dirty="0" err="1" smtClean="0"/>
              <a:t>of</a:t>
            </a:r>
            <a:r>
              <a:rPr lang="cs-CZ" altLang="cs-CZ" sz="1700" i="1" dirty="0" smtClean="0"/>
              <a:t> </a:t>
            </a:r>
            <a:r>
              <a:rPr lang="cs-CZ" altLang="cs-CZ" sz="1700" i="1" dirty="0" err="1" smtClean="0"/>
              <a:t>Scientific</a:t>
            </a:r>
            <a:r>
              <a:rPr lang="cs-CZ" altLang="cs-CZ" sz="1700" i="1" dirty="0" smtClean="0"/>
              <a:t> </a:t>
            </a:r>
            <a:r>
              <a:rPr lang="cs-CZ" altLang="cs-CZ" sz="1700" i="1" dirty="0" err="1" smtClean="0"/>
              <a:t>Revolution</a:t>
            </a:r>
            <a:r>
              <a:rPr lang="cs-CZ" altLang="cs-CZ" sz="1700" i="1" dirty="0" smtClean="0"/>
              <a:t>. </a:t>
            </a:r>
            <a:r>
              <a:rPr lang="cs-CZ" altLang="cs-CZ" sz="1700" dirty="0" smtClean="0"/>
              <a:t>Chicago, Chicago University </a:t>
            </a:r>
            <a:r>
              <a:rPr lang="cs-CZ" altLang="cs-CZ" sz="1700" dirty="0" err="1" smtClean="0"/>
              <a:t>Press</a:t>
            </a:r>
            <a:r>
              <a:rPr lang="cs-CZ" altLang="cs-CZ" sz="1700" dirty="0" smtClean="0"/>
              <a:t>., 1970</a:t>
            </a:r>
            <a:endParaRPr lang="cs-CZ" altLang="cs-CZ" sz="1700" i="1" dirty="0" smtClean="0"/>
          </a:p>
          <a:p>
            <a:pPr marL="0" indent="0">
              <a:buNone/>
            </a:pPr>
            <a:r>
              <a:rPr lang="en-GB" altLang="en-US" sz="1700" dirty="0" smtClean="0"/>
              <a:t>Phillips, E.M., Pugh, D.S. (2005) </a:t>
            </a:r>
            <a:r>
              <a:rPr lang="en-GB" altLang="en-US" sz="1700" i="1" dirty="0" smtClean="0"/>
              <a:t>How to get a PhD</a:t>
            </a:r>
            <a:r>
              <a:rPr lang="en-GB" altLang="en-US" sz="1700" dirty="0" smtClean="0"/>
              <a:t>. 4th edition. Maidenhead: Open University Press.  </a:t>
            </a:r>
          </a:p>
          <a:p>
            <a:pPr>
              <a:buFont typeface="Wingdings" charset="2"/>
              <a:buNone/>
            </a:pPr>
            <a:r>
              <a:rPr lang="en-GB" altLang="cs-CZ" sz="1700" dirty="0" smtClean="0"/>
              <a:t>Pickard, A.J. (2013) </a:t>
            </a:r>
            <a:r>
              <a:rPr lang="en-GB" altLang="cs-CZ" sz="1700" i="1" dirty="0" err="1" smtClean="0"/>
              <a:t>Reseach</a:t>
            </a:r>
            <a:r>
              <a:rPr lang="en-GB" altLang="cs-CZ" sz="1700" i="1" dirty="0" smtClean="0"/>
              <a:t> Methods in Information.</a:t>
            </a:r>
            <a:r>
              <a:rPr lang="en-GB" altLang="cs-CZ" sz="1700" dirty="0" smtClean="0"/>
              <a:t> Second Edition, Facet Publishing, London.</a:t>
            </a:r>
            <a:endParaRPr lang="en-GB" altLang="cs-CZ" sz="1700" i="1" dirty="0" smtClean="0"/>
          </a:p>
          <a:p>
            <a:pPr>
              <a:buFont typeface="Wingdings" charset="2"/>
              <a:buNone/>
            </a:pPr>
            <a:r>
              <a:rPr lang="en-GB" altLang="cs-CZ" sz="1700" dirty="0" smtClean="0"/>
              <a:t>Punch, K.F. (2006) </a:t>
            </a:r>
            <a:r>
              <a:rPr lang="en-GB" altLang="cs-CZ" sz="1700" i="1" dirty="0" smtClean="0"/>
              <a:t>Developing Effective Research Proposals</a:t>
            </a:r>
            <a:r>
              <a:rPr lang="en-GB" altLang="cs-CZ" sz="1700" dirty="0" smtClean="0"/>
              <a:t>. 2</a:t>
            </a:r>
            <a:r>
              <a:rPr lang="en-GB" altLang="cs-CZ" sz="1700" baseline="30000" dirty="0" smtClean="0"/>
              <a:t>nd</a:t>
            </a:r>
            <a:r>
              <a:rPr lang="en-GB" altLang="cs-CZ" sz="1700" dirty="0" smtClean="0"/>
              <a:t> Edition. London, Sage</a:t>
            </a:r>
            <a:endParaRPr lang="en-GB" altLang="cs-CZ" sz="1700" i="1" dirty="0" smtClean="0"/>
          </a:p>
          <a:p>
            <a:pPr>
              <a:buNone/>
            </a:pPr>
            <a:r>
              <a:rPr lang="en-GB" sz="1700" dirty="0" err="1" smtClean="0"/>
              <a:t>Rudestam</a:t>
            </a:r>
            <a:r>
              <a:rPr lang="en-GB" sz="1700" dirty="0" smtClean="0"/>
              <a:t>, K.E. and </a:t>
            </a:r>
            <a:r>
              <a:rPr lang="en-GB" sz="1700" dirty="0" err="1" smtClean="0"/>
              <a:t>R.R.Newton</a:t>
            </a:r>
            <a:r>
              <a:rPr lang="en-GB" sz="1700" dirty="0" smtClean="0"/>
              <a:t> (2007) </a:t>
            </a:r>
            <a:r>
              <a:rPr lang="en-GB" sz="1700" i="1" dirty="0" smtClean="0"/>
              <a:t>Surviving Your Dissertation: A Comprehensive Guide to Content and Process</a:t>
            </a:r>
            <a:r>
              <a:rPr lang="en-GB" sz="1700" dirty="0" smtClean="0"/>
              <a:t>, 4</a:t>
            </a:r>
            <a:r>
              <a:rPr lang="en-GB" sz="1700" baseline="30000" dirty="0" smtClean="0"/>
              <a:t>th</a:t>
            </a:r>
            <a:r>
              <a:rPr lang="en-GB" sz="1700" dirty="0" smtClean="0"/>
              <a:t> Edition, London: Sage </a:t>
            </a:r>
            <a:endParaRPr lang="en-GB" sz="1700" b="1" dirty="0" smtClean="0"/>
          </a:p>
          <a:p>
            <a:pPr>
              <a:buFont typeface="Wingdings" charset="2"/>
              <a:buNone/>
            </a:pPr>
            <a:r>
              <a:rPr lang="en-GB" altLang="cs-CZ" sz="1700" dirty="0" smtClean="0"/>
              <a:t>Saunders, M., Lewis, P., and </a:t>
            </a:r>
            <a:r>
              <a:rPr lang="en-GB" altLang="cs-CZ" sz="1700" dirty="0" err="1" smtClean="0"/>
              <a:t>Thornhill</a:t>
            </a:r>
            <a:r>
              <a:rPr lang="en-GB" altLang="cs-CZ" sz="1700" dirty="0" smtClean="0"/>
              <a:t>, A. (2009) </a:t>
            </a:r>
            <a:r>
              <a:rPr lang="en-GB" altLang="cs-CZ" sz="1700" i="1" dirty="0" smtClean="0"/>
              <a:t>Research methods for business students</a:t>
            </a:r>
            <a:r>
              <a:rPr lang="en-GB" altLang="cs-CZ" sz="1700" dirty="0" smtClean="0"/>
              <a:t>. 5th edition. Prentice Hall.</a:t>
            </a:r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05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Nadpis 1"/>
          <p:cNvSpPr>
            <a:spLocks noGrp="1"/>
          </p:cNvSpPr>
          <p:nvPr>
            <p:ph type="title"/>
          </p:nvPr>
        </p:nvSpPr>
        <p:spPr>
          <a:xfrm>
            <a:off x="621762" y="1277620"/>
            <a:ext cx="8065037" cy="92724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cs-CZ" altLang="cs-CZ" sz="2800" dirty="0" smtClean="0"/>
              <a:t/>
            </a:r>
            <a:br>
              <a:rPr lang="cs-CZ" altLang="cs-CZ" sz="2800" dirty="0" smtClean="0"/>
            </a:br>
            <a:r>
              <a:rPr lang="cs-CZ" altLang="cs-CZ" sz="3600" b="1" dirty="0" smtClean="0"/>
              <a:t>Každý </a:t>
            </a:r>
            <a:r>
              <a:rPr lang="cs-CZ" altLang="cs-CZ" sz="3600" b="1" dirty="0"/>
              <a:t>projekt výzkumu musí </a:t>
            </a:r>
            <a:r>
              <a:rPr lang="cs-CZ" altLang="cs-CZ" sz="3600" b="1" dirty="0" smtClean="0"/>
              <a:t>odpovědět </a:t>
            </a:r>
            <a:r>
              <a:rPr lang="cs-CZ" altLang="cs-CZ" sz="3600" b="1" dirty="0"/>
              <a:t>na tyto základní otázky: </a:t>
            </a:r>
            <a:br>
              <a:rPr lang="cs-CZ" altLang="cs-CZ" sz="3600" b="1" dirty="0"/>
            </a:br>
            <a:endParaRPr lang="cs-CZ" altLang="cs-CZ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346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0"/>
            <a:ext cx="8229600" cy="357092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None/>
            </a:pPr>
            <a:r>
              <a:rPr lang="cs-CZ" altLang="cs-CZ" sz="2600" b="1" dirty="0" smtClean="0">
                <a:solidFill>
                  <a:srgbClr val="FF0000"/>
                </a:solidFill>
              </a:rPr>
              <a:t>CO</a:t>
            </a:r>
            <a:r>
              <a:rPr lang="cs-CZ" altLang="cs-CZ" sz="2600" b="1" dirty="0">
                <a:solidFill>
                  <a:srgbClr val="FF0000"/>
                </a:solidFill>
              </a:rPr>
              <a:t>?</a:t>
            </a:r>
            <a:r>
              <a:rPr lang="cs-CZ" altLang="cs-CZ" sz="2600" dirty="0"/>
              <a:t> – co </a:t>
            </a:r>
            <a:r>
              <a:rPr lang="cs-CZ" altLang="cs-CZ" sz="2600" dirty="0" smtClean="0"/>
              <a:t>budeš </a:t>
            </a:r>
            <a:r>
              <a:rPr lang="cs-CZ" altLang="cs-CZ" sz="2600" dirty="0"/>
              <a:t>zkoumat – výzkumný problém,  cíle výzkumu, hlavní úkoly vedoucí k dosažení cíle, formulace hypotéz </a:t>
            </a:r>
            <a:endParaRPr lang="cs-CZ" altLang="cs-CZ" sz="2600" dirty="0" smtClean="0"/>
          </a:p>
          <a:p>
            <a:pPr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PROČ?</a:t>
            </a:r>
            <a:r>
              <a:rPr lang="cs-CZ" altLang="cs-CZ" sz="2600" dirty="0">
                <a:solidFill>
                  <a:srgbClr val="FF0000"/>
                </a:solidFill>
              </a:rPr>
              <a:t> </a:t>
            </a:r>
            <a:r>
              <a:rPr lang="cs-CZ" altLang="cs-CZ" sz="2600" dirty="0"/>
              <a:t>– proč je téma výzkumu </a:t>
            </a:r>
            <a:r>
              <a:rPr lang="cs-CZ" altLang="cs-CZ" sz="2600" dirty="0" smtClean="0"/>
              <a:t>důležité</a:t>
            </a:r>
            <a:endParaRPr lang="cs-CZ" altLang="cs-CZ" sz="2600" dirty="0"/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KDE?</a:t>
            </a:r>
            <a:r>
              <a:rPr lang="cs-CZ" altLang="cs-CZ" sz="2600" dirty="0"/>
              <a:t> – kde </a:t>
            </a:r>
            <a:r>
              <a:rPr lang="cs-CZ" altLang="cs-CZ" sz="2600" dirty="0" smtClean="0"/>
              <a:t>budeš výzkum </a:t>
            </a:r>
            <a:r>
              <a:rPr lang="cs-CZ" altLang="cs-CZ" sz="2600" dirty="0"/>
              <a:t>provádět, jak </a:t>
            </a:r>
            <a:r>
              <a:rPr lang="cs-CZ" altLang="cs-CZ" sz="2600" dirty="0" smtClean="0"/>
              <a:t>budeš výsledky výzkumu zobecňovat</a:t>
            </a:r>
            <a:endParaRPr lang="cs-CZ" altLang="cs-CZ" sz="2600" dirty="0"/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JAK?</a:t>
            </a:r>
            <a:r>
              <a:rPr lang="cs-CZ" altLang="cs-CZ" sz="2600" dirty="0">
                <a:solidFill>
                  <a:srgbClr val="FF0000"/>
                </a:solidFill>
              </a:rPr>
              <a:t> </a:t>
            </a:r>
            <a:r>
              <a:rPr lang="cs-CZ" altLang="cs-CZ" sz="2600" dirty="0"/>
              <a:t>– jak </a:t>
            </a:r>
            <a:r>
              <a:rPr lang="cs-CZ" altLang="cs-CZ" sz="2600" dirty="0" smtClean="0"/>
              <a:t>budeš </a:t>
            </a:r>
            <a:r>
              <a:rPr lang="cs-CZ" altLang="cs-CZ" sz="2600" dirty="0"/>
              <a:t>výzkum provádět, jaké metody a techniky </a:t>
            </a:r>
            <a:r>
              <a:rPr lang="cs-CZ" altLang="cs-CZ" sz="2600" dirty="0" smtClean="0"/>
              <a:t>sběru dat použiješ</a:t>
            </a:r>
            <a:endParaRPr lang="cs-CZ" altLang="cs-CZ" sz="2600" dirty="0"/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KDO?</a:t>
            </a:r>
            <a:r>
              <a:rPr lang="cs-CZ" altLang="cs-CZ" sz="2600" b="1" dirty="0"/>
              <a:t> </a:t>
            </a:r>
            <a:r>
              <a:rPr lang="cs-CZ" altLang="cs-CZ" sz="2600" dirty="0"/>
              <a:t>– kdo se bude na výzkumu podílet – řešitelé</a:t>
            </a:r>
          </a:p>
          <a:p>
            <a:pPr>
              <a:buFont typeface="Wingdings" charset="2"/>
              <a:buNone/>
            </a:pPr>
            <a:r>
              <a:rPr lang="cs-CZ" altLang="cs-CZ" sz="2600" b="1" dirty="0" smtClean="0">
                <a:solidFill>
                  <a:srgbClr val="FF0000"/>
                </a:solidFill>
              </a:rPr>
              <a:t>KDY</a:t>
            </a:r>
            <a:r>
              <a:rPr lang="cs-CZ" altLang="cs-CZ" sz="2600" b="1" dirty="0">
                <a:solidFill>
                  <a:srgbClr val="FF0000"/>
                </a:solidFill>
              </a:rPr>
              <a:t>?</a:t>
            </a:r>
            <a:r>
              <a:rPr lang="cs-CZ" altLang="cs-CZ" sz="2600" dirty="0"/>
              <a:t> – kdy </a:t>
            </a:r>
            <a:r>
              <a:rPr lang="cs-CZ" altLang="cs-CZ" sz="2600" dirty="0" smtClean="0"/>
              <a:t>budeš </a:t>
            </a:r>
            <a:r>
              <a:rPr lang="cs-CZ" altLang="cs-CZ" sz="2600" dirty="0"/>
              <a:t>výzkum provádět, v jakém časovém rozmezí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ZA KOLIK?</a:t>
            </a:r>
            <a:r>
              <a:rPr lang="cs-CZ" altLang="cs-CZ" sz="2600" dirty="0">
                <a:solidFill>
                  <a:srgbClr val="FF0000"/>
                </a:solidFill>
              </a:rPr>
              <a:t> </a:t>
            </a:r>
            <a:r>
              <a:rPr lang="cs-CZ" altLang="cs-CZ" sz="2600" dirty="0"/>
              <a:t>– jaké </a:t>
            </a:r>
            <a:r>
              <a:rPr lang="cs-CZ" altLang="cs-CZ" sz="2600" dirty="0" smtClean="0"/>
              <a:t>materiální a finanční zdroje výzkum vyžaduje, finanční rozpočet, jak lze zdroje získat </a:t>
            </a:r>
            <a:endParaRPr lang="cs-CZ" altLang="cs-CZ" sz="2600" dirty="0"/>
          </a:p>
          <a:p>
            <a:pPr>
              <a:buFont typeface="Wingdings" charset="2"/>
              <a:buNone/>
            </a:pPr>
            <a:r>
              <a:rPr lang="cs-CZ" altLang="cs-CZ" dirty="0"/>
              <a:t>	</a:t>
            </a:r>
            <a:r>
              <a:rPr lang="cs-CZ" altLang="cs-CZ" i="1" dirty="0"/>
              <a:t>	</a:t>
            </a:r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03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504056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 smtClean="0"/>
              <a:t>Použité zdroje (</a:t>
            </a:r>
            <a:r>
              <a:rPr lang="cs-CZ" altLang="cs-CZ" sz="2400" b="1" dirty="0" err="1" smtClean="0"/>
              <a:t>pokrač</a:t>
            </a:r>
            <a:r>
              <a:rPr lang="cs-CZ" altLang="cs-CZ" sz="2400" b="1" dirty="0" smtClean="0"/>
              <a:t>.) </a:t>
            </a:r>
            <a:endParaRPr lang="cs-CZ" altLang="cs-CZ" sz="2400" b="1" dirty="0"/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628800"/>
            <a:ext cx="7844929" cy="4552612"/>
          </a:xfrm>
        </p:spPr>
        <p:txBody>
          <a:bodyPr>
            <a:normAutofit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pPr marL="0" indent="0">
              <a:buNone/>
            </a:pPr>
            <a:r>
              <a:rPr lang="en-GB" sz="1700" dirty="0" smtClean="0"/>
              <a:t>Starkey, K. and Madan, P. (2001) ‘Bridging the relevance gap: aligning stakeholders in the future of management research’, British Journal of Management, Vol. 12, Special Issue, pp. 3–26.</a:t>
            </a:r>
          </a:p>
          <a:p>
            <a:pPr marL="0" indent="0">
              <a:buNone/>
            </a:pPr>
            <a:r>
              <a:rPr lang="en-GB" sz="1700" dirty="0" err="1" smtClean="0"/>
              <a:t>Tranfield</a:t>
            </a:r>
            <a:r>
              <a:rPr lang="en-GB" sz="1700" dirty="0" smtClean="0"/>
              <a:t>, D. And STARKEY, K. (1998) ‘The nature, social organization and promotion of management research: towards policy’, British Journal of Management, Vol. 9, pp. 341–53</a:t>
            </a:r>
            <a:endParaRPr lang="en-GB" altLang="cs-CZ" sz="1700" dirty="0" smtClean="0"/>
          </a:p>
          <a:p>
            <a:pPr marL="0" indent="0">
              <a:buNone/>
            </a:pPr>
            <a:r>
              <a:rPr lang="en-GB" sz="1700" dirty="0" err="1" smtClean="0"/>
              <a:t>Tranfield</a:t>
            </a:r>
            <a:r>
              <a:rPr lang="en-GB" sz="1700" dirty="0" smtClean="0"/>
              <a:t>, D., </a:t>
            </a:r>
            <a:r>
              <a:rPr lang="en-GB" sz="1700" dirty="0" err="1" smtClean="0"/>
              <a:t>Denyer</a:t>
            </a:r>
            <a:r>
              <a:rPr lang="en-GB" sz="1700" dirty="0" smtClean="0"/>
              <a:t>, D., Smart, P. (2003) Towards a methodology for developing evidence informed management knowledge by means of systematic review, </a:t>
            </a:r>
            <a:r>
              <a:rPr lang="en-GB" sz="1700" i="1" dirty="0" smtClean="0"/>
              <a:t>British Journal of Management</a:t>
            </a:r>
            <a:r>
              <a:rPr lang="en-GB" sz="1700" dirty="0" smtClean="0"/>
              <a:t>, Vol. 14, No. 3.</a:t>
            </a:r>
          </a:p>
          <a:p>
            <a:pPr marL="0" indent="0">
              <a:buNone/>
            </a:pPr>
            <a:r>
              <a:rPr lang="en-GB" sz="1700" dirty="0" smtClean="0"/>
              <a:t>Wallace, M. And Wray, A. (2006) </a:t>
            </a:r>
            <a:r>
              <a:rPr lang="en-GB" sz="1700" i="1" dirty="0" smtClean="0"/>
              <a:t>Critical Reading and Writing for Postgraduates</a:t>
            </a:r>
            <a:r>
              <a:rPr lang="en-GB" sz="1700" dirty="0" smtClean="0"/>
              <a:t>. London: Sage.</a:t>
            </a:r>
          </a:p>
          <a:p>
            <a:pPr marL="0" indent="0">
              <a:buNone/>
            </a:pPr>
            <a:r>
              <a:rPr lang="en-GB" altLang="cs-CZ" sz="1700" dirty="0" err="1" smtClean="0"/>
              <a:t>Zikmund</a:t>
            </a:r>
            <a:r>
              <a:rPr lang="en-GB" altLang="cs-CZ" sz="1700" dirty="0" smtClean="0"/>
              <a:t>, W.G., </a:t>
            </a:r>
            <a:r>
              <a:rPr lang="en-GB" altLang="cs-CZ" sz="1700" dirty="0" err="1" smtClean="0"/>
              <a:t>Babin</a:t>
            </a:r>
            <a:r>
              <a:rPr lang="en-GB" altLang="cs-CZ" sz="1700" dirty="0" smtClean="0"/>
              <a:t>, B.J., </a:t>
            </a:r>
            <a:r>
              <a:rPr lang="en-GB" altLang="cs-CZ" sz="1700" dirty="0" err="1" smtClean="0"/>
              <a:t>Carr</a:t>
            </a:r>
            <a:r>
              <a:rPr lang="en-GB" altLang="cs-CZ" sz="1700" dirty="0" smtClean="0"/>
              <a:t>, J.C., Griffin, M. </a:t>
            </a:r>
            <a:r>
              <a:rPr lang="en-GB" altLang="cs-CZ" sz="1700" i="1" dirty="0" smtClean="0"/>
              <a:t>Business Research Methods, </a:t>
            </a:r>
            <a:r>
              <a:rPr lang="en-GB" altLang="cs-CZ" sz="1700" dirty="0" smtClean="0"/>
              <a:t>9th Edition, South-Western Cengage Learning, 2013</a:t>
            </a:r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324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648072"/>
          </a:xfrm>
        </p:spPr>
        <p:txBody>
          <a:bodyPr>
            <a:normAutofit/>
          </a:bodyPr>
          <a:lstStyle/>
          <a:p>
            <a:r>
              <a:rPr lang="cs-CZ" altLang="cs-CZ" sz="3200" b="1" dirty="0" smtClean="0"/>
              <a:t>Struktura projektu výzkumu</a:t>
            </a:r>
            <a:endParaRPr lang="cs-CZ" altLang="cs-CZ" sz="3200" b="1" dirty="0"/>
          </a:p>
        </p:txBody>
      </p:sp>
      <p:sp>
        <p:nvSpPr>
          <p:cNvPr id="18434" name="Zástupný symbol pro obsah 2"/>
          <p:cNvSpPr>
            <a:spLocks noGrp="1"/>
          </p:cNvSpPr>
          <p:nvPr>
            <p:ph idx="1"/>
          </p:nvPr>
        </p:nvSpPr>
        <p:spPr>
          <a:xfrm>
            <a:off x="621762" y="2060848"/>
            <a:ext cx="8065037" cy="4170809"/>
          </a:xfrm>
        </p:spPr>
        <p:txBody>
          <a:bodyPr>
            <a:normAutofit fontScale="32500" lnSpcReduction="20000"/>
          </a:bodyPr>
          <a:lstStyle/>
          <a:p>
            <a:pPr>
              <a:buFont typeface="Wingdings" charset="2"/>
              <a:buChar char="q"/>
            </a:pPr>
            <a:r>
              <a:rPr lang="cs-CZ" altLang="cs-CZ" sz="6200" dirty="0" smtClean="0"/>
              <a:t>Název 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 smtClean="0"/>
              <a:t>Oblast </a:t>
            </a:r>
            <a:r>
              <a:rPr lang="cs-CZ" altLang="cs-CZ" sz="6200" dirty="0"/>
              <a:t>výzkumu, výzkumný námět 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 smtClean="0"/>
              <a:t>Literární rešerše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V</a:t>
            </a:r>
            <a:r>
              <a:rPr lang="cs-CZ" altLang="cs-CZ" sz="6200" dirty="0" smtClean="0"/>
              <a:t>ýzkumný </a:t>
            </a:r>
            <a:r>
              <a:rPr lang="cs-CZ" altLang="cs-CZ" sz="6200" dirty="0"/>
              <a:t>problém </a:t>
            </a:r>
            <a:r>
              <a:rPr lang="cs-CZ" altLang="cs-CZ" sz="6200" dirty="0" smtClean="0"/>
              <a:t>a hlavní cíl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 smtClean="0"/>
              <a:t>Výzkumné </a:t>
            </a:r>
            <a:r>
              <a:rPr lang="cs-CZ" altLang="cs-CZ" sz="6200" dirty="0"/>
              <a:t>otázky a </a:t>
            </a:r>
            <a:r>
              <a:rPr lang="cs-CZ" altLang="cs-CZ" sz="6200" dirty="0" smtClean="0"/>
              <a:t>dílčí výzkumné </a:t>
            </a:r>
            <a:r>
              <a:rPr lang="cs-CZ" altLang="cs-CZ" sz="6200" dirty="0"/>
              <a:t>cíle </a:t>
            </a:r>
            <a:endParaRPr lang="cs-CZ" altLang="cs-CZ" sz="6200" dirty="0" smtClean="0"/>
          </a:p>
          <a:p>
            <a:pPr>
              <a:buFont typeface="Wingdings" charset="2"/>
              <a:buChar char="q"/>
            </a:pPr>
            <a:r>
              <a:rPr lang="cs-CZ" altLang="cs-CZ" sz="6200" dirty="0" smtClean="0"/>
              <a:t>Design výzkumu – metody, postup výzkumu, vzorek, sběr a analýza dat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Časový harmonogram </a:t>
            </a:r>
            <a:r>
              <a:rPr lang="cs-CZ" altLang="cs-CZ" sz="6200" dirty="0" smtClean="0"/>
              <a:t>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 smtClean="0"/>
              <a:t>Potřebné materiální a finanční zdroje pro výzkum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 smtClean="0"/>
              <a:t>Předpokládané výsledky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 smtClean="0"/>
              <a:t>Předpokládaná rizika a omezení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 smtClean="0"/>
              <a:t>Etické otázky spojené s daným výzkumem a jak budou řešeny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 smtClean="0"/>
              <a:t>Použité zdroje (reference)</a:t>
            </a:r>
          </a:p>
          <a:p>
            <a:pPr>
              <a:buFontTx/>
              <a:buChar char="-"/>
            </a:pPr>
            <a:endParaRPr lang="cs-CZ" altLang="cs-CZ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7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04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1998601"/>
            <a:ext cx="7702624" cy="2294495"/>
          </a:xfrm>
        </p:spPr>
        <p:txBody>
          <a:bodyPr/>
          <a:lstStyle/>
          <a:p>
            <a:r>
              <a:rPr lang="cs-CZ" dirty="0"/>
              <a:t>2</a:t>
            </a:r>
            <a:r>
              <a:rPr lang="cs-CZ" dirty="0" smtClean="0"/>
              <a:t>. Jak si vymezit oblast výzkumu a výzkumné téma</a:t>
            </a:r>
            <a:endParaRPr lang="cs-C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202815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>
            <a:spLocks noGrp="1"/>
          </p:cNvSpPr>
          <p:nvPr>
            <p:ph type="title"/>
          </p:nvPr>
        </p:nvSpPr>
        <p:spPr>
          <a:xfrm>
            <a:off x="457200" y="1383114"/>
            <a:ext cx="8229600" cy="677734"/>
          </a:xfrm>
        </p:spPr>
        <p:txBody>
          <a:bodyPr/>
          <a:lstStyle/>
          <a:p>
            <a:r>
              <a:rPr lang="cs-CZ" altLang="cs-CZ" sz="3200" b="1" dirty="0"/>
              <a:t>Oblast výzkumu</a:t>
            </a:r>
          </a:p>
        </p:txBody>
      </p:sp>
      <p:sp>
        <p:nvSpPr>
          <p:cNvPr id="19458" name="Zástupný symbol pro obsah 2"/>
          <p:cNvSpPr>
            <a:spLocks noGrp="1"/>
          </p:cNvSpPr>
          <p:nvPr>
            <p:ph idx="1"/>
          </p:nvPr>
        </p:nvSpPr>
        <p:spPr>
          <a:xfrm>
            <a:off x="621762" y="2348880"/>
            <a:ext cx="8065037" cy="3777283"/>
          </a:xfrm>
        </p:spPr>
        <p:txBody>
          <a:bodyPr/>
          <a:lstStyle/>
          <a:p>
            <a:pPr>
              <a:defRPr/>
            </a:pPr>
            <a:r>
              <a:rPr lang="cs-CZ" altLang="cs-CZ" sz="2400" dirty="0">
                <a:solidFill>
                  <a:srgbClr val="FF0000"/>
                </a:solidFill>
              </a:rPr>
              <a:t>Identifikuj </a:t>
            </a:r>
            <a:r>
              <a:rPr lang="cs-CZ" altLang="cs-CZ" sz="2400" dirty="0" smtClean="0">
                <a:solidFill>
                  <a:srgbClr val="FF0000"/>
                </a:solidFill>
              </a:rPr>
              <a:t>námět/myšlenku </a:t>
            </a:r>
            <a:r>
              <a:rPr lang="cs-CZ" altLang="cs-CZ" sz="2400" dirty="0">
                <a:solidFill>
                  <a:srgbClr val="FF0000"/>
                </a:solidFill>
              </a:rPr>
              <a:t>pro </a:t>
            </a:r>
            <a:r>
              <a:rPr lang="cs-CZ" altLang="cs-CZ" sz="2400" dirty="0" smtClean="0">
                <a:solidFill>
                  <a:srgbClr val="FF0000"/>
                </a:solidFill>
              </a:rPr>
              <a:t>výzkum</a:t>
            </a:r>
          </a:p>
          <a:p>
            <a:pPr>
              <a:buFontTx/>
              <a:buChar char="-"/>
              <a:defRPr/>
            </a:pPr>
            <a:r>
              <a:rPr lang="cs-CZ" altLang="cs-CZ" sz="2400" dirty="0" smtClean="0"/>
              <a:t>jde o nejtěžší část výzkumné činnosti, ale rovněž o nejdůležitější </a:t>
            </a:r>
          </a:p>
          <a:p>
            <a:pPr marL="0" indent="0">
              <a:buFont typeface="Wingdings" charset="2"/>
              <a:buNone/>
              <a:defRPr/>
            </a:pPr>
            <a:endParaRPr lang="cs-CZ" altLang="cs-CZ" sz="2400" dirty="0"/>
          </a:p>
          <a:p>
            <a:pPr>
              <a:defRPr/>
            </a:pPr>
            <a:r>
              <a:rPr lang="cs-CZ" altLang="cs-CZ" sz="2400" dirty="0">
                <a:solidFill>
                  <a:srgbClr val="FF0000"/>
                </a:solidFill>
              </a:rPr>
              <a:t>Pokus se o pracovní verzi </a:t>
            </a:r>
            <a:r>
              <a:rPr lang="cs-CZ" altLang="cs-CZ" sz="2400" dirty="0" smtClean="0">
                <a:solidFill>
                  <a:srgbClr val="FF0000"/>
                </a:solidFill>
              </a:rPr>
              <a:t>formulace zaměření 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altLang="cs-CZ" sz="2400" dirty="0" smtClean="0"/>
              <a:t>–  disertační </a:t>
            </a:r>
            <a:r>
              <a:rPr lang="cs-CZ" altLang="cs-CZ" sz="2400" dirty="0"/>
              <a:t>práce bude o… nebo formuluj stručnou </a:t>
            </a:r>
            <a:r>
              <a:rPr lang="cs-CZ" altLang="cs-CZ" sz="2400" dirty="0" smtClean="0"/>
              <a:t>otázku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altLang="cs-CZ" sz="2400" dirty="0" smtClean="0"/>
              <a:t> </a:t>
            </a:r>
          </a:p>
          <a:p>
            <a:pPr marL="0" indent="0">
              <a:buFont typeface="Wingdings" charset="2"/>
              <a:buNone/>
              <a:defRPr/>
            </a:pPr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9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62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749742"/>
          </a:xfrm>
        </p:spPr>
        <p:txBody>
          <a:bodyPr>
            <a:normAutofit/>
          </a:bodyPr>
          <a:lstStyle/>
          <a:p>
            <a:r>
              <a:rPr lang="cs-CZ" altLang="cs-CZ" sz="3200" b="1"/>
              <a:t>Oblast výzkumu</a:t>
            </a:r>
            <a:endParaRPr lang="en-GB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762" y="2132856"/>
            <a:ext cx="8065037" cy="3993307"/>
          </a:xfrm>
        </p:spPr>
        <p:txBody>
          <a:bodyPr/>
          <a:lstStyle/>
          <a:p>
            <a:pPr>
              <a:defRPr/>
            </a:pPr>
            <a:r>
              <a:rPr lang="cs-CZ" altLang="cs-CZ" sz="2000" noProof="1" smtClean="0"/>
              <a:t>Pokud </a:t>
            </a:r>
            <a:r>
              <a:rPr lang="cs-CZ" altLang="cs-CZ" sz="2000" noProof="1" smtClean="0">
                <a:solidFill>
                  <a:srgbClr val="FF0000"/>
                </a:solidFill>
              </a:rPr>
              <a:t>není jasné, o čem </a:t>
            </a:r>
            <a:r>
              <a:rPr lang="cs-CZ" altLang="cs-CZ" sz="2000" noProof="1" smtClean="0"/>
              <a:t>výzkum má být, je </a:t>
            </a:r>
            <a:r>
              <a:rPr lang="cs-CZ" altLang="cs-CZ" sz="2000" noProof="1" smtClean="0">
                <a:solidFill>
                  <a:srgbClr val="FF0000"/>
                </a:solidFill>
              </a:rPr>
              <a:t>těžké plánovat</a:t>
            </a:r>
            <a:r>
              <a:rPr lang="cs-CZ" altLang="cs-CZ" sz="2000" noProof="1" smtClean="0"/>
              <a:t>, jak bude výzkum probíhat.</a:t>
            </a:r>
          </a:p>
          <a:p>
            <a:pPr>
              <a:defRPr/>
            </a:pPr>
            <a:endParaRPr lang="cs-CZ" sz="2000" noProof="1" smtClean="0"/>
          </a:p>
          <a:p>
            <a:pPr>
              <a:defRPr/>
            </a:pPr>
            <a:r>
              <a:rPr lang="cs-CZ" sz="2000" noProof="1" smtClean="0">
                <a:solidFill>
                  <a:srgbClr val="FF0000"/>
                </a:solidFill>
              </a:rPr>
              <a:t>Vyjasnění tématu/zaměření výzkumu</a:t>
            </a:r>
            <a:r>
              <a:rPr lang="cs-CZ" sz="2000" noProof="1" smtClean="0"/>
              <a:t> umožní </a:t>
            </a:r>
            <a:r>
              <a:rPr lang="cs-CZ" sz="2000" noProof="1" smtClean="0">
                <a:solidFill>
                  <a:srgbClr val="FF0000"/>
                </a:solidFill>
              </a:rPr>
              <a:t>zvolit si </a:t>
            </a:r>
            <a:r>
              <a:rPr lang="cs-CZ" sz="2000" noProof="1" smtClean="0"/>
              <a:t>vhodnou výzkumnou strategii, techniky sběru dat i jejich způsoby zpracování.</a:t>
            </a:r>
          </a:p>
          <a:p>
            <a:pPr>
              <a:defRPr/>
            </a:pPr>
            <a:endParaRPr lang="cs-CZ" sz="2000" noProof="1" smtClean="0"/>
          </a:p>
          <a:p>
            <a:pPr>
              <a:defRPr/>
            </a:pPr>
            <a:r>
              <a:rPr lang="cs-CZ" sz="2000" noProof="1" smtClean="0">
                <a:solidFill>
                  <a:srgbClr val="FF0000"/>
                </a:solidFill>
              </a:rPr>
              <a:t>Časově náročné </a:t>
            </a:r>
            <a:r>
              <a:rPr lang="cs-CZ" sz="2000" noProof="1" smtClean="0"/>
              <a:t>– ale vytvoří se předpoklady pro </a:t>
            </a:r>
            <a:r>
              <a:rPr lang="cs-CZ" sz="2000" noProof="1" smtClean="0">
                <a:solidFill>
                  <a:srgbClr val="FF0000"/>
                </a:solidFill>
              </a:rPr>
              <a:t>úspěšný výzkum</a:t>
            </a:r>
          </a:p>
          <a:p>
            <a:pPr marL="0" indent="0">
              <a:buFont typeface="Wingdings" charset="2"/>
              <a:buNone/>
              <a:defRPr/>
            </a:pPr>
            <a:endParaRPr lang="cs-CZ" sz="2000" noProof="1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cs-CZ" sz="2000" noProof="1" smtClean="0"/>
              <a:t>Uvědom si, že formulovaný </a:t>
            </a:r>
            <a:r>
              <a:rPr lang="cs-CZ" sz="2000" noProof="1" smtClean="0">
                <a:solidFill>
                  <a:srgbClr val="FF0000"/>
                </a:solidFill>
              </a:rPr>
              <a:t>výzkumný problém </a:t>
            </a:r>
            <a:r>
              <a:rPr lang="cs-CZ" sz="2000" noProof="1" smtClean="0"/>
              <a:t>bude následně nutné rozvinout do podoby </a:t>
            </a:r>
            <a:r>
              <a:rPr lang="cs-CZ" sz="2000" noProof="1" smtClean="0">
                <a:solidFill>
                  <a:srgbClr val="FF0000"/>
                </a:solidFill>
              </a:rPr>
              <a:t>výzkumných otázek a cílů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51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-108520" y="1268760"/>
            <a:ext cx="9252520" cy="407640"/>
          </a:xfrm>
        </p:spPr>
        <p:txBody>
          <a:bodyPr>
            <a:noAutofit/>
          </a:bodyPr>
          <a:lstStyle/>
          <a:p>
            <a:r>
              <a:rPr lang="en-GB" altLang="en-US" sz="3200" b="1" dirty="0" err="1"/>
              <a:t>Atributy</a:t>
            </a:r>
            <a:r>
              <a:rPr lang="en-GB" altLang="en-US" sz="3200" b="1" dirty="0"/>
              <a:t> </a:t>
            </a:r>
            <a:r>
              <a:rPr lang="en-GB" altLang="en-US" sz="3200" b="1" dirty="0" err="1"/>
              <a:t>výběru</a:t>
            </a:r>
            <a:r>
              <a:rPr lang="en-GB" altLang="en-US" sz="3200" b="1" dirty="0"/>
              <a:t> </a:t>
            </a:r>
            <a:r>
              <a:rPr lang="en-GB" altLang="en-US" sz="3200" b="1" dirty="0" err="1"/>
              <a:t>dobrého</a:t>
            </a:r>
            <a:r>
              <a:rPr lang="en-GB" altLang="en-US" sz="3200" b="1" dirty="0"/>
              <a:t> </a:t>
            </a:r>
            <a:r>
              <a:rPr lang="en-GB" altLang="en-US" sz="3200" b="1" dirty="0" err="1"/>
              <a:t>výzkumného</a:t>
            </a:r>
            <a:r>
              <a:rPr lang="en-GB" altLang="en-US" sz="3200" b="1" dirty="0"/>
              <a:t> </a:t>
            </a:r>
            <a:r>
              <a:rPr lang="en-GB" altLang="en-US" sz="3200" b="1" dirty="0" err="1"/>
              <a:t>tématu</a:t>
            </a:r>
            <a:endParaRPr lang="en-GB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762" y="1676400"/>
            <a:ext cx="8065037" cy="4449763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Wingdings" charset="2"/>
              <a:buNone/>
              <a:defRPr/>
            </a:pPr>
            <a:endParaRPr lang="en-GB" sz="2000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cs-CZ" sz="2000" dirty="0" smtClean="0">
                <a:solidFill>
                  <a:srgbClr val="FF0000"/>
                </a:solidFill>
              </a:rPr>
              <a:t>Schopnost zrealizovat daný výzkum </a:t>
            </a:r>
            <a:r>
              <a:rPr lang="cs-CZ" sz="2000" dirty="0" smtClean="0"/>
              <a:t>(jeho </a:t>
            </a:r>
            <a:r>
              <a:rPr lang="cs-CZ" sz="2000" dirty="0" smtClean="0">
                <a:solidFill>
                  <a:srgbClr val="FF0000"/>
                </a:solidFill>
              </a:rPr>
              <a:t>uskutečnitelnost</a:t>
            </a:r>
            <a:r>
              <a:rPr lang="cs-CZ" sz="2000" dirty="0" smtClean="0"/>
              <a:t>): 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 smtClean="0"/>
              <a:t>s úrovní osobních znalostí, zkušeností a dovedností (s možností jejich rozvinutí v průběhu studia) a chutí do výzkumu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 smtClean="0"/>
              <a:t>v daném čase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 smtClean="0"/>
              <a:t>s dostupnými prostředky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 smtClean="0"/>
              <a:t>s dostupnými daty nebo možností je získat</a:t>
            </a:r>
          </a:p>
          <a:p>
            <a:pPr marL="0" indent="0">
              <a:buFont typeface="Wingdings" charset="2"/>
              <a:buNone/>
              <a:defRPr/>
            </a:pPr>
            <a:endParaRPr lang="cs-CZ" sz="2000" dirty="0" smtClean="0"/>
          </a:p>
          <a:p>
            <a:pPr marL="0" indent="0">
              <a:buFont typeface="Wingdings" charset="2"/>
              <a:buNone/>
              <a:defRPr/>
            </a:pPr>
            <a:r>
              <a:rPr lang="cs-CZ" sz="2000" dirty="0" smtClean="0">
                <a:solidFill>
                  <a:srgbClr val="FF0000"/>
                </a:solidFill>
              </a:rPr>
              <a:t>Dobré výzkumné téma dává možnost: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 smtClean="0"/>
              <a:t>jasně formulovat výzkumné otázky a výzkumné cíle – podmíněno dobrou znalostí literatury  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 smtClean="0"/>
              <a:t>přinést v dané oblasti výzkumu nové poznatky a jejich využití</a:t>
            </a:r>
          </a:p>
          <a:p>
            <a:pPr>
              <a:buFont typeface="Arial" charset="0"/>
              <a:buChar char="•"/>
              <a:defRPr/>
            </a:pPr>
            <a:r>
              <a:rPr lang="cs-CZ" sz="2000" dirty="0" smtClean="0"/>
              <a:t>stát se v dané oblasti expertem     </a:t>
            </a:r>
          </a:p>
          <a:p>
            <a:pPr marL="1828800" lvl="4" indent="0">
              <a:buNone/>
              <a:defRPr/>
            </a:pPr>
            <a:r>
              <a:rPr lang="en-GB" sz="1800" dirty="0"/>
              <a:t>	</a:t>
            </a:r>
            <a:r>
              <a:rPr lang="en-GB" sz="1800" dirty="0" smtClean="0"/>
              <a:t>                                     (</a:t>
            </a:r>
            <a:r>
              <a:rPr lang="cs-CZ" altLang="cs-CZ" sz="1800" dirty="0" err="1" smtClean="0"/>
              <a:t>Saunders</a:t>
            </a:r>
            <a:r>
              <a:rPr lang="cs-CZ" altLang="cs-CZ" sz="1800" dirty="0" smtClean="0"/>
              <a:t> et al, 2009, upraveno) </a:t>
            </a:r>
            <a:endParaRPr lang="en-GB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rof. Dr. Ing. Drahomíra Pavelková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2276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S UTB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E8BE0F9241ED4083F743BB03EE1D68" ma:contentTypeVersion="6" ma:contentTypeDescription="Vytvoří nový dokument" ma:contentTypeScope="" ma:versionID="412641d7bc79ac5e8535b45f858dd6ba">
  <xsd:schema xmlns:xsd="http://www.w3.org/2001/XMLSchema" xmlns:xs="http://www.w3.org/2001/XMLSchema" xmlns:p="http://schemas.microsoft.com/office/2006/metadata/properties" xmlns:ns2="8b24c481-12b6-4046-ad3b-a377fcd4f4d5" xmlns:ns3="34a0577a-2fcf-4f5f-aec4-f2eae0fecbd1" targetNamespace="http://schemas.microsoft.com/office/2006/metadata/properties" ma:root="true" ma:fieldsID="b61633c7a7497ed8415cb15dcfbb85e7" ns2:_="" ns3:_="">
    <xsd:import namespace="8b24c481-12b6-4046-ad3b-a377fcd4f4d5"/>
    <xsd:import namespace="34a0577a-2fcf-4f5f-aec4-f2eae0fecbd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24c481-12b6-4046-ad3b-a377fcd4f4d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a0577a-2fcf-4f5f-aec4-f2eae0fec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C7020B-9C79-43F5-87F3-B0CECC0C51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87D5B2-1E7C-442E-A65C-63DAE3ADC8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24c481-12b6-4046-ad3b-a377fcd4f4d5"/>
    <ds:schemaRef ds:uri="34a0577a-2fcf-4f5f-aec4-f2eae0fecb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10F170-6FA6-4DE8-916B-BFAB1EA789E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2827</TotalTime>
  <Words>3191</Words>
  <Application>Microsoft Office PowerPoint</Application>
  <PresentationFormat>Předvádění na obrazovce (4:3)</PresentationFormat>
  <Paragraphs>398</Paragraphs>
  <Slides>40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40</vt:i4>
      </vt:variant>
    </vt:vector>
  </HeadingPairs>
  <TitlesOfParts>
    <vt:vector size="47" baseType="lpstr">
      <vt:lpstr>Arial</vt:lpstr>
      <vt:lpstr>Berlin CE</vt:lpstr>
      <vt:lpstr>Calibri</vt:lpstr>
      <vt:lpstr>Source sans Pro</vt:lpstr>
      <vt:lpstr>Source Sans Pro Bold</vt:lpstr>
      <vt:lpstr>Wingdings</vt:lpstr>
      <vt:lpstr>Office Theme</vt:lpstr>
      <vt:lpstr>Jak připravit návrh projektu výzkumu</vt:lpstr>
      <vt:lpstr>1. Co obsahuje návrh projektu výzkumu</vt:lpstr>
      <vt:lpstr>Návrh projektu výzkumu musí obsahovat:</vt:lpstr>
      <vt:lpstr> Každý projekt výzkumu musí odpovědět na tyto základní otázky:  </vt:lpstr>
      <vt:lpstr>Struktura projektu výzkumu</vt:lpstr>
      <vt:lpstr>2. Jak si vymezit oblast výzkumu a výzkumné téma</vt:lpstr>
      <vt:lpstr>Oblast výzkumu</vt:lpstr>
      <vt:lpstr>Oblast výzkumu</vt:lpstr>
      <vt:lpstr>Atributy výběru dobrého výzkumného tématu</vt:lpstr>
      <vt:lpstr>Jak hledat námět pro výzkum</vt:lpstr>
      <vt:lpstr>Jak zpřesnit výzkumný námět</vt:lpstr>
      <vt:lpstr>3. Jak na literární rešerši </vt:lpstr>
      <vt:lpstr>Proč provést důkladnou literární rešerši?</vt:lpstr>
      <vt:lpstr>Literární rešerše obsahuje:</vt:lpstr>
      <vt:lpstr>Parametry literární rešerše</vt:lpstr>
      <vt:lpstr>Parametry literární rešerše</vt:lpstr>
      <vt:lpstr>Jak na literární rešerši?</vt:lpstr>
      <vt:lpstr>Co znamená kritická literární rešerše?</vt:lpstr>
      <vt:lpstr>Jak zhodnotit obsah kritické literární rešerše?</vt:lpstr>
      <vt:lpstr>Jak zhodnotit, zda je literární rešerše kritická?</vt:lpstr>
      <vt:lpstr>Jak zhodnotit, zda je literární rešerše kritická? (pokr.)</vt:lpstr>
      <vt:lpstr>Jak zhodnotit, zda je literární rešerše kritická? (pokr.)</vt:lpstr>
      <vt:lpstr>Doporučená struktura literární rešerše</vt:lpstr>
      <vt:lpstr>Výzkumný problém a hlavní cíl práce</vt:lpstr>
      <vt:lpstr>4. Jak formulovat výzkumné otázky, cíle a hypotézy</vt:lpstr>
      <vt:lpstr>Výzkumné otázky</vt:lpstr>
      <vt:lpstr>Výzkumné otázky</vt:lpstr>
      <vt:lpstr>Výzkumné otázky</vt:lpstr>
      <vt:lpstr>Výzkumné cíle</vt:lpstr>
      <vt:lpstr>Hypotézy</vt:lpstr>
      <vt:lpstr>5. Design výzkumu</vt:lpstr>
      <vt:lpstr>Jak si připravit design výzkumu?</vt:lpstr>
      <vt:lpstr>Kvantitativní nebo kvalitativní výzkum?</vt:lpstr>
      <vt:lpstr>Kvantitativní nebo kvalitativní výzkum? (pokrač.)</vt:lpstr>
      <vt:lpstr>Jak si zvolit přístup a vhodné metody výzkumu</vt:lpstr>
      <vt:lpstr>Jak sbírat a analyzovat data</vt:lpstr>
      <vt:lpstr>Časový harmonogram a zdroje potřebné  k výzkumu</vt:lpstr>
      <vt:lpstr>Použité zdroje</vt:lpstr>
      <vt:lpstr>Použité zdroje (pokrač.) </vt:lpstr>
      <vt:lpstr>Použité zdroje (pokrač.)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Denisa Hrušecká</cp:lastModifiedBy>
  <cp:revision>114</cp:revision>
  <cp:lastPrinted>2018-02-01T16:15:18Z</cp:lastPrinted>
  <dcterms:created xsi:type="dcterms:W3CDTF">2016-01-28T21:16:43Z</dcterms:created>
  <dcterms:modified xsi:type="dcterms:W3CDTF">2018-02-28T08:27:30Z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0x010100FAE8BE0F9241ED4083F743BB03EE1D68</vt:lpwstr>
  </property>
</Properties>
</file>