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1"/>
  </p:notesMasterIdLst>
  <p:handoutMasterIdLst>
    <p:handoutMasterId r:id="rId72"/>
  </p:handoutMasterIdLst>
  <p:sldIdLst>
    <p:sldId id="256" r:id="rId2"/>
    <p:sldId id="262" r:id="rId3"/>
    <p:sldId id="263" r:id="rId4"/>
    <p:sldId id="264" r:id="rId5"/>
    <p:sldId id="304" r:id="rId6"/>
    <p:sldId id="303" r:id="rId7"/>
    <p:sldId id="302" r:id="rId8"/>
    <p:sldId id="266" r:id="rId9"/>
    <p:sldId id="356" r:id="rId10"/>
    <p:sldId id="267" r:id="rId11"/>
    <p:sldId id="351" r:id="rId12"/>
    <p:sldId id="357" r:id="rId13"/>
    <p:sldId id="270" r:id="rId14"/>
    <p:sldId id="360" r:id="rId15"/>
    <p:sldId id="359" r:id="rId16"/>
    <p:sldId id="306" r:id="rId17"/>
    <p:sldId id="307" r:id="rId18"/>
    <p:sldId id="277" r:id="rId19"/>
    <p:sldId id="280" r:id="rId20"/>
    <p:sldId id="308" r:id="rId21"/>
    <p:sldId id="282" r:id="rId22"/>
    <p:sldId id="291" r:id="rId23"/>
    <p:sldId id="293" r:id="rId24"/>
    <p:sldId id="310" r:id="rId25"/>
    <p:sldId id="290" r:id="rId26"/>
    <p:sldId id="358" r:id="rId27"/>
    <p:sldId id="311" r:id="rId28"/>
    <p:sldId id="284" r:id="rId29"/>
    <p:sldId id="294" r:id="rId30"/>
    <p:sldId id="295" r:id="rId31"/>
    <p:sldId id="309" r:id="rId32"/>
    <p:sldId id="296" r:id="rId33"/>
    <p:sldId id="297" r:id="rId34"/>
    <p:sldId id="299" r:id="rId35"/>
    <p:sldId id="300" r:id="rId36"/>
    <p:sldId id="355" r:id="rId37"/>
    <p:sldId id="312" r:id="rId38"/>
    <p:sldId id="313" r:id="rId39"/>
    <p:sldId id="316" r:id="rId40"/>
    <p:sldId id="317" r:id="rId41"/>
    <p:sldId id="318" r:id="rId42"/>
    <p:sldId id="319" r:id="rId43"/>
    <p:sldId id="320" r:id="rId44"/>
    <p:sldId id="324" r:id="rId45"/>
    <p:sldId id="327" r:id="rId46"/>
    <p:sldId id="328" r:id="rId47"/>
    <p:sldId id="301" r:id="rId48"/>
    <p:sldId id="343" r:id="rId49"/>
    <p:sldId id="329" r:id="rId50"/>
    <p:sldId id="344" r:id="rId51"/>
    <p:sldId id="345" r:id="rId52"/>
    <p:sldId id="332" r:id="rId53"/>
    <p:sldId id="346" r:id="rId54"/>
    <p:sldId id="333" r:id="rId55"/>
    <p:sldId id="334" r:id="rId56"/>
    <p:sldId id="347" r:id="rId57"/>
    <p:sldId id="348" r:id="rId58"/>
    <p:sldId id="335" r:id="rId59"/>
    <p:sldId id="336" r:id="rId60"/>
    <p:sldId id="337" r:id="rId61"/>
    <p:sldId id="338" r:id="rId62"/>
    <p:sldId id="349" r:id="rId63"/>
    <p:sldId id="350" r:id="rId64"/>
    <p:sldId id="339" r:id="rId65"/>
    <p:sldId id="340" r:id="rId66"/>
    <p:sldId id="352" r:id="rId67"/>
    <p:sldId id="353" r:id="rId68"/>
    <p:sldId id="292" r:id="rId69"/>
    <p:sldId id="354" r:id="rId7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5C28"/>
    <a:srgbClr val="6427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/>
    <p:restoredTop sz="94678"/>
  </p:normalViewPr>
  <p:slideViewPr>
    <p:cSldViewPr>
      <p:cViewPr varScale="1">
        <p:scale>
          <a:sx n="104" d="100"/>
          <a:sy n="104" d="100"/>
        </p:scale>
        <p:origin x="178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8E4925-2A0F-2F49-BAE2-5C4E4DD4F89B}" type="doc">
      <dgm:prSet loTypeId="urn:microsoft.com/office/officeart/2009/3/layout/StepUp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5383570-5BFD-394A-94C7-C57CDA215921}">
      <dgm:prSet phldrT="[Text]"/>
      <dgm:spPr/>
      <dgm:t>
        <a:bodyPr/>
        <a:lstStyle/>
        <a:p>
          <a:r>
            <a:rPr lang="en-GB" dirty="0"/>
            <a:t>   </a:t>
          </a:r>
          <a:r>
            <a:rPr lang="cs-CZ" noProof="0" dirty="0"/>
            <a:t>Teorie</a:t>
          </a:r>
        </a:p>
      </dgm:t>
    </dgm:pt>
    <dgm:pt modelId="{0FA2E55B-8365-6B4E-B8E4-B3BE022D21B7}" type="parTrans" cxnId="{43C73A2D-91BD-8B48-82C3-3E1CA9DD8483}">
      <dgm:prSet/>
      <dgm:spPr/>
      <dgm:t>
        <a:bodyPr/>
        <a:lstStyle/>
        <a:p>
          <a:endParaRPr lang="en-GB"/>
        </a:p>
      </dgm:t>
    </dgm:pt>
    <dgm:pt modelId="{B6459521-806B-AF43-BEC5-419DA789B80C}" type="sibTrans" cxnId="{43C73A2D-91BD-8B48-82C3-3E1CA9DD8483}">
      <dgm:prSet/>
      <dgm:spPr/>
      <dgm:t>
        <a:bodyPr/>
        <a:lstStyle/>
        <a:p>
          <a:endParaRPr lang="en-GB"/>
        </a:p>
      </dgm:t>
    </dgm:pt>
    <dgm:pt modelId="{1E75A078-F959-9B41-AE4A-C66BCE19B6C0}">
      <dgm:prSet phldrT="[Text]"/>
      <dgm:spPr/>
      <dgm:t>
        <a:bodyPr/>
        <a:lstStyle/>
        <a:p>
          <a:r>
            <a:rPr lang="en-GB" dirty="0" err="1"/>
            <a:t>Verifikace</a:t>
          </a:r>
          <a:endParaRPr lang="en-GB" dirty="0"/>
        </a:p>
      </dgm:t>
    </dgm:pt>
    <dgm:pt modelId="{A17BEA85-1839-0745-97A7-6E72565679FC}" type="parTrans" cxnId="{653866E4-621F-F54F-A395-5E767FD1A36C}">
      <dgm:prSet/>
      <dgm:spPr/>
      <dgm:t>
        <a:bodyPr/>
        <a:lstStyle/>
        <a:p>
          <a:endParaRPr lang="en-GB"/>
        </a:p>
      </dgm:t>
    </dgm:pt>
    <dgm:pt modelId="{8FCCEE05-1ACA-2A4C-9449-4DBE0D3398AE}" type="sibTrans" cxnId="{653866E4-621F-F54F-A395-5E767FD1A36C}">
      <dgm:prSet/>
      <dgm:spPr/>
      <dgm:t>
        <a:bodyPr/>
        <a:lstStyle/>
        <a:p>
          <a:endParaRPr lang="en-GB"/>
        </a:p>
      </dgm:t>
    </dgm:pt>
    <dgm:pt modelId="{F1078FEA-1002-1644-B80A-D6DBC560ED3F}">
      <dgm:prSet/>
      <dgm:spPr/>
      <dgm:t>
        <a:bodyPr/>
        <a:lstStyle/>
        <a:p>
          <a:r>
            <a:rPr lang="en-GB" dirty="0" err="1"/>
            <a:t>Hypotéza</a:t>
          </a:r>
          <a:endParaRPr lang="en-GB" dirty="0"/>
        </a:p>
      </dgm:t>
    </dgm:pt>
    <dgm:pt modelId="{DE238F7B-BFAB-3B4C-AFEF-47705B7FB239}" type="parTrans" cxnId="{2C498F07-9149-D146-AEC2-05102F624F1C}">
      <dgm:prSet/>
      <dgm:spPr/>
      <dgm:t>
        <a:bodyPr/>
        <a:lstStyle/>
        <a:p>
          <a:endParaRPr lang="en-GB"/>
        </a:p>
      </dgm:t>
    </dgm:pt>
    <dgm:pt modelId="{9CF562CE-2B31-0F40-9529-7ACFC7C9A2D9}" type="sibTrans" cxnId="{2C498F07-9149-D146-AEC2-05102F624F1C}">
      <dgm:prSet/>
      <dgm:spPr/>
      <dgm:t>
        <a:bodyPr/>
        <a:lstStyle/>
        <a:p>
          <a:endParaRPr lang="en-GB"/>
        </a:p>
      </dgm:t>
    </dgm:pt>
    <dgm:pt modelId="{1F552216-B269-E64D-8199-91AA92ED05BB}">
      <dgm:prSet/>
      <dgm:spPr/>
      <dgm:t>
        <a:bodyPr/>
        <a:lstStyle/>
        <a:p>
          <a:endParaRPr lang="en-GB" dirty="0"/>
        </a:p>
        <a:p>
          <a:endParaRPr lang="en-GB" dirty="0"/>
        </a:p>
        <a:p>
          <a:r>
            <a:rPr lang="en-GB" dirty="0" err="1"/>
            <a:t>Sběr</a:t>
          </a:r>
          <a:r>
            <a:rPr lang="en-GB" baseline="0" dirty="0"/>
            <a:t> </a:t>
          </a:r>
          <a:r>
            <a:rPr lang="en-GB" baseline="0" dirty="0" err="1"/>
            <a:t>dat</a:t>
          </a:r>
          <a:endParaRPr lang="en-GB" dirty="0"/>
        </a:p>
      </dgm:t>
    </dgm:pt>
    <dgm:pt modelId="{4A4A1DBA-6BBF-4C4E-BD37-CF6436444AAD}" type="parTrans" cxnId="{66ED61EC-B8B2-054D-840F-FB2608C1EF80}">
      <dgm:prSet/>
      <dgm:spPr/>
      <dgm:t>
        <a:bodyPr/>
        <a:lstStyle/>
        <a:p>
          <a:endParaRPr lang="en-GB"/>
        </a:p>
      </dgm:t>
    </dgm:pt>
    <dgm:pt modelId="{914AB499-2EB2-3341-B537-559532C4A63E}" type="sibTrans" cxnId="{66ED61EC-B8B2-054D-840F-FB2608C1EF80}">
      <dgm:prSet/>
      <dgm:spPr/>
      <dgm:t>
        <a:bodyPr/>
        <a:lstStyle/>
        <a:p>
          <a:endParaRPr lang="en-GB"/>
        </a:p>
      </dgm:t>
    </dgm:pt>
    <dgm:pt modelId="{ECAB82DA-009B-B247-8786-7F537CC032ED}" type="pres">
      <dgm:prSet presAssocID="{BE8E4925-2A0F-2F49-BAE2-5C4E4DD4F89B}" presName="rootnode" presStyleCnt="0">
        <dgm:presLayoutVars>
          <dgm:chMax/>
          <dgm:chPref/>
          <dgm:dir/>
          <dgm:animLvl val="lvl"/>
        </dgm:presLayoutVars>
      </dgm:prSet>
      <dgm:spPr/>
    </dgm:pt>
    <dgm:pt modelId="{5B41CE4B-C2E8-3E45-B8CC-10EBF793513E}" type="pres">
      <dgm:prSet presAssocID="{35383570-5BFD-394A-94C7-C57CDA215921}" presName="composite" presStyleCnt="0"/>
      <dgm:spPr/>
    </dgm:pt>
    <dgm:pt modelId="{249F8004-D5CE-1941-8F5D-C42C2CC637CA}" type="pres">
      <dgm:prSet presAssocID="{35383570-5BFD-394A-94C7-C57CDA215921}" presName="LShape" presStyleLbl="alignNode1" presStyleIdx="0" presStyleCnt="7" custLinFactNeighborX="7717" custLinFactNeighborY="-87428"/>
      <dgm:spPr/>
    </dgm:pt>
    <dgm:pt modelId="{9916019B-DEE5-454D-8D8F-A56786A75693}" type="pres">
      <dgm:prSet presAssocID="{35383570-5BFD-394A-94C7-C57CDA215921}" presName="ParentText" presStyleLbl="revTx" presStyleIdx="0" presStyleCnt="4" custScaleY="206449">
        <dgm:presLayoutVars>
          <dgm:chMax val="0"/>
          <dgm:chPref val="0"/>
          <dgm:bulletEnabled val="1"/>
        </dgm:presLayoutVars>
      </dgm:prSet>
      <dgm:spPr/>
    </dgm:pt>
    <dgm:pt modelId="{7DC406C8-3EDE-F249-A1B6-77FC74BCA9CA}" type="pres">
      <dgm:prSet presAssocID="{35383570-5BFD-394A-94C7-C57CDA215921}" presName="Triangle" presStyleLbl="alignNode1" presStyleIdx="1" presStyleCnt="7" custLinFactX="53220" custLinFactY="-60079" custLinFactNeighborX="100000" custLinFactNeighborY="-100000"/>
      <dgm:spPr/>
    </dgm:pt>
    <dgm:pt modelId="{24684353-844F-AB42-89DC-795F876CDDD0}" type="pres">
      <dgm:prSet presAssocID="{B6459521-806B-AF43-BEC5-419DA789B80C}" presName="sibTrans" presStyleCnt="0"/>
      <dgm:spPr/>
    </dgm:pt>
    <dgm:pt modelId="{74771837-4F5D-D846-9FE7-D8854581073C}" type="pres">
      <dgm:prSet presAssocID="{B6459521-806B-AF43-BEC5-419DA789B80C}" presName="space" presStyleCnt="0"/>
      <dgm:spPr/>
    </dgm:pt>
    <dgm:pt modelId="{9282BB4C-38A6-D348-A567-BBE81F83EE59}" type="pres">
      <dgm:prSet presAssocID="{F1078FEA-1002-1644-B80A-D6DBC560ED3F}" presName="composite" presStyleCnt="0"/>
      <dgm:spPr/>
    </dgm:pt>
    <dgm:pt modelId="{7BEC6834-2664-974C-9FFB-F5C9DB6107CC}" type="pres">
      <dgm:prSet presAssocID="{F1078FEA-1002-1644-B80A-D6DBC560ED3F}" presName="LShape" presStyleLbl="alignNode1" presStyleIdx="2" presStyleCnt="7"/>
      <dgm:spPr/>
    </dgm:pt>
    <dgm:pt modelId="{E417671A-A799-AB43-BC0B-0B1A45F6CC05}" type="pres">
      <dgm:prSet presAssocID="{F1078FEA-1002-1644-B80A-D6DBC560ED3F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9D27AA29-B686-3F40-91E8-4420D05CAE69}" type="pres">
      <dgm:prSet presAssocID="{F1078FEA-1002-1644-B80A-D6DBC560ED3F}" presName="Triangle" presStyleLbl="alignNode1" presStyleIdx="3" presStyleCnt="7" custFlipVert="1" custFlipHor="1" custScaleX="46237" custScaleY="50217" custLinFactY="100000" custLinFactNeighborX="93290" custLinFactNeighborY="194560"/>
      <dgm:spPr/>
    </dgm:pt>
    <dgm:pt modelId="{9E89147C-BBBE-EF4E-9A02-6E64E721A7AA}" type="pres">
      <dgm:prSet presAssocID="{9CF562CE-2B31-0F40-9529-7ACFC7C9A2D9}" presName="sibTrans" presStyleCnt="0"/>
      <dgm:spPr/>
    </dgm:pt>
    <dgm:pt modelId="{9156030C-7ED2-5C49-A3BE-743647FC452C}" type="pres">
      <dgm:prSet presAssocID="{9CF562CE-2B31-0F40-9529-7ACFC7C9A2D9}" presName="space" presStyleCnt="0"/>
      <dgm:spPr/>
    </dgm:pt>
    <dgm:pt modelId="{3DD88E54-7288-2B47-83FC-F675006EC1E4}" type="pres">
      <dgm:prSet presAssocID="{1F552216-B269-E64D-8199-91AA92ED05BB}" presName="composite" presStyleCnt="0"/>
      <dgm:spPr/>
    </dgm:pt>
    <dgm:pt modelId="{40709A17-F29C-8E40-9984-16BEA7BF0090}" type="pres">
      <dgm:prSet presAssocID="{1F552216-B269-E64D-8199-91AA92ED05BB}" presName="LShape" presStyleLbl="alignNode1" presStyleIdx="4" presStyleCnt="7" custLinFactNeighborX="-8129" custLinFactNeighborY="69598"/>
      <dgm:spPr/>
    </dgm:pt>
    <dgm:pt modelId="{7F07C44B-CF1B-6C44-B469-4C4B7F34D95E}" type="pres">
      <dgm:prSet presAssocID="{1F552216-B269-E64D-8199-91AA92ED05BB}" presName="ParentText" presStyleLbl="revTx" presStyleIdx="2" presStyleCnt="4" custScaleX="119901" custScaleY="85906">
        <dgm:presLayoutVars>
          <dgm:chMax val="0"/>
          <dgm:chPref val="0"/>
          <dgm:bulletEnabled val="1"/>
        </dgm:presLayoutVars>
      </dgm:prSet>
      <dgm:spPr/>
    </dgm:pt>
    <dgm:pt modelId="{01A6DD9B-8A9B-2848-9B6F-7ED1E965807E}" type="pres">
      <dgm:prSet presAssocID="{1F552216-B269-E64D-8199-91AA92ED05BB}" presName="Triangle" presStyleLbl="alignNode1" presStyleIdx="5" presStyleCnt="7" custLinFactY="200000" custLinFactNeighborX="89284" custLinFactNeighborY="210730"/>
      <dgm:spPr/>
    </dgm:pt>
    <dgm:pt modelId="{1596DA0D-B401-8944-BA7A-90879C280772}" type="pres">
      <dgm:prSet presAssocID="{914AB499-2EB2-3341-B537-559532C4A63E}" presName="sibTrans" presStyleCnt="0"/>
      <dgm:spPr/>
    </dgm:pt>
    <dgm:pt modelId="{386E96CF-52B0-B84A-BA43-C98712D16F55}" type="pres">
      <dgm:prSet presAssocID="{914AB499-2EB2-3341-B537-559532C4A63E}" presName="space" presStyleCnt="0"/>
      <dgm:spPr/>
    </dgm:pt>
    <dgm:pt modelId="{1783BEF4-301A-0240-9E47-FDF5EFF4FB06}" type="pres">
      <dgm:prSet presAssocID="{1E75A078-F959-9B41-AE4A-C66BCE19B6C0}" presName="composite" presStyleCnt="0"/>
      <dgm:spPr/>
    </dgm:pt>
    <dgm:pt modelId="{A6B8C82E-61C9-6440-9DAE-5D3AC61FA31D}" type="pres">
      <dgm:prSet presAssocID="{1E75A078-F959-9B41-AE4A-C66BCE19B6C0}" presName="LShape" presStyleLbl="alignNode1" presStyleIdx="6" presStyleCnt="7" custLinFactY="44601" custLinFactNeighborX="-14474" custLinFactNeighborY="100000"/>
      <dgm:spPr/>
    </dgm:pt>
    <dgm:pt modelId="{22B75256-8E85-6C4B-AFDD-F83D1D79819D}" type="pres">
      <dgm:prSet presAssocID="{1E75A078-F959-9B41-AE4A-C66BCE19B6C0}" presName="ParentText" presStyleLbl="revTx" presStyleIdx="3" presStyleCnt="4" custScaleX="84119" custScaleY="92556" custLinFactY="9510" custLinFactNeighborX="-18330" custLinFactNeighborY="100000">
        <dgm:presLayoutVars>
          <dgm:chMax val="0"/>
          <dgm:chPref val="0"/>
          <dgm:bulletEnabled val="1"/>
        </dgm:presLayoutVars>
      </dgm:prSet>
      <dgm:spPr/>
    </dgm:pt>
  </dgm:ptLst>
  <dgm:cxnLst>
    <dgm:cxn modelId="{50CCA402-6063-4441-B454-64188D64FEC7}" type="presOf" srcId="{1E75A078-F959-9B41-AE4A-C66BCE19B6C0}" destId="{22B75256-8E85-6C4B-AFDD-F83D1D79819D}" srcOrd="0" destOrd="0" presId="urn:microsoft.com/office/officeart/2009/3/layout/StepUpProcess"/>
    <dgm:cxn modelId="{2C498F07-9149-D146-AEC2-05102F624F1C}" srcId="{BE8E4925-2A0F-2F49-BAE2-5C4E4DD4F89B}" destId="{F1078FEA-1002-1644-B80A-D6DBC560ED3F}" srcOrd="1" destOrd="0" parTransId="{DE238F7B-BFAB-3B4C-AFEF-47705B7FB239}" sibTransId="{9CF562CE-2B31-0F40-9529-7ACFC7C9A2D9}"/>
    <dgm:cxn modelId="{B89B5209-B1F1-8D43-A51D-DA4B690F1B90}" type="presOf" srcId="{BE8E4925-2A0F-2F49-BAE2-5C4E4DD4F89B}" destId="{ECAB82DA-009B-B247-8786-7F537CC032ED}" srcOrd="0" destOrd="0" presId="urn:microsoft.com/office/officeart/2009/3/layout/StepUpProcess"/>
    <dgm:cxn modelId="{02B8DB23-94CF-2346-8D18-D764EF503812}" type="presOf" srcId="{F1078FEA-1002-1644-B80A-D6DBC560ED3F}" destId="{E417671A-A799-AB43-BC0B-0B1A45F6CC05}" srcOrd="0" destOrd="0" presId="urn:microsoft.com/office/officeart/2009/3/layout/StepUpProcess"/>
    <dgm:cxn modelId="{43C73A2D-91BD-8B48-82C3-3E1CA9DD8483}" srcId="{BE8E4925-2A0F-2F49-BAE2-5C4E4DD4F89B}" destId="{35383570-5BFD-394A-94C7-C57CDA215921}" srcOrd="0" destOrd="0" parTransId="{0FA2E55B-8365-6B4E-B8E4-B3BE022D21B7}" sibTransId="{B6459521-806B-AF43-BEC5-419DA789B80C}"/>
    <dgm:cxn modelId="{B8BC2754-A74C-3D4D-8653-63954CFA2B66}" type="presOf" srcId="{1F552216-B269-E64D-8199-91AA92ED05BB}" destId="{7F07C44B-CF1B-6C44-B469-4C4B7F34D95E}" srcOrd="0" destOrd="0" presId="urn:microsoft.com/office/officeart/2009/3/layout/StepUpProcess"/>
    <dgm:cxn modelId="{E3E97B78-9AFD-EC40-B99D-7A0C1F558EF6}" type="presOf" srcId="{35383570-5BFD-394A-94C7-C57CDA215921}" destId="{9916019B-DEE5-454D-8D8F-A56786A75693}" srcOrd="0" destOrd="0" presId="urn:microsoft.com/office/officeart/2009/3/layout/StepUpProcess"/>
    <dgm:cxn modelId="{653866E4-621F-F54F-A395-5E767FD1A36C}" srcId="{BE8E4925-2A0F-2F49-BAE2-5C4E4DD4F89B}" destId="{1E75A078-F959-9B41-AE4A-C66BCE19B6C0}" srcOrd="3" destOrd="0" parTransId="{A17BEA85-1839-0745-97A7-6E72565679FC}" sibTransId="{8FCCEE05-1ACA-2A4C-9449-4DBE0D3398AE}"/>
    <dgm:cxn modelId="{66ED61EC-B8B2-054D-840F-FB2608C1EF80}" srcId="{BE8E4925-2A0F-2F49-BAE2-5C4E4DD4F89B}" destId="{1F552216-B269-E64D-8199-91AA92ED05BB}" srcOrd="2" destOrd="0" parTransId="{4A4A1DBA-6BBF-4C4E-BD37-CF6436444AAD}" sibTransId="{914AB499-2EB2-3341-B537-559532C4A63E}"/>
    <dgm:cxn modelId="{85504AA8-F17C-084C-90CB-D2BAE1AF043C}" type="presParOf" srcId="{ECAB82DA-009B-B247-8786-7F537CC032ED}" destId="{5B41CE4B-C2E8-3E45-B8CC-10EBF793513E}" srcOrd="0" destOrd="0" presId="urn:microsoft.com/office/officeart/2009/3/layout/StepUpProcess"/>
    <dgm:cxn modelId="{E06F6298-D6CA-D343-AEB9-97809E4D41A3}" type="presParOf" srcId="{5B41CE4B-C2E8-3E45-B8CC-10EBF793513E}" destId="{249F8004-D5CE-1941-8F5D-C42C2CC637CA}" srcOrd="0" destOrd="0" presId="urn:microsoft.com/office/officeart/2009/3/layout/StepUpProcess"/>
    <dgm:cxn modelId="{B9093833-84C6-2042-B6D3-65CD41BDC727}" type="presParOf" srcId="{5B41CE4B-C2E8-3E45-B8CC-10EBF793513E}" destId="{9916019B-DEE5-454D-8D8F-A56786A75693}" srcOrd="1" destOrd="0" presId="urn:microsoft.com/office/officeart/2009/3/layout/StepUpProcess"/>
    <dgm:cxn modelId="{16F8CDF8-0366-B743-9488-4654AE2ABB09}" type="presParOf" srcId="{5B41CE4B-C2E8-3E45-B8CC-10EBF793513E}" destId="{7DC406C8-3EDE-F249-A1B6-77FC74BCA9CA}" srcOrd="2" destOrd="0" presId="urn:microsoft.com/office/officeart/2009/3/layout/StepUpProcess"/>
    <dgm:cxn modelId="{7BDC5235-E2F2-8946-802D-35CE74C89EEF}" type="presParOf" srcId="{ECAB82DA-009B-B247-8786-7F537CC032ED}" destId="{24684353-844F-AB42-89DC-795F876CDDD0}" srcOrd="1" destOrd="0" presId="urn:microsoft.com/office/officeart/2009/3/layout/StepUpProcess"/>
    <dgm:cxn modelId="{EE5C945C-0935-2749-9E32-A16336914313}" type="presParOf" srcId="{24684353-844F-AB42-89DC-795F876CDDD0}" destId="{74771837-4F5D-D846-9FE7-D8854581073C}" srcOrd="0" destOrd="0" presId="urn:microsoft.com/office/officeart/2009/3/layout/StepUpProcess"/>
    <dgm:cxn modelId="{0100BB8B-9F1B-F941-AD65-F9CFF0072F44}" type="presParOf" srcId="{ECAB82DA-009B-B247-8786-7F537CC032ED}" destId="{9282BB4C-38A6-D348-A567-BBE81F83EE59}" srcOrd="2" destOrd="0" presId="urn:microsoft.com/office/officeart/2009/3/layout/StepUpProcess"/>
    <dgm:cxn modelId="{1F97DA2C-42E9-AC4B-AD4E-4291A6D67058}" type="presParOf" srcId="{9282BB4C-38A6-D348-A567-BBE81F83EE59}" destId="{7BEC6834-2664-974C-9FFB-F5C9DB6107CC}" srcOrd="0" destOrd="0" presId="urn:microsoft.com/office/officeart/2009/3/layout/StepUpProcess"/>
    <dgm:cxn modelId="{34C743FE-0898-B747-AF02-9569C2CA3422}" type="presParOf" srcId="{9282BB4C-38A6-D348-A567-BBE81F83EE59}" destId="{E417671A-A799-AB43-BC0B-0B1A45F6CC05}" srcOrd="1" destOrd="0" presId="urn:microsoft.com/office/officeart/2009/3/layout/StepUpProcess"/>
    <dgm:cxn modelId="{CB0E271C-3476-FD44-9F01-2D21EE521CF5}" type="presParOf" srcId="{9282BB4C-38A6-D348-A567-BBE81F83EE59}" destId="{9D27AA29-B686-3F40-91E8-4420D05CAE69}" srcOrd="2" destOrd="0" presId="urn:microsoft.com/office/officeart/2009/3/layout/StepUpProcess"/>
    <dgm:cxn modelId="{816EBC5F-6B19-5E40-BEF4-85BC7D3C6F05}" type="presParOf" srcId="{ECAB82DA-009B-B247-8786-7F537CC032ED}" destId="{9E89147C-BBBE-EF4E-9A02-6E64E721A7AA}" srcOrd="3" destOrd="0" presId="urn:microsoft.com/office/officeart/2009/3/layout/StepUpProcess"/>
    <dgm:cxn modelId="{1F05AC66-813A-7B46-B805-70DBFEF689DA}" type="presParOf" srcId="{9E89147C-BBBE-EF4E-9A02-6E64E721A7AA}" destId="{9156030C-7ED2-5C49-A3BE-743647FC452C}" srcOrd="0" destOrd="0" presId="urn:microsoft.com/office/officeart/2009/3/layout/StepUpProcess"/>
    <dgm:cxn modelId="{F1450BA4-7E98-BE4E-A98A-C9241E0CD2BD}" type="presParOf" srcId="{ECAB82DA-009B-B247-8786-7F537CC032ED}" destId="{3DD88E54-7288-2B47-83FC-F675006EC1E4}" srcOrd="4" destOrd="0" presId="urn:microsoft.com/office/officeart/2009/3/layout/StepUpProcess"/>
    <dgm:cxn modelId="{E2DCCFFF-D462-6A4F-AF83-889AE6E37E9D}" type="presParOf" srcId="{3DD88E54-7288-2B47-83FC-F675006EC1E4}" destId="{40709A17-F29C-8E40-9984-16BEA7BF0090}" srcOrd="0" destOrd="0" presId="urn:microsoft.com/office/officeart/2009/3/layout/StepUpProcess"/>
    <dgm:cxn modelId="{112272A2-5186-B544-AAC9-86F689B16E32}" type="presParOf" srcId="{3DD88E54-7288-2B47-83FC-F675006EC1E4}" destId="{7F07C44B-CF1B-6C44-B469-4C4B7F34D95E}" srcOrd="1" destOrd="0" presId="urn:microsoft.com/office/officeart/2009/3/layout/StepUpProcess"/>
    <dgm:cxn modelId="{FCEA83CC-91BC-7C45-BC41-13D2A379FF18}" type="presParOf" srcId="{3DD88E54-7288-2B47-83FC-F675006EC1E4}" destId="{01A6DD9B-8A9B-2848-9B6F-7ED1E965807E}" srcOrd="2" destOrd="0" presId="urn:microsoft.com/office/officeart/2009/3/layout/StepUpProcess"/>
    <dgm:cxn modelId="{FBA6F917-81F4-A646-966B-14334332355C}" type="presParOf" srcId="{ECAB82DA-009B-B247-8786-7F537CC032ED}" destId="{1596DA0D-B401-8944-BA7A-90879C280772}" srcOrd="5" destOrd="0" presId="urn:microsoft.com/office/officeart/2009/3/layout/StepUpProcess"/>
    <dgm:cxn modelId="{1171D015-8795-3348-BC60-24964B5D33CE}" type="presParOf" srcId="{1596DA0D-B401-8944-BA7A-90879C280772}" destId="{386E96CF-52B0-B84A-BA43-C98712D16F55}" srcOrd="0" destOrd="0" presId="urn:microsoft.com/office/officeart/2009/3/layout/StepUpProcess"/>
    <dgm:cxn modelId="{23AE6B2C-8DD2-FC43-BE74-225AA7868B3D}" type="presParOf" srcId="{ECAB82DA-009B-B247-8786-7F537CC032ED}" destId="{1783BEF4-301A-0240-9E47-FDF5EFF4FB06}" srcOrd="6" destOrd="0" presId="urn:microsoft.com/office/officeart/2009/3/layout/StepUpProcess"/>
    <dgm:cxn modelId="{5D06738C-5CD5-EB40-871C-7BC4AD03FAC2}" type="presParOf" srcId="{1783BEF4-301A-0240-9E47-FDF5EFF4FB06}" destId="{A6B8C82E-61C9-6440-9DAE-5D3AC61FA31D}" srcOrd="0" destOrd="0" presId="urn:microsoft.com/office/officeart/2009/3/layout/StepUpProcess"/>
    <dgm:cxn modelId="{C8CEDDB3-A668-A548-BCB2-255446345374}" type="presParOf" srcId="{1783BEF4-301A-0240-9E47-FDF5EFF4FB06}" destId="{22B75256-8E85-6C4B-AFDD-F83D1D79819D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7CC4B9D-CB2F-414B-9DD2-779B931DDA84}" type="doc">
      <dgm:prSet loTypeId="urn:microsoft.com/office/officeart/2009/3/layout/StepUp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34B13ED-2EEA-694E-927C-6A6E51287BE8}">
      <dgm:prSet phldrT="[Text]"/>
      <dgm:spPr/>
      <dgm:t>
        <a:bodyPr/>
        <a:lstStyle/>
        <a:p>
          <a:r>
            <a:rPr lang="en-GB" dirty="0" err="1"/>
            <a:t>Sběr</a:t>
          </a:r>
          <a:r>
            <a:rPr lang="en-GB" baseline="0" dirty="0"/>
            <a:t> </a:t>
          </a:r>
          <a:r>
            <a:rPr lang="en-GB" baseline="0" dirty="0" err="1"/>
            <a:t>dat</a:t>
          </a:r>
          <a:endParaRPr lang="en-GB" dirty="0"/>
        </a:p>
      </dgm:t>
    </dgm:pt>
    <dgm:pt modelId="{3CEB5001-3BFD-4E4C-A607-1D0C31B60ECE}" type="parTrans" cxnId="{C8E579C4-CF77-F84C-9CEA-BB67CD55364E}">
      <dgm:prSet/>
      <dgm:spPr/>
      <dgm:t>
        <a:bodyPr/>
        <a:lstStyle/>
        <a:p>
          <a:endParaRPr lang="en-GB"/>
        </a:p>
      </dgm:t>
    </dgm:pt>
    <dgm:pt modelId="{E796979F-2B95-DD44-AD5B-8795052D95A2}" type="sibTrans" cxnId="{C8E579C4-CF77-F84C-9CEA-BB67CD55364E}">
      <dgm:prSet/>
      <dgm:spPr/>
      <dgm:t>
        <a:bodyPr/>
        <a:lstStyle/>
        <a:p>
          <a:endParaRPr lang="en-GB"/>
        </a:p>
      </dgm:t>
    </dgm:pt>
    <dgm:pt modelId="{6D215010-43AC-5943-A9AE-654CEEEF9DAF}">
      <dgm:prSet phldrT="[Text]"/>
      <dgm:spPr/>
      <dgm:t>
        <a:bodyPr/>
        <a:lstStyle/>
        <a:p>
          <a:r>
            <a:rPr lang="en-GB" dirty="0" err="1"/>
            <a:t>Předběžná</a:t>
          </a:r>
          <a:r>
            <a:rPr lang="en-GB" baseline="0" dirty="0"/>
            <a:t> </a:t>
          </a:r>
          <a:r>
            <a:rPr lang="en-GB" baseline="0" dirty="0" err="1"/>
            <a:t>hypotéza</a:t>
          </a:r>
          <a:endParaRPr lang="en-GB" dirty="0"/>
        </a:p>
      </dgm:t>
    </dgm:pt>
    <dgm:pt modelId="{E3DE0D27-591B-A042-8BAA-09E9A3719996}" type="parTrans" cxnId="{414DCBDD-3693-9148-9EDC-4FB5CE559220}">
      <dgm:prSet/>
      <dgm:spPr/>
      <dgm:t>
        <a:bodyPr/>
        <a:lstStyle/>
        <a:p>
          <a:endParaRPr lang="en-GB"/>
        </a:p>
      </dgm:t>
    </dgm:pt>
    <dgm:pt modelId="{59DBB082-14EE-F243-A9D4-F18C5531FA0A}" type="sibTrans" cxnId="{414DCBDD-3693-9148-9EDC-4FB5CE559220}">
      <dgm:prSet/>
      <dgm:spPr/>
      <dgm:t>
        <a:bodyPr/>
        <a:lstStyle/>
        <a:p>
          <a:endParaRPr lang="en-GB"/>
        </a:p>
      </dgm:t>
    </dgm:pt>
    <dgm:pt modelId="{7E0E15AA-2020-8E4D-B35D-CB70BAF49554}">
      <dgm:prSet phldrT="[Text]"/>
      <dgm:spPr/>
      <dgm:t>
        <a:bodyPr/>
        <a:lstStyle/>
        <a:p>
          <a:r>
            <a:rPr lang="en-GB" dirty="0" err="1"/>
            <a:t>Teorie</a:t>
          </a:r>
          <a:endParaRPr lang="en-GB" dirty="0"/>
        </a:p>
      </dgm:t>
    </dgm:pt>
    <dgm:pt modelId="{3BB3E776-7A13-3445-BBF2-67EE6CEA316B}" type="parTrans" cxnId="{C94FB330-CE7C-0440-9B55-FE58753D3B13}">
      <dgm:prSet/>
      <dgm:spPr/>
      <dgm:t>
        <a:bodyPr/>
        <a:lstStyle/>
        <a:p>
          <a:endParaRPr lang="en-GB"/>
        </a:p>
      </dgm:t>
    </dgm:pt>
    <dgm:pt modelId="{C3AF6941-B44A-0E44-AA8B-E5DBBE156FB7}" type="sibTrans" cxnId="{C94FB330-CE7C-0440-9B55-FE58753D3B13}">
      <dgm:prSet/>
      <dgm:spPr/>
      <dgm:t>
        <a:bodyPr/>
        <a:lstStyle/>
        <a:p>
          <a:endParaRPr lang="en-GB"/>
        </a:p>
      </dgm:t>
    </dgm:pt>
    <dgm:pt modelId="{3FA85D41-44E8-554F-BE3B-2FC47D9058D6}">
      <dgm:prSet/>
      <dgm:spPr/>
      <dgm:t>
        <a:bodyPr/>
        <a:lstStyle/>
        <a:p>
          <a:r>
            <a:rPr lang="en-GB" dirty="0"/>
            <a:t>Pattern</a:t>
          </a:r>
        </a:p>
      </dgm:t>
    </dgm:pt>
    <dgm:pt modelId="{155B8AE0-D58D-EE49-A880-136E103F3DC1}" type="parTrans" cxnId="{671440CD-F01C-3545-8B64-078C09F1B26E}">
      <dgm:prSet/>
      <dgm:spPr/>
      <dgm:t>
        <a:bodyPr/>
        <a:lstStyle/>
        <a:p>
          <a:endParaRPr lang="en-GB"/>
        </a:p>
      </dgm:t>
    </dgm:pt>
    <dgm:pt modelId="{5FBC8380-2542-3D4A-A72D-4EF1306CE259}" type="sibTrans" cxnId="{671440CD-F01C-3545-8B64-078C09F1B26E}">
      <dgm:prSet/>
      <dgm:spPr/>
      <dgm:t>
        <a:bodyPr/>
        <a:lstStyle/>
        <a:p>
          <a:endParaRPr lang="en-GB"/>
        </a:p>
      </dgm:t>
    </dgm:pt>
    <dgm:pt modelId="{8EF47D32-F732-1D4B-8542-167B153790AA}" type="pres">
      <dgm:prSet presAssocID="{07CC4B9D-CB2F-414B-9DD2-779B931DDA84}" presName="rootnode" presStyleCnt="0">
        <dgm:presLayoutVars>
          <dgm:chMax/>
          <dgm:chPref/>
          <dgm:dir/>
          <dgm:animLvl val="lvl"/>
        </dgm:presLayoutVars>
      </dgm:prSet>
      <dgm:spPr/>
    </dgm:pt>
    <dgm:pt modelId="{0C3A70B1-736C-1F49-B4A4-E6345D034DCE}" type="pres">
      <dgm:prSet presAssocID="{734B13ED-2EEA-694E-927C-6A6E51287BE8}" presName="composite" presStyleCnt="0"/>
      <dgm:spPr/>
    </dgm:pt>
    <dgm:pt modelId="{D486619D-86A0-954A-B3B4-62BA7613659D}" type="pres">
      <dgm:prSet presAssocID="{734B13ED-2EEA-694E-927C-6A6E51287BE8}" presName="LShape" presStyleLbl="alignNode1" presStyleIdx="0" presStyleCnt="7"/>
      <dgm:spPr/>
    </dgm:pt>
    <dgm:pt modelId="{E303796D-0ED7-E24F-B7DE-0747B726585D}" type="pres">
      <dgm:prSet presAssocID="{734B13ED-2EEA-694E-927C-6A6E51287BE8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FB696F0B-DC66-4F4E-B4F8-953B0E123A08}" type="pres">
      <dgm:prSet presAssocID="{734B13ED-2EEA-694E-927C-6A6E51287BE8}" presName="Triangle" presStyleLbl="alignNode1" presStyleIdx="1" presStyleCnt="7"/>
      <dgm:spPr/>
    </dgm:pt>
    <dgm:pt modelId="{8499B25F-9D37-9E4C-B9E0-92E248CAC4FE}" type="pres">
      <dgm:prSet presAssocID="{E796979F-2B95-DD44-AD5B-8795052D95A2}" presName="sibTrans" presStyleCnt="0"/>
      <dgm:spPr/>
    </dgm:pt>
    <dgm:pt modelId="{1DC95460-250D-5748-90F3-28072AE625A5}" type="pres">
      <dgm:prSet presAssocID="{E796979F-2B95-DD44-AD5B-8795052D95A2}" presName="space" presStyleCnt="0"/>
      <dgm:spPr/>
    </dgm:pt>
    <dgm:pt modelId="{0CEE1EEE-F711-DC47-B549-09432AC213B6}" type="pres">
      <dgm:prSet presAssocID="{3FA85D41-44E8-554F-BE3B-2FC47D9058D6}" presName="composite" presStyleCnt="0"/>
      <dgm:spPr/>
    </dgm:pt>
    <dgm:pt modelId="{C878AE4D-3754-0C4A-BC95-F86BAB0A4A22}" type="pres">
      <dgm:prSet presAssocID="{3FA85D41-44E8-554F-BE3B-2FC47D9058D6}" presName="LShape" presStyleLbl="alignNode1" presStyleIdx="2" presStyleCnt="7"/>
      <dgm:spPr/>
    </dgm:pt>
    <dgm:pt modelId="{9964010C-9FED-1E44-9E27-45B014BDF938}" type="pres">
      <dgm:prSet presAssocID="{3FA85D41-44E8-554F-BE3B-2FC47D9058D6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55D5282F-42CE-B443-B86E-DAC68937B0D7}" type="pres">
      <dgm:prSet presAssocID="{3FA85D41-44E8-554F-BE3B-2FC47D9058D6}" presName="Triangle" presStyleLbl="alignNode1" presStyleIdx="3" presStyleCnt="7"/>
      <dgm:spPr/>
    </dgm:pt>
    <dgm:pt modelId="{2C415D86-8E01-954C-9FE6-6596C6AB5D56}" type="pres">
      <dgm:prSet presAssocID="{5FBC8380-2542-3D4A-A72D-4EF1306CE259}" presName="sibTrans" presStyleCnt="0"/>
      <dgm:spPr/>
    </dgm:pt>
    <dgm:pt modelId="{4B31B1DC-34FB-E14A-9647-DA46A1D8C2DE}" type="pres">
      <dgm:prSet presAssocID="{5FBC8380-2542-3D4A-A72D-4EF1306CE259}" presName="space" presStyleCnt="0"/>
      <dgm:spPr/>
    </dgm:pt>
    <dgm:pt modelId="{F4CEB10B-8193-4047-A39F-7C2351C49799}" type="pres">
      <dgm:prSet presAssocID="{6D215010-43AC-5943-A9AE-654CEEEF9DAF}" presName="composite" presStyleCnt="0"/>
      <dgm:spPr/>
    </dgm:pt>
    <dgm:pt modelId="{DA864156-EB8D-0D42-9A77-C5F56A248FFF}" type="pres">
      <dgm:prSet presAssocID="{6D215010-43AC-5943-A9AE-654CEEEF9DAF}" presName="LShape" presStyleLbl="alignNode1" presStyleIdx="4" presStyleCnt="7"/>
      <dgm:spPr/>
    </dgm:pt>
    <dgm:pt modelId="{8C5D0FCC-FB6E-FD49-8D49-0EB7D509917A}" type="pres">
      <dgm:prSet presAssocID="{6D215010-43AC-5943-A9AE-654CEEEF9DAF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21D83D89-A789-7344-BB54-C6192ACD4719}" type="pres">
      <dgm:prSet presAssocID="{6D215010-43AC-5943-A9AE-654CEEEF9DAF}" presName="Triangle" presStyleLbl="alignNode1" presStyleIdx="5" presStyleCnt="7"/>
      <dgm:spPr/>
    </dgm:pt>
    <dgm:pt modelId="{30B1BE23-9912-F34F-B6B1-FBCDEC6214D5}" type="pres">
      <dgm:prSet presAssocID="{59DBB082-14EE-F243-A9D4-F18C5531FA0A}" presName="sibTrans" presStyleCnt="0"/>
      <dgm:spPr/>
    </dgm:pt>
    <dgm:pt modelId="{2B69F2A8-5C4C-894A-9347-F97A0CF7ED4D}" type="pres">
      <dgm:prSet presAssocID="{59DBB082-14EE-F243-A9D4-F18C5531FA0A}" presName="space" presStyleCnt="0"/>
      <dgm:spPr/>
    </dgm:pt>
    <dgm:pt modelId="{40A9D01D-868F-E242-AFFB-F097045A6174}" type="pres">
      <dgm:prSet presAssocID="{7E0E15AA-2020-8E4D-B35D-CB70BAF49554}" presName="composite" presStyleCnt="0"/>
      <dgm:spPr/>
    </dgm:pt>
    <dgm:pt modelId="{2A2E0C13-BDDF-5B42-BE04-B68255553A20}" type="pres">
      <dgm:prSet presAssocID="{7E0E15AA-2020-8E4D-B35D-CB70BAF49554}" presName="LShape" presStyleLbl="alignNode1" presStyleIdx="6" presStyleCnt="7"/>
      <dgm:spPr/>
    </dgm:pt>
    <dgm:pt modelId="{CEA0D314-E79C-B345-888D-A7D53642197C}" type="pres">
      <dgm:prSet presAssocID="{7E0E15AA-2020-8E4D-B35D-CB70BAF49554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CB856600-4DC5-3240-B905-E8962EF302E5}" type="presOf" srcId="{07CC4B9D-CB2F-414B-9DD2-779B931DDA84}" destId="{8EF47D32-F732-1D4B-8542-167B153790AA}" srcOrd="0" destOrd="0" presId="urn:microsoft.com/office/officeart/2009/3/layout/StepUpProcess"/>
    <dgm:cxn modelId="{C94FB330-CE7C-0440-9B55-FE58753D3B13}" srcId="{07CC4B9D-CB2F-414B-9DD2-779B931DDA84}" destId="{7E0E15AA-2020-8E4D-B35D-CB70BAF49554}" srcOrd="3" destOrd="0" parTransId="{3BB3E776-7A13-3445-BBF2-67EE6CEA316B}" sibTransId="{C3AF6941-B44A-0E44-AA8B-E5DBBE156FB7}"/>
    <dgm:cxn modelId="{47988744-8C66-4B4C-9B1C-C582BBE2CF1D}" type="presOf" srcId="{734B13ED-2EEA-694E-927C-6A6E51287BE8}" destId="{E303796D-0ED7-E24F-B7DE-0747B726585D}" srcOrd="0" destOrd="0" presId="urn:microsoft.com/office/officeart/2009/3/layout/StepUpProcess"/>
    <dgm:cxn modelId="{91D2E858-C7B1-2342-8FD7-427DFDC5FAD4}" type="presOf" srcId="{3FA85D41-44E8-554F-BE3B-2FC47D9058D6}" destId="{9964010C-9FED-1E44-9E27-45B014BDF938}" srcOrd="0" destOrd="0" presId="urn:microsoft.com/office/officeart/2009/3/layout/StepUpProcess"/>
    <dgm:cxn modelId="{F6540876-E7C6-C742-B43C-464A1A0D9A06}" type="presOf" srcId="{6D215010-43AC-5943-A9AE-654CEEEF9DAF}" destId="{8C5D0FCC-FB6E-FD49-8D49-0EB7D509917A}" srcOrd="0" destOrd="0" presId="urn:microsoft.com/office/officeart/2009/3/layout/StepUpProcess"/>
    <dgm:cxn modelId="{C8E579C4-CF77-F84C-9CEA-BB67CD55364E}" srcId="{07CC4B9D-CB2F-414B-9DD2-779B931DDA84}" destId="{734B13ED-2EEA-694E-927C-6A6E51287BE8}" srcOrd="0" destOrd="0" parTransId="{3CEB5001-3BFD-4E4C-A607-1D0C31B60ECE}" sibTransId="{E796979F-2B95-DD44-AD5B-8795052D95A2}"/>
    <dgm:cxn modelId="{671440CD-F01C-3545-8B64-078C09F1B26E}" srcId="{07CC4B9D-CB2F-414B-9DD2-779B931DDA84}" destId="{3FA85D41-44E8-554F-BE3B-2FC47D9058D6}" srcOrd="1" destOrd="0" parTransId="{155B8AE0-D58D-EE49-A880-136E103F3DC1}" sibTransId="{5FBC8380-2542-3D4A-A72D-4EF1306CE259}"/>
    <dgm:cxn modelId="{414DCBDD-3693-9148-9EDC-4FB5CE559220}" srcId="{07CC4B9D-CB2F-414B-9DD2-779B931DDA84}" destId="{6D215010-43AC-5943-A9AE-654CEEEF9DAF}" srcOrd="2" destOrd="0" parTransId="{E3DE0D27-591B-A042-8BAA-09E9A3719996}" sibTransId="{59DBB082-14EE-F243-A9D4-F18C5531FA0A}"/>
    <dgm:cxn modelId="{25D839E2-D84F-1A48-957C-ED2EF5043D67}" type="presOf" srcId="{7E0E15AA-2020-8E4D-B35D-CB70BAF49554}" destId="{CEA0D314-E79C-B345-888D-A7D53642197C}" srcOrd="0" destOrd="0" presId="urn:microsoft.com/office/officeart/2009/3/layout/StepUpProcess"/>
    <dgm:cxn modelId="{9371D17D-1763-8643-8CCE-2F69A0195A03}" type="presParOf" srcId="{8EF47D32-F732-1D4B-8542-167B153790AA}" destId="{0C3A70B1-736C-1F49-B4A4-E6345D034DCE}" srcOrd="0" destOrd="0" presId="urn:microsoft.com/office/officeart/2009/3/layout/StepUpProcess"/>
    <dgm:cxn modelId="{FED202CC-D440-E54C-8875-95CBC5B6341D}" type="presParOf" srcId="{0C3A70B1-736C-1F49-B4A4-E6345D034DCE}" destId="{D486619D-86A0-954A-B3B4-62BA7613659D}" srcOrd="0" destOrd="0" presId="urn:microsoft.com/office/officeart/2009/3/layout/StepUpProcess"/>
    <dgm:cxn modelId="{DED5A8FB-00D3-7247-A4D1-1A228250DBD4}" type="presParOf" srcId="{0C3A70B1-736C-1F49-B4A4-E6345D034DCE}" destId="{E303796D-0ED7-E24F-B7DE-0747B726585D}" srcOrd="1" destOrd="0" presId="urn:microsoft.com/office/officeart/2009/3/layout/StepUpProcess"/>
    <dgm:cxn modelId="{DB190D57-5C9E-3446-AF0F-1B1263B35CA9}" type="presParOf" srcId="{0C3A70B1-736C-1F49-B4A4-E6345D034DCE}" destId="{FB696F0B-DC66-4F4E-B4F8-953B0E123A08}" srcOrd="2" destOrd="0" presId="urn:microsoft.com/office/officeart/2009/3/layout/StepUpProcess"/>
    <dgm:cxn modelId="{22763FEB-D80E-474B-B2D7-852CB5717A40}" type="presParOf" srcId="{8EF47D32-F732-1D4B-8542-167B153790AA}" destId="{8499B25F-9D37-9E4C-B9E0-92E248CAC4FE}" srcOrd="1" destOrd="0" presId="urn:microsoft.com/office/officeart/2009/3/layout/StepUpProcess"/>
    <dgm:cxn modelId="{FC1D06CF-79DA-4B43-9831-6ED6D175DA92}" type="presParOf" srcId="{8499B25F-9D37-9E4C-B9E0-92E248CAC4FE}" destId="{1DC95460-250D-5748-90F3-28072AE625A5}" srcOrd="0" destOrd="0" presId="urn:microsoft.com/office/officeart/2009/3/layout/StepUpProcess"/>
    <dgm:cxn modelId="{BD56626E-57D6-C343-A20D-688CAF583AC6}" type="presParOf" srcId="{8EF47D32-F732-1D4B-8542-167B153790AA}" destId="{0CEE1EEE-F711-DC47-B549-09432AC213B6}" srcOrd="2" destOrd="0" presId="urn:microsoft.com/office/officeart/2009/3/layout/StepUpProcess"/>
    <dgm:cxn modelId="{79348260-4164-574E-802E-AC559D4A5174}" type="presParOf" srcId="{0CEE1EEE-F711-DC47-B549-09432AC213B6}" destId="{C878AE4D-3754-0C4A-BC95-F86BAB0A4A22}" srcOrd="0" destOrd="0" presId="urn:microsoft.com/office/officeart/2009/3/layout/StepUpProcess"/>
    <dgm:cxn modelId="{088BBD84-6AFB-4843-8D39-665FBEC1D881}" type="presParOf" srcId="{0CEE1EEE-F711-DC47-B549-09432AC213B6}" destId="{9964010C-9FED-1E44-9E27-45B014BDF938}" srcOrd="1" destOrd="0" presId="urn:microsoft.com/office/officeart/2009/3/layout/StepUpProcess"/>
    <dgm:cxn modelId="{4C49850F-390C-4346-AE97-C3AD21E568E8}" type="presParOf" srcId="{0CEE1EEE-F711-DC47-B549-09432AC213B6}" destId="{55D5282F-42CE-B443-B86E-DAC68937B0D7}" srcOrd="2" destOrd="0" presId="urn:microsoft.com/office/officeart/2009/3/layout/StepUpProcess"/>
    <dgm:cxn modelId="{D70A7491-C7B1-2C42-8124-D3B10893493A}" type="presParOf" srcId="{8EF47D32-F732-1D4B-8542-167B153790AA}" destId="{2C415D86-8E01-954C-9FE6-6596C6AB5D56}" srcOrd="3" destOrd="0" presId="urn:microsoft.com/office/officeart/2009/3/layout/StepUpProcess"/>
    <dgm:cxn modelId="{F4C025C8-7E68-A64C-8F61-1B476D2B4385}" type="presParOf" srcId="{2C415D86-8E01-954C-9FE6-6596C6AB5D56}" destId="{4B31B1DC-34FB-E14A-9647-DA46A1D8C2DE}" srcOrd="0" destOrd="0" presId="urn:microsoft.com/office/officeart/2009/3/layout/StepUpProcess"/>
    <dgm:cxn modelId="{193E2450-DE58-CE4B-AEF5-C761F79E38EF}" type="presParOf" srcId="{8EF47D32-F732-1D4B-8542-167B153790AA}" destId="{F4CEB10B-8193-4047-A39F-7C2351C49799}" srcOrd="4" destOrd="0" presId="urn:microsoft.com/office/officeart/2009/3/layout/StepUpProcess"/>
    <dgm:cxn modelId="{74C5DDA7-781C-DD4E-ADCC-8573449E026F}" type="presParOf" srcId="{F4CEB10B-8193-4047-A39F-7C2351C49799}" destId="{DA864156-EB8D-0D42-9A77-C5F56A248FFF}" srcOrd="0" destOrd="0" presId="urn:microsoft.com/office/officeart/2009/3/layout/StepUpProcess"/>
    <dgm:cxn modelId="{C2861091-B4BF-9D4A-9418-1722A191C400}" type="presParOf" srcId="{F4CEB10B-8193-4047-A39F-7C2351C49799}" destId="{8C5D0FCC-FB6E-FD49-8D49-0EB7D509917A}" srcOrd="1" destOrd="0" presId="urn:microsoft.com/office/officeart/2009/3/layout/StepUpProcess"/>
    <dgm:cxn modelId="{4A8C4FBA-0F04-8045-8DD9-567C26C8033C}" type="presParOf" srcId="{F4CEB10B-8193-4047-A39F-7C2351C49799}" destId="{21D83D89-A789-7344-BB54-C6192ACD4719}" srcOrd="2" destOrd="0" presId="urn:microsoft.com/office/officeart/2009/3/layout/StepUpProcess"/>
    <dgm:cxn modelId="{7534BFE5-A01D-3941-83A4-107B0D168D0A}" type="presParOf" srcId="{8EF47D32-F732-1D4B-8542-167B153790AA}" destId="{30B1BE23-9912-F34F-B6B1-FBCDEC6214D5}" srcOrd="5" destOrd="0" presId="urn:microsoft.com/office/officeart/2009/3/layout/StepUpProcess"/>
    <dgm:cxn modelId="{50FBA04F-F34C-E349-95F0-693CC674C25A}" type="presParOf" srcId="{30B1BE23-9912-F34F-B6B1-FBCDEC6214D5}" destId="{2B69F2A8-5C4C-894A-9347-F97A0CF7ED4D}" srcOrd="0" destOrd="0" presId="urn:microsoft.com/office/officeart/2009/3/layout/StepUpProcess"/>
    <dgm:cxn modelId="{5202064C-1A0E-F043-AF38-FA948851E44C}" type="presParOf" srcId="{8EF47D32-F732-1D4B-8542-167B153790AA}" destId="{40A9D01D-868F-E242-AFFB-F097045A6174}" srcOrd="6" destOrd="0" presId="urn:microsoft.com/office/officeart/2009/3/layout/StepUpProcess"/>
    <dgm:cxn modelId="{1E183A94-AF3A-4A4B-BBED-9A68491085AD}" type="presParOf" srcId="{40A9D01D-868F-E242-AFFB-F097045A6174}" destId="{2A2E0C13-BDDF-5B42-BE04-B68255553A20}" srcOrd="0" destOrd="0" presId="urn:microsoft.com/office/officeart/2009/3/layout/StepUpProcess"/>
    <dgm:cxn modelId="{72C38E6A-4894-3545-A50C-2585AE758020}" type="presParOf" srcId="{40A9D01D-868F-E242-AFFB-F097045A6174}" destId="{CEA0D314-E79C-B345-888D-A7D53642197C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B5CC1E-8C9A-7740-80C0-364C1E3EECCC}" type="doc">
      <dgm:prSet loTypeId="urn:microsoft.com/office/officeart/2005/8/layout/cycle7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E0CD615-B013-D848-B97F-4BDC778487CB}">
      <dgm:prSet phldrT="[Text]"/>
      <dgm:spPr/>
      <dgm:t>
        <a:bodyPr/>
        <a:lstStyle/>
        <a:p>
          <a:r>
            <a:rPr lang="cs-CZ" noProof="0" dirty="0"/>
            <a:t>Předpoklady</a:t>
          </a:r>
        </a:p>
      </dgm:t>
    </dgm:pt>
    <dgm:pt modelId="{46AA0CC0-92E0-7C47-8966-D6DE92ADE5F4}" type="parTrans" cxnId="{7A8E5D99-3A33-2344-BD82-611676AEB9C3}">
      <dgm:prSet/>
      <dgm:spPr/>
      <dgm:t>
        <a:bodyPr/>
        <a:lstStyle/>
        <a:p>
          <a:endParaRPr lang="en-GB"/>
        </a:p>
      </dgm:t>
    </dgm:pt>
    <dgm:pt modelId="{1C63B191-33D9-184B-B842-626AB0D88EDF}" type="sibTrans" cxnId="{7A8E5D99-3A33-2344-BD82-611676AEB9C3}">
      <dgm:prSet/>
      <dgm:spPr/>
      <dgm:t>
        <a:bodyPr/>
        <a:lstStyle/>
        <a:p>
          <a:endParaRPr lang="en-GB"/>
        </a:p>
      </dgm:t>
    </dgm:pt>
    <dgm:pt modelId="{564378BE-E25A-214C-8F94-DEB21B854560}">
      <dgm:prSet phldrT="[Text]"/>
      <dgm:spPr/>
      <dgm:t>
        <a:bodyPr/>
        <a:lstStyle/>
        <a:p>
          <a:r>
            <a:rPr lang="cs-CZ" noProof="0" dirty="0"/>
            <a:t>Filozofie výzkumu</a:t>
          </a:r>
        </a:p>
      </dgm:t>
    </dgm:pt>
    <dgm:pt modelId="{84A933C1-D56A-3042-A5C9-604D455BAC24}" type="parTrans" cxnId="{DA637015-D288-B645-A116-02C69EA25F49}">
      <dgm:prSet/>
      <dgm:spPr/>
      <dgm:t>
        <a:bodyPr/>
        <a:lstStyle/>
        <a:p>
          <a:endParaRPr lang="en-GB"/>
        </a:p>
      </dgm:t>
    </dgm:pt>
    <dgm:pt modelId="{43CB6A91-2805-DE48-B1F1-A4113B9C4093}" type="sibTrans" cxnId="{DA637015-D288-B645-A116-02C69EA25F49}">
      <dgm:prSet/>
      <dgm:spPr/>
      <dgm:t>
        <a:bodyPr/>
        <a:lstStyle/>
        <a:p>
          <a:endParaRPr lang="en-GB"/>
        </a:p>
      </dgm:t>
    </dgm:pt>
    <dgm:pt modelId="{420CF574-1B85-BC40-A764-AD692603EB3D}">
      <dgm:prSet phldrT="[Text]"/>
      <dgm:spPr/>
      <dgm:t>
        <a:bodyPr/>
        <a:lstStyle/>
        <a:p>
          <a:r>
            <a:rPr lang="cs-CZ" noProof="0" dirty="0"/>
            <a:t>Design výzkumu</a:t>
          </a:r>
        </a:p>
      </dgm:t>
    </dgm:pt>
    <dgm:pt modelId="{B37642D2-068C-1F4F-8265-4720E72398FC}" type="parTrans" cxnId="{4138B9FC-51E1-584D-A8A2-2F76FB1A13DA}">
      <dgm:prSet/>
      <dgm:spPr/>
      <dgm:t>
        <a:bodyPr/>
        <a:lstStyle/>
        <a:p>
          <a:endParaRPr lang="en-GB"/>
        </a:p>
      </dgm:t>
    </dgm:pt>
    <dgm:pt modelId="{DBD830EC-DE41-5747-AB98-85F1CAD5F896}" type="sibTrans" cxnId="{4138B9FC-51E1-584D-A8A2-2F76FB1A13DA}">
      <dgm:prSet/>
      <dgm:spPr/>
      <dgm:t>
        <a:bodyPr/>
        <a:lstStyle/>
        <a:p>
          <a:endParaRPr lang="en-GB"/>
        </a:p>
      </dgm:t>
    </dgm:pt>
    <dgm:pt modelId="{46C6A7CA-1FF7-FB45-9011-270375E7769A}" type="pres">
      <dgm:prSet presAssocID="{DEB5CC1E-8C9A-7740-80C0-364C1E3EECCC}" presName="Name0" presStyleCnt="0">
        <dgm:presLayoutVars>
          <dgm:dir/>
          <dgm:resizeHandles val="exact"/>
        </dgm:presLayoutVars>
      </dgm:prSet>
      <dgm:spPr/>
    </dgm:pt>
    <dgm:pt modelId="{65727229-CC75-964C-9D8B-A77696F42164}" type="pres">
      <dgm:prSet presAssocID="{2E0CD615-B013-D848-B97F-4BDC778487CB}" presName="node" presStyleLbl="node1" presStyleIdx="0" presStyleCnt="3" custRadScaleRad="143508" custRadScaleInc="-77222">
        <dgm:presLayoutVars>
          <dgm:bulletEnabled val="1"/>
        </dgm:presLayoutVars>
      </dgm:prSet>
      <dgm:spPr/>
    </dgm:pt>
    <dgm:pt modelId="{BCD34E6F-FD69-B543-B8B1-2AECB7C9DB9E}" type="pres">
      <dgm:prSet presAssocID="{1C63B191-33D9-184B-B842-626AB0D88EDF}" presName="sibTrans" presStyleLbl="sibTrans2D1" presStyleIdx="0" presStyleCnt="3"/>
      <dgm:spPr/>
    </dgm:pt>
    <dgm:pt modelId="{00333261-006A-6942-A1E4-637BC07A87FD}" type="pres">
      <dgm:prSet presAssocID="{1C63B191-33D9-184B-B842-626AB0D88EDF}" presName="connectorText" presStyleLbl="sibTrans2D1" presStyleIdx="0" presStyleCnt="3"/>
      <dgm:spPr/>
    </dgm:pt>
    <dgm:pt modelId="{181E08B6-E07E-AC4B-99D5-060BF3D2F785}" type="pres">
      <dgm:prSet presAssocID="{564378BE-E25A-214C-8F94-DEB21B854560}" presName="node" presStyleLbl="node1" presStyleIdx="1" presStyleCnt="3" custRadScaleRad="146182" custRadScaleInc="-120129">
        <dgm:presLayoutVars>
          <dgm:bulletEnabled val="1"/>
        </dgm:presLayoutVars>
      </dgm:prSet>
      <dgm:spPr/>
    </dgm:pt>
    <dgm:pt modelId="{50756E65-CCB9-814F-B26E-4A33648A39DB}" type="pres">
      <dgm:prSet presAssocID="{43CB6A91-2805-DE48-B1F1-A4113B9C4093}" presName="sibTrans" presStyleLbl="sibTrans2D1" presStyleIdx="1" presStyleCnt="3"/>
      <dgm:spPr/>
    </dgm:pt>
    <dgm:pt modelId="{D1BA896A-C8F5-8643-A529-6C75D80CFC86}" type="pres">
      <dgm:prSet presAssocID="{43CB6A91-2805-DE48-B1F1-A4113B9C4093}" presName="connectorText" presStyleLbl="sibTrans2D1" presStyleIdx="1" presStyleCnt="3"/>
      <dgm:spPr/>
    </dgm:pt>
    <dgm:pt modelId="{960B6B80-59C7-D349-908E-201862A7B9D3}" type="pres">
      <dgm:prSet presAssocID="{420CF574-1B85-BC40-A764-AD692603EB3D}" presName="node" presStyleLbl="node1" presStyleIdx="2" presStyleCnt="3" custRadScaleRad="36810" custRadScaleInc="-90662">
        <dgm:presLayoutVars>
          <dgm:bulletEnabled val="1"/>
        </dgm:presLayoutVars>
      </dgm:prSet>
      <dgm:spPr/>
    </dgm:pt>
    <dgm:pt modelId="{21C98F3B-30FF-DC42-99F9-2CE4DEC3AB07}" type="pres">
      <dgm:prSet presAssocID="{DBD830EC-DE41-5747-AB98-85F1CAD5F896}" presName="sibTrans" presStyleLbl="sibTrans2D1" presStyleIdx="2" presStyleCnt="3"/>
      <dgm:spPr/>
    </dgm:pt>
    <dgm:pt modelId="{D643DE98-F758-3647-B570-F2142E76ECEA}" type="pres">
      <dgm:prSet presAssocID="{DBD830EC-DE41-5747-AB98-85F1CAD5F896}" presName="connectorText" presStyleLbl="sibTrans2D1" presStyleIdx="2" presStyleCnt="3"/>
      <dgm:spPr/>
    </dgm:pt>
  </dgm:ptLst>
  <dgm:cxnLst>
    <dgm:cxn modelId="{E088B50A-3DCC-EC48-B44E-0A54847D642C}" type="presOf" srcId="{564378BE-E25A-214C-8F94-DEB21B854560}" destId="{181E08B6-E07E-AC4B-99D5-060BF3D2F785}" srcOrd="0" destOrd="0" presId="urn:microsoft.com/office/officeart/2005/8/layout/cycle7"/>
    <dgm:cxn modelId="{B39C7F0E-29DB-2545-9791-5D627801AF45}" type="presOf" srcId="{DBD830EC-DE41-5747-AB98-85F1CAD5F896}" destId="{D643DE98-F758-3647-B570-F2142E76ECEA}" srcOrd="1" destOrd="0" presId="urn:microsoft.com/office/officeart/2005/8/layout/cycle7"/>
    <dgm:cxn modelId="{18056013-BD59-5B47-AA07-9A1C1FCAAD91}" type="presOf" srcId="{1C63B191-33D9-184B-B842-626AB0D88EDF}" destId="{BCD34E6F-FD69-B543-B8B1-2AECB7C9DB9E}" srcOrd="0" destOrd="0" presId="urn:microsoft.com/office/officeart/2005/8/layout/cycle7"/>
    <dgm:cxn modelId="{DA637015-D288-B645-A116-02C69EA25F49}" srcId="{DEB5CC1E-8C9A-7740-80C0-364C1E3EECCC}" destId="{564378BE-E25A-214C-8F94-DEB21B854560}" srcOrd="1" destOrd="0" parTransId="{84A933C1-D56A-3042-A5C9-604D455BAC24}" sibTransId="{43CB6A91-2805-DE48-B1F1-A4113B9C4093}"/>
    <dgm:cxn modelId="{2FCCA621-8C2A-3A49-9F0F-F491D66C4B17}" type="presOf" srcId="{420CF574-1B85-BC40-A764-AD692603EB3D}" destId="{960B6B80-59C7-D349-908E-201862A7B9D3}" srcOrd="0" destOrd="0" presId="urn:microsoft.com/office/officeart/2005/8/layout/cycle7"/>
    <dgm:cxn modelId="{EFB5B836-1BAC-6240-9037-6F975CCF695E}" type="presOf" srcId="{2E0CD615-B013-D848-B97F-4BDC778487CB}" destId="{65727229-CC75-964C-9D8B-A77696F42164}" srcOrd="0" destOrd="0" presId="urn:microsoft.com/office/officeart/2005/8/layout/cycle7"/>
    <dgm:cxn modelId="{2D647970-6574-384E-8502-6EC53F7BBF70}" type="presOf" srcId="{1C63B191-33D9-184B-B842-626AB0D88EDF}" destId="{00333261-006A-6942-A1E4-637BC07A87FD}" srcOrd="1" destOrd="0" presId="urn:microsoft.com/office/officeart/2005/8/layout/cycle7"/>
    <dgm:cxn modelId="{636F6084-963B-F246-B942-E55C5536B798}" type="presOf" srcId="{43CB6A91-2805-DE48-B1F1-A4113B9C4093}" destId="{D1BA896A-C8F5-8643-A529-6C75D80CFC86}" srcOrd="1" destOrd="0" presId="urn:microsoft.com/office/officeart/2005/8/layout/cycle7"/>
    <dgm:cxn modelId="{74383089-6EAB-FE40-B65B-B81850C55249}" type="presOf" srcId="{DEB5CC1E-8C9A-7740-80C0-364C1E3EECCC}" destId="{46C6A7CA-1FF7-FB45-9011-270375E7769A}" srcOrd="0" destOrd="0" presId="urn:microsoft.com/office/officeart/2005/8/layout/cycle7"/>
    <dgm:cxn modelId="{BE2FC989-7E02-AA46-BA78-FB77B785968A}" type="presOf" srcId="{DBD830EC-DE41-5747-AB98-85F1CAD5F896}" destId="{21C98F3B-30FF-DC42-99F9-2CE4DEC3AB07}" srcOrd="0" destOrd="0" presId="urn:microsoft.com/office/officeart/2005/8/layout/cycle7"/>
    <dgm:cxn modelId="{7A8E5D99-3A33-2344-BD82-611676AEB9C3}" srcId="{DEB5CC1E-8C9A-7740-80C0-364C1E3EECCC}" destId="{2E0CD615-B013-D848-B97F-4BDC778487CB}" srcOrd="0" destOrd="0" parTransId="{46AA0CC0-92E0-7C47-8966-D6DE92ADE5F4}" sibTransId="{1C63B191-33D9-184B-B842-626AB0D88EDF}"/>
    <dgm:cxn modelId="{85FC32F0-E99E-E549-8423-2B9394A6C2EC}" type="presOf" srcId="{43CB6A91-2805-DE48-B1F1-A4113B9C4093}" destId="{50756E65-CCB9-814F-B26E-4A33648A39DB}" srcOrd="0" destOrd="0" presId="urn:microsoft.com/office/officeart/2005/8/layout/cycle7"/>
    <dgm:cxn modelId="{4138B9FC-51E1-584D-A8A2-2F76FB1A13DA}" srcId="{DEB5CC1E-8C9A-7740-80C0-364C1E3EECCC}" destId="{420CF574-1B85-BC40-A764-AD692603EB3D}" srcOrd="2" destOrd="0" parTransId="{B37642D2-068C-1F4F-8265-4720E72398FC}" sibTransId="{DBD830EC-DE41-5747-AB98-85F1CAD5F896}"/>
    <dgm:cxn modelId="{62D4FE21-D6AD-CA44-818E-5CFCA1F021CD}" type="presParOf" srcId="{46C6A7CA-1FF7-FB45-9011-270375E7769A}" destId="{65727229-CC75-964C-9D8B-A77696F42164}" srcOrd="0" destOrd="0" presId="urn:microsoft.com/office/officeart/2005/8/layout/cycle7"/>
    <dgm:cxn modelId="{B84E314F-2AB3-F746-95DE-A948907BBA53}" type="presParOf" srcId="{46C6A7CA-1FF7-FB45-9011-270375E7769A}" destId="{BCD34E6F-FD69-B543-B8B1-2AECB7C9DB9E}" srcOrd="1" destOrd="0" presId="urn:microsoft.com/office/officeart/2005/8/layout/cycle7"/>
    <dgm:cxn modelId="{FF64C112-FE16-6642-973F-901B642CFDF3}" type="presParOf" srcId="{BCD34E6F-FD69-B543-B8B1-2AECB7C9DB9E}" destId="{00333261-006A-6942-A1E4-637BC07A87FD}" srcOrd="0" destOrd="0" presId="urn:microsoft.com/office/officeart/2005/8/layout/cycle7"/>
    <dgm:cxn modelId="{C18ACFC8-ED1D-3B45-9AD7-71C24BA0B38B}" type="presParOf" srcId="{46C6A7CA-1FF7-FB45-9011-270375E7769A}" destId="{181E08B6-E07E-AC4B-99D5-060BF3D2F785}" srcOrd="2" destOrd="0" presId="urn:microsoft.com/office/officeart/2005/8/layout/cycle7"/>
    <dgm:cxn modelId="{82DB4AA3-8CEF-2546-A28D-EFA3F4C86635}" type="presParOf" srcId="{46C6A7CA-1FF7-FB45-9011-270375E7769A}" destId="{50756E65-CCB9-814F-B26E-4A33648A39DB}" srcOrd="3" destOrd="0" presId="urn:microsoft.com/office/officeart/2005/8/layout/cycle7"/>
    <dgm:cxn modelId="{D979DEB6-C18F-0945-B77A-1B0DBCE16B00}" type="presParOf" srcId="{50756E65-CCB9-814F-B26E-4A33648A39DB}" destId="{D1BA896A-C8F5-8643-A529-6C75D80CFC86}" srcOrd="0" destOrd="0" presId="urn:microsoft.com/office/officeart/2005/8/layout/cycle7"/>
    <dgm:cxn modelId="{244B4A97-C4F1-024C-AE62-4FDFDBEFB0F3}" type="presParOf" srcId="{46C6A7CA-1FF7-FB45-9011-270375E7769A}" destId="{960B6B80-59C7-D349-908E-201862A7B9D3}" srcOrd="4" destOrd="0" presId="urn:microsoft.com/office/officeart/2005/8/layout/cycle7"/>
    <dgm:cxn modelId="{9E4B6EED-F766-7D49-91BB-748D7C017A7A}" type="presParOf" srcId="{46C6A7CA-1FF7-FB45-9011-270375E7769A}" destId="{21C98F3B-30FF-DC42-99F9-2CE4DEC3AB07}" srcOrd="5" destOrd="0" presId="urn:microsoft.com/office/officeart/2005/8/layout/cycle7"/>
    <dgm:cxn modelId="{FD7CB677-612F-7A44-A301-F8B982731BBF}" type="presParOf" srcId="{21C98F3B-30FF-DC42-99F9-2CE4DEC3AB07}" destId="{D643DE98-F758-3647-B570-F2142E76ECEA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9F8004-D5CE-1941-8F5D-C42C2CC637CA}">
      <dsp:nvSpPr>
        <dsp:cNvPr id="0" name=""/>
        <dsp:cNvSpPr/>
      </dsp:nvSpPr>
      <dsp:spPr>
        <a:xfrm rot="5400000">
          <a:off x="416753" y="57275"/>
          <a:ext cx="744812" cy="123935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16019B-DEE5-454D-8D8F-A56786A75693}">
      <dsp:nvSpPr>
        <dsp:cNvPr id="0" name=""/>
        <dsp:cNvSpPr/>
      </dsp:nvSpPr>
      <dsp:spPr>
        <a:xfrm>
          <a:off x="196785" y="556736"/>
          <a:ext cx="1118893" cy="2024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   </a:t>
          </a:r>
          <a:r>
            <a:rPr lang="cs-CZ" sz="1300" kern="1200" noProof="0" dirty="0"/>
            <a:t>Teorie</a:t>
          </a:r>
        </a:p>
      </dsp:txBody>
      <dsp:txXfrm>
        <a:off x="196785" y="556736"/>
        <a:ext cx="1118893" cy="2024802"/>
      </dsp:txXfrm>
    </dsp:sp>
    <dsp:sp modelId="{7DC406C8-3EDE-F249-A1B6-77FC74BCA9CA}">
      <dsp:nvSpPr>
        <dsp:cNvPr id="0" name=""/>
        <dsp:cNvSpPr/>
      </dsp:nvSpPr>
      <dsp:spPr>
        <a:xfrm>
          <a:off x="1428032" y="279262"/>
          <a:ext cx="211112" cy="211112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BEC6834-2664-974C-9FFB-F5C9DB6107CC}">
      <dsp:nvSpPr>
        <dsp:cNvPr id="0" name=""/>
        <dsp:cNvSpPr/>
      </dsp:nvSpPr>
      <dsp:spPr>
        <a:xfrm rot="5400000">
          <a:off x="1690857" y="309034"/>
          <a:ext cx="744812" cy="123935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417671A-A799-AB43-BC0B-0B1A45F6CC05}">
      <dsp:nvSpPr>
        <dsp:cNvPr id="0" name=""/>
        <dsp:cNvSpPr/>
      </dsp:nvSpPr>
      <dsp:spPr>
        <a:xfrm>
          <a:off x="1566529" y="679333"/>
          <a:ext cx="1118893" cy="9807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 err="1"/>
            <a:t>Hypotéza</a:t>
          </a:r>
          <a:endParaRPr lang="en-GB" sz="1300" kern="1200" dirty="0"/>
        </a:p>
      </dsp:txBody>
      <dsp:txXfrm>
        <a:off x="1566529" y="679333"/>
        <a:ext cx="1118893" cy="980775"/>
      </dsp:txXfrm>
    </dsp:sp>
    <dsp:sp modelId="{9D27AA29-B686-3F40-91E8-4420D05CAE69}">
      <dsp:nvSpPr>
        <dsp:cNvPr id="0" name=""/>
        <dsp:cNvSpPr/>
      </dsp:nvSpPr>
      <dsp:spPr>
        <a:xfrm flipH="1" flipV="1">
          <a:off x="2728007" y="892192"/>
          <a:ext cx="97611" cy="106014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0709A17-F29C-8E40-9984-16BEA7BF0090}">
      <dsp:nvSpPr>
        <dsp:cNvPr id="0" name=""/>
        <dsp:cNvSpPr/>
      </dsp:nvSpPr>
      <dsp:spPr>
        <a:xfrm rot="5400000">
          <a:off x="2959854" y="610129"/>
          <a:ext cx="744812" cy="123935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F07C44B-CF1B-6C44-B469-4C4B7F34D95E}">
      <dsp:nvSpPr>
        <dsp:cNvPr id="0" name=""/>
        <dsp:cNvSpPr/>
      </dsp:nvSpPr>
      <dsp:spPr>
        <a:xfrm>
          <a:off x="2824938" y="531168"/>
          <a:ext cx="1341564" cy="842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 dirty="0"/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 dirty="0"/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 err="1"/>
            <a:t>Sběr</a:t>
          </a:r>
          <a:r>
            <a:rPr lang="en-GB" sz="1300" kern="1200" baseline="0" dirty="0"/>
            <a:t> </a:t>
          </a:r>
          <a:r>
            <a:rPr lang="en-GB" sz="1300" kern="1200" baseline="0" dirty="0" err="1"/>
            <a:t>dat</a:t>
          </a:r>
          <a:endParaRPr lang="en-GB" sz="1300" kern="1200" dirty="0"/>
        </a:p>
      </dsp:txBody>
      <dsp:txXfrm>
        <a:off x="2824938" y="531168"/>
        <a:ext cx="1341564" cy="842545"/>
      </dsp:txXfrm>
    </dsp:sp>
    <dsp:sp modelId="{01A6DD9B-8A9B-2848-9B6F-7ED1E965807E}">
      <dsp:nvSpPr>
        <dsp:cNvPr id="0" name=""/>
        <dsp:cNvSpPr/>
      </dsp:nvSpPr>
      <dsp:spPr>
        <a:xfrm>
          <a:off x="4032545" y="867612"/>
          <a:ext cx="211112" cy="211112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6B8C82E-61C9-6440-9DAE-5D3AC61FA31D}">
      <dsp:nvSpPr>
        <dsp:cNvPr id="0" name=""/>
        <dsp:cNvSpPr/>
      </dsp:nvSpPr>
      <dsp:spPr>
        <a:xfrm rot="5400000">
          <a:off x="4250962" y="866320"/>
          <a:ext cx="744812" cy="123935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2B75256-8E85-6C4B-AFDD-F83D1D79819D}">
      <dsp:nvSpPr>
        <dsp:cNvPr id="0" name=""/>
        <dsp:cNvSpPr/>
      </dsp:nvSpPr>
      <dsp:spPr>
        <a:xfrm>
          <a:off x="4189771" y="1270165"/>
          <a:ext cx="941202" cy="907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 err="1"/>
            <a:t>Verifikace</a:t>
          </a:r>
          <a:endParaRPr lang="en-GB" sz="1300" kern="1200" dirty="0"/>
        </a:p>
      </dsp:txBody>
      <dsp:txXfrm>
        <a:off x="4189771" y="1270165"/>
        <a:ext cx="941202" cy="9077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86619D-86A0-954A-B3B4-62BA7613659D}">
      <dsp:nvSpPr>
        <dsp:cNvPr id="0" name=""/>
        <dsp:cNvSpPr/>
      </dsp:nvSpPr>
      <dsp:spPr>
        <a:xfrm rot="5400000">
          <a:off x="876498" y="688812"/>
          <a:ext cx="666056" cy="1108303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03796D-0ED7-E24F-B7DE-0747B726585D}">
      <dsp:nvSpPr>
        <dsp:cNvPr id="0" name=""/>
        <dsp:cNvSpPr/>
      </dsp:nvSpPr>
      <dsp:spPr>
        <a:xfrm>
          <a:off x="765317" y="1019956"/>
          <a:ext cx="1000582" cy="877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 err="1"/>
            <a:t>Sběr</a:t>
          </a:r>
          <a:r>
            <a:rPr lang="en-GB" sz="1500" kern="1200" baseline="0" dirty="0"/>
            <a:t> </a:t>
          </a:r>
          <a:r>
            <a:rPr lang="en-GB" sz="1500" kern="1200" baseline="0" dirty="0" err="1"/>
            <a:t>dat</a:t>
          </a:r>
          <a:endParaRPr lang="en-GB" sz="1500" kern="1200" dirty="0"/>
        </a:p>
      </dsp:txBody>
      <dsp:txXfrm>
        <a:off x="765317" y="1019956"/>
        <a:ext cx="1000582" cy="877069"/>
      </dsp:txXfrm>
    </dsp:sp>
    <dsp:sp modelId="{FB696F0B-DC66-4F4E-B4F8-953B0E123A08}">
      <dsp:nvSpPr>
        <dsp:cNvPr id="0" name=""/>
        <dsp:cNvSpPr/>
      </dsp:nvSpPr>
      <dsp:spPr>
        <a:xfrm>
          <a:off x="1577110" y="607218"/>
          <a:ext cx="188789" cy="188789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878AE4D-3754-0C4A-BC95-F86BAB0A4A22}">
      <dsp:nvSpPr>
        <dsp:cNvPr id="0" name=""/>
        <dsp:cNvSpPr/>
      </dsp:nvSpPr>
      <dsp:spPr>
        <a:xfrm rot="5400000">
          <a:off x="2101406" y="385708"/>
          <a:ext cx="666056" cy="1108303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64010C-9FED-1E44-9E27-45B014BDF938}">
      <dsp:nvSpPr>
        <dsp:cNvPr id="0" name=""/>
        <dsp:cNvSpPr/>
      </dsp:nvSpPr>
      <dsp:spPr>
        <a:xfrm>
          <a:off x="1990225" y="716852"/>
          <a:ext cx="1000582" cy="877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Pattern</a:t>
          </a:r>
        </a:p>
      </dsp:txBody>
      <dsp:txXfrm>
        <a:off x="1990225" y="716852"/>
        <a:ext cx="1000582" cy="877069"/>
      </dsp:txXfrm>
    </dsp:sp>
    <dsp:sp modelId="{55D5282F-42CE-B443-B86E-DAC68937B0D7}">
      <dsp:nvSpPr>
        <dsp:cNvPr id="0" name=""/>
        <dsp:cNvSpPr/>
      </dsp:nvSpPr>
      <dsp:spPr>
        <a:xfrm>
          <a:off x="2802018" y="304113"/>
          <a:ext cx="188789" cy="188789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A864156-EB8D-0D42-9A77-C5F56A248FFF}">
      <dsp:nvSpPr>
        <dsp:cNvPr id="0" name=""/>
        <dsp:cNvSpPr/>
      </dsp:nvSpPr>
      <dsp:spPr>
        <a:xfrm rot="5400000">
          <a:off x="3326315" y="82603"/>
          <a:ext cx="666056" cy="1108303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5D0FCC-FB6E-FD49-8D49-0EB7D509917A}">
      <dsp:nvSpPr>
        <dsp:cNvPr id="0" name=""/>
        <dsp:cNvSpPr/>
      </dsp:nvSpPr>
      <dsp:spPr>
        <a:xfrm>
          <a:off x="3215133" y="413747"/>
          <a:ext cx="1000582" cy="877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 err="1"/>
            <a:t>Předběžná</a:t>
          </a:r>
          <a:r>
            <a:rPr lang="en-GB" sz="1500" kern="1200" baseline="0" dirty="0"/>
            <a:t> </a:t>
          </a:r>
          <a:r>
            <a:rPr lang="en-GB" sz="1500" kern="1200" baseline="0" dirty="0" err="1"/>
            <a:t>hypotéza</a:t>
          </a:r>
          <a:endParaRPr lang="en-GB" sz="1500" kern="1200" dirty="0"/>
        </a:p>
      </dsp:txBody>
      <dsp:txXfrm>
        <a:off x="3215133" y="413747"/>
        <a:ext cx="1000582" cy="877069"/>
      </dsp:txXfrm>
    </dsp:sp>
    <dsp:sp modelId="{21D83D89-A789-7344-BB54-C6192ACD4719}">
      <dsp:nvSpPr>
        <dsp:cNvPr id="0" name=""/>
        <dsp:cNvSpPr/>
      </dsp:nvSpPr>
      <dsp:spPr>
        <a:xfrm>
          <a:off x="4026927" y="1008"/>
          <a:ext cx="188789" cy="188789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A2E0C13-BDDF-5B42-BE04-B68255553A20}">
      <dsp:nvSpPr>
        <dsp:cNvPr id="0" name=""/>
        <dsp:cNvSpPr/>
      </dsp:nvSpPr>
      <dsp:spPr>
        <a:xfrm rot="5400000">
          <a:off x="4551223" y="-220501"/>
          <a:ext cx="666056" cy="1108303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EA0D314-E79C-B345-888D-A7D53642197C}">
      <dsp:nvSpPr>
        <dsp:cNvPr id="0" name=""/>
        <dsp:cNvSpPr/>
      </dsp:nvSpPr>
      <dsp:spPr>
        <a:xfrm>
          <a:off x="4440042" y="110642"/>
          <a:ext cx="1000582" cy="877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 err="1"/>
            <a:t>Teorie</a:t>
          </a:r>
          <a:endParaRPr lang="en-GB" sz="1500" kern="1200" dirty="0"/>
        </a:p>
      </dsp:txBody>
      <dsp:txXfrm>
        <a:off x="4440042" y="110642"/>
        <a:ext cx="1000582" cy="87706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727229-CC75-964C-9D8B-A77696F42164}">
      <dsp:nvSpPr>
        <dsp:cNvPr id="0" name=""/>
        <dsp:cNvSpPr/>
      </dsp:nvSpPr>
      <dsp:spPr>
        <a:xfrm>
          <a:off x="1505084" y="16153"/>
          <a:ext cx="1752004" cy="8760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 noProof="0" dirty="0"/>
            <a:t>Předpoklady</a:t>
          </a:r>
        </a:p>
      </dsp:txBody>
      <dsp:txXfrm>
        <a:off x="1530741" y="41810"/>
        <a:ext cx="1700690" cy="824688"/>
      </dsp:txXfrm>
    </dsp:sp>
    <dsp:sp modelId="{BCD34E6F-FD69-B543-B8B1-2AECB7C9DB9E}">
      <dsp:nvSpPr>
        <dsp:cNvPr id="0" name=""/>
        <dsp:cNvSpPr/>
      </dsp:nvSpPr>
      <dsp:spPr>
        <a:xfrm rot="18224">
          <a:off x="3462507" y="310252"/>
          <a:ext cx="1382964" cy="306600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3554487" y="371572"/>
        <a:ext cx="1199004" cy="183960"/>
      </dsp:txXfrm>
    </dsp:sp>
    <dsp:sp modelId="{181E08B6-E07E-AC4B-99D5-060BF3D2F785}">
      <dsp:nvSpPr>
        <dsp:cNvPr id="0" name=""/>
        <dsp:cNvSpPr/>
      </dsp:nvSpPr>
      <dsp:spPr>
        <a:xfrm>
          <a:off x="5050891" y="34950"/>
          <a:ext cx="1752004" cy="8760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 noProof="0" dirty="0"/>
            <a:t>Filozofie výzkumu</a:t>
          </a:r>
        </a:p>
      </dsp:txBody>
      <dsp:txXfrm>
        <a:off x="5076548" y="60607"/>
        <a:ext cx="1700690" cy="824688"/>
      </dsp:txXfrm>
    </dsp:sp>
    <dsp:sp modelId="{50756E65-CCB9-814F-B26E-4A33648A39DB}">
      <dsp:nvSpPr>
        <dsp:cNvPr id="0" name=""/>
        <dsp:cNvSpPr/>
      </dsp:nvSpPr>
      <dsp:spPr>
        <a:xfrm rot="7787323">
          <a:off x="4299354" y="1443591"/>
          <a:ext cx="1382964" cy="306600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 rot="10800000">
        <a:off x="4391334" y="1504911"/>
        <a:ext cx="1199004" cy="183960"/>
      </dsp:txXfrm>
    </dsp:sp>
    <dsp:sp modelId="{960B6B80-59C7-D349-908E-201862A7B9D3}">
      <dsp:nvSpPr>
        <dsp:cNvPr id="0" name=""/>
        <dsp:cNvSpPr/>
      </dsp:nvSpPr>
      <dsp:spPr>
        <a:xfrm>
          <a:off x="3178777" y="2282831"/>
          <a:ext cx="1752004" cy="8760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 noProof="0" dirty="0"/>
            <a:t>Design výzkumu</a:t>
          </a:r>
        </a:p>
      </dsp:txBody>
      <dsp:txXfrm>
        <a:off x="3204434" y="2308488"/>
        <a:ext cx="1700690" cy="824688"/>
      </dsp:txXfrm>
    </dsp:sp>
    <dsp:sp modelId="{21C98F3B-30FF-DC42-99F9-2CE4DEC3AB07}">
      <dsp:nvSpPr>
        <dsp:cNvPr id="0" name=""/>
        <dsp:cNvSpPr/>
      </dsp:nvSpPr>
      <dsp:spPr>
        <a:xfrm rot="14013492">
          <a:off x="2526450" y="1434193"/>
          <a:ext cx="1382964" cy="306600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 rot="10800000">
        <a:off x="2618430" y="1495513"/>
        <a:ext cx="1199004" cy="1839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D9B9CC-48FD-46F0-BE95-57B0AFA539FB}" type="datetimeFigureOut">
              <a:rPr lang="cs-CZ" smtClean="0"/>
              <a:t>11.09.19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3BCD96-B447-4F8F-BF20-EC3D773D721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211921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19B4E-FAE7-4854-9018-49E74BACA333}" type="datetimeFigureOut">
              <a:rPr lang="cs-CZ" smtClean="0"/>
              <a:t>11.09.19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F94D59-967E-455B-94A7-AB61284CF9E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375134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62531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055698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028496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672358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680374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754539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472018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389620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625429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719290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31203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383455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79560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09579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76528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31310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691000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245182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379474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68835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0D43F-1BD7-40AF-BDDD-E07D0899E91B}" type="datetime1">
              <a:rPr lang="cs-CZ" smtClean="0"/>
              <a:t>11.09.19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0348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414FA-42EF-40A4-8A89-50638B7D11A5}" type="datetime1">
              <a:rPr lang="cs-CZ" smtClean="0"/>
              <a:t>11.09.19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186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0A421-0954-421A-BA49-D9588F09156A}" type="datetime1">
              <a:rPr lang="cs-CZ" smtClean="0"/>
              <a:t>11.09.19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259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FF63A-F393-47F6-B534-43E800AB7445}" type="datetime1">
              <a:rPr lang="cs-CZ" smtClean="0"/>
              <a:t>11.09.19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4198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E0D1-8410-4A3F-84E8-26742A190F02}" type="datetime1">
              <a:rPr lang="cs-CZ" smtClean="0"/>
              <a:t>11.09.19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3593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C03C0-EDEF-418C-841F-64E45E8364A7}" type="datetime1">
              <a:rPr lang="cs-CZ" smtClean="0"/>
              <a:t>11.09.19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4592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11C53-9D0F-452E-AF59-9817645EC6BC}" type="datetime1">
              <a:rPr lang="cs-CZ" smtClean="0"/>
              <a:t>11.09.19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9947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5472-8FE8-49A1-A52D-ACC4CFDAC287}" type="datetime1">
              <a:rPr lang="cs-CZ" smtClean="0"/>
              <a:t>11.09.19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972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2F93C-1D3C-4D9D-B0F9-303D9E71AD6A}" type="datetime1">
              <a:rPr lang="cs-CZ" smtClean="0"/>
              <a:t>11.09.19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7976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FFE23-292A-4263-9249-03AA30401FF7}" type="datetime1">
              <a:rPr lang="cs-CZ" smtClean="0"/>
              <a:t>11.09.19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767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4637-49AD-4C7F-BCB6-1899E8047122}" type="datetime1">
              <a:rPr lang="cs-CZ" smtClean="0"/>
              <a:t>11.09.19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6815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2FF82-2179-44E3-B1C8-B30BE6AFE56F}" type="datetime1">
              <a:rPr lang="cs-CZ" smtClean="0"/>
              <a:t>11.09.19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Jméno Afiliace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9405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2.pn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3.jpeg"/><Relationship Id="rId5" Type="http://schemas.openxmlformats.org/officeDocument/2006/relationships/image" Target="../media/image4.png"/><Relationship Id="rId10" Type="http://schemas.microsoft.com/office/2007/relationships/diagramDrawing" Target="../diagrams/drawing1.xml"/><Relationship Id="rId4" Type="http://schemas.microsoft.com/office/2007/relationships/hdphoto" Target="../media/hdphoto2.wdp"/><Relationship Id="rId9" Type="http://schemas.openxmlformats.org/officeDocument/2006/relationships/diagramColors" Target="../diagrams/colors1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2.png"/><Relationship Id="rId7" Type="http://schemas.openxmlformats.org/officeDocument/2006/relationships/diagramLayout" Target="../diagrams/layout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2.xml"/><Relationship Id="rId11" Type="http://schemas.openxmlformats.org/officeDocument/2006/relationships/image" Target="../media/image3.jpeg"/><Relationship Id="rId5" Type="http://schemas.openxmlformats.org/officeDocument/2006/relationships/image" Target="../media/image4.png"/><Relationship Id="rId10" Type="http://schemas.microsoft.com/office/2007/relationships/diagramDrawing" Target="../diagrams/drawing2.xml"/><Relationship Id="rId4" Type="http://schemas.microsoft.com/office/2007/relationships/hdphoto" Target="../media/hdphoto2.wdp"/><Relationship Id="rId9" Type="http://schemas.openxmlformats.org/officeDocument/2006/relationships/diagramColors" Target="../diagrams/colors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microsoft.com/office/2007/relationships/hdphoto" Target="../media/hdphoto2.wdp"/><Relationship Id="rId7" Type="http://schemas.openxmlformats.org/officeDocument/2006/relationships/diagramQuickStyle" Target="../diagrams/quickStyle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3.jpeg"/><Relationship Id="rId9" Type="http://schemas.microsoft.com/office/2007/relationships/diagramDrawing" Target="../diagrams/drawing3.xml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6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respectproject.org/code/respect_code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787" y="1463669"/>
            <a:ext cx="3456384" cy="3456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Metodologie vědecké práce:</a:t>
            </a:r>
            <a:br>
              <a:rPr lang="cs-CZ" b="1" dirty="0"/>
            </a:br>
            <a:r>
              <a:rPr lang="cs-CZ" sz="3600" b="1" dirty="0"/>
              <a:t>Výzkumné filozofie, přístupy a design výzkumu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1</a:t>
            </a:fld>
            <a:endParaRPr lang="cs-CZ"/>
          </a:p>
        </p:txBody>
      </p:sp>
      <p:sp>
        <p:nvSpPr>
          <p:cNvPr id="14" name="TextovéPole 13"/>
          <p:cNvSpPr txBox="1"/>
          <p:nvPr/>
        </p:nvSpPr>
        <p:spPr>
          <a:xfrm>
            <a:off x="1632254" y="5013176"/>
            <a:ext cx="5759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/>
              <a:t>Strategický projekt UTB ve Zlíně, </a:t>
            </a:r>
            <a:r>
              <a:rPr lang="cs-CZ" sz="1400" dirty="0" err="1"/>
              <a:t>reg</a:t>
            </a:r>
            <a:r>
              <a:rPr lang="cs-CZ" sz="1400" dirty="0"/>
              <a:t>. č. CZ.02.2.69/0.0/0.0/16_015/0002204</a:t>
            </a:r>
          </a:p>
        </p:txBody>
      </p:sp>
    </p:spTree>
    <p:extLst>
      <p:ext uri="{BB962C8B-B14F-4D97-AF65-F5344CB8AC3E}">
        <p14:creationId xmlns:p14="http://schemas.microsoft.com/office/powerpoint/2010/main" val="21485078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1003846"/>
          </a:xfrm>
        </p:spPr>
        <p:txBody>
          <a:bodyPr>
            <a:normAutofit/>
          </a:bodyPr>
          <a:lstStyle/>
          <a:p>
            <a:pPr algn="l"/>
            <a:r>
              <a:rPr lang="cs-CZ" altLang="cs-CZ" sz="2800" b="1" dirty="0"/>
              <a:t>1.3 Výzkum v oblasti managementu a podnikání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 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406629"/>
            <a:ext cx="8229600" cy="3110603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GB" sz="2400" dirty="0"/>
              <a:t>Gibbons et al. (1994) – </a:t>
            </a:r>
            <a:r>
              <a:rPr lang="en-GB" sz="2400" dirty="0" err="1"/>
              <a:t>dva</a:t>
            </a:r>
            <a:r>
              <a:rPr lang="en-GB" sz="2400" dirty="0"/>
              <a:t> </a:t>
            </a:r>
            <a:r>
              <a:rPr lang="en-GB" sz="2400" dirty="0" err="1"/>
              <a:t>různé</a:t>
            </a:r>
            <a:r>
              <a:rPr lang="en-GB" sz="2400" dirty="0"/>
              <a:t> </a:t>
            </a:r>
            <a:r>
              <a:rPr lang="en-GB" sz="2400" dirty="0" err="1"/>
              <a:t>koncepty</a:t>
            </a:r>
            <a:r>
              <a:rPr lang="en-GB" sz="2400" dirty="0"/>
              <a:t> </a:t>
            </a:r>
            <a:r>
              <a:rPr lang="en-GB" sz="2400" dirty="0" err="1"/>
              <a:t>tvorby</a:t>
            </a:r>
            <a:r>
              <a:rPr lang="en-GB" sz="2400" dirty="0"/>
              <a:t> </a:t>
            </a:r>
            <a:r>
              <a:rPr lang="en-GB" sz="2400" dirty="0" err="1"/>
              <a:t>znalostí</a:t>
            </a:r>
            <a:r>
              <a:rPr lang="en-GB" sz="2400" dirty="0"/>
              <a:t>:</a:t>
            </a:r>
          </a:p>
          <a:p>
            <a:pPr marL="0" indent="0">
              <a:buNone/>
              <a:defRPr/>
            </a:pPr>
            <a:endParaRPr lang="cs-CZ" altLang="cs-CZ" sz="2400" i="1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cs-CZ" altLang="cs-CZ" sz="2400" b="1" i="1" dirty="0">
                <a:solidFill>
                  <a:srgbClr val="0070C0"/>
                </a:solidFill>
              </a:rPr>
              <a:t>	1. koncept tvorby znalostí</a:t>
            </a:r>
          </a:p>
          <a:p>
            <a:pPr marL="0" indent="0">
              <a:buNone/>
              <a:defRPr/>
            </a:pPr>
            <a:r>
              <a:rPr lang="cs-CZ" altLang="cs-CZ" sz="2400" dirty="0"/>
              <a:t>- výzkumné otázky pokládá a řeší </a:t>
            </a:r>
            <a:r>
              <a:rPr lang="cs-CZ" altLang="cs-CZ" sz="2400" dirty="0">
                <a:solidFill>
                  <a:srgbClr val="FF0000"/>
                </a:solidFill>
              </a:rPr>
              <a:t>akademická sféra se svými preferencemi</a:t>
            </a:r>
            <a:r>
              <a:rPr lang="cs-CZ" altLang="cs-CZ" sz="2400" dirty="0"/>
              <a:t> a důraz je kladen více na základní než aplikovaný výzkum. Je rovněž kladen malý důraz na využívání výsledků v praxi.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34993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1003846"/>
          </a:xfrm>
        </p:spPr>
        <p:txBody>
          <a:bodyPr>
            <a:normAutofit/>
          </a:bodyPr>
          <a:lstStyle/>
          <a:p>
            <a:pPr algn="l"/>
            <a:r>
              <a:rPr lang="cs-CZ" altLang="cs-CZ" sz="2800" b="1" dirty="0"/>
              <a:t>1.3 Výzkum v oblasti managementu a podnikání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 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406629"/>
            <a:ext cx="8229600" cy="3110603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cs-CZ" altLang="cs-CZ" sz="2800" b="1" i="1" dirty="0">
                <a:solidFill>
                  <a:srgbClr val="0070C0"/>
                </a:solidFill>
              </a:rPr>
              <a:t>	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cs-CZ" altLang="cs-CZ" sz="2800" b="1" i="1" dirty="0">
                <a:solidFill>
                  <a:srgbClr val="0070C0"/>
                </a:solidFill>
              </a:rPr>
              <a:t>2. koncept tvorby znalostí</a:t>
            </a:r>
          </a:p>
          <a:p>
            <a:pPr>
              <a:buFontTx/>
              <a:buChar char="-"/>
              <a:defRPr/>
            </a:pPr>
            <a:r>
              <a:rPr lang="cs-CZ" altLang="cs-CZ" sz="2800" dirty="0"/>
              <a:t>kontext výzkumu je </a:t>
            </a:r>
            <a:r>
              <a:rPr lang="cs-CZ" altLang="cs-CZ" sz="2800" dirty="0">
                <a:solidFill>
                  <a:srgbClr val="FF0000"/>
                </a:solidFill>
              </a:rPr>
              <a:t>řízen praxí</a:t>
            </a:r>
            <a:r>
              <a:rPr lang="cs-CZ" altLang="cs-CZ" sz="2800" dirty="0"/>
              <a:t>, zdůrazněn je význam spolupráce s praxí i tvorba praktických poznatků.</a:t>
            </a:r>
          </a:p>
          <a:p>
            <a:pPr marL="0" indent="0">
              <a:buNone/>
              <a:defRPr/>
            </a:pPr>
            <a:endParaRPr lang="cs-CZ" altLang="cs-CZ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82186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1003846"/>
          </a:xfrm>
        </p:spPr>
        <p:txBody>
          <a:bodyPr>
            <a:normAutofit/>
          </a:bodyPr>
          <a:lstStyle/>
          <a:p>
            <a:pPr algn="l"/>
            <a:r>
              <a:rPr lang="cs-CZ" altLang="cs-CZ" sz="2800" b="1" dirty="0"/>
              <a:t>1.3 Výzkum v oblasti managementu a podnikání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 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406629"/>
            <a:ext cx="8229600" cy="3110603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cs-CZ" altLang="cs-CZ" sz="2800" dirty="0"/>
          </a:p>
          <a:p>
            <a:pPr marL="0" indent="0">
              <a:buNone/>
              <a:defRPr/>
            </a:pPr>
            <a:r>
              <a:rPr lang="cs-CZ" altLang="cs-CZ" sz="2800" dirty="0" err="1"/>
              <a:t>Starkey</a:t>
            </a:r>
            <a:r>
              <a:rPr lang="cs-CZ" altLang="cs-CZ" sz="2800" dirty="0"/>
              <a:t> a </a:t>
            </a:r>
            <a:r>
              <a:rPr lang="cs-CZ" altLang="cs-CZ" sz="2800" dirty="0" err="1"/>
              <a:t>Madan</a:t>
            </a:r>
            <a:r>
              <a:rPr lang="cs-CZ" altLang="cs-CZ" sz="2800" dirty="0"/>
              <a:t> (2001) - výzkum s využíváním 2. konceptu nabízí způsob, jak spojit dodavatelskou stránku znalostí reprezentovaných vysokými školami s poptávkovou stranou reprezentovanou podniky a praxí.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4735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1" y="1129009"/>
            <a:ext cx="8229600" cy="931839"/>
          </a:xfrm>
        </p:spPr>
        <p:txBody>
          <a:bodyPr>
            <a:noAutofit/>
          </a:bodyPr>
          <a:lstStyle/>
          <a:p>
            <a:pPr algn="l"/>
            <a:r>
              <a:rPr lang="cs-CZ" altLang="cs-CZ" sz="2800" b="1" dirty="0"/>
              <a:t>1.3 Výzkum v oblasti managementu a podnikání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3456384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endParaRPr lang="cs-CZ" altLang="cs-CZ" sz="1800" dirty="0"/>
          </a:p>
          <a:p>
            <a:pPr marL="0" indent="0">
              <a:buNone/>
              <a:defRPr/>
            </a:pPr>
            <a:r>
              <a:rPr lang="cs-CZ" altLang="cs-CZ" sz="2400" dirty="0"/>
              <a:t>Van De Ven a Johnson (2006) zkoumají tři problémy související s rozdíly mezi teorií a praxí:</a:t>
            </a:r>
          </a:p>
          <a:p>
            <a:pPr>
              <a:buAutoNum type="arabicPeriod"/>
              <a:defRPr/>
            </a:pPr>
            <a:r>
              <a:rPr lang="cs-CZ" altLang="cs-CZ" sz="2400" dirty="0">
                <a:solidFill>
                  <a:srgbClr val="00B0F0"/>
                </a:solidFill>
              </a:rPr>
              <a:t>problém s transferem znalostí </a:t>
            </a:r>
            <a:r>
              <a:rPr lang="cs-CZ" altLang="cs-CZ" sz="2400" dirty="0"/>
              <a:t>- praktici nepřijímají výsledky výzkumu v oblastech, jako je řízení, protože znalosti jsou vytvářeny ve formě, kterou nelze snadno použít v praktickém kontextu.</a:t>
            </a:r>
          </a:p>
          <a:p>
            <a:pPr>
              <a:buAutoNum type="arabicPeriod"/>
              <a:defRPr/>
            </a:pPr>
            <a:endParaRPr lang="cs-CZ" altLang="cs-CZ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82322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1" y="1129009"/>
            <a:ext cx="8229600" cy="931839"/>
          </a:xfrm>
        </p:spPr>
        <p:txBody>
          <a:bodyPr>
            <a:noAutofit/>
          </a:bodyPr>
          <a:lstStyle/>
          <a:p>
            <a:pPr algn="l"/>
            <a:r>
              <a:rPr lang="cs-CZ" altLang="cs-CZ" sz="2800" b="1" dirty="0"/>
              <a:t>1.3 Výzkum v oblasti managementu a podnikání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3456384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endParaRPr lang="cs-CZ" altLang="cs-CZ" sz="2400" dirty="0"/>
          </a:p>
          <a:p>
            <a:pPr marL="0" indent="0">
              <a:buNone/>
              <a:defRPr/>
            </a:pPr>
            <a:r>
              <a:rPr lang="cs-CZ" altLang="cs-CZ" sz="2400" dirty="0">
                <a:solidFill>
                  <a:srgbClr val="00B0F0"/>
                </a:solidFill>
              </a:rPr>
              <a:t>2. znalosti  vytvářené v rámci teorie a praxe jsou odlišné </a:t>
            </a:r>
            <a:r>
              <a:rPr lang="cs-CZ" altLang="cs-CZ" sz="2400" dirty="0"/>
              <a:t>- každý odráží jiný fundamentální přístup k řešení otázek.</a:t>
            </a:r>
          </a:p>
          <a:p>
            <a:pPr marL="0" indent="0">
              <a:buNone/>
              <a:defRPr/>
            </a:pPr>
            <a:endParaRPr lang="cs-CZ" sz="2400" dirty="0"/>
          </a:p>
          <a:p>
            <a:pPr marL="0" indent="0">
              <a:buNone/>
              <a:defRPr/>
            </a:pPr>
            <a:r>
              <a:rPr lang="cs-CZ" sz="2400" dirty="0"/>
              <a:t>3. mezery mezi teorií a praxí jsou problémem způsobu tvorby znalostí – </a:t>
            </a:r>
            <a:r>
              <a:rPr lang="cs-CZ" sz="2400" dirty="0">
                <a:solidFill>
                  <a:srgbClr val="00B0F0"/>
                </a:solidFill>
              </a:rPr>
              <a:t>klíčovou</a:t>
            </a:r>
            <a:r>
              <a:rPr lang="cs-CZ" sz="2400" dirty="0"/>
              <a:t> </a:t>
            </a:r>
            <a:r>
              <a:rPr lang="cs-CZ" altLang="cs-CZ" sz="2400" dirty="0">
                <a:solidFill>
                  <a:srgbClr val="00B0F0"/>
                </a:solidFill>
              </a:rPr>
              <a:t>charakteristikou výzkumu v managementu je jeho aplikovaná povaha.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22449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1" y="1129009"/>
            <a:ext cx="8229600" cy="931839"/>
          </a:xfrm>
        </p:spPr>
        <p:txBody>
          <a:bodyPr>
            <a:noAutofit/>
          </a:bodyPr>
          <a:lstStyle/>
          <a:p>
            <a:pPr algn="l"/>
            <a:r>
              <a:rPr lang="cs-CZ" altLang="cs-CZ" sz="2800" b="1" dirty="0"/>
              <a:t>1.3 Výzkum v oblasti managementu a podnikání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3456384"/>
          </a:xfrm>
        </p:spPr>
        <p:txBody>
          <a:bodyPr>
            <a:noAutofit/>
          </a:bodyPr>
          <a:lstStyle/>
          <a:p>
            <a:pPr lvl="0">
              <a:buFontTx/>
              <a:buChar char="-"/>
            </a:pPr>
            <a:r>
              <a:rPr lang="cs-CZ" sz="2400" dirty="0"/>
              <a:t>pokrývá následující oblasti:</a:t>
            </a:r>
          </a:p>
          <a:p>
            <a:pPr lvl="0"/>
            <a:r>
              <a:rPr lang="cs-CZ" sz="2000" i="1" dirty="0" err="1"/>
              <a:t>Economie</a:t>
            </a:r>
            <a:endParaRPr lang="cs-CZ" sz="2000" i="1" dirty="0"/>
          </a:p>
          <a:p>
            <a:pPr lvl="0"/>
            <a:r>
              <a:rPr lang="cs-CZ" sz="2000" i="1" dirty="0"/>
              <a:t>Management</a:t>
            </a:r>
          </a:p>
          <a:p>
            <a:pPr lvl="0"/>
            <a:r>
              <a:rPr lang="cs-CZ" sz="2000" i="1" dirty="0"/>
              <a:t>Řízení lidských zdrojů</a:t>
            </a:r>
          </a:p>
          <a:p>
            <a:pPr lvl="0"/>
            <a:r>
              <a:rPr lang="cs-CZ" sz="2000" i="1" dirty="0"/>
              <a:t>Finance </a:t>
            </a:r>
          </a:p>
          <a:p>
            <a:pPr lvl="0"/>
            <a:r>
              <a:rPr lang="cs-CZ" sz="2000" i="1" dirty="0"/>
              <a:t>Účetnictví</a:t>
            </a:r>
          </a:p>
          <a:p>
            <a:pPr lvl="0"/>
            <a:r>
              <a:rPr lang="cs-CZ" sz="2000" i="1" dirty="0"/>
              <a:t>Marketing</a:t>
            </a:r>
          </a:p>
          <a:p>
            <a:pPr lvl="0"/>
            <a:r>
              <a:rPr lang="cs-CZ" sz="2000" i="1" dirty="0"/>
              <a:t>Organizační studia</a:t>
            </a:r>
          </a:p>
          <a:p>
            <a:pPr marL="0" indent="0">
              <a:buNone/>
              <a:defRPr/>
            </a:pPr>
            <a:endParaRPr lang="cs-CZ" altLang="cs-CZ" sz="1800" dirty="0">
              <a:solidFill>
                <a:srgbClr val="00B0F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47883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610275"/>
            <a:ext cx="8435279" cy="714425"/>
          </a:xfrm>
        </p:spPr>
        <p:txBody>
          <a:bodyPr>
            <a:noAutofit/>
          </a:bodyPr>
          <a:lstStyle/>
          <a:p>
            <a:pPr algn="l"/>
            <a:r>
              <a:rPr lang="cs-CZ" altLang="cs-CZ" sz="2800" b="1" dirty="0"/>
              <a:t>1.4 Metodologie výzkumu a výzkumná hierarchie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2952328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  <a:defRPr/>
            </a:pPr>
            <a:r>
              <a:rPr lang="cs-CZ" altLang="cs-CZ" sz="2400" dirty="0"/>
              <a:t>zkoumá metody a výzkumné procesy</a:t>
            </a:r>
          </a:p>
          <a:p>
            <a:pPr>
              <a:buFont typeface="Arial" charset="0"/>
              <a:buChar char="•"/>
              <a:defRPr/>
            </a:pPr>
            <a:endParaRPr lang="cs-CZ" altLang="cs-CZ" sz="2400" dirty="0"/>
          </a:p>
          <a:p>
            <a:pPr>
              <a:buFont typeface="Arial" charset="0"/>
              <a:buChar char="•"/>
              <a:defRPr/>
            </a:pPr>
            <a:r>
              <a:rPr lang="cs-CZ" altLang="cs-CZ" sz="2400" dirty="0"/>
              <a:t>usnadňuje výběr výzkumných metod a dává návod jak používat vybrané metody ve vědeckém výzkumu</a:t>
            </a:r>
          </a:p>
          <a:p>
            <a:pPr>
              <a:buFont typeface="Arial" charset="0"/>
              <a:buChar char="•"/>
              <a:defRPr/>
            </a:pPr>
            <a:endParaRPr lang="cs-CZ" altLang="cs-CZ" sz="2400" dirty="0"/>
          </a:p>
          <a:p>
            <a:pPr>
              <a:buFont typeface="Arial" charset="0"/>
              <a:buChar char="•"/>
              <a:defRPr/>
            </a:pPr>
            <a:r>
              <a:rPr lang="cs-CZ" altLang="cs-CZ" sz="2400" dirty="0"/>
              <a:t>je nezbytná pro orientaci v systému výzkumné práce a pro správnou interpretaci výsledků výzkumu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32656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733216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1277620"/>
          </a:xfrm>
        </p:spPr>
        <p:txBody>
          <a:bodyPr>
            <a:noAutofit/>
          </a:bodyPr>
          <a:lstStyle/>
          <a:p>
            <a:pPr algn="l"/>
            <a:r>
              <a:rPr lang="cs-CZ" altLang="cs-CZ" sz="2800" b="1" dirty="0"/>
              <a:t>1.4 Metodologie výzkumu a výzkumná hierarchie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406629"/>
            <a:ext cx="8229600" cy="382502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  <a:defRPr/>
            </a:pPr>
            <a:r>
              <a:rPr lang="cs-CZ" sz="3400" dirty="0">
                <a:solidFill>
                  <a:srgbClr val="00B0F0"/>
                </a:solidFill>
              </a:rPr>
              <a:t>Výzkumná paradigmata</a:t>
            </a:r>
            <a:r>
              <a:rPr lang="cs-CZ" sz="3400" dirty="0"/>
              <a:t>: positivismus </a:t>
            </a:r>
            <a:r>
              <a:rPr lang="cs-CZ" sz="3400" dirty="0" err="1"/>
              <a:t>x</a:t>
            </a:r>
            <a:r>
              <a:rPr lang="cs-CZ" sz="3400" dirty="0"/>
              <a:t> realismus </a:t>
            </a:r>
            <a:r>
              <a:rPr lang="cs-CZ" sz="3400" dirty="0" err="1"/>
              <a:t>x</a:t>
            </a:r>
            <a:r>
              <a:rPr lang="cs-CZ" sz="3400" dirty="0"/>
              <a:t> </a:t>
            </a:r>
            <a:r>
              <a:rPr lang="cs-CZ" sz="3400" dirty="0" err="1"/>
              <a:t>interpretivismus</a:t>
            </a:r>
            <a:r>
              <a:rPr lang="cs-CZ" sz="3400" dirty="0"/>
              <a:t> </a:t>
            </a:r>
            <a:r>
              <a:rPr lang="cs-CZ" sz="3400" dirty="0" err="1"/>
              <a:t>x</a:t>
            </a:r>
            <a:r>
              <a:rPr lang="cs-CZ" sz="3400" dirty="0"/>
              <a:t> pragmatismus</a:t>
            </a:r>
          </a:p>
          <a:p>
            <a:pPr marL="0" indent="0">
              <a:buNone/>
              <a:defRPr/>
            </a:pPr>
            <a:r>
              <a:rPr lang="cs-CZ" sz="3400" dirty="0"/>
              <a:t>	</a:t>
            </a:r>
          </a:p>
          <a:p>
            <a:pPr marL="0" indent="0">
              <a:buNone/>
              <a:defRPr/>
            </a:pPr>
            <a:r>
              <a:rPr lang="cs-CZ" sz="3400" dirty="0">
                <a:solidFill>
                  <a:srgbClr val="00B0F0"/>
                </a:solidFill>
              </a:rPr>
              <a:t>	Výzkumné přístupy</a:t>
            </a:r>
            <a:r>
              <a:rPr lang="cs-CZ" sz="3400" dirty="0"/>
              <a:t>: kvalitativní (induktivní) </a:t>
            </a:r>
            <a:r>
              <a:rPr lang="cs-CZ" sz="3400" dirty="0" err="1"/>
              <a:t>x</a:t>
            </a:r>
            <a:r>
              <a:rPr lang="cs-CZ" sz="3400" dirty="0"/>
              <a:t> kvantitativní (deduktivní)</a:t>
            </a:r>
          </a:p>
          <a:p>
            <a:pPr marL="0" indent="0">
              <a:buNone/>
              <a:defRPr/>
            </a:pPr>
            <a:r>
              <a:rPr lang="cs-CZ" sz="3400" dirty="0"/>
              <a:t>		</a:t>
            </a:r>
          </a:p>
          <a:p>
            <a:pPr marL="0" indent="0">
              <a:buNone/>
              <a:defRPr/>
            </a:pPr>
            <a:r>
              <a:rPr lang="cs-CZ" sz="3400" dirty="0">
                <a:solidFill>
                  <a:srgbClr val="00B0F0"/>
                </a:solidFill>
              </a:rPr>
              <a:t>		Výzkumné metody (strategie):</a:t>
            </a:r>
            <a:r>
              <a:rPr lang="cs-CZ" sz="3400" dirty="0"/>
              <a:t> šetření, případová studie, metoda 						</a:t>
            </a:r>
            <a:r>
              <a:rPr lang="cs-CZ" sz="3400" dirty="0" err="1"/>
              <a:t>Delphi</a:t>
            </a:r>
            <a:r>
              <a:rPr lang="cs-CZ" sz="3400" dirty="0"/>
              <a:t>, zakotvená teorie, 						akční výzkum, etnografie, 						historický výzkum </a:t>
            </a:r>
          </a:p>
          <a:p>
            <a:pPr marL="0" indent="0">
              <a:buNone/>
              <a:defRPr/>
            </a:pPr>
            <a:r>
              <a:rPr lang="cs-CZ" sz="3400" dirty="0">
                <a:solidFill>
                  <a:srgbClr val="00B0F0"/>
                </a:solidFill>
              </a:rPr>
              <a:t>			</a:t>
            </a:r>
          </a:p>
          <a:p>
            <a:pPr marL="0" indent="0">
              <a:buNone/>
              <a:defRPr/>
            </a:pPr>
            <a:r>
              <a:rPr lang="cs-CZ" sz="3400" dirty="0">
                <a:solidFill>
                  <a:srgbClr val="00B0F0"/>
                </a:solidFill>
              </a:rPr>
              <a:t>			Výzkumné techniky (techniky sběru dat): </a:t>
            </a:r>
            <a:r>
              <a:rPr lang="cs-CZ" sz="3400" dirty="0"/>
              <a:t>dotazník, 						interview, pozorování , 						experiment</a:t>
            </a:r>
            <a:r>
              <a:rPr lang="cs-CZ" sz="3400" dirty="0">
                <a:solidFill>
                  <a:srgbClr val="00B0F0"/>
                </a:solidFill>
              </a:rPr>
              <a:t>									</a:t>
            </a:r>
          </a:p>
          <a:p>
            <a:pPr marL="0" indent="0">
              <a:buNone/>
              <a:defRPr/>
            </a:pPr>
            <a:r>
              <a:rPr lang="cs-CZ" sz="3400" dirty="0">
                <a:solidFill>
                  <a:srgbClr val="00B0F0"/>
                </a:solidFill>
              </a:rPr>
              <a:t>				Nástroje: </a:t>
            </a:r>
            <a:r>
              <a:rPr lang="cs-CZ" sz="3400" dirty="0"/>
              <a:t>osobní, webové stránky, písemná 					forma</a:t>
            </a:r>
          </a:p>
          <a:p>
            <a:pPr marL="0" indent="0">
              <a:buNone/>
              <a:defRPr/>
            </a:pPr>
            <a:endParaRPr lang="cs-CZ" sz="2900" dirty="0"/>
          </a:p>
          <a:p>
            <a:pPr marL="0" indent="0">
              <a:buNone/>
              <a:defRPr/>
            </a:pPr>
            <a:r>
              <a:rPr lang="cs-CZ" sz="2600" dirty="0"/>
              <a:t>					(</a:t>
            </a:r>
            <a:r>
              <a:rPr lang="cs-CZ" sz="2600" dirty="0" err="1"/>
              <a:t>Pickard</a:t>
            </a:r>
            <a:r>
              <a:rPr lang="cs-CZ" sz="2600" dirty="0"/>
              <a:t>, 2013, upraveno) </a:t>
            </a:r>
            <a:endParaRPr lang="cs-CZ" altLang="cs-CZ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56851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1763" y="2348880"/>
            <a:ext cx="7702624" cy="1512168"/>
          </a:xfrm>
        </p:spPr>
        <p:txBody>
          <a:bodyPr>
            <a:normAutofit/>
          </a:bodyPr>
          <a:lstStyle/>
          <a:p>
            <a:r>
              <a:rPr lang="cs-CZ" b="1" dirty="0"/>
              <a:t>2. Výzkumná paradigmata - filozofie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18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11504893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sz="2800" b="1" dirty="0"/>
              <a:t>2.1 Úvod do výzkumných paradigmat (filozofií)</a:t>
            </a:r>
            <a:endParaRPr lang="cs-CZ" altLang="cs-CZ" sz="2800" b="1" dirty="0"/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altLang="cs-CZ" sz="2600" dirty="0"/>
              <a:t>Kuhn: </a:t>
            </a:r>
            <a:r>
              <a:rPr lang="cs-CZ" altLang="cs-CZ" sz="2600" i="1" dirty="0"/>
              <a:t>"... ucelená soustava víry, hodnot, technik sdílených členy dané komunity"</a:t>
            </a:r>
            <a:r>
              <a:rPr lang="cs-CZ" altLang="cs-CZ" sz="2600" dirty="0"/>
              <a:t> (1970, str. 146) a </a:t>
            </a:r>
            <a:r>
              <a:rPr lang="cs-CZ" altLang="cs-CZ" sz="2600" i="1" dirty="0"/>
              <a:t>"poskytující konkrétní řešení nebo příklady jak řešit vědecký problém“ </a:t>
            </a:r>
            <a:r>
              <a:rPr lang="cs-CZ" altLang="cs-CZ" sz="2600" dirty="0"/>
              <a:t>(</a:t>
            </a:r>
            <a:r>
              <a:rPr lang="cs-CZ" altLang="cs-CZ" sz="2600" dirty="0" err="1"/>
              <a:t>Seale</a:t>
            </a:r>
            <a:r>
              <a:rPr lang="cs-CZ" altLang="cs-CZ" sz="2600" dirty="0"/>
              <a:t>, 1998, str.12).</a:t>
            </a:r>
          </a:p>
          <a:p>
            <a:pPr marL="0" indent="0">
              <a:buNone/>
            </a:pPr>
            <a:r>
              <a:rPr lang="cs-CZ" altLang="cs-CZ" sz="2600" dirty="0" err="1"/>
              <a:t>Guba</a:t>
            </a:r>
            <a:r>
              <a:rPr lang="cs-CZ" altLang="cs-CZ" sz="2600" dirty="0"/>
              <a:t>: "... základní soubor přesvědčení, které ovlivňují akce" (1990, s. 17)</a:t>
            </a:r>
          </a:p>
          <a:p>
            <a:pPr marL="0" indent="0">
              <a:buNone/>
            </a:pPr>
            <a:endParaRPr lang="cs-CZ" altLang="cs-CZ" sz="2600" dirty="0"/>
          </a:p>
          <a:p>
            <a:pPr marL="0" indent="0">
              <a:buNone/>
            </a:pPr>
            <a:r>
              <a:rPr lang="cs-CZ" altLang="cs-CZ" sz="2600" dirty="0">
                <a:solidFill>
                  <a:srgbClr val="00B0F0"/>
                </a:solidFill>
              </a:rPr>
              <a:t>Filozofie výzkumu </a:t>
            </a:r>
            <a:r>
              <a:rPr lang="cs-CZ" altLang="cs-CZ" sz="2600" dirty="0"/>
              <a:t>obsahuje důležité předpoklady o pohledu na svět – tvoří základ výzkumné strategie a metod.</a:t>
            </a:r>
          </a:p>
          <a:p>
            <a:pPr marL="0" indent="0">
              <a:buNone/>
              <a:defRPr/>
            </a:pPr>
            <a:endParaRPr lang="cs-CZ" altLang="cs-CZ" sz="2800" dirty="0">
              <a:solidFill>
                <a:srgbClr val="00B0F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5359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1763" y="2348880"/>
            <a:ext cx="7702624" cy="1512168"/>
          </a:xfrm>
        </p:spPr>
        <p:txBody>
          <a:bodyPr>
            <a:normAutofit/>
          </a:bodyPr>
          <a:lstStyle/>
          <a:p>
            <a:r>
              <a:rPr lang="cs-CZ" b="1" dirty="0"/>
              <a:t>1. Podstata vědy a výzkumu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2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12922318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435280" cy="1003846"/>
          </a:xfrm>
        </p:spPr>
        <p:txBody>
          <a:bodyPr>
            <a:noAutofit/>
          </a:bodyPr>
          <a:lstStyle/>
          <a:p>
            <a:pPr algn="l"/>
            <a:r>
              <a:rPr lang="cs-CZ" sz="2400" b="1" dirty="0"/>
              <a:t>2.1 Úvod do výzkumných paradigmat (filozofií) (</a:t>
            </a:r>
            <a:r>
              <a:rPr lang="cs-CZ" sz="2400" b="1" dirty="0" err="1"/>
              <a:t>pokrač</a:t>
            </a:r>
            <a:r>
              <a:rPr lang="cs-CZ" sz="2400" b="1" dirty="0"/>
              <a:t>.)</a:t>
            </a:r>
            <a:endParaRPr lang="cs-CZ" altLang="cs-CZ" sz="2400" b="1" dirty="0"/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7444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altLang="cs-CZ" sz="2400" dirty="0"/>
              <a:t>Tři otázky, které definují paradigma:</a:t>
            </a:r>
          </a:p>
          <a:p>
            <a:pPr marL="0" indent="0">
              <a:buNone/>
            </a:pPr>
            <a:endParaRPr lang="cs-CZ" altLang="cs-CZ" sz="2400" dirty="0"/>
          </a:p>
          <a:p>
            <a:pPr marL="0" indent="0">
              <a:buFont typeface="Wingdings" charset="2"/>
              <a:buAutoNum type="arabicPeriod"/>
            </a:pPr>
            <a:r>
              <a:rPr lang="cs-CZ" altLang="cs-CZ" sz="2400" i="1" dirty="0">
                <a:solidFill>
                  <a:srgbClr val="FF0000"/>
                </a:solidFill>
              </a:rPr>
              <a:t> Jaká je zkoumaná realita?</a:t>
            </a:r>
            <a:r>
              <a:rPr lang="cs-CZ" altLang="cs-CZ" sz="2400" i="1" dirty="0"/>
              <a:t> (ontologická otázka)</a:t>
            </a:r>
          </a:p>
          <a:p>
            <a:pPr marL="0" indent="0">
              <a:buFont typeface="Wingdings" charset="2"/>
              <a:buAutoNum type="arabicPeriod"/>
            </a:pPr>
            <a:endParaRPr lang="cs-CZ" altLang="cs-CZ" sz="2400" i="1" dirty="0"/>
          </a:p>
          <a:p>
            <a:pPr marL="0" indent="0">
              <a:buFont typeface="Wingdings" charset="2"/>
              <a:buAutoNum type="arabicPeriod"/>
            </a:pPr>
            <a:r>
              <a:rPr lang="cs-CZ" altLang="en-US" sz="2400" i="1" dirty="0">
                <a:solidFill>
                  <a:srgbClr val="FF0000"/>
                </a:solidFill>
              </a:rPr>
              <a:t> Jakým způsobem získáváme vědění, jaké jsou hranice a možnosti poznání</a:t>
            </a:r>
            <a:r>
              <a:rPr lang="cs-CZ" altLang="cs-CZ" sz="2400" i="1" dirty="0">
                <a:solidFill>
                  <a:srgbClr val="FF0000"/>
                </a:solidFill>
              </a:rPr>
              <a:t>? </a:t>
            </a:r>
            <a:r>
              <a:rPr lang="cs-CZ" altLang="cs-CZ" sz="2400" i="1" dirty="0"/>
              <a:t>(epistemologická otázka)</a:t>
            </a:r>
          </a:p>
          <a:p>
            <a:pPr marL="0" indent="0">
              <a:buNone/>
            </a:pPr>
            <a:endParaRPr lang="cs-CZ" altLang="cs-CZ" sz="2400" i="1" dirty="0"/>
          </a:p>
          <a:p>
            <a:pPr marL="0" indent="0">
              <a:buNone/>
            </a:pPr>
            <a:r>
              <a:rPr lang="cs-CZ" altLang="cs-CZ" sz="2400" i="1" dirty="0">
                <a:solidFill>
                  <a:srgbClr val="FF0000"/>
                </a:solidFill>
              </a:rPr>
              <a:t>3. Jak je můžeme poznat?</a:t>
            </a:r>
            <a:r>
              <a:rPr lang="cs-CZ" altLang="cs-CZ" sz="2400" i="1" dirty="0"/>
              <a:t> (metodologická otázka)</a:t>
            </a:r>
          </a:p>
          <a:p>
            <a:pPr marL="0" indent="0">
              <a:buNone/>
              <a:defRPr/>
            </a:pPr>
            <a:endParaRPr lang="cs-CZ" altLang="cs-CZ" sz="2800" dirty="0">
              <a:solidFill>
                <a:srgbClr val="00B0F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14800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363272" cy="1003846"/>
          </a:xfrm>
        </p:spPr>
        <p:txBody>
          <a:bodyPr>
            <a:noAutofit/>
          </a:bodyPr>
          <a:lstStyle/>
          <a:p>
            <a:pPr algn="l"/>
            <a:r>
              <a:rPr lang="cs-CZ" sz="2400" b="1" dirty="0"/>
              <a:t>2.1 Úvod do výzkumných paradigmat (filozofií) (</a:t>
            </a:r>
            <a:r>
              <a:rPr lang="cs-CZ" sz="2400" b="1" dirty="0" err="1"/>
              <a:t>pokrač</a:t>
            </a:r>
            <a:r>
              <a:rPr lang="cs-CZ" sz="2400" b="1" dirty="0"/>
              <a:t>.)</a:t>
            </a:r>
            <a:endParaRPr lang="cs-CZ" altLang="cs-CZ" sz="2400" b="1" dirty="0"/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cs-CZ" altLang="cs-CZ" sz="2400" dirty="0"/>
          </a:p>
          <a:p>
            <a:pPr marL="0" indent="0" algn="just">
              <a:buNone/>
            </a:pPr>
            <a:r>
              <a:rPr lang="cs-CZ" altLang="cs-CZ" sz="2400" b="1" dirty="0"/>
              <a:t>Ontologie (</a:t>
            </a:r>
            <a:r>
              <a:rPr lang="cs-CZ" sz="2400" dirty="0"/>
              <a:t>z řeckého </a:t>
            </a:r>
            <a:r>
              <a:rPr lang="cs-CZ" sz="2400" i="1" dirty="0" err="1"/>
              <a:t>ontos</a:t>
            </a:r>
            <a:r>
              <a:rPr lang="cs-CZ" sz="2400" dirty="0"/>
              <a:t>=jsoucí + </a:t>
            </a:r>
            <a:r>
              <a:rPr lang="cs-CZ" sz="2400" i="1" dirty="0"/>
              <a:t>logos</a:t>
            </a:r>
            <a:r>
              <a:rPr lang="cs-CZ" sz="2400" dirty="0"/>
              <a:t>=slovo, řeč) </a:t>
            </a:r>
          </a:p>
          <a:p>
            <a:pPr marL="0" indent="0" algn="just">
              <a:buNone/>
            </a:pPr>
            <a:r>
              <a:rPr lang="cs-CZ" altLang="cs-CZ" sz="2400" dirty="0"/>
              <a:t>	– zabývá se realitou a bytím </a:t>
            </a:r>
          </a:p>
          <a:p>
            <a:pPr marL="0" indent="0" algn="just">
              <a:buNone/>
            </a:pPr>
            <a:endParaRPr lang="cs-CZ" altLang="cs-CZ" sz="24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cs-CZ" altLang="cs-CZ" sz="2400" dirty="0">
                <a:solidFill>
                  <a:srgbClr val="FF0000"/>
                </a:solidFill>
              </a:rPr>
              <a:t>Jaká je zkoumaná realita?</a:t>
            </a:r>
            <a:r>
              <a:rPr lang="cs-CZ" altLang="cs-CZ" sz="2400" dirty="0"/>
              <a:t> </a:t>
            </a:r>
          </a:p>
          <a:p>
            <a:pPr marL="0" indent="0" algn="ctr">
              <a:buNone/>
            </a:pPr>
            <a:r>
              <a:rPr lang="cs-CZ" sz="2400" i="1" dirty="0">
                <a:solidFill>
                  <a:srgbClr val="00B0F0"/>
                </a:solidFill>
              </a:rPr>
              <a:t>Výzkumníkův pohled na podstatu reality či bytí</a:t>
            </a:r>
            <a:endParaRPr lang="cs-CZ" altLang="cs-CZ" sz="2400" i="1" dirty="0"/>
          </a:p>
          <a:p>
            <a:pPr marL="0" indent="0">
              <a:buNone/>
              <a:defRPr/>
            </a:pPr>
            <a:endParaRPr lang="cs-CZ" altLang="cs-CZ" sz="2800" dirty="0">
              <a:solidFill>
                <a:srgbClr val="00B0F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56836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363272" cy="1075855"/>
          </a:xfrm>
        </p:spPr>
        <p:txBody>
          <a:bodyPr>
            <a:noAutofit/>
          </a:bodyPr>
          <a:lstStyle/>
          <a:p>
            <a:pPr algn="l"/>
            <a:r>
              <a:rPr lang="cs-CZ" sz="2400" b="1" dirty="0"/>
              <a:t>2.1 Úvod do výzkumných paradigmat (filozofií) (</a:t>
            </a:r>
            <a:r>
              <a:rPr lang="cs-CZ" sz="2400" b="1" dirty="0" err="1"/>
              <a:t>pokrač</a:t>
            </a:r>
            <a:r>
              <a:rPr lang="cs-CZ" sz="2400" b="1" dirty="0"/>
              <a:t>.)</a:t>
            </a:r>
            <a:endParaRPr lang="cs-CZ" altLang="cs-CZ" sz="2400" b="1" dirty="0"/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1853683"/>
            <a:ext cx="8229600" cy="4023590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endParaRPr lang="cs-CZ" sz="2400" b="1" dirty="0"/>
          </a:p>
          <a:p>
            <a:pPr marL="0" indent="0">
              <a:buNone/>
              <a:defRPr/>
            </a:pPr>
            <a:r>
              <a:rPr lang="cs-CZ" sz="2400" b="1" dirty="0"/>
              <a:t>Gnozeologie</a:t>
            </a:r>
            <a:r>
              <a:rPr lang="cs-CZ" sz="2400" dirty="0"/>
              <a:t> (z řeckého </a:t>
            </a:r>
            <a:r>
              <a:rPr lang="cs-CZ" sz="2400" dirty="0" err="1"/>
              <a:t>gnósis</a:t>
            </a:r>
            <a:r>
              <a:rPr lang="cs-CZ" sz="2400" dirty="0"/>
              <a:t>=poznání + logos=slovo, řeč), v anglosaské literatuře obvykle </a:t>
            </a:r>
            <a:r>
              <a:rPr lang="cs-CZ" sz="2400" b="1" dirty="0"/>
              <a:t>epistemologie</a:t>
            </a:r>
            <a:r>
              <a:rPr lang="cs-CZ" sz="2400" dirty="0"/>
              <a:t> (z </a:t>
            </a:r>
            <a:r>
              <a:rPr lang="cs-CZ" sz="2400" dirty="0" err="1"/>
              <a:t>řec.epistémé</a:t>
            </a:r>
            <a:r>
              <a:rPr lang="cs-CZ" sz="2400" dirty="0"/>
              <a:t> = znalost, schopnost) </a:t>
            </a:r>
          </a:p>
          <a:p>
            <a:pPr marL="0" indent="0">
              <a:buNone/>
              <a:defRPr/>
            </a:pPr>
            <a:r>
              <a:rPr lang="cs-CZ" sz="2400" dirty="0"/>
              <a:t>	- zkoumá lidské poznání, jeho vznik, proces a předmět</a:t>
            </a:r>
          </a:p>
          <a:p>
            <a:pPr marL="0" indent="0">
              <a:buNone/>
              <a:defRPr/>
            </a:pPr>
            <a:endParaRPr lang="cs-CZ" sz="2400" dirty="0">
              <a:solidFill>
                <a:srgbClr val="FF0000"/>
              </a:solidFill>
            </a:endParaRPr>
          </a:p>
          <a:p>
            <a:pPr marL="0" indent="0" algn="ctr">
              <a:buNone/>
              <a:defRPr/>
            </a:pPr>
            <a:r>
              <a:rPr lang="cs-CZ" sz="2400" dirty="0">
                <a:solidFill>
                  <a:srgbClr val="FF0000"/>
                </a:solidFill>
              </a:rPr>
              <a:t>Jaké jsou přijatelné znalosti v konkrétním oboru?</a:t>
            </a:r>
          </a:p>
          <a:p>
            <a:pPr marL="0" indent="0" algn="ctr">
              <a:buNone/>
              <a:defRPr/>
            </a:pPr>
            <a:r>
              <a:rPr lang="cs-CZ" sz="2400" i="1" dirty="0">
                <a:solidFill>
                  <a:srgbClr val="00B0F0"/>
                </a:solidFill>
              </a:rPr>
              <a:t>Výzkumníkův pohled na vytváření akceptovatelného poznání</a:t>
            </a:r>
          </a:p>
          <a:p>
            <a:pPr marL="0" indent="0" algn="ctr">
              <a:buNone/>
              <a:defRPr/>
            </a:pPr>
            <a:endParaRPr lang="cs-CZ" sz="2400" dirty="0">
              <a:solidFill>
                <a:srgbClr val="00B0F0"/>
              </a:solidFill>
            </a:endParaRPr>
          </a:p>
          <a:p>
            <a:pPr marL="914400" lvl="2" indent="0">
              <a:buNone/>
              <a:defRPr/>
            </a:pPr>
            <a:r>
              <a:rPr lang="cs-CZ" dirty="0"/>
              <a:t>	</a:t>
            </a:r>
            <a:endParaRPr lang="cs-CZ" altLang="cs-CZ" dirty="0">
              <a:solidFill>
                <a:srgbClr val="00B0F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55709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435280" cy="1003847"/>
          </a:xfrm>
        </p:spPr>
        <p:txBody>
          <a:bodyPr>
            <a:noAutofit/>
          </a:bodyPr>
          <a:lstStyle/>
          <a:p>
            <a:pPr algn="l"/>
            <a:r>
              <a:rPr lang="cs-CZ" sz="2400" b="1" dirty="0"/>
              <a:t>2.1 Úvod do výzkumných paradigmat (filozofií) (</a:t>
            </a:r>
            <a:r>
              <a:rPr lang="cs-CZ" sz="2400" b="1" dirty="0" err="1"/>
              <a:t>pokrač</a:t>
            </a:r>
            <a:r>
              <a:rPr lang="cs-CZ" sz="2400" b="1" dirty="0"/>
              <a:t>.)</a:t>
            </a:r>
            <a:endParaRPr lang="cs-CZ" altLang="cs-CZ" sz="2400" b="1" dirty="0"/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744417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endParaRPr lang="cs-CZ" sz="2400" b="1" dirty="0"/>
          </a:p>
          <a:p>
            <a:pPr marL="0" indent="0">
              <a:buNone/>
              <a:defRPr/>
            </a:pPr>
            <a:r>
              <a:rPr lang="cs-CZ" sz="2400" b="1" dirty="0"/>
              <a:t>Axiologie </a:t>
            </a:r>
            <a:r>
              <a:rPr lang="cs-CZ" sz="2400" dirty="0"/>
              <a:t>- (z řeckého </a:t>
            </a:r>
            <a:r>
              <a:rPr lang="cs-CZ" sz="2400" dirty="0" err="1"/>
              <a:t>axios</a:t>
            </a:r>
            <a:r>
              <a:rPr lang="cs-CZ" sz="2400" dirty="0"/>
              <a:t>=rovnocenný, zasloužený) nebo také filosofie hodnot je moderní filosofická </a:t>
            </a:r>
            <a:r>
              <a:rPr lang="cs-CZ" sz="2400" dirty="0" err="1"/>
              <a:t>disciplina</a:t>
            </a:r>
            <a:r>
              <a:rPr lang="cs-CZ" sz="2400" dirty="0"/>
              <a:t>, součást praktické filosofie, která se zabývá hodnocením a hodnotami 	</a:t>
            </a:r>
            <a:endParaRPr lang="cs-CZ" sz="2400" i="1" dirty="0">
              <a:solidFill>
                <a:srgbClr val="00B0F0"/>
              </a:solidFill>
            </a:endParaRPr>
          </a:p>
          <a:p>
            <a:pPr marL="0" indent="0" algn="ctr">
              <a:buNone/>
              <a:defRPr/>
            </a:pPr>
            <a:r>
              <a:rPr lang="cs-CZ" sz="2400" i="1" dirty="0">
                <a:solidFill>
                  <a:srgbClr val="00B0F0"/>
                </a:solidFill>
              </a:rPr>
              <a:t>Výzkumníkův pohled na roli hodnocení v rámci výzkumu</a:t>
            </a:r>
            <a:endParaRPr lang="cs-CZ" altLang="cs-CZ" sz="2400" dirty="0">
              <a:solidFill>
                <a:srgbClr val="00B0F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21642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363272" cy="1219871"/>
          </a:xfrm>
        </p:spPr>
        <p:txBody>
          <a:bodyPr>
            <a:noAutofit/>
          </a:bodyPr>
          <a:lstStyle/>
          <a:p>
            <a:pPr algn="l"/>
            <a:r>
              <a:rPr lang="cs-CZ" sz="2400" b="1" dirty="0"/>
              <a:t>2.1 Úvod do výzkumných paradigmat (filozofií) (</a:t>
            </a:r>
            <a:r>
              <a:rPr lang="cs-CZ" sz="2400" b="1" dirty="0" err="1"/>
              <a:t>pokrač</a:t>
            </a:r>
            <a:r>
              <a:rPr lang="cs-CZ" sz="2400" b="1" dirty="0"/>
              <a:t>.)</a:t>
            </a:r>
            <a:endParaRPr lang="cs-CZ" altLang="cs-CZ" sz="2400" b="1" dirty="0"/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1853683"/>
            <a:ext cx="8229600" cy="4239614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cs-CZ" altLang="cs-CZ" sz="2400" dirty="0"/>
          </a:p>
          <a:p>
            <a:pPr marL="0" indent="0">
              <a:buNone/>
              <a:defRPr/>
            </a:pPr>
            <a:r>
              <a:rPr lang="cs-CZ" altLang="cs-CZ" sz="2400" dirty="0">
                <a:solidFill>
                  <a:srgbClr val="0070C0"/>
                </a:solidFill>
              </a:rPr>
              <a:t>Podnikání a management:</a:t>
            </a:r>
          </a:p>
          <a:p>
            <a:pPr>
              <a:buFontTx/>
              <a:buChar char="-"/>
              <a:defRPr/>
            </a:pPr>
            <a:r>
              <a:rPr lang="cs-CZ" altLang="cs-CZ" sz="2400" dirty="0"/>
              <a:t>vznikly jako akademická disciplína ve 20. století,</a:t>
            </a:r>
          </a:p>
          <a:p>
            <a:pPr>
              <a:buFontTx/>
              <a:buChar char="-"/>
              <a:defRPr/>
            </a:pPr>
            <a:r>
              <a:rPr lang="cs-CZ" altLang="cs-CZ" sz="2400" dirty="0"/>
              <a:t>svou teoretickou základnu odvodily ze směsi disciplín v oblasti společenských věd, přírodních věd, humanitních oborů a firemní praxe</a:t>
            </a:r>
          </a:p>
          <a:p>
            <a:pPr>
              <a:buFontTx/>
              <a:buChar char="-"/>
              <a:defRPr/>
            </a:pPr>
            <a:r>
              <a:rPr lang="cs-CZ" altLang="cs-CZ" sz="2400" dirty="0"/>
              <a:t>výsledkem koexistence více výzkumných filozofií, přístupů a metodik</a:t>
            </a:r>
          </a:p>
          <a:p>
            <a:pPr marL="0" indent="0">
              <a:buNone/>
              <a:defRPr/>
            </a:pPr>
            <a:r>
              <a:rPr lang="cs-CZ" altLang="cs-CZ" sz="2800" dirty="0"/>
              <a:t>				</a:t>
            </a:r>
            <a:r>
              <a:rPr lang="cs-CZ" altLang="cs-CZ" sz="1400" dirty="0"/>
              <a:t>(</a:t>
            </a:r>
            <a:r>
              <a:rPr lang="cs-CZ" altLang="cs-CZ" sz="1400" dirty="0" err="1"/>
              <a:t>Saunders</a:t>
            </a:r>
            <a:r>
              <a:rPr lang="cs-CZ" altLang="cs-CZ" sz="1400" dirty="0"/>
              <a:t> a kol., 2016, upraveno)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3499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507288" cy="724673"/>
          </a:xfrm>
        </p:spPr>
        <p:txBody>
          <a:bodyPr>
            <a:noAutofit/>
          </a:bodyPr>
          <a:lstStyle/>
          <a:p>
            <a:pPr algn="l"/>
            <a:r>
              <a:rPr lang="cs-CZ" sz="2400" b="1" dirty="0"/>
              <a:t>2.1 Úvod do výzkumných paradigmat (filozofií) (</a:t>
            </a:r>
            <a:r>
              <a:rPr lang="cs-CZ" sz="2400" b="1" dirty="0" err="1"/>
              <a:t>pokrač</a:t>
            </a:r>
            <a:r>
              <a:rPr lang="cs-CZ" sz="2400" b="1" dirty="0"/>
              <a:t>.)</a:t>
            </a:r>
            <a:endParaRPr lang="cs-CZ" altLang="cs-CZ" sz="2400" b="1" dirty="0"/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1853683"/>
            <a:ext cx="8229600" cy="423961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cs-CZ" sz="2000" dirty="0"/>
          </a:p>
          <a:p>
            <a:pPr marL="0" indent="0" algn="just">
              <a:buNone/>
            </a:pPr>
            <a:r>
              <a:rPr lang="cs-CZ" sz="2400" dirty="0"/>
              <a:t>Z hlediska </a:t>
            </a:r>
            <a:r>
              <a:rPr lang="cs-CZ" sz="2400" b="1" dirty="0">
                <a:solidFill>
                  <a:srgbClr val="00B0F0"/>
                </a:solidFill>
              </a:rPr>
              <a:t>objektivního </a:t>
            </a:r>
            <a:r>
              <a:rPr lang="cs-CZ" sz="2400" dirty="0"/>
              <a:t>pohledu na svět:</a:t>
            </a:r>
          </a:p>
          <a:p>
            <a:pPr algn="just">
              <a:buFontTx/>
              <a:buChar char="-"/>
            </a:pPr>
            <a:r>
              <a:rPr lang="cs-CZ" sz="2400" dirty="0"/>
              <a:t>entity existují nezávisle na sociálních aktérech</a:t>
            </a:r>
          </a:p>
          <a:p>
            <a:pPr algn="just">
              <a:buFontTx/>
              <a:buChar char="-"/>
            </a:pPr>
            <a:r>
              <a:rPr lang="cs-CZ" sz="2400" dirty="0"/>
              <a:t>má smysl studovat je stejně jako přírodovědci studují přírodu</a:t>
            </a:r>
          </a:p>
          <a:p>
            <a:pPr algn="just">
              <a:buFontTx/>
              <a:buChar char="-"/>
            </a:pPr>
            <a:r>
              <a:rPr lang="cs-CZ" sz="2400" dirty="0"/>
              <a:t>management je objektivní, může být studován prostřednictvím pozorovatelných, měřitelných skutečností.</a:t>
            </a:r>
          </a:p>
          <a:p>
            <a:pPr marL="0" indent="0" algn="just">
              <a:buNone/>
            </a:pPr>
            <a:endParaRPr lang="cs-CZ" sz="2000" dirty="0"/>
          </a:p>
          <a:p>
            <a:pPr marL="0" indent="0" algn="just">
              <a:buNone/>
            </a:pPr>
            <a:r>
              <a:rPr lang="cs-CZ" sz="1600" dirty="0"/>
              <a:t>				(</a:t>
            </a:r>
            <a:r>
              <a:rPr lang="cs-CZ" altLang="cs-CZ" sz="1600" dirty="0" err="1"/>
              <a:t>Saunders</a:t>
            </a:r>
            <a:r>
              <a:rPr lang="cs-CZ" altLang="cs-CZ" sz="1600" dirty="0"/>
              <a:t> a kol., 2009, upraveno)</a:t>
            </a:r>
            <a:endParaRPr lang="cs-CZ" sz="1600" dirty="0"/>
          </a:p>
          <a:p>
            <a:pPr marL="0" indent="0">
              <a:buNone/>
              <a:defRPr/>
            </a:pPr>
            <a:endParaRPr lang="cs-CZ" altLang="cs-CZ" sz="2800" dirty="0">
              <a:solidFill>
                <a:srgbClr val="00B0F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6251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507288" cy="724673"/>
          </a:xfrm>
        </p:spPr>
        <p:txBody>
          <a:bodyPr>
            <a:noAutofit/>
          </a:bodyPr>
          <a:lstStyle/>
          <a:p>
            <a:pPr algn="l"/>
            <a:r>
              <a:rPr lang="cs-CZ" sz="2400" b="1" dirty="0"/>
              <a:t>2.1 Úvod do výzkumných paradigmat (filozofií) (</a:t>
            </a:r>
            <a:r>
              <a:rPr lang="cs-CZ" sz="2400" b="1" dirty="0" err="1"/>
              <a:t>pokrač</a:t>
            </a:r>
            <a:r>
              <a:rPr lang="cs-CZ" sz="2400" b="1" dirty="0"/>
              <a:t>.)</a:t>
            </a:r>
            <a:endParaRPr lang="cs-CZ" altLang="cs-CZ" sz="2400" b="1" dirty="0"/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1853683"/>
            <a:ext cx="8229600" cy="423961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cs-CZ" sz="2000" dirty="0"/>
          </a:p>
          <a:p>
            <a:pPr marL="0" indent="0" algn="just">
              <a:buNone/>
            </a:pPr>
            <a:r>
              <a:rPr lang="cs-CZ" sz="2400" dirty="0"/>
              <a:t>Z hlediska </a:t>
            </a:r>
            <a:r>
              <a:rPr lang="cs-CZ" sz="2400" b="1" dirty="0">
                <a:solidFill>
                  <a:srgbClr val="00B0F0"/>
                </a:solidFill>
              </a:rPr>
              <a:t>subjektivního </a:t>
            </a:r>
            <a:r>
              <a:rPr lang="cs-CZ" sz="2400" dirty="0"/>
              <a:t>pohledu na svět:</a:t>
            </a:r>
          </a:p>
          <a:p>
            <a:pPr algn="just">
              <a:buFontTx/>
              <a:buChar char="-"/>
            </a:pPr>
            <a:r>
              <a:rPr lang="cs-CZ" sz="2400" dirty="0"/>
              <a:t>společenské jevy jsou vytvářeny z vnímání a následných akcí sociálních aktérů</a:t>
            </a:r>
          </a:p>
          <a:p>
            <a:pPr algn="just">
              <a:buFontTx/>
              <a:buChar char="-"/>
            </a:pPr>
            <a:r>
              <a:rPr lang="cs-CZ" sz="2400" dirty="0"/>
              <a:t>respektovány pohledy humanitních věd 		</a:t>
            </a:r>
          </a:p>
          <a:p>
            <a:pPr marL="0" indent="0" algn="just">
              <a:buNone/>
            </a:pPr>
            <a:endParaRPr lang="cs-CZ" sz="1600" dirty="0"/>
          </a:p>
          <a:p>
            <a:pPr marL="0" indent="0" algn="just">
              <a:buNone/>
            </a:pPr>
            <a:r>
              <a:rPr lang="cs-CZ" sz="1600" dirty="0"/>
              <a:t>				(</a:t>
            </a:r>
            <a:r>
              <a:rPr lang="cs-CZ" altLang="cs-CZ" sz="1600" dirty="0" err="1"/>
              <a:t>Saunders</a:t>
            </a:r>
            <a:r>
              <a:rPr lang="cs-CZ" altLang="cs-CZ" sz="1600" dirty="0"/>
              <a:t> a kol., 2009, upraveno)</a:t>
            </a:r>
            <a:endParaRPr lang="cs-CZ" sz="1600" dirty="0"/>
          </a:p>
          <a:p>
            <a:pPr marL="0" indent="0">
              <a:buNone/>
              <a:defRPr/>
            </a:pPr>
            <a:endParaRPr lang="cs-CZ" altLang="cs-CZ" sz="2800" dirty="0">
              <a:solidFill>
                <a:srgbClr val="00B0F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4929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435280" cy="724673"/>
          </a:xfrm>
        </p:spPr>
        <p:txBody>
          <a:bodyPr>
            <a:noAutofit/>
          </a:bodyPr>
          <a:lstStyle/>
          <a:p>
            <a:pPr algn="l"/>
            <a:r>
              <a:rPr lang="cs-CZ" sz="2400" b="1" dirty="0"/>
              <a:t>2.1 Úvod do výzkumných paradigmat (filozofií) (</a:t>
            </a:r>
            <a:r>
              <a:rPr lang="cs-CZ" sz="2400" b="1" dirty="0" err="1"/>
              <a:t>pokrač</a:t>
            </a:r>
            <a:r>
              <a:rPr lang="cs-CZ" sz="2400" b="1" dirty="0"/>
              <a:t>.)</a:t>
            </a:r>
            <a:endParaRPr lang="cs-CZ" altLang="cs-CZ" sz="2400" b="1" dirty="0"/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1853683"/>
            <a:ext cx="8229600" cy="4239614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cs-CZ" sz="2000" b="1" dirty="0">
              <a:solidFill>
                <a:srgbClr val="00B0F0"/>
              </a:solidFill>
            </a:endParaRPr>
          </a:p>
          <a:p>
            <a:pPr marL="0" indent="0">
              <a:buNone/>
              <a:defRPr/>
            </a:pPr>
            <a:r>
              <a:rPr lang="cs-CZ" sz="2000" b="1" dirty="0">
                <a:solidFill>
                  <a:srgbClr val="00B0F0"/>
                </a:solidFill>
              </a:rPr>
              <a:t>Realismus</a:t>
            </a:r>
            <a:r>
              <a:rPr lang="cs-CZ" sz="2000" dirty="0"/>
              <a:t> - objekty mají existenci nezávislou na lidské mysli</a:t>
            </a:r>
          </a:p>
          <a:p>
            <a:pPr marL="0" indent="0">
              <a:buNone/>
              <a:defRPr/>
            </a:pPr>
            <a:endParaRPr lang="cs-CZ" sz="2000" dirty="0"/>
          </a:p>
          <a:p>
            <a:pPr lvl="1">
              <a:buFont typeface="Arial" charset="0"/>
              <a:buChar char="•"/>
              <a:defRPr/>
            </a:pPr>
            <a:r>
              <a:rPr lang="cs-CZ" sz="2000" i="1" dirty="0"/>
              <a:t>Přímý realismus </a:t>
            </a:r>
            <a:r>
              <a:rPr lang="cs-CZ" sz="2000" dirty="0"/>
              <a:t>- to, co vidíte, je to, co dostanete</a:t>
            </a:r>
          </a:p>
          <a:p>
            <a:pPr lvl="1">
              <a:buFont typeface="Arial" charset="0"/>
              <a:buChar char="•"/>
              <a:defRPr/>
            </a:pPr>
            <a:r>
              <a:rPr lang="cs-CZ" sz="2000" i="1" dirty="0"/>
              <a:t>Kritický realismus </a:t>
            </a:r>
            <a:r>
              <a:rPr lang="cs-CZ" sz="2000" dirty="0"/>
              <a:t>- to, co jsme zažili, jsou pocity, obrazy věcí ve 	skutečném slově, nikoliv věci přímo</a:t>
            </a:r>
          </a:p>
          <a:p>
            <a:pPr lvl="2">
              <a:buFont typeface="Arial" charset="0"/>
              <a:buChar char="•"/>
              <a:defRPr/>
            </a:pPr>
            <a:r>
              <a:rPr lang="cs-CZ" sz="2000" dirty="0"/>
              <a:t>společnost, svět se neustále mění - je mnohem více v souladu s cílem výzkumu v oblasti managementu a podnikání, který často chápe důvod jevů jako předchůdce doporučení změny</a:t>
            </a:r>
          </a:p>
          <a:p>
            <a:pPr marL="0" indent="0" algn="just">
              <a:buNone/>
            </a:pPr>
            <a:endParaRPr lang="cs-CZ" sz="1600" dirty="0"/>
          </a:p>
          <a:p>
            <a:pPr marL="0" lvl="2" indent="0" algn="just">
              <a:buNone/>
            </a:pPr>
            <a:r>
              <a:rPr lang="cs-CZ" sz="1600" dirty="0"/>
              <a:t>			</a:t>
            </a:r>
            <a:r>
              <a:rPr lang="cs-CZ" sz="1400" dirty="0"/>
              <a:t>(</a:t>
            </a:r>
            <a:r>
              <a:rPr lang="en-GB" sz="1400" dirty="0" err="1"/>
              <a:t>Sekaran</a:t>
            </a:r>
            <a:r>
              <a:rPr lang="en-GB" sz="1400" dirty="0"/>
              <a:t> </a:t>
            </a:r>
            <a:r>
              <a:rPr lang="en-US" sz="1400" dirty="0"/>
              <a:t>&amp; Bougie, 2016, </a:t>
            </a:r>
            <a:r>
              <a:rPr lang="cs-CZ" altLang="cs-CZ" sz="1400" dirty="0" err="1"/>
              <a:t>Saunders</a:t>
            </a:r>
            <a:r>
              <a:rPr lang="cs-CZ" altLang="cs-CZ" sz="1400" dirty="0"/>
              <a:t> a kol., 2009, upraveno)</a:t>
            </a:r>
            <a:endParaRPr lang="cs-CZ" sz="1400" dirty="0"/>
          </a:p>
          <a:p>
            <a:pPr marL="0" indent="0">
              <a:buNone/>
              <a:defRPr/>
            </a:pPr>
            <a:endParaRPr lang="cs-CZ" altLang="cs-CZ" sz="2800" dirty="0">
              <a:solidFill>
                <a:srgbClr val="00B0F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97092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800" b="1" dirty="0"/>
              <a:t>2.1.1 Hlavní výzkumná paradigmata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1853683"/>
            <a:ext cx="8229600" cy="4167606"/>
          </a:xfrm>
        </p:spPr>
        <p:txBody>
          <a:bodyPr>
            <a:normAutofit fontScale="55000" lnSpcReduction="20000"/>
          </a:bodyPr>
          <a:lstStyle/>
          <a:p>
            <a:pPr marL="0" lvl="2" indent="0" algn="just">
              <a:buNone/>
            </a:pPr>
            <a:r>
              <a:rPr lang="cs-CZ" sz="3600" b="1" dirty="0">
                <a:solidFill>
                  <a:srgbClr val="FF0000"/>
                </a:solidFill>
              </a:rPr>
              <a:t>Positivismus</a:t>
            </a:r>
          </a:p>
          <a:p>
            <a:pPr marL="0" lvl="2" algn="just"/>
            <a:endParaRPr lang="cs-CZ" sz="2300" dirty="0"/>
          </a:p>
          <a:p>
            <a:pPr marL="0" lvl="2" indent="0" algn="just">
              <a:buNone/>
            </a:pPr>
            <a:r>
              <a:rPr lang="cs-CZ" sz="2900" i="1" dirty="0">
                <a:solidFill>
                  <a:srgbClr val="00B050"/>
                </a:solidFill>
              </a:rPr>
              <a:t>Ontologie:</a:t>
            </a:r>
            <a:r>
              <a:rPr lang="cs-CZ" sz="2900" dirty="0"/>
              <a:t> pracuje s pozorovatelnou realitou, realita je externí, objektivní a nezávislá  na sociálních </a:t>
            </a:r>
            <a:r>
              <a:rPr lang="cs-CZ" sz="2900" dirty="0" err="1"/>
              <a:t>aktéřích</a:t>
            </a:r>
            <a:r>
              <a:rPr lang="cs-CZ" sz="2900" dirty="0"/>
              <a:t>.</a:t>
            </a:r>
          </a:p>
          <a:p>
            <a:pPr marL="0" indent="0">
              <a:buNone/>
            </a:pPr>
            <a:r>
              <a:rPr lang="cs-CZ" sz="2900" i="1" dirty="0">
                <a:solidFill>
                  <a:srgbClr val="00B050"/>
                </a:solidFill>
              </a:rPr>
              <a:t>Epistemologie</a:t>
            </a:r>
            <a:r>
              <a:rPr lang="cs-CZ" sz="2900" i="1" dirty="0"/>
              <a:t>:</a:t>
            </a:r>
            <a:r>
              <a:rPr lang="cs-CZ" sz="2900" dirty="0"/>
              <a:t> jenom pozorovatelné jevy mohou poskytnout </a:t>
            </a:r>
            <a:r>
              <a:rPr lang="cs-CZ" sz="2900" dirty="0" err="1"/>
              <a:t>kredibilní</a:t>
            </a:r>
            <a:r>
              <a:rPr lang="cs-CZ" sz="2900" dirty="0"/>
              <a:t> data, fakta, zaměření na příčinnost a zákonitosti, </a:t>
            </a:r>
            <a:r>
              <a:rPr lang="cs-CZ" sz="2900" dirty="0" err="1"/>
              <a:t>zobecnitelnost</a:t>
            </a:r>
            <a:r>
              <a:rPr lang="cs-CZ" sz="2900" dirty="0"/>
              <a:t>, zjednodušení jevů na jednoduché elementy. Výzkumník a zkoumané jsou na sobě nezávislé. </a:t>
            </a:r>
          </a:p>
          <a:p>
            <a:pPr marL="0" indent="0">
              <a:buNone/>
            </a:pPr>
            <a:r>
              <a:rPr lang="cs-CZ" sz="2900" i="1" dirty="0">
                <a:solidFill>
                  <a:srgbClr val="00B050"/>
                </a:solidFill>
              </a:rPr>
              <a:t>Axiologie</a:t>
            </a:r>
            <a:r>
              <a:rPr lang="cs-CZ" sz="2900" i="1" dirty="0"/>
              <a:t>:</a:t>
            </a:r>
            <a:r>
              <a:rPr lang="cs-CZ" sz="2900" dirty="0"/>
              <a:t> výzkum běží bez hodnocení, výzkumník je nezávislý na datech a udržuje si objektivní postoj. </a:t>
            </a:r>
          </a:p>
          <a:p>
            <a:pPr marL="0" indent="0">
              <a:buNone/>
            </a:pPr>
            <a:r>
              <a:rPr lang="cs-CZ" sz="2900" i="1" dirty="0">
                <a:solidFill>
                  <a:srgbClr val="00B050"/>
                </a:solidFill>
              </a:rPr>
              <a:t>Metodologie</a:t>
            </a:r>
            <a:r>
              <a:rPr lang="cs-CZ" sz="2900" i="1" dirty="0"/>
              <a:t>: </a:t>
            </a:r>
            <a:r>
              <a:rPr lang="cs-CZ" sz="2900" dirty="0"/>
              <a:t>testování hypotéz, proměnné jsou identifikovány před zkoumáním. Především kvantitativní výzkum. Analýza pomocí proměnných. </a:t>
            </a:r>
          </a:p>
          <a:p>
            <a:pPr marL="0" indent="0">
              <a:buNone/>
            </a:pPr>
            <a:r>
              <a:rPr lang="cs-CZ" sz="2900" i="1" dirty="0">
                <a:solidFill>
                  <a:srgbClr val="00B050"/>
                </a:solidFill>
              </a:rPr>
              <a:t>Techniky sběru dat: </a:t>
            </a:r>
            <a:r>
              <a:rPr lang="cs-CZ" sz="2900" dirty="0"/>
              <a:t>vysoce strukturované, velké vzorky, měření, kvantitativní (mohou být i kvalitativní).</a:t>
            </a:r>
          </a:p>
          <a:p>
            <a:pPr marL="0" indent="0">
              <a:buNone/>
            </a:pPr>
            <a:r>
              <a:rPr lang="cs-CZ" sz="2900" i="1" dirty="0">
                <a:solidFill>
                  <a:srgbClr val="00B050"/>
                </a:solidFill>
              </a:rPr>
              <a:t>Účel</a:t>
            </a:r>
            <a:r>
              <a:rPr lang="cs-CZ" sz="2900" i="1" dirty="0"/>
              <a:t>:</a:t>
            </a:r>
            <a:r>
              <a:rPr lang="cs-CZ" sz="2900" dirty="0"/>
              <a:t> predikce/kontrola/vysvětlení. Rámcem jsou obecné zákonitosti.  </a:t>
            </a:r>
          </a:p>
          <a:p>
            <a:pPr marL="0" indent="0">
              <a:buNone/>
            </a:pPr>
            <a:endParaRPr lang="en-GB" sz="2500" dirty="0"/>
          </a:p>
          <a:p>
            <a:pPr marL="0" indent="0">
              <a:buNone/>
            </a:pPr>
            <a:r>
              <a:rPr lang="en-GB" sz="2500" dirty="0"/>
              <a:t>	</a:t>
            </a:r>
          </a:p>
          <a:p>
            <a:pPr marL="0" indent="0">
              <a:buNone/>
            </a:pPr>
            <a:r>
              <a:rPr lang="en-GB" sz="2200" dirty="0"/>
              <a:t>(</a:t>
            </a:r>
            <a:r>
              <a:rPr lang="en-GB" sz="2200" dirty="0" err="1"/>
              <a:t>Sekaran</a:t>
            </a:r>
            <a:r>
              <a:rPr lang="en-GB" sz="2200" dirty="0"/>
              <a:t> </a:t>
            </a:r>
            <a:r>
              <a:rPr lang="en-US" sz="2200" dirty="0"/>
              <a:t>&amp; Bougie, 2016, </a:t>
            </a:r>
            <a:r>
              <a:rPr lang="en-GB" altLang="cs-CZ" sz="2200" dirty="0"/>
              <a:t>Saunders, Lewis and </a:t>
            </a:r>
            <a:r>
              <a:rPr lang="en-GB" altLang="cs-CZ" sz="2200" dirty="0" err="1"/>
              <a:t>Thornhill</a:t>
            </a:r>
            <a:r>
              <a:rPr lang="en-GB" altLang="cs-CZ" sz="2200" dirty="0"/>
              <a:t>, 2009, Lincoln and </a:t>
            </a:r>
            <a:r>
              <a:rPr lang="en-GB" altLang="cs-CZ" sz="2200" dirty="0" err="1"/>
              <a:t>Guba</a:t>
            </a:r>
            <a:r>
              <a:rPr lang="en-GB" altLang="cs-CZ" sz="2200" dirty="0"/>
              <a:t>, 1985, Pickard, 2013, </a:t>
            </a:r>
            <a:r>
              <a:rPr lang="en-GB" altLang="cs-CZ" sz="2200" dirty="0" err="1"/>
              <a:t>upraveno</a:t>
            </a:r>
            <a:r>
              <a:rPr lang="en-GB" altLang="cs-CZ" sz="2200" dirty="0"/>
              <a:t>)</a:t>
            </a:r>
            <a:endParaRPr lang="en-GB" sz="2200" dirty="0"/>
          </a:p>
          <a:p>
            <a:pPr marL="0" indent="0">
              <a:buNone/>
              <a:defRPr/>
            </a:pPr>
            <a:endParaRPr lang="cs-CZ" altLang="cs-CZ" sz="2200" dirty="0">
              <a:solidFill>
                <a:srgbClr val="00B0F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2937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052736"/>
            <a:ext cx="8182507" cy="720080"/>
          </a:xfrm>
        </p:spPr>
        <p:txBody>
          <a:bodyPr>
            <a:normAutofit/>
          </a:bodyPr>
          <a:lstStyle/>
          <a:p>
            <a:pPr algn="l"/>
            <a:r>
              <a:rPr lang="cs-CZ" altLang="cs-CZ" sz="2800" b="1" dirty="0"/>
              <a:t>2.1.1 Hlavní výzkumná paradigmata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  <a:endParaRPr lang="en-US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772816"/>
            <a:ext cx="7981078" cy="4104456"/>
          </a:xfrm>
        </p:spPr>
        <p:txBody>
          <a:bodyPr>
            <a:noAutofit/>
          </a:bodyPr>
          <a:lstStyle/>
          <a:p>
            <a:pPr marL="0" lvl="2" algn="just"/>
            <a:r>
              <a:rPr lang="cs-CZ" sz="2000" b="1" dirty="0" err="1">
                <a:solidFill>
                  <a:srgbClr val="FF0000"/>
                </a:solidFill>
              </a:rPr>
              <a:t>Postpositivismus</a:t>
            </a:r>
            <a:r>
              <a:rPr lang="cs-CZ" sz="2000" b="1" dirty="0">
                <a:solidFill>
                  <a:srgbClr val="FF0000"/>
                </a:solidFill>
              </a:rPr>
              <a:t> </a:t>
            </a:r>
            <a:endParaRPr lang="cs-CZ" sz="2000" dirty="0">
              <a:solidFill>
                <a:schemeClr val="tx1"/>
              </a:solidFill>
            </a:endParaRPr>
          </a:p>
          <a:p>
            <a:pPr marL="0" lvl="2" algn="just"/>
            <a:r>
              <a:rPr lang="cs-CZ" sz="1600" i="1" dirty="0">
                <a:solidFill>
                  <a:srgbClr val="00B050"/>
                </a:solidFill>
              </a:rPr>
              <a:t>Ontologie:</a:t>
            </a:r>
            <a:r>
              <a:rPr lang="cs-CZ" sz="1600" dirty="0">
                <a:solidFill>
                  <a:schemeClr val="tx1"/>
                </a:solidFill>
              </a:rPr>
              <a:t> </a:t>
            </a:r>
            <a:r>
              <a:rPr lang="cs-CZ" sz="1600" dirty="0" err="1">
                <a:solidFill>
                  <a:schemeClr val="tx1"/>
                </a:solidFill>
              </a:rPr>
              <a:t>postpozitivisté</a:t>
            </a:r>
            <a:r>
              <a:rPr lang="cs-CZ" sz="1600" dirty="0">
                <a:solidFill>
                  <a:schemeClr val="tx1"/>
                </a:solidFill>
              </a:rPr>
              <a:t> věří, že realita existuje (podobně jako pozitivisté), i když se domnívají, že může být poznána jenom nedokonale. Tyto nedokonalosti jsou výsledkem lidské omylnosti.</a:t>
            </a:r>
          </a:p>
          <a:p>
            <a:pPr marL="0" lvl="2" algn="just"/>
            <a:r>
              <a:rPr lang="cs-CZ" sz="1600" i="1" dirty="0">
                <a:solidFill>
                  <a:srgbClr val="00B050"/>
                </a:solidFill>
              </a:rPr>
              <a:t>Epistemologie</a:t>
            </a:r>
            <a:r>
              <a:rPr lang="cs-CZ" sz="1600" i="1" dirty="0">
                <a:solidFill>
                  <a:schemeClr val="tx1"/>
                </a:solidFill>
              </a:rPr>
              <a:t>:</a:t>
            </a:r>
            <a:r>
              <a:rPr lang="cs-CZ" sz="1600" dirty="0">
                <a:solidFill>
                  <a:schemeClr val="tx1"/>
                </a:solidFill>
              </a:rPr>
              <a:t> je akceptováno, že nezávislost není možná, ale objektivita je cílem a je demonstrována externí verifikací. </a:t>
            </a:r>
          </a:p>
          <a:p>
            <a:pPr marL="0" lvl="2" algn="l"/>
            <a:r>
              <a:rPr lang="cs-CZ" sz="1600" i="1" dirty="0">
                <a:solidFill>
                  <a:srgbClr val="00B050"/>
                </a:solidFill>
              </a:rPr>
              <a:t>Axiologie</a:t>
            </a:r>
            <a:r>
              <a:rPr lang="cs-CZ" sz="1600" i="1" dirty="0">
                <a:solidFill>
                  <a:schemeClr val="tx1"/>
                </a:solidFill>
              </a:rPr>
              <a:t>:</a:t>
            </a:r>
            <a:r>
              <a:rPr lang="cs-CZ" sz="1600" dirty="0">
                <a:solidFill>
                  <a:schemeClr val="tx1"/>
                </a:solidFill>
              </a:rPr>
              <a:t> podjatost není vítaná, ale je nevyhnutelná, a proto výzkumník ji musí odhalit a korigovat. </a:t>
            </a:r>
          </a:p>
          <a:p>
            <a:pPr marL="0" lvl="2" algn="just"/>
            <a:r>
              <a:rPr lang="cs-CZ" sz="1600" i="1" dirty="0">
                <a:solidFill>
                  <a:srgbClr val="00B050"/>
                </a:solidFill>
              </a:rPr>
              <a:t>Metodologie</a:t>
            </a:r>
            <a:r>
              <a:rPr lang="cs-CZ" sz="1600" i="1" dirty="0">
                <a:solidFill>
                  <a:schemeClr val="tx1"/>
                </a:solidFill>
              </a:rPr>
              <a:t>: </a:t>
            </a:r>
            <a:r>
              <a:rPr lang="cs-CZ" sz="1600" dirty="0">
                <a:solidFill>
                  <a:schemeClr val="tx1"/>
                </a:solidFill>
              </a:rPr>
              <a:t>testování hypotéz, ale více důrazu je kladeno na kontext. Kvantitativní a kvalitativní. Analýza pomocí proměnných. </a:t>
            </a:r>
          </a:p>
          <a:p>
            <a:pPr marL="0" lvl="2" algn="just"/>
            <a:r>
              <a:rPr lang="cs-CZ" sz="1600" i="1" dirty="0">
                <a:solidFill>
                  <a:srgbClr val="00B050"/>
                </a:solidFill>
              </a:rPr>
              <a:t>Techniky sběru dat: </a:t>
            </a:r>
            <a:r>
              <a:rPr lang="cs-CZ" sz="1600" dirty="0">
                <a:solidFill>
                  <a:schemeClr val="tx1"/>
                </a:solidFill>
              </a:rPr>
              <a:t>musí odpovídat zkoumanému problému, kvantitativní nebo kvalitativní</a:t>
            </a:r>
          </a:p>
          <a:p>
            <a:pPr algn="l"/>
            <a:r>
              <a:rPr lang="cs-CZ" sz="1600" i="1" dirty="0">
                <a:solidFill>
                  <a:srgbClr val="00B050"/>
                </a:solidFill>
              </a:rPr>
              <a:t>Účel</a:t>
            </a:r>
            <a:r>
              <a:rPr lang="cs-CZ" sz="1600" i="1" dirty="0">
                <a:solidFill>
                  <a:schemeClr val="tx1"/>
                </a:solidFill>
              </a:rPr>
              <a:t>:</a:t>
            </a:r>
            <a:r>
              <a:rPr lang="cs-CZ" sz="1600" dirty="0"/>
              <a:t> </a:t>
            </a:r>
            <a:r>
              <a:rPr lang="cs-CZ" sz="1600" dirty="0">
                <a:solidFill>
                  <a:schemeClr val="tx1"/>
                </a:solidFill>
              </a:rPr>
              <a:t>predikce/kontrola/vysvětlení. Zobecňování.</a:t>
            </a:r>
            <a:r>
              <a:rPr lang="en-GB" sz="1600" dirty="0">
                <a:solidFill>
                  <a:schemeClr val="tx1"/>
                </a:solidFill>
              </a:rPr>
              <a:t>		</a:t>
            </a:r>
          </a:p>
          <a:p>
            <a:pPr algn="l"/>
            <a:r>
              <a:rPr lang="en-GB" sz="1200" dirty="0">
                <a:solidFill>
                  <a:schemeClr val="tx1"/>
                </a:solidFill>
              </a:rPr>
              <a:t>		</a:t>
            </a:r>
          </a:p>
          <a:p>
            <a:pPr algn="l"/>
            <a:r>
              <a:rPr lang="en-GB" sz="1200" dirty="0">
                <a:solidFill>
                  <a:schemeClr val="tx1"/>
                </a:solidFill>
              </a:rPr>
              <a:t>(</a:t>
            </a:r>
            <a:r>
              <a:rPr lang="en-GB" sz="1200" dirty="0" err="1">
                <a:solidFill>
                  <a:schemeClr val="tx1"/>
                </a:solidFill>
              </a:rPr>
              <a:t>Sekaran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US" sz="1200" dirty="0">
                <a:solidFill>
                  <a:schemeClr val="tx1"/>
                </a:solidFill>
              </a:rPr>
              <a:t>&amp; Bougie, 2016, </a:t>
            </a:r>
            <a:r>
              <a:rPr lang="en-GB" altLang="cs-CZ" sz="1200" dirty="0">
                <a:solidFill>
                  <a:schemeClr val="tx1"/>
                </a:solidFill>
              </a:rPr>
              <a:t>Saunders, Lewis and </a:t>
            </a:r>
            <a:r>
              <a:rPr lang="en-GB" altLang="cs-CZ" sz="1200" dirty="0" err="1">
                <a:solidFill>
                  <a:schemeClr val="tx1"/>
                </a:solidFill>
              </a:rPr>
              <a:t>Thornhill</a:t>
            </a:r>
            <a:r>
              <a:rPr lang="en-GB" altLang="cs-CZ" sz="1200" dirty="0">
                <a:solidFill>
                  <a:schemeClr val="tx1"/>
                </a:solidFill>
              </a:rPr>
              <a:t>, 2009, Lincoln and </a:t>
            </a:r>
            <a:r>
              <a:rPr lang="en-GB" altLang="cs-CZ" sz="1200" dirty="0" err="1">
                <a:solidFill>
                  <a:schemeClr val="tx1"/>
                </a:solidFill>
              </a:rPr>
              <a:t>Guba</a:t>
            </a:r>
            <a:r>
              <a:rPr lang="en-GB" altLang="cs-CZ" sz="1200" dirty="0">
                <a:solidFill>
                  <a:schemeClr val="tx1"/>
                </a:solidFill>
              </a:rPr>
              <a:t>, 1985, Pickard, 2013, </a:t>
            </a:r>
            <a:r>
              <a:rPr lang="en-GB" altLang="cs-CZ" sz="1200" dirty="0" err="1">
                <a:solidFill>
                  <a:schemeClr val="tx1"/>
                </a:solidFill>
              </a:rPr>
              <a:t>upraveno</a:t>
            </a:r>
            <a:r>
              <a:rPr lang="en-GB" altLang="cs-CZ" sz="1200" dirty="0">
                <a:solidFill>
                  <a:schemeClr val="tx1"/>
                </a:solidFill>
              </a:rPr>
              <a:t>)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91544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  <a:p>
            <a:pPr algn="l"/>
            <a:endParaRPr lang="en-US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 dirty="0" err="1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en-US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29</a:t>
            </a:fld>
            <a:endParaRPr lang="en-US" dirty="0"/>
          </a:p>
        </p:txBody>
      </p:sp>
      <p:pic>
        <p:nvPicPr>
          <p:cNvPr id="10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D019C379-729B-BB48-B668-E8B6445FB46D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4741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3200" b="1" dirty="0"/>
              <a:t>1.1 Věda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1853683"/>
            <a:ext cx="8229600" cy="4239614"/>
          </a:xfrm>
        </p:spPr>
        <p:txBody>
          <a:bodyPr>
            <a:normAutofit fontScale="32500" lnSpcReduction="20000"/>
          </a:bodyPr>
          <a:lstStyle/>
          <a:p>
            <a:pPr marL="285750" indent="-285750" algn="just">
              <a:buFontTx/>
              <a:buChar char="-"/>
              <a:defRPr/>
            </a:pPr>
            <a:r>
              <a:rPr lang="cs-CZ" sz="4500" dirty="0"/>
              <a:t>systematický </a:t>
            </a:r>
            <a:r>
              <a:rPr lang="cs-CZ" sz="4500" i="1" dirty="0"/>
              <a:t>způsob poznávání skutečnosti</a:t>
            </a:r>
          </a:p>
          <a:p>
            <a:pPr marL="685800" lvl="1" algn="just">
              <a:buFontTx/>
              <a:buChar char="-"/>
              <a:defRPr/>
            </a:pPr>
            <a:r>
              <a:rPr lang="cs-CZ" sz="4500" dirty="0"/>
              <a:t>vytváří a organizuje vědění v podobě testovatelných vysvětlení a predikcí o světě</a:t>
            </a:r>
          </a:p>
          <a:p>
            <a:pPr marL="685800" lvl="1" algn="just">
              <a:buFontTx/>
              <a:buChar char="-"/>
              <a:defRPr/>
            </a:pPr>
            <a:r>
              <a:rPr lang="cs-CZ" sz="4500" dirty="0"/>
              <a:t>jehož objektem mohou být předměty, události nebo lidé</a:t>
            </a:r>
          </a:p>
          <a:p>
            <a:pPr marL="685800" lvl="1" algn="just">
              <a:buFontTx/>
              <a:buChar char="-"/>
              <a:defRPr/>
            </a:pPr>
            <a:endParaRPr lang="cs-CZ" sz="4500" dirty="0"/>
          </a:p>
          <a:p>
            <a:pPr algn="just">
              <a:defRPr/>
            </a:pPr>
            <a:r>
              <a:rPr lang="cs-CZ" sz="4500" dirty="0">
                <a:solidFill>
                  <a:srgbClr val="FF0000"/>
                </a:solidFill>
              </a:rPr>
              <a:t>Přírodní vědy</a:t>
            </a:r>
          </a:p>
          <a:p>
            <a:pPr lvl="1" algn="just">
              <a:defRPr/>
            </a:pPr>
            <a:r>
              <a:rPr lang="cs-CZ" sz="4500" i="1" dirty="0"/>
              <a:t>Vědy o neživé přírodě    </a:t>
            </a:r>
          </a:p>
          <a:p>
            <a:pPr lvl="1" algn="just">
              <a:defRPr/>
            </a:pPr>
            <a:r>
              <a:rPr lang="cs-CZ" sz="4500" i="1" dirty="0"/>
              <a:t>Vědy o živé přírodě     </a:t>
            </a:r>
          </a:p>
          <a:p>
            <a:pPr marL="457200" lvl="1" indent="0" algn="just">
              <a:buNone/>
              <a:defRPr/>
            </a:pPr>
            <a:r>
              <a:rPr lang="cs-CZ" sz="4500" i="1" dirty="0"/>
              <a:t> </a:t>
            </a:r>
          </a:p>
          <a:p>
            <a:pPr algn="just">
              <a:defRPr/>
            </a:pPr>
            <a:r>
              <a:rPr lang="cs-CZ" sz="4500" dirty="0">
                <a:solidFill>
                  <a:srgbClr val="FF0000"/>
                </a:solidFill>
              </a:rPr>
              <a:t>Společenské a humanitní vědy</a:t>
            </a:r>
          </a:p>
          <a:p>
            <a:pPr algn="just">
              <a:defRPr/>
            </a:pPr>
            <a:endParaRPr lang="cs-CZ" sz="4500" dirty="0"/>
          </a:p>
          <a:p>
            <a:pPr algn="just">
              <a:defRPr/>
            </a:pPr>
            <a:r>
              <a:rPr lang="cs-CZ" sz="4500" dirty="0"/>
              <a:t>jednotlivé vědy se liší principy, předmětem a metodami, mají svoje vlastní pojmy, pomocí nichž poznávají svět</a:t>
            </a:r>
          </a:p>
          <a:p>
            <a:pPr algn="just">
              <a:defRPr/>
            </a:pPr>
            <a:endParaRPr lang="cs-CZ" altLang="cs-CZ" sz="4500" dirty="0"/>
          </a:p>
          <a:p>
            <a:pPr algn="just">
              <a:defRPr/>
            </a:pPr>
            <a:r>
              <a:rPr lang="cs-CZ" altLang="cs-CZ" sz="4500" dirty="0"/>
              <a:t>úkol vědce - odhalovat věci, které by jinak zůstaly nepoznány, nebo bez povšimnutí nebo bez pochopení</a:t>
            </a:r>
          </a:p>
          <a:p>
            <a:pPr>
              <a:defRPr/>
            </a:pPr>
            <a:endParaRPr lang="cs-CZ" altLang="cs-CZ" sz="2800" i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29781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052736"/>
            <a:ext cx="8182507" cy="859515"/>
          </a:xfrm>
        </p:spPr>
        <p:txBody>
          <a:bodyPr>
            <a:normAutofit fontScale="90000"/>
          </a:bodyPr>
          <a:lstStyle/>
          <a:p>
            <a:pPr algn="l"/>
            <a:r>
              <a:rPr lang="cs-CZ" altLang="cs-CZ" sz="3200" b="1" dirty="0"/>
              <a:t>2.1.1 Hlavní výzkumná paradigmata (</a:t>
            </a:r>
            <a:r>
              <a:rPr lang="cs-CZ" altLang="cs-CZ" sz="3200" b="1" dirty="0" err="1"/>
              <a:t>pokrač</a:t>
            </a:r>
            <a:r>
              <a:rPr lang="cs-CZ" altLang="cs-CZ" sz="3200" b="1" dirty="0"/>
              <a:t>.)</a:t>
            </a:r>
            <a:endParaRPr lang="en-US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772816"/>
            <a:ext cx="7981078" cy="4104456"/>
          </a:xfrm>
        </p:spPr>
        <p:txBody>
          <a:bodyPr>
            <a:noAutofit/>
          </a:bodyPr>
          <a:lstStyle/>
          <a:p>
            <a:pPr marL="0" lvl="2" algn="just"/>
            <a:r>
              <a:rPr lang="en-GB" sz="2000" b="1" dirty="0" err="1">
                <a:solidFill>
                  <a:srgbClr val="FF0000"/>
                </a:solidFill>
              </a:rPr>
              <a:t>Interpretivismus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</a:p>
          <a:p>
            <a:pPr marL="0" lvl="2" algn="just"/>
            <a:r>
              <a:rPr lang="cs-CZ" sz="1600" i="1" dirty="0">
                <a:solidFill>
                  <a:srgbClr val="00B050"/>
                </a:solidFill>
              </a:rPr>
              <a:t>Ontologie:</a:t>
            </a:r>
            <a:r>
              <a:rPr lang="cs-CZ" sz="1600" dirty="0">
                <a:solidFill>
                  <a:schemeClr val="tx1"/>
                </a:solidFill>
              </a:rPr>
              <a:t> víra ve mnohodimenzionální realitu, která nemůže existovat mimo společenský kontext, který ji vytváří. Realita se mění ve své podstatě a je časově a kontextově vázána.</a:t>
            </a:r>
          </a:p>
          <a:p>
            <a:pPr marL="0" lvl="2" algn="just"/>
            <a:r>
              <a:rPr lang="cs-CZ" sz="1600" i="1" dirty="0">
                <a:solidFill>
                  <a:srgbClr val="00B050"/>
                </a:solidFill>
              </a:rPr>
              <a:t>Epistemologie</a:t>
            </a:r>
            <a:r>
              <a:rPr lang="cs-CZ" sz="1600" i="1" dirty="0">
                <a:solidFill>
                  <a:schemeClr val="tx1"/>
                </a:solidFill>
              </a:rPr>
              <a:t>: </a:t>
            </a:r>
            <a:r>
              <a:rPr lang="cs-CZ" sz="1600" dirty="0">
                <a:solidFill>
                  <a:schemeClr val="tx1"/>
                </a:solidFill>
              </a:rPr>
              <a:t>výsledky výzkumu jsou výsledkem interakce mezi subjektem a výzkumným pracovníkem. Co je poznáno, je výsledkem této interakce.</a:t>
            </a:r>
          </a:p>
          <a:p>
            <a:pPr algn="l"/>
            <a:r>
              <a:rPr lang="cs-CZ" sz="1600" i="1" dirty="0">
                <a:solidFill>
                  <a:srgbClr val="00B050"/>
                </a:solidFill>
              </a:rPr>
              <a:t>Axiologie</a:t>
            </a:r>
            <a:r>
              <a:rPr lang="cs-CZ" sz="1600" i="1" dirty="0">
                <a:solidFill>
                  <a:schemeClr val="tx1"/>
                </a:solidFill>
              </a:rPr>
              <a:t>:</a:t>
            </a:r>
            <a:r>
              <a:rPr lang="cs-CZ" sz="1600" dirty="0">
                <a:solidFill>
                  <a:schemeClr val="tx1"/>
                </a:solidFill>
              </a:rPr>
              <a:t> výzkum je vázaný na hodnocení, výzkumník je součástí toho, co se zkoumá, nemůže být oddělen, to znamená, že je subjektivní.</a:t>
            </a:r>
          </a:p>
          <a:p>
            <a:pPr algn="l"/>
            <a:r>
              <a:rPr lang="cs-CZ" sz="1600" i="1" dirty="0">
                <a:solidFill>
                  <a:srgbClr val="00B050"/>
                </a:solidFill>
              </a:rPr>
              <a:t>Metodologie</a:t>
            </a:r>
            <a:r>
              <a:rPr lang="cs-CZ" sz="1600" i="1" dirty="0">
                <a:solidFill>
                  <a:schemeClr val="tx1"/>
                </a:solidFill>
              </a:rPr>
              <a:t>:</a:t>
            </a:r>
            <a:r>
              <a:rPr lang="cs-CZ" sz="1600" dirty="0">
                <a:solidFill>
                  <a:schemeClr val="tx1"/>
                </a:solidFill>
              </a:rPr>
              <a:t> výzkumník musí přijmout empatický postoj, výzvou je vstoupit do sociálního prostředí zkoumaných subjektů a pochopit jejich svět z jejich pohledu. Výzkumník interaguje s předmětem interakce. Kvalitativní, případové studie.</a:t>
            </a:r>
          </a:p>
          <a:p>
            <a:pPr algn="l"/>
            <a:r>
              <a:rPr lang="cs-CZ" sz="1600" i="1" dirty="0">
                <a:solidFill>
                  <a:srgbClr val="00B050"/>
                </a:solidFill>
              </a:rPr>
              <a:t>Techniky sběru dat: </a:t>
            </a:r>
            <a:r>
              <a:rPr lang="cs-CZ" sz="1600" dirty="0">
                <a:solidFill>
                  <a:schemeClr val="tx1"/>
                </a:solidFill>
              </a:rPr>
              <a:t>malé vzorky, hloubkové zkoumání, kvantitativní </a:t>
            </a:r>
          </a:p>
          <a:p>
            <a:pPr algn="l"/>
            <a:r>
              <a:rPr lang="cs-CZ" sz="1600" i="1" dirty="0">
                <a:solidFill>
                  <a:srgbClr val="00B050"/>
                </a:solidFill>
              </a:rPr>
              <a:t>Účel: </a:t>
            </a:r>
            <a:r>
              <a:rPr lang="cs-CZ" sz="1600" dirty="0">
                <a:solidFill>
                  <a:schemeClr val="tx1"/>
                </a:solidFill>
              </a:rPr>
              <a:t>porozumění/změna. Transfer výsledků. </a:t>
            </a:r>
          </a:p>
          <a:p>
            <a:pPr algn="l"/>
            <a:r>
              <a:rPr lang="en-GB" sz="1200" dirty="0">
                <a:solidFill>
                  <a:schemeClr val="tx1"/>
                </a:solidFill>
              </a:rPr>
              <a:t>		</a:t>
            </a:r>
          </a:p>
          <a:p>
            <a:pPr algn="l"/>
            <a:r>
              <a:rPr lang="en-GB" sz="1200" dirty="0">
                <a:solidFill>
                  <a:schemeClr val="tx1"/>
                </a:solidFill>
              </a:rPr>
              <a:t>(</a:t>
            </a:r>
            <a:r>
              <a:rPr lang="en-GB" sz="1200" dirty="0" err="1">
                <a:solidFill>
                  <a:schemeClr val="tx1"/>
                </a:solidFill>
              </a:rPr>
              <a:t>Sekaran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US" sz="1200" dirty="0">
                <a:solidFill>
                  <a:schemeClr val="tx1"/>
                </a:solidFill>
              </a:rPr>
              <a:t>&amp; Bougie, 2016, </a:t>
            </a:r>
            <a:r>
              <a:rPr lang="en-GB" altLang="cs-CZ" sz="1200" dirty="0">
                <a:solidFill>
                  <a:schemeClr val="tx1"/>
                </a:solidFill>
              </a:rPr>
              <a:t>Saunders, Lewis and </a:t>
            </a:r>
            <a:r>
              <a:rPr lang="en-GB" altLang="cs-CZ" sz="1200" dirty="0" err="1">
                <a:solidFill>
                  <a:schemeClr val="tx1"/>
                </a:solidFill>
              </a:rPr>
              <a:t>Thornhill</a:t>
            </a:r>
            <a:r>
              <a:rPr lang="en-GB" altLang="cs-CZ" sz="1200" dirty="0">
                <a:solidFill>
                  <a:schemeClr val="tx1"/>
                </a:solidFill>
              </a:rPr>
              <a:t>, 2009, Lincoln and </a:t>
            </a:r>
            <a:r>
              <a:rPr lang="en-GB" altLang="cs-CZ" sz="1200" dirty="0" err="1">
                <a:solidFill>
                  <a:schemeClr val="tx1"/>
                </a:solidFill>
              </a:rPr>
              <a:t>Guba</a:t>
            </a:r>
            <a:r>
              <a:rPr lang="en-GB" altLang="cs-CZ" sz="1200" dirty="0">
                <a:solidFill>
                  <a:schemeClr val="tx1"/>
                </a:solidFill>
              </a:rPr>
              <a:t>, 1985, Pickard, 2013, </a:t>
            </a:r>
            <a:r>
              <a:rPr lang="en-GB" altLang="cs-CZ" sz="1200" dirty="0" err="1">
                <a:solidFill>
                  <a:schemeClr val="tx1"/>
                </a:solidFill>
              </a:rPr>
              <a:t>upraveno</a:t>
            </a:r>
            <a:r>
              <a:rPr lang="en-GB" altLang="cs-CZ" sz="1200" dirty="0">
                <a:solidFill>
                  <a:schemeClr val="tx1"/>
                </a:solidFill>
              </a:rPr>
              <a:t>)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  <a:p>
            <a:pPr algn="l"/>
            <a:endParaRPr lang="en-US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 dirty="0" err="1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en-US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30</a:t>
            </a:fld>
            <a:endParaRPr lang="en-US" dirty="0"/>
          </a:p>
        </p:txBody>
      </p:sp>
      <p:pic>
        <p:nvPicPr>
          <p:cNvPr id="10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ADBFE3C2-F0D9-8046-B2B9-047B2EEF60B6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51791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 fontScale="90000"/>
          </a:bodyPr>
          <a:lstStyle/>
          <a:p>
            <a:pPr algn="l"/>
            <a:r>
              <a:rPr lang="cs-CZ" altLang="cs-CZ" sz="3200" b="1" dirty="0"/>
              <a:t>2.1.1 Hlavní výzkumná paradigmata (</a:t>
            </a:r>
            <a:r>
              <a:rPr lang="cs-CZ" altLang="cs-CZ" sz="3200" b="1" dirty="0" err="1"/>
              <a:t>pokrač</a:t>
            </a:r>
            <a:r>
              <a:rPr lang="cs-CZ" altLang="cs-CZ" sz="3200" b="1" dirty="0"/>
              <a:t>.)</a:t>
            </a:r>
            <a:endParaRPr lang="en-US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981078" cy="3744416"/>
          </a:xfrm>
        </p:spPr>
        <p:txBody>
          <a:bodyPr>
            <a:noAutofit/>
          </a:bodyPr>
          <a:lstStyle/>
          <a:p>
            <a:pPr algn="just"/>
            <a:r>
              <a:rPr lang="cs-CZ" altLang="cs-CZ" sz="2000" b="1" dirty="0">
                <a:solidFill>
                  <a:srgbClr val="FF0000"/>
                </a:solidFill>
              </a:rPr>
              <a:t>Pragmatismus</a:t>
            </a:r>
            <a:r>
              <a:rPr lang="cs-CZ" altLang="cs-CZ" sz="2000" dirty="0">
                <a:solidFill>
                  <a:schemeClr val="tx1"/>
                </a:solidFill>
              </a:rPr>
              <a:t>: je nutné přijmout jeden z přístupů?</a:t>
            </a:r>
            <a:endParaRPr lang="cs-CZ" sz="2000" i="1" dirty="0">
              <a:solidFill>
                <a:srgbClr val="00B050"/>
              </a:solidFill>
            </a:endParaRPr>
          </a:p>
          <a:p>
            <a:pPr algn="just"/>
            <a:endParaRPr lang="cs-CZ" sz="1800" i="1" dirty="0">
              <a:solidFill>
                <a:srgbClr val="00B050"/>
              </a:solidFill>
            </a:endParaRPr>
          </a:p>
          <a:p>
            <a:pPr algn="just"/>
            <a:r>
              <a:rPr lang="cs-CZ" sz="1800" i="1" dirty="0">
                <a:solidFill>
                  <a:srgbClr val="00B050"/>
                </a:solidFill>
              </a:rPr>
              <a:t>Ontologie: </a:t>
            </a:r>
            <a:r>
              <a:rPr lang="cs-CZ" sz="1800" dirty="0">
                <a:solidFill>
                  <a:schemeClr val="tx1"/>
                </a:solidFill>
              </a:rPr>
              <a:t>komplexní, bohatá, vnější realita je praktickým důsledkem myšlenek, toku procesů, zkušeností a praktik</a:t>
            </a:r>
          </a:p>
          <a:p>
            <a:pPr algn="just"/>
            <a:r>
              <a:rPr lang="cs-CZ" sz="1800" i="1" dirty="0">
                <a:solidFill>
                  <a:srgbClr val="00B050"/>
                </a:solidFill>
              </a:rPr>
              <a:t>Epistemologie: </a:t>
            </a:r>
            <a:r>
              <a:rPr lang="cs-CZ" sz="1800" dirty="0">
                <a:solidFill>
                  <a:schemeClr val="tx1"/>
                </a:solidFill>
              </a:rPr>
              <a:t>pravdivé teorie a znalosti jsou ty, které umožňují úspěšné jednání zaměřující se na problémy, postupy, relevanci, řešení problémů a informovanou budoucí praxi</a:t>
            </a:r>
          </a:p>
          <a:p>
            <a:pPr algn="just"/>
            <a:r>
              <a:rPr lang="cs-CZ" sz="1800" i="1" dirty="0">
                <a:solidFill>
                  <a:srgbClr val="00B050"/>
                </a:solidFill>
              </a:rPr>
              <a:t>Axiologie: </a:t>
            </a:r>
            <a:r>
              <a:rPr lang="cs-CZ" sz="1800" dirty="0">
                <a:solidFill>
                  <a:schemeClr val="tx1"/>
                </a:solidFill>
              </a:rPr>
              <a:t>hodnoty hrají při interpretaci výsledků velkou roli, výzkumník přijímá jak objektivní, tak subjektivní pohled, reflexivní výzkumný pracovník</a:t>
            </a:r>
            <a:endParaRPr lang="cs-CZ" sz="1800" i="1" dirty="0">
              <a:solidFill>
                <a:srgbClr val="00B050"/>
              </a:solidFill>
            </a:endParaRPr>
          </a:p>
          <a:p>
            <a:pPr algn="just"/>
            <a:r>
              <a:rPr lang="cs-CZ" sz="1800" i="1" dirty="0">
                <a:solidFill>
                  <a:srgbClr val="00B050"/>
                </a:solidFill>
              </a:rPr>
              <a:t>Metodologie </a:t>
            </a:r>
            <a:r>
              <a:rPr lang="cs-CZ" sz="1800" i="1" dirty="0">
                <a:solidFill>
                  <a:schemeClr val="tx1"/>
                </a:solidFill>
              </a:rPr>
              <a:t>a </a:t>
            </a:r>
            <a:r>
              <a:rPr lang="cs-CZ" sz="1800" i="1" dirty="0">
                <a:solidFill>
                  <a:srgbClr val="00B050"/>
                </a:solidFill>
              </a:rPr>
              <a:t>metody sběru dat: </a:t>
            </a:r>
            <a:r>
              <a:rPr lang="cs-CZ" sz="1800" dirty="0">
                <a:solidFill>
                  <a:schemeClr val="tx1"/>
                </a:solidFill>
              </a:rPr>
              <a:t>použití více přístupů a metod, kvantitativní a kvalitativní výzkum, akční výzkum, důraz na praktická řešení a výsledky</a:t>
            </a:r>
          </a:p>
          <a:p>
            <a:pPr marL="0" lvl="2" algn="just"/>
            <a:r>
              <a:rPr lang="en-GB" sz="1600" dirty="0">
                <a:solidFill>
                  <a:schemeClr val="tx1"/>
                </a:solidFill>
              </a:rPr>
              <a:t>			</a:t>
            </a:r>
            <a:r>
              <a:rPr lang="en-GB" sz="1400" dirty="0">
                <a:solidFill>
                  <a:schemeClr val="tx1"/>
                </a:solidFill>
              </a:rPr>
              <a:t>(</a:t>
            </a:r>
            <a:r>
              <a:rPr lang="en-GB" sz="1400" dirty="0" err="1">
                <a:solidFill>
                  <a:schemeClr val="tx1"/>
                </a:solidFill>
              </a:rPr>
              <a:t>Sekaran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chemeClr val="tx1"/>
                </a:solidFill>
              </a:rPr>
              <a:t>&amp; Bougie, 2016, </a:t>
            </a:r>
            <a:r>
              <a:rPr lang="en-GB" altLang="cs-CZ" sz="1400" dirty="0">
                <a:solidFill>
                  <a:schemeClr val="tx1"/>
                </a:solidFill>
              </a:rPr>
              <a:t>Saunders a </a:t>
            </a:r>
            <a:r>
              <a:rPr lang="en-GB" altLang="cs-CZ" sz="1400" dirty="0" err="1">
                <a:solidFill>
                  <a:schemeClr val="tx1"/>
                </a:solidFill>
              </a:rPr>
              <a:t>kol</a:t>
            </a:r>
            <a:r>
              <a:rPr lang="en-GB" altLang="cs-CZ" sz="1400" dirty="0">
                <a:solidFill>
                  <a:schemeClr val="tx1"/>
                </a:solidFill>
              </a:rPr>
              <a:t>., 2009, </a:t>
            </a:r>
            <a:r>
              <a:rPr lang="en-GB" altLang="cs-CZ" sz="1400" dirty="0" err="1">
                <a:solidFill>
                  <a:schemeClr val="tx1"/>
                </a:solidFill>
              </a:rPr>
              <a:t>upraveno</a:t>
            </a:r>
            <a:r>
              <a:rPr lang="en-GB" altLang="cs-CZ" sz="1400" dirty="0">
                <a:solidFill>
                  <a:schemeClr val="tx1"/>
                </a:solidFill>
              </a:rPr>
              <a:t>)</a:t>
            </a:r>
            <a:endParaRPr lang="en-GB" sz="1400" dirty="0">
              <a:solidFill>
                <a:schemeClr val="tx1"/>
              </a:solidFill>
            </a:endParaRPr>
          </a:p>
          <a:p>
            <a:pPr algn="just"/>
            <a:endParaRPr lang="en-GB" altLang="cs-CZ" sz="20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  <a:p>
            <a:pPr algn="l"/>
            <a:endParaRPr lang="en-US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>
                <a:solidFill>
                  <a:schemeClr val="bg1"/>
                </a:solidFill>
                <a:latin typeface="Berlin CE" pitchFamily="2" charset="0"/>
              </a:rPr>
              <a:t>fhs.utb.cz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31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08364" y="40178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12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1212A74B-E7E3-2E41-81B0-E2A4F8BAED0C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77729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2800" b="1" dirty="0"/>
              <a:t>2.1.2 Filozofie výzkumu - sumarizace</a:t>
            </a:r>
            <a:endParaRPr lang="en-US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981078" cy="3744416"/>
          </a:xfrm>
        </p:spPr>
        <p:txBody>
          <a:bodyPr>
            <a:noAutofit/>
          </a:bodyPr>
          <a:lstStyle/>
          <a:p>
            <a:pPr algn="just"/>
            <a:r>
              <a:rPr lang="cs-CZ" sz="2000" dirty="0" err="1">
                <a:solidFill>
                  <a:schemeClr val="tx1"/>
                </a:solidFill>
              </a:rPr>
              <a:t>Easterby</a:t>
            </a:r>
            <a:r>
              <a:rPr lang="cs-CZ" sz="2000" dirty="0">
                <a:solidFill>
                  <a:schemeClr val="tx1"/>
                </a:solidFill>
              </a:rPr>
              <a:t>-Smith a kol. (2011) navrhují využít </a:t>
            </a:r>
            <a:r>
              <a:rPr lang="cs-CZ" sz="2000" b="1" dirty="0">
                <a:solidFill>
                  <a:srgbClr val="00B0F0"/>
                </a:solidFill>
              </a:rPr>
              <a:t>pozitivistický přístup </a:t>
            </a:r>
            <a:r>
              <a:rPr lang="cs-CZ" sz="2000" dirty="0">
                <a:solidFill>
                  <a:schemeClr val="tx1"/>
                </a:solidFill>
              </a:rPr>
              <a:t>tam, kde jsme schopni: 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cs-CZ" sz="2000" dirty="0">
                <a:solidFill>
                  <a:schemeClr val="tx1"/>
                </a:solidFill>
              </a:rPr>
              <a:t>zůstat nezávislí na tom, co je pozorováno  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cs-CZ" sz="2000" dirty="0">
                <a:solidFill>
                  <a:schemeClr val="tx1"/>
                </a:solidFill>
              </a:rPr>
              <a:t>rozhodnout, jak a co studovat objektivně a nikoli s osobní předpojatostí  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cs-CZ" sz="2000" dirty="0">
                <a:solidFill>
                  <a:schemeClr val="tx1"/>
                </a:solidFill>
              </a:rPr>
              <a:t>nejdřív formulovat hypotézu, potom provést její potvrzení nebo vyvrácení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cs-CZ" sz="2000" dirty="0">
                <a:solidFill>
                  <a:schemeClr val="tx1"/>
                </a:solidFill>
              </a:rPr>
              <a:t>operacionalizovat koncepty s cílem měřit fakta kvantitativně  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cs-CZ" sz="2000" dirty="0">
                <a:solidFill>
                  <a:schemeClr val="tx1"/>
                </a:solidFill>
              </a:rPr>
              <a:t>omezit pojmy a problémy na nejjednodušší možné prvky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cs-CZ" sz="2000" dirty="0">
                <a:solidFill>
                  <a:schemeClr val="tx1"/>
                </a:solidFill>
              </a:rPr>
              <a:t>získat dostatečnou velikost vzorku pro možnost zobecnění </a:t>
            </a:r>
          </a:p>
          <a:p>
            <a:pPr algn="just"/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91544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  <a:p>
            <a:pPr algn="l"/>
            <a:endParaRPr lang="en-US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>
                <a:solidFill>
                  <a:schemeClr val="bg1"/>
                </a:solidFill>
                <a:latin typeface="Berlin CE" pitchFamily="2" charset="0"/>
              </a:rPr>
              <a:t>fhs.utb.cz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32</a:t>
            </a:fld>
            <a:endParaRPr lang="en-US" dirty="0"/>
          </a:p>
        </p:txBody>
      </p:sp>
      <p:pic>
        <p:nvPicPr>
          <p:cNvPr id="10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8374C426-11AE-3448-A490-7D3829BEE5D7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80356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2800" b="1" dirty="0"/>
              <a:t>2.1.2 Filozofie výzkumu – sumarizace (</a:t>
            </a:r>
            <a:r>
              <a:rPr lang="cs-CZ" sz="2800" b="1" dirty="0" err="1"/>
              <a:t>pokrač</a:t>
            </a:r>
            <a:r>
              <a:rPr lang="cs-CZ" sz="2800" b="1" dirty="0"/>
              <a:t>.)</a:t>
            </a:r>
            <a:endParaRPr lang="en-US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981078" cy="3744416"/>
          </a:xfrm>
        </p:spPr>
        <p:txBody>
          <a:bodyPr>
            <a:noAutofit/>
          </a:bodyPr>
          <a:lstStyle/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r>
              <a:rPr lang="cs-CZ" sz="2000" dirty="0" err="1">
                <a:solidFill>
                  <a:schemeClr val="tx1"/>
                </a:solidFill>
              </a:rPr>
              <a:t>Easterby</a:t>
            </a:r>
            <a:r>
              <a:rPr lang="cs-CZ" sz="2000" dirty="0">
                <a:solidFill>
                  <a:schemeClr val="tx1"/>
                </a:solidFill>
              </a:rPr>
              <a:t>-Smith a kol. (2011) navrhují použít </a:t>
            </a:r>
            <a:r>
              <a:rPr lang="cs-CZ" sz="2000" b="1" dirty="0" err="1">
                <a:solidFill>
                  <a:srgbClr val="00B0F0"/>
                </a:solidFill>
              </a:rPr>
              <a:t>interpretivistický</a:t>
            </a:r>
            <a:r>
              <a:rPr lang="cs-CZ" sz="2000" b="1" dirty="0">
                <a:solidFill>
                  <a:srgbClr val="00B0F0"/>
                </a:solidFill>
              </a:rPr>
              <a:t> přístup </a:t>
            </a:r>
            <a:r>
              <a:rPr lang="cs-CZ" sz="2000" dirty="0">
                <a:solidFill>
                  <a:schemeClr val="tx1"/>
                </a:solidFill>
              </a:rPr>
              <a:t>v případě, že je možné pochopit a vysvětlit, proč mají lidé různé zkušenosti a vidění světa, spíše než hledat externí příčiny a zákonitosti, které by vysvětlovaly jejich chování. </a:t>
            </a:r>
          </a:p>
          <a:p>
            <a:pPr algn="just"/>
            <a:endParaRPr lang="cs-CZ" sz="2000" dirty="0">
              <a:solidFill>
                <a:schemeClr val="tx1"/>
              </a:solidFill>
            </a:endParaRPr>
          </a:p>
          <a:p>
            <a:pPr algn="just"/>
            <a:r>
              <a:rPr lang="cs-CZ" sz="2000" dirty="0">
                <a:solidFill>
                  <a:schemeClr val="tx1"/>
                </a:solidFill>
              </a:rPr>
              <a:t>Velmi vhodný přístup v případě výzkumu v oblasti managementu a podnikání (zejména v oblasti chování organizací, marketingu, řízení lidských zdrojů).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91544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  <a:p>
            <a:pPr algn="l"/>
            <a:endParaRPr lang="en-US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>
                <a:solidFill>
                  <a:schemeClr val="bg1"/>
                </a:solidFill>
                <a:latin typeface="Berlin CE" pitchFamily="2" charset="0"/>
              </a:rPr>
              <a:t>fhs.utb.cz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33</a:t>
            </a:fld>
            <a:endParaRPr lang="en-US" dirty="0"/>
          </a:p>
        </p:txBody>
      </p:sp>
      <p:pic>
        <p:nvPicPr>
          <p:cNvPr id="10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2E224E1E-FB03-EC41-B711-8839FBAD7907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28608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2800" b="1" dirty="0"/>
              <a:t>2.1.2 Filozofie výzkumu – sumarizace (</a:t>
            </a:r>
            <a:r>
              <a:rPr lang="cs-CZ" sz="2800" b="1" dirty="0" err="1"/>
              <a:t>pokrač</a:t>
            </a:r>
            <a:r>
              <a:rPr lang="cs-CZ" sz="2800" b="1" dirty="0"/>
              <a:t>.)</a:t>
            </a:r>
            <a:endParaRPr lang="en-US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981078" cy="3744416"/>
          </a:xfrm>
        </p:spPr>
        <p:txBody>
          <a:bodyPr>
            <a:noAutofit/>
          </a:bodyPr>
          <a:lstStyle/>
          <a:p>
            <a:pPr algn="just"/>
            <a:endParaRPr lang="en-GB" altLang="cs-CZ" sz="2000" dirty="0">
              <a:solidFill>
                <a:schemeClr val="tx1"/>
              </a:solidFill>
            </a:endParaRPr>
          </a:p>
          <a:p>
            <a:pPr algn="just"/>
            <a:r>
              <a:rPr lang="cs-CZ" altLang="cs-CZ" sz="2400" dirty="0">
                <a:solidFill>
                  <a:schemeClr val="tx1"/>
                </a:solidFill>
              </a:rPr>
              <a:t>Podle </a:t>
            </a:r>
            <a:r>
              <a:rPr lang="cs-CZ" altLang="cs-CZ" sz="2400" dirty="0" err="1">
                <a:solidFill>
                  <a:schemeClr val="tx1"/>
                </a:solidFill>
              </a:rPr>
              <a:t>Bryanta</a:t>
            </a:r>
            <a:r>
              <a:rPr lang="cs-CZ" altLang="cs-CZ" sz="2400" dirty="0">
                <a:solidFill>
                  <a:schemeClr val="tx1"/>
                </a:solidFill>
              </a:rPr>
              <a:t> (2011) – z hlediska epistemologických východisek a následného výzkumu je důležité zvážit:</a:t>
            </a:r>
          </a:p>
          <a:p>
            <a:pPr marL="342900" indent="-342900" algn="just">
              <a:buFontTx/>
              <a:buChar char="-"/>
            </a:pPr>
            <a:r>
              <a:rPr lang="cs-CZ" altLang="cs-CZ" sz="2400" dirty="0">
                <a:solidFill>
                  <a:srgbClr val="00B0F0"/>
                </a:solidFill>
              </a:rPr>
              <a:t>typ a kvalitu dat</a:t>
            </a:r>
            <a:endParaRPr lang="cs-CZ" altLang="cs-CZ" sz="2400" dirty="0">
              <a:solidFill>
                <a:schemeClr val="tx1"/>
              </a:solidFill>
            </a:endParaRPr>
          </a:p>
          <a:p>
            <a:pPr marL="342900" indent="-342900" algn="just">
              <a:buFontTx/>
              <a:buChar char="-"/>
            </a:pPr>
            <a:r>
              <a:rPr lang="cs-CZ" altLang="cs-CZ" sz="2400" dirty="0">
                <a:solidFill>
                  <a:srgbClr val="00B0F0"/>
                </a:solidFill>
              </a:rPr>
              <a:t>povahu jevů</a:t>
            </a:r>
            <a:endParaRPr lang="cs-CZ" altLang="cs-CZ" sz="2400" dirty="0">
              <a:solidFill>
                <a:schemeClr val="tx1"/>
              </a:solidFill>
            </a:endParaRPr>
          </a:p>
          <a:p>
            <a:pPr marL="342900" indent="-342900" algn="just">
              <a:buFontTx/>
              <a:buChar char="-"/>
            </a:pPr>
            <a:r>
              <a:rPr lang="cs-CZ" altLang="cs-CZ" sz="2400" dirty="0">
                <a:solidFill>
                  <a:srgbClr val="00B0F0"/>
                </a:solidFill>
              </a:rPr>
              <a:t>analytické procesy</a:t>
            </a:r>
            <a:endParaRPr lang="cs-CZ" altLang="cs-CZ" sz="2400" dirty="0">
              <a:solidFill>
                <a:schemeClr val="tx1"/>
              </a:solidFill>
            </a:endParaRPr>
          </a:p>
          <a:p>
            <a:pPr marL="342900" indent="-342900" algn="just">
              <a:buFontTx/>
              <a:buChar char="-"/>
            </a:pPr>
            <a:r>
              <a:rPr lang="cs-CZ" altLang="cs-CZ" sz="2400" dirty="0">
                <a:solidFill>
                  <a:srgbClr val="00B0F0"/>
                </a:solidFill>
              </a:rPr>
              <a:t>spolehlivost zdrojů</a:t>
            </a:r>
            <a:endParaRPr lang="cs-CZ" altLang="cs-CZ" sz="2400" dirty="0">
              <a:solidFill>
                <a:schemeClr val="tx1"/>
              </a:solidFill>
            </a:endParaRPr>
          </a:p>
          <a:p>
            <a:br>
              <a:rPr lang="cs-CZ" sz="2400" dirty="0"/>
            </a:br>
            <a:endParaRPr lang="cs-CZ" altLang="cs-CZ" sz="24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  <a:p>
            <a:pPr algn="l"/>
            <a:endParaRPr lang="en-US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>
                <a:solidFill>
                  <a:schemeClr val="bg1"/>
                </a:solidFill>
                <a:latin typeface="Berlin CE" pitchFamily="2" charset="0"/>
              </a:rPr>
              <a:t>fhs.utb.cz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34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08364" y="40178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12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1B56D90B-E625-1C47-8080-5A44C1EA88EE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9324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2800" b="1" dirty="0"/>
              <a:t>2.1.2 Filozofie výzkumu – sumarizace (</a:t>
            </a:r>
            <a:r>
              <a:rPr lang="cs-CZ" sz="2800" b="1" dirty="0" err="1"/>
              <a:t>pokrač</a:t>
            </a:r>
            <a:r>
              <a:rPr lang="cs-CZ" sz="2800" b="1" dirty="0"/>
              <a:t>.)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981078" cy="3744416"/>
          </a:xfrm>
        </p:spPr>
        <p:txBody>
          <a:bodyPr>
            <a:noAutofit/>
          </a:bodyPr>
          <a:lstStyle/>
          <a:p>
            <a:pPr algn="just"/>
            <a:endParaRPr lang="en-GB" sz="2400" dirty="0">
              <a:solidFill>
                <a:srgbClr val="FF0000"/>
              </a:solidFill>
            </a:endParaRPr>
          </a:p>
          <a:p>
            <a:pPr algn="just"/>
            <a:r>
              <a:rPr lang="cs-CZ" sz="2400" dirty="0">
                <a:solidFill>
                  <a:srgbClr val="FF0000"/>
                </a:solidFill>
              </a:rPr>
              <a:t>Pozitivní </a:t>
            </a:r>
            <a:r>
              <a:rPr lang="cs-CZ" sz="2400" dirty="0">
                <a:solidFill>
                  <a:schemeClr val="tx1"/>
                </a:solidFill>
              </a:rPr>
              <a:t>postoj</a:t>
            </a:r>
            <a:r>
              <a:rPr lang="cs-CZ" sz="2400" dirty="0">
                <a:solidFill>
                  <a:srgbClr val="FF0000"/>
                </a:solidFill>
              </a:rPr>
              <a:t> – deduktivní </a:t>
            </a:r>
            <a:r>
              <a:rPr lang="cs-CZ" sz="2400" dirty="0">
                <a:solidFill>
                  <a:schemeClr val="tx1"/>
                </a:solidFill>
              </a:rPr>
              <a:t>a více vědecký přístup – „</a:t>
            </a:r>
            <a:r>
              <a:rPr lang="cs-CZ" sz="2400" b="1" dirty="0">
                <a:solidFill>
                  <a:schemeClr val="tx1"/>
                </a:solidFill>
              </a:rPr>
              <a:t>počítání a měření”</a:t>
            </a:r>
            <a:r>
              <a:rPr lang="cs-CZ" sz="2400" dirty="0">
                <a:solidFill>
                  <a:srgbClr val="FF0000"/>
                </a:solidFill>
              </a:rPr>
              <a:t> – kvantitativní metody výzkumu</a:t>
            </a:r>
          </a:p>
          <a:p>
            <a:pPr algn="just"/>
            <a:endParaRPr lang="cs-CZ" sz="2400" dirty="0">
              <a:solidFill>
                <a:schemeClr val="tx1"/>
              </a:solidFill>
            </a:endParaRPr>
          </a:p>
          <a:p>
            <a:pPr algn="just"/>
            <a:r>
              <a:rPr lang="cs-CZ" sz="2400" dirty="0" err="1">
                <a:solidFill>
                  <a:srgbClr val="00B0F0"/>
                </a:solidFill>
              </a:rPr>
              <a:t>Interpretivistický</a:t>
            </a:r>
            <a:r>
              <a:rPr lang="cs-CZ" sz="2400" dirty="0">
                <a:solidFill>
                  <a:srgbClr val="00B0F0"/>
                </a:solidFill>
              </a:rPr>
              <a:t> </a:t>
            </a:r>
            <a:r>
              <a:rPr lang="cs-CZ" sz="2400" dirty="0">
                <a:solidFill>
                  <a:schemeClr val="tx1"/>
                </a:solidFill>
              </a:rPr>
              <a:t>postoj – </a:t>
            </a:r>
            <a:r>
              <a:rPr lang="cs-CZ" sz="2400" dirty="0">
                <a:solidFill>
                  <a:srgbClr val="00B0F0"/>
                </a:solidFill>
              </a:rPr>
              <a:t>induktivní </a:t>
            </a:r>
            <a:r>
              <a:rPr lang="cs-CZ" sz="2400" dirty="0">
                <a:solidFill>
                  <a:schemeClr val="tx1"/>
                </a:solidFill>
              </a:rPr>
              <a:t>přístup - „</a:t>
            </a:r>
            <a:r>
              <a:rPr lang="cs-CZ" sz="2400" b="1" dirty="0">
                <a:solidFill>
                  <a:schemeClr val="tx1"/>
                </a:solidFill>
              </a:rPr>
              <a:t>hlubší pravda” </a:t>
            </a:r>
            <a:r>
              <a:rPr lang="cs-CZ" sz="2400" dirty="0">
                <a:solidFill>
                  <a:schemeClr val="tx1"/>
                </a:solidFill>
              </a:rPr>
              <a:t>vysvětlující pohled – </a:t>
            </a:r>
            <a:r>
              <a:rPr lang="cs-CZ" sz="2400" dirty="0">
                <a:solidFill>
                  <a:srgbClr val="00B0F0"/>
                </a:solidFill>
              </a:rPr>
              <a:t>kvalitativní metody výzkumu</a:t>
            </a:r>
          </a:p>
          <a:p>
            <a:pPr algn="just"/>
            <a:r>
              <a:rPr lang="cs-CZ" sz="2000" dirty="0">
                <a:solidFill>
                  <a:schemeClr val="tx1"/>
                </a:solidFill>
              </a:rPr>
              <a:t>				</a:t>
            </a:r>
          </a:p>
          <a:p>
            <a:pPr algn="just"/>
            <a:r>
              <a:rPr lang="en-GB" sz="2000" dirty="0">
                <a:solidFill>
                  <a:schemeClr val="tx1"/>
                </a:solidFill>
              </a:rPr>
              <a:t>				</a:t>
            </a:r>
            <a:r>
              <a:rPr lang="en-GB" sz="1600" dirty="0">
                <a:solidFill>
                  <a:schemeClr val="tx1"/>
                </a:solidFill>
              </a:rPr>
              <a:t>(Saunders a </a:t>
            </a:r>
            <a:r>
              <a:rPr lang="en-GB" sz="1600" dirty="0" err="1">
                <a:solidFill>
                  <a:schemeClr val="tx1"/>
                </a:solidFill>
              </a:rPr>
              <a:t>kol</a:t>
            </a:r>
            <a:r>
              <a:rPr lang="en-GB" sz="1600" dirty="0">
                <a:solidFill>
                  <a:schemeClr val="tx1"/>
                </a:solidFill>
              </a:rPr>
              <a:t>., 2009, </a:t>
            </a:r>
            <a:r>
              <a:rPr lang="en-GB" sz="1600" dirty="0" err="1">
                <a:solidFill>
                  <a:schemeClr val="tx1"/>
                </a:solidFill>
              </a:rPr>
              <a:t>upraveno</a:t>
            </a:r>
            <a:r>
              <a:rPr lang="en-GB" sz="1600" dirty="0">
                <a:solidFill>
                  <a:schemeClr val="tx1"/>
                </a:solidFill>
              </a:rPr>
              <a:t>)</a:t>
            </a:r>
          </a:p>
          <a:p>
            <a:br>
              <a:rPr lang="en-GB" sz="2000" dirty="0"/>
            </a:br>
            <a:endParaRPr lang="en-GB" altLang="cs-CZ" sz="20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  <a:p>
            <a:pPr algn="l"/>
            <a:endParaRPr lang="en-US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>
                <a:solidFill>
                  <a:schemeClr val="bg1"/>
                </a:solidFill>
                <a:latin typeface="Berlin CE" pitchFamily="2" charset="0"/>
              </a:rPr>
              <a:t>fhs.utb.cz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35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08364" y="40178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12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D5C60491-CFEF-DA47-89EE-DCC43F838B9F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75350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1763" y="2348880"/>
            <a:ext cx="7702624" cy="1512168"/>
          </a:xfrm>
        </p:spPr>
        <p:txBody>
          <a:bodyPr>
            <a:normAutofit/>
          </a:bodyPr>
          <a:lstStyle/>
          <a:p>
            <a:r>
              <a:rPr lang="cs-CZ" b="1" dirty="0"/>
              <a:t>3. Výzkumné přístupy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36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387282383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/>
              <a:t>Základní výzkumné přístupy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981078" cy="3744416"/>
          </a:xfrm>
        </p:spPr>
        <p:txBody>
          <a:bodyPr>
            <a:noAutofit/>
          </a:bodyPr>
          <a:lstStyle/>
          <a:p>
            <a:pPr algn="l"/>
            <a:endParaRPr lang="cs-CZ" sz="2000" dirty="0">
              <a:solidFill>
                <a:schemeClr val="tx1"/>
              </a:solidFill>
            </a:endParaRPr>
          </a:p>
          <a:p>
            <a:pPr algn="l"/>
            <a:r>
              <a:rPr lang="cs-CZ" sz="2000" dirty="0">
                <a:solidFill>
                  <a:schemeClr val="tx1"/>
                </a:solidFill>
              </a:rPr>
              <a:t>Tři základní výzkumné přístupy ovlivňují metodologii výzkumu:</a:t>
            </a:r>
          </a:p>
          <a:p>
            <a:pPr algn="l"/>
            <a:endParaRPr lang="cs-CZ" sz="2000" dirty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cs-CZ" sz="2000" i="1" dirty="0">
                <a:solidFill>
                  <a:srgbClr val="FF0000"/>
                </a:solidFill>
              </a:rPr>
              <a:t>Dedukce</a:t>
            </a:r>
          </a:p>
          <a:p>
            <a:pPr marL="342900" indent="-342900" algn="l">
              <a:buFontTx/>
              <a:buChar char="-"/>
            </a:pPr>
            <a:r>
              <a:rPr lang="cs-CZ" sz="2000" i="1" dirty="0">
                <a:solidFill>
                  <a:srgbClr val="FF0000"/>
                </a:solidFill>
              </a:rPr>
              <a:t>Indukce</a:t>
            </a:r>
          </a:p>
          <a:p>
            <a:pPr marL="342900" indent="-342900" algn="l">
              <a:buFontTx/>
              <a:buChar char="-"/>
            </a:pPr>
            <a:r>
              <a:rPr lang="cs-CZ" sz="2000" i="1" dirty="0">
                <a:solidFill>
                  <a:srgbClr val="FF0000"/>
                </a:solidFill>
              </a:rPr>
              <a:t>Abdukce</a:t>
            </a:r>
          </a:p>
          <a:p>
            <a:pPr algn="l"/>
            <a:endParaRPr lang="cs-CZ" sz="2000" dirty="0">
              <a:solidFill>
                <a:schemeClr val="tx1"/>
              </a:solidFill>
            </a:endParaRPr>
          </a:p>
          <a:p>
            <a:pPr algn="l"/>
            <a:r>
              <a:rPr lang="cs-CZ" sz="2000" dirty="0">
                <a:solidFill>
                  <a:schemeClr val="tx1"/>
                </a:solidFill>
              </a:rPr>
              <a:t>Výběr metodologického postupu - využití </a:t>
            </a:r>
            <a:r>
              <a:rPr lang="cs-CZ" sz="2000" dirty="0">
                <a:solidFill>
                  <a:srgbClr val="FF0000"/>
                </a:solidFill>
              </a:rPr>
              <a:t>kvantitativního</a:t>
            </a:r>
            <a:r>
              <a:rPr lang="cs-CZ" sz="2000" dirty="0">
                <a:solidFill>
                  <a:schemeClr val="tx1"/>
                </a:solidFill>
              </a:rPr>
              <a:t>, </a:t>
            </a:r>
            <a:r>
              <a:rPr lang="cs-CZ" sz="2000" dirty="0">
                <a:solidFill>
                  <a:srgbClr val="FF0000"/>
                </a:solidFill>
              </a:rPr>
              <a:t>kvalitativního </a:t>
            </a:r>
            <a:r>
              <a:rPr lang="cs-CZ" sz="2000" dirty="0">
                <a:solidFill>
                  <a:schemeClr val="tx1"/>
                </a:solidFill>
              </a:rPr>
              <a:t>nebo </a:t>
            </a:r>
            <a:r>
              <a:rPr lang="cs-CZ" sz="2000" dirty="0">
                <a:solidFill>
                  <a:srgbClr val="FF0000"/>
                </a:solidFill>
              </a:rPr>
              <a:t>smíšeného </a:t>
            </a:r>
            <a:r>
              <a:rPr lang="cs-CZ" sz="2000" dirty="0">
                <a:solidFill>
                  <a:schemeClr val="tx1"/>
                </a:solidFill>
              </a:rPr>
              <a:t>designu výzkumu.</a:t>
            </a:r>
            <a:br>
              <a:rPr lang="en-GB" sz="2000" dirty="0">
                <a:solidFill>
                  <a:schemeClr val="tx1"/>
                </a:solidFill>
              </a:rPr>
            </a:br>
            <a:endParaRPr lang="en-GB" altLang="cs-CZ" sz="20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en-US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>
                <a:solidFill>
                  <a:schemeClr val="bg1"/>
                </a:solidFill>
                <a:latin typeface="Berlin CE" pitchFamily="2" charset="0"/>
              </a:rPr>
              <a:t>fhs.utb.cz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37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08364" y="40178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12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B63D3AB9-CA58-EB40-ACE8-FBEF9DCDF371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09617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/>
              <a:t>Základní výzkumné přístupy (</a:t>
            </a:r>
            <a:r>
              <a:rPr lang="cs-CZ" sz="3200" b="1" dirty="0" err="1"/>
              <a:t>pokrač</a:t>
            </a:r>
            <a:r>
              <a:rPr lang="cs-CZ" sz="3200" b="1" dirty="0"/>
              <a:t>.)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981078" cy="3744416"/>
          </a:xfrm>
        </p:spPr>
        <p:txBody>
          <a:bodyPr>
            <a:noAutofit/>
          </a:bodyPr>
          <a:lstStyle/>
          <a:p>
            <a:pPr marL="457200" indent="-457200" algn="l">
              <a:buAutoNum type="arabicParenR"/>
            </a:pPr>
            <a:r>
              <a:rPr lang="cs-CZ" sz="2000" b="1" dirty="0">
                <a:solidFill>
                  <a:srgbClr val="FF0000"/>
                </a:solidFill>
              </a:rPr>
              <a:t>Dedukce</a:t>
            </a:r>
            <a:r>
              <a:rPr lang="cs-CZ" sz="2000" dirty="0">
                <a:solidFill>
                  <a:srgbClr val="FF0000"/>
                </a:solidFill>
              </a:rPr>
              <a:t> </a:t>
            </a:r>
            <a:r>
              <a:rPr lang="cs-CZ" sz="2000" dirty="0">
                <a:solidFill>
                  <a:schemeClr val="tx1"/>
                </a:solidFill>
              </a:rPr>
              <a:t>– od obecného ke specifickému </a:t>
            </a:r>
          </a:p>
          <a:p>
            <a:pPr algn="l"/>
            <a:r>
              <a:rPr lang="cs-CZ" sz="2000" dirty="0">
                <a:solidFill>
                  <a:schemeClr val="tx1"/>
                </a:solidFill>
              </a:rPr>
              <a:t>- pokud vědec začíná s teorií odvozenou (obvykle) ze studia akademické literatury a volí výzkumnou strategii založenou na testování teorie, jedná se o </a:t>
            </a:r>
            <a:r>
              <a:rPr lang="cs-CZ" sz="2000" dirty="0">
                <a:solidFill>
                  <a:srgbClr val="FF0000"/>
                </a:solidFill>
              </a:rPr>
              <a:t>deduktivní přístup</a:t>
            </a:r>
          </a:p>
          <a:p>
            <a:pPr algn="l"/>
            <a:endParaRPr lang="cs-CZ" altLang="cs-CZ" sz="20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91544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  <a:p>
            <a:pPr algn="l"/>
            <a:endParaRPr lang="en-US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>
                <a:solidFill>
                  <a:schemeClr val="bg1"/>
                </a:solidFill>
                <a:latin typeface="Berlin CE" pitchFamily="2" charset="0"/>
              </a:rPr>
              <a:t>fhs.utb.cz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38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08364" y="40178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538925250"/>
              </p:ext>
            </p:extLst>
          </p:nvPr>
        </p:nvGraphicFramePr>
        <p:xfrm>
          <a:off x="2123728" y="3428999"/>
          <a:ext cx="5496272" cy="25820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3893850" y="5487830"/>
            <a:ext cx="41764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 </a:t>
            </a:r>
          </a:p>
          <a:p>
            <a:r>
              <a:rPr lang="en-GB" sz="1400" dirty="0"/>
              <a:t>(</a:t>
            </a:r>
            <a:r>
              <a:rPr lang="en-GB" sz="1400" dirty="0" err="1"/>
              <a:t>Trochim</a:t>
            </a:r>
            <a:r>
              <a:rPr lang="en-GB" sz="1400" dirty="0"/>
              <a:t> </a:t>
            </a:r>
            <a:r>
              <a:rPr lang="en-US" sz="1400" dirty="0"/>
              <a:t>&amp;</a:t>
            </a:r>
            <a:r>
              <a:rPr lang="en-GB" sz="1400" dirty="0"/>
              <a:t> </a:t>
            </a:r>
            <a:r>
              <a:rPr lang="en-GB" sz="1400" dirty="0" err="1"/>
              <a:t>Donelly</a:t>
            </a:r>
            <a:r>
              <a:rPr lang="en-GB" sz="1400" dirty="0"/>
              <a:t>, 2008, </a:t>
            </a:r>
            <a:r>
              <a:rPr lang="en-GB" sz="1400" dirty="0" err="1"/>
              <a:t>upraveno</a:t>
            </a:r>
            <a:r>
              <a:rPr lang="en-GB" sz="1400" dirty="0"/>
              <a:t>)</a:t>
            </a:r>
            <a:r>
              <a:rPr lang="en-US" sz="1400" dirty="0"/>
              <a:t> </a:t>
            </a:r>
            <a:endParaRPr lang="en-GB" sz="1400" dirty="0"/>
          </a:p>
        </p:txBody>
      </p:sp>
      <p:pic>
        <p:nvPicPr>
          <p:cNvPr id="13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EFECF646-0772-B047-84E2-DD6D14163DCE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2857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/>
              <a:t>Základní výzkumné přístupy (</a:t>
            </a:r>
            <a:r>
              <a:rPr lang="cs-CZ" sz="3200" b="1" dirty="0" err="1"/>
              <a:t>pokrač</a:t>
            </a:r>
            <a:r>
              <a:rPr lang="cs-CZ" sz="3200" b="1" dirty="0"/>
              <a:t>.)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981078" cy="3744416"/>
          </a:xfrm>
        </p:spPr>
        <p:txBody>
          <a:bodyPr>
            <a:noAutofit/>
          </a:bodyPr>
          <a:lstStyle/>
          <a:p>
            <a:pPr algn="l"/>
            <a:r>
              <a:rPr lang="cs-CZ" altLang="cs-CZ" sz="2000" b="1" dirty="0">
                <a:solidFill>
                  <a:srgbClr val="FF0000"/>
                </a:solidFill>
              </a:rPr>
              <a:t>2) Indukce</a:t>
            </a:r>
            <a:r>
              <a:rPr lang="cs-CZ" altLang="cs-CZ" sz="2000" dirty="0">
                <a:solidFill>
                  <a:schemeClr val="tx1"/>
                </a:solidFill>
              </a:rPr>
              <a:t> –  od specifického k obecnému </a:t>
            </a:r>
          </a:p>
          <a:p>
            <a:pPr algn="l"/>
            <a:r>
              <a:rPr lang="cs-CZ" sz="2000" dirty="0">
                <a:solidFill>
                  <a:schemeClr val="tx1"/>
                </a:solidFill>
              </a:rPr>
              <a:t>- pokud vědec začne se sbíráním dat pro výzkum určitého jevu a vytvoří teorii, jedná se o </a:t>
            </a:r>
            <a:r>
              <a:rPr lang="cs-CZ" sz="2000" b="1" dirty="0">
                <a:solidFill>
                  <a:srgbClr val="FF0000"/>
                </a:solidFill>
              </a:rPr>
              <a:t>induktivní přístup</a:t>
            </a:r>
            <a:endParaRPr lang="cs-CZ" altLang="cs-CZ" sz="2000" b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  <a:p>
            <a:pPr algn="l"/>
            <a:endParaRPr lang="en-US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>
                <a:solidFill>
                  <a:schemeClr val="bg1"/>
                </a:solidFill>
                <a:latin typeface="Berlin CE" pitchFamily="2" charset="0"/>
              </a:rPr>
              <a:t>fhs.utb.cz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08364" y="40178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1351044079"/>
              </p:ext>
            </p:extLst>
          </p:nvPr>
        </p:nvGraphicFramePr>
        <p:xfrm>
          <a:off x="1524000" y="3563352"/>
          <a:ext cx="6096000" cy="1897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95936" y="5445224"/>
            <a:ext cx="41764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 </a:t>
            </a:r>
          </a:p>
          <a:p>
            <a:r>
              <a:rPr lang="en-GB" sz="1400" dirty="0"/>
              <a:t>(</a:t>
            </a:r>
            <a:r>
              <a:rPr lang="en-GB" sz="1400" dirty="0" err="1"/>
              <a:t>Trochim</a:t>
            </a:r>
            <a:r>
              <a:rPr lang="en-GB" sz="1400" dirty="0"/>
              <a:t> </a:t>
            </a:r>
            <a:r>
              <a:rPr lang="en-US" sz="1400" dirty="0"/>
              <a:t>&amp;</a:t>
            </a:r>
            <a:r>
              <a:rPr lang="en-GB" sz="1400" dirty="0"/>
              <a:t> </a:t>
            </a:r>
            <a:r>
              <a:rPr lang="en-GB" sz="1400" dirty="0" err="1"/>
              <a:t>Donelly</a:t>
            </a:r>
            <a:r>
              <a:rPr lang="en-GB" sz="1400" dirty="0"/>
              <a:t>, 2008, </a:t>
            </a:r>
            <a:r>
              <a:rPr lang="en-GB" sz="1400" dirty="0" err="1"/>
              <a:t>upraveno</a:t>
            </a:r>
            <a:r>
              <a:rPr lang="en-GB" sz="1400" dirty="0"/>
              <a:t>)</a:t>
            </a:r>
            <a:r>
              <a:rPr lang="en-US" sz="1400" dirty="0"/>
              <a:t> </a:t>
            </a:r>
            <a:endParaRPr lang="en-GB" sz="1400" dirty="0"/>
          </a:p>
        </p:txBody>
      </p:sp>
      <p:pic>
        <p:nvPicPr>
          <p:cNvPr id="15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6E8F8643-BA79-2B4C-BE07-2CFA0381EF1A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1803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3200" b="1" dirty="0"/>
              <a:t>1.2 Výzkum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1853682"/>
            <a:ext cx="8229600" cy="4377975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cs-CZ" altLang="cs-CZ" sz="1600" dirty="0"/>
              <a:t> </a:t>
            </a:r>
          </a:p>
          <a:p>
            <a:pPr marL="0" indent="0">
              <a:buNone/>
              <a:defRPr/>
            </a:pPr>
            <a:r>
              <a:rPr lang="cs-CZ" altLang="cs-CZ" sz="1600" dirty="0"/>
              <a:t>– lidé </a:t>
            </a:r>
            <a:r>
              <a:rPr lang="cs-CZ" altLang="cs-CZ" sz="1600" dirty="0">
                <a:solidFill>
                  <a:srgbClr val="FF0000"/>
                </a:solidFill>
              </a:rPr>
              <a:t>systematicky</a:t>
            </a:r>
            <a:r>
              <a:rPr lang="cs-CZ" altLang="cs-CZ" sz="1600" dirty="0"/>
              <a:t> </a:t>
            </a:r>
            <a:r>
              <a:rPr lang="cs-CZ" altLang="cs-CZ" sz="1600" dirty="0">
                <a:solidFill>
                  <a:srgbClr val="FF0000"/>
                </a:solidFill>
              </a:rPr>
              <a:t>zkoumají věci</a:t>
            </a:r>
            <a:r>
              <a:rPr lang="cs-CZ" altLang="cs-CZ" sz="1600" dirty="0"/>
              <a:t>, čímž zvyšují své znalosti.</a:t>
            </a:r>
          </a:p>
          <a:p>
            <a:pPr marL="0" indent="0">
              <a:buNone/>
              <a:defRPr/>
            </a:pPr>
            <a:endParaRPr lang="cs-CZ" altLang="cs-CZ" sz="1600" dirty="0"/>
          </a:p>
          <a:p>
            <a:pPr marL="0" indent="0">
              <a:buNone/>
              <a:defRPr/>
            </a:pPr>
            <a:r>
              <a:rPr lang="cs-CZ" altLang="cs-CZ" sz="1600" dirty="0"/>
              <a:t>„</a:t>
            </a:r>
            <a:r>
              <a:rPr lang="cs-CZ" altLang="cs-CZ" sz="1600" dirty="0">
                <a:solidFill>
                  <a:srgbClr val="FF0000"/>
                </a:solidFill>
              </a:rPr>
              <a:t>Systematicky</a:t>
            </a:r>
            <a:r>
              <a:rPr lang="cs-CZ" altLang="cs-CZ" sz="1600" dirty="0"/>
              <a:t>“ znamená, že výzkum je založen na logických vztazích a nikoliv na víře</a:t>
            </a:r>
          </a:p>
          <a:p>
            <a:pPr marL="0" indent="0">
              <a:buNone/>
              <a:defRPr/>
            </a:pPr>
            <a:r>
              <a:rPr lang="cs-CZ" altLang="cs-CZ" sz="1600" dirty="0"/>
              <a:t>Výzkum zahrnuje:</a:t>
            </a:r>
          </a:p>
          <a:p>
            <a:pPr>
              <a:buFontTx/>
              <a:buChar char="-"/>
              <a:defRPr/>
            </a:pPr>
            <a:r>
              <a:rPr lang="cs-CZ" altLang="cs-CZ" sz="1600" dirty="0"/>
              <a:t>vysvětlení metod používaných pro sběr dat,</a:t>
            </a:r>
          </a:p>
          <a:p>
            <a:pPr>
              <a:buFontTx/>
              <a:buChar char="-"/>
              <a:defRPr/>
            </a:pPr>
            <a:r>
              <a:rPr lang="cs-CZ" altLang="cs-CZ" sz="1600" dirty="0"/>
              <a:t>argumentaci, proč jsou získané výsledky smysluplné,</a:t>
            </a:r>
          </a:p>
          <a:p>
            <a:pPr>
              <a:buFontTx/>
              <a:buChar char="-"/>
              <a:defRPr/>
            </a:pPr>
            <a:r>
              <a:rPr lang="cs-CZ" altLang="cs-CZ" sz="1600" dirty="0"/>
              <a:t>vysvětlení všech omezení, která s nimi souvisejí.</a:t>
            </a:r>
          </a:p>
          <a:p>
            <a:pPr marL="0" indent="0">
              <a:buNone/>
              <a:defRPr/>
            </a:pPr>
            <a:endParaRPr lang="cs-CZ" altLang="cs-CZ" sz="1600" dirty="0"/>
          </a:p>
          <a:p>
            <a:pPr marL="0" indent="0">
              <a:buNone/>
              <a:defRPr/>
            </a:pPr>
            <a:r>
              <a:rPr lang="cs-CZ" altLang="cs-CZ" sz="1600" dirty="0"/>
              <a:t>„</a:t>
            </a:r>
            <a:r>
              <a:rPr lang="cs-CZ" altLang="cs-CZ" sz="1600" dirty="0">
                <a:solidFill>
                  <a:srgbClr val="FF0000"/>
                </a:solidFill>
              </a:rPr>
              <a:t>Zkoumat věci</a:t>
            </a:r>
            <a:r>
              <a:rPr lang="cs-CZ" altLang="cs-CZ" sz="1600" dirty="0"/>
              <a:t>" naznačuje, že existuje mnoho možných cílů pro výzkum - může zahrnovat popis, vysvětlení, porozumění, kritiku a analýzu.</a:t>
            </a:r>
          </a:p>
          <a:p>
            <a:pPr marL="0" indent="0">
              <a:buNone/>
              <a:defRPr/>
            </a:pPr>
            <a:r>
              <a:rPr lang="cs-CZ" sz="1600" dirty="0"/>
              <a:t>				</a:t>
            </a:r>
            <a:r>
              <a:rPr lang="en-GB" sz="1400" dirty="0"/>
              <a:t>(</a:t>
            </a:r>
            <a:r>
              <a:rPr lang="en-GB" sz="1400" dirty="0" err="1"/>
              <a:t>Ghauri</a:t>
            </a:r>
            <a:r>
              <a:rPr lang="en-GB" sz="1400" dirty="0"/>
              <a:t> </a:t>
            </a:r>
            <a:r>
              <a:rPr lang="en-US" sz="1400" dirty="0"/>
              <a:t>&amp;</a:t>
            </a:r>
            <a:r>
              <a:rPr lang="en-GB" sz="1400" dirty="0"/>
              <a:t> </a:t>
            </a:r>
            <a:r>
              <a:rPr lang="en-GB" sz="1400" dirty="0" err="1"/>
              <a:t>Gronhaug</a:t>
            </a:r>
            <a:r>
              <a:rPr lang="en-GB" sz="1400" dirty="0"/>
              <a:t> 2010, Saunders a </a:t>
            </a:r>
            <a:r>
              <a:rPr lang="en-GB" sz="1400" dirty="0" err="1"/>
              <a:t>kol</a:t>
            </a:r>
            <a:r>
              <a:rPr lang="en-GB" sz="1400" dirty="0"/>
              <a:t>., 2016)</a:t>
            </a:r>
          </a:p>
          <a:p>
            <a:pPr marL="0" indent="0">
              <a:buNone/>
              <a:defRPr/>
            </a:pPr>
            <a:r>
              <a:rPr lang="cs-CZ" sz="1600" dirty="0"/>
              <a:t>						</a:t>
            </a:r>
            <a:endParaRPr lang="cs-CZ" altLang="cs-CZ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261361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/>
              <a:t>Základní výzkumné přístupy (</a:t>
            </a:r>
            <a:r>
              <a:rPr lang="cs-CZ" sz="3200" b="1" dirty="0" err="1"/>
              <a:t>pokrač</a:t>
            </a:r>
            <a:r>
              <a:rPr lang="cs-CZ" sz="3200" b="1" dirty="0"/>
              <a:t>.)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981078" cy="3744416"/>
          </a:xfrm>
        </p:spPr>
        <p:txBody>
          <a:bodyPr>
            <a:noAutofit/>
          </a:bodyPr>
          <a:lstStyle/>
          <a:p>
            <a:pPr algn="l"/>
            <a:br>
              <a:rPr lang="cs-CZ" sz="2000" dirty="0">
                <a:solidFill>
                  <a:schemeClr val="tx1"/>
                </a:solidFill>
              </a:rPr>
            </a:br>
            <a:r>
              <a:rPr lang="cs-CZ" altLang="cs-CZ" sz="2000" b="1" dirty="0">
                <a:solidFill>
                  <a:srgbClr val="FF0000"/>
                </a:solidFill>
              </a:rPr>
              <a:t>3) Abdukce</a:t>
            </a:r>
            <a:r>
              <a:rPr lang="cs-CZ" altLang="cs-CZ" sz="2000" dirty="0">
                <a:solidFill>
                  <a:schemeClr val="tx1"/>
                </a:solidFill>
              </a:rPr>
              <a:t> – smíšený přístup</a:t>
            </a:r>
          </a:p>
          <a:p>
            <a:pPr algn="l"/>
            <a:endParaRPr lang="cs-CZ" sz="2000" dirty="0">
              <a:solidFill>
                <a:schemeClr val="tx1"/>
              </a:solidFill>
            </a:endParaRPr>
          </a:p>
          <a:p>
            <a:pPr algn="just"/>
            <a:r>
              <a:rPr lang="cs-CZ" sz="2000" dirty="0">
                <a:solidFill>
                  <a:schemeClr val="tx1"/>
                </a:solidFill>
              </a:rPr>
              <a:t>-  pokud vědec začne se sběrem dat pro výzkum určitého jevu, identifikuje motivy a schémata pro vytvoření nové nebo modifikaci stávající teorie, která je následně testována na základě sběru dalších dat, jedná se o </a:t>
            </a:r>
            <a:r>
              <a:rPr lang="cs-CZ" sz="2000" b="1" dirty="0" err="1">
                <a:solidFill>
                  <a:srgbClr val="FF0000"/>
                </a:solidFill>
              </a:rPr>
              <a:t>abduktivní</a:t>
            </a:r>
            <a:r>
              <a:rPr lang="cs-CZ" sz="2000" b="1" dirty="0">
                <a:solidFill>
                  <a:srgbClr val="FF0000"/>
                </a:solidFill>
              </a:rPr>
              <a:t> přístup. </a:t>
            </a:r>
          </a:p>
          <a:p>
            <a:pPr algn="l"/>
            <a:r>
              <a:rPr lang="cs-CZ" altLang="cs-CZ" sz="2000" dirty="0">
                <a:solidFill>
                  <a:schemeClr val="tx1"/>
                </a:solidFill>
              </a:rPr>
              <a:t>				</a:t>
            </a:r>
            <a:r>
              <a:rPr lang="cs-CZ" altLang="cs-CZ" sz="1400" dirty="0">
                <a:solidFill>
                  <a:schemeClr val="tx1"/>
                </a:solidFill>
              </a:rPr>
              <a:t>(</a:t>
            </a:r>
            <a:r>
              <a:rPr lang="cs-CZ" altLang="cs-CZ" sz="1400" dirty="0" err="1">
                <a:solidFill>
                  <a:schemeClr val="tx1"/>
                </a:solidFill>
              </a:rPr>
              <a:t>Saunders</a:t>
            </a:r>
            <a:r>
              <a:rPr lang="cs-CZ" altLang="cs-CZ" sz="1400" dirty="0">
                <a:solidFill>
                  <a:schemeClr val="tx1"/>
                </a:solidFill>
              </a:rPr>
              <a:t> et al., 2016)</a:t>
            </a:r>
          </a:p>
          <a:p>
            <a:pPr algn="l"/>
            <a:endParaRPr lang="cs-CZ" altLang="cs-CZ" sz="20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91544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  <a:p>
            <a:pPr algn="l"/>
            <a:endParaRPr lang="en-US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>
                <a:solidFill>
                  <a:schemeClr val="bg1"/>
                </a:solidFill>
                <a:latin typeface="Berlin CE" pitchFamily="2" charset="0"/>
              </a:rPr>
              <a:t>fhs.utb.cz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40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08364" y="40178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759527" y="2590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12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9173D147-4230-844F-9A52-8DC5E22544C2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60789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2800" b="1" dirty="0">
                <a:solidFill>
                  <a:srgbClr val="FF0000"/>
                </a:solidFill>
              </a:rPr>
              <a:t>Dedukce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981078" cy="3744416"/>
          </a:xfrm>
        </p:spPr>
        <p:txBody>
          <a:bodyPr>
            <a:noAutofit/>
          </a:bodyPr>
          <a:lstStyle/>
          <a:p>
            <a:pPr algn="l"/>
            <a:br>
              <a:rPr lang="en-GB" sz="2000" dirty="0">
                <a:solidFill>
                  <a:schemeClr val="tx1"/>
                </a:solidFill>
              </a:rPr>
            </a:br>
            <a:r>
              <a:rPr lang="cs-CZ" sz="2400" i="1" dirty="0">
                <a:solidFill>
                  <a:srgbClr val="00B050"/>
                </a:solidFill>
              </a:rPr>
              <a:t>Logika:</a:t>
            </a:r>
            <a:r>
              <a:rPr lang="cs-CZ" sz="2400" i="1" dirty="0">
                <a:solidFill>
                  <a:schemeClr val="tx1"/>
                </a:solidFill>
              </a:rPr>
              <a:t> </a:t>
            </a:r>
            <a:r>
              <a:rPr lang="cs-CZ" sz="2400" dirty="0">
                <a:solidFill>
                  <a:schemeClr val="tx1"/>
                </a:solidFill>
              </a:rPr>
              <a:t>když je správný předpoklad, závěr musí být rovněž správný </a:t>
            </a:r>
            <a:r>
              <a:rPr lang="cs-CZ" sz="2400" i="1" dirty="0" err="1">
                <a:solidFill>
                  <a:srgbClr val="00B050"/>
                </a:solidFill>
              </a:rPr>
              <a:t>Zobecnitelnost</a:t>
            </a:r>
            <a:r>
              <a:rPr lang="cs-CZ" sz="2400" i="1" dirty="0">
                <a:solidFill>
                  <a:srgbClr val="00B050"/>
                </a:solidFill>
              </a:rPr>
              <a:t>: </a:t>
            </a:r>
            <a:r>
              <a:rPr lang="cs-CZ" sz="2400" dirty="0">
                <a:solidFill>
                  <a:schemeClr val="tx1"/>
                </a:solidFill>
              </a:rPr>
              <a:t>od obecného ke specifickému</a:t>
            </a:r>
          </a:p>
          <a:p>
            <a:pPr algn="l"/>
            <a:r>
              <a:rPr lang="cs-CZ" sz="2400" i="1" dirty="0">
                <a:solidFill>
                  <a:srgbClr val="00B050"/>
                </a:solidFill>
              </a:rPr>
              <a:t>Využití dat: </a:t>
            </a:r>
            <a:r>
              <a:rPr lang="cs-CZ" sz="2400" dirty="0">
                <a:solidFill>
                  <a:schemeClr val="tx1"/>
                </a:solidFill>
              </a:rPr>
              <a:t>vyhodnotit předpoklady nebo hypotézy vztažené k existující teorii </a:t>
            </a:r>
          </a:p>
          <a:p>
            <a:pPr algn="l"/>
            <a:r>
              <a:rPr lang="cs-CZ" sz="2400" i="1" dirty="0">
                <a:solidFill>
                  <a:srgbClr val="00B050"/>
                </a:solidFill>
              </a:rPr>
              <a:t>Teorie:</a:t>
            </a:r>
            <a:r>
              <a:rPr lang="cs-CZ" sz="2400" i="1" dirty="0">
                <a:solidFill>
                  <a:schemeClr val="tx1"/>
                </a:solidFill>
              </a:rPr>
              <a:t> </a:t>
            </a:r>
            <a:r>
              <a:rPr lang="cs-CZ" sz="2400" dirty="0">
                <a:solidFill>
                  <a:schemeClr val="tx1"/>
                </a:solidFill>
              </a:rPr>
              <a:t>falzifikace nebo verifikace teorie</a:t>
            </a:r>
          </a:p>
          <a:p>
            <a:pPr algn="l"/>
            <a:endParaRPr lang="cs-CZ" altLang="cs-CZ" sz="2000" dirty="0">
              <a:solidFill>
                <a:schemeClr val="tx1"/>
              </a:solidFill>
            </a:endParaRPr>
          </a:p>
          <a:p>
            <a:pPr algn="l"/>
            <a:r>
              <a:rPr lang="cs-CZ" altLang="cs-CZ" sz="2000" dirty="0">
                <a:solidFill>
                  <a:schemeClr val="tx1"/>
                </a:solidFill>
              </a:rPr>
              <a:t>					</a:t>
            </a:r>
            <a:r>
              <a:rPr lang="cs-CZ" altLang="cs-CZ" sz="1400" dirty="0">
                <a:solidFill>
                  <a:schemeClr val="tx1"/>
                </a:solidFill>
              </a:rPr>
              <a:t>(</a:t>
            </a:r>
            <a:r>
              <a:rPr lang="cs-CZ" altLang="cs-CZ" sz="1400" dirty="0" err="1">
                <a:solidFill>
                  <a:schemeClr val="tx1"/>
                </a:solidFill>
              </a:rPr>
              <a:t>Saunders</a:t>
            </a:r>
            <a:r>
              <a:rPr lang="cs-CZ" altLang="cs-CZ" sz="1400" dirty="0">
                <a:solidFill>
                  <a:schemeClr val="tx1"/>
                </a:solidFill>
              </a:rPr>
              <a:t> et al., 2016)</a:t>
            </a:r>
          </a:p>
          <a:p>
            <a:pPr algn="l"/>
            <a:endParaRPr lang="cs-CZ" altLang="cs-CZ" sz="20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91544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  <a:p>
            <a:pPr algn="l"/>
            <a:endParaRPr lang="en-US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>
                <a:solidFill>
                  <a:schemeClr val="bg1"/>
                </a:solidFill>
                <a:latin typeface="Berlin CE" pitchFamily="2" charset="0"/>
              </a:rPr>
              <a:t>fhs.utb.cz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41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08364" y="40178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12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4F5C60C3-9412-F148-A18C-938EE49C2C4F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333405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 fontScale="90000"/>
          </a:bodyPr>
          <a:lstStyle/>
          <a:p>
            <a:pPr algn="l"/>
            <a:r>
              <a:rPr lang="en-GB" sz="3200" b="1" dirty="0">
                <a:solidFill>
                  <a:srgbClr val="FF0000"/>
                </a:solidFill>
              </a:rPr>
              <a:t> </a:t>
            </a:r>
            <a:br>
              <a:rPr lang="en-GB" sz="3200" b="1" dirty="0">
                <a:solidFill>
                  <a:srgbClr val="FF0000"/>
                </a:solidFill>
              </a:rPr>
            </a:br>
            <a:r>
              <a:rPr lang="en-GB" sz="3100" b="1" dirty="0" err="1">
                <a:solidFill>
                  <a:srgbClr val="FF0000"/>
                </a:solidFill>
              </a:rPr>
              <a:t>Indukce</a:t>
            </a:r>
            <a:br>
              <a:rPr lang="en-GB" sz="3200" b="1" dirty="0">
                <a:solidFill>
                  <a:srgbClr val="FF0000"/>
                </a:solidFill>
              </a:rPr>
            </a:br>
            <a:endParaRPr lang="cs-CZ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981078" cy="3744416"/>
          </a:xfrm>
        </p:spPr>
        <p:txBody>
          <a:bodyPr>
            <a:noAutofit/>
          </a:bodyPr>
          <a:lstStyle/>
          <a:p>
            <a:pPr algn="l"/>
            <a:br>
              <a:rPr lang="en-GB" sz="2000" dirty="0">
                <a:solidFill>
                  <a:schemeClr val="tx1"/>
                </a:solidFill>
              </a:rPr>
            </a:br>
            <a:r>
              <a:rPr lang="cs-CZ" sz="2400" i="1" dirty="0">
                <a:solidFill>
                  <a:srgbClr val="00B050"/>
                </a:solidFill>
              </a:rPr>
              <a:t>Logika:</a:t>
            </a:r>
            <a:r>
              <a:rPr lang="cs-CZ" sz="2400" i="1" dirty="0">
                <a:solidFill>
                  <a:schemeClr val="tx1"/>
                </a:solidFill>
              </a:rPr>
              <a:t> </a:t>
            </a:r>
            <a:r>
              <a:rPr lang="cs-CZ" sz="2400" dirty="0">
                <a:solidFill>
                  <a:schemeClr val="tx1"/>
                </a:solidFill>
              </a:rPr>
              <a:t>poznané předpoklady jsou použity na vyslovení netestovaných závěrů</a:t>
            </a:r>
          </a:p>
          <a:p>
            <a:pPr algn="l"/>
            <a:r>
              <a:rPr lang="cs-CZ" sz="2400" i="1" dirty="0" err="1">
                <a:solidFill>
                  <a:srgbClr val="00B050"/>
                </a:solidFill>
              </a:rPr>
              <a:t>Zobecnitelnost</a:t>
            </a:r>
            <a:r>
              <a:rPr lang="cs-CZ" sz="2400" i="1" dirty="0">
                <a:solidFill>
                  <a:srgbClr val="00B050"/>
                </a:solidFill>
              </a:rPr>
              <a:t>: </a:t>
            </a:r>
            <a:r>
              <a:rPr lang="cs-CZ" sz="2400" dirty="0">
                <a:solidFill>
                  <a:schemeClr val="tx1"/>
                </a:solidFill>
              </a:rPr>
              <a:t>od specifického k obecnému</a:t>
            </a:r>
          </a:p>
          <a:p>
            <a:pPr algn="l"/>
            <a:r>
              <a:rPr lang="cs-CZ" sz="2400" i="1" dirty="0">
                <a:solidFill>
                  <a:srgbClr val="00B050"/>
                </a:solidFill>
              </a:rPr>
              <a:t>Využití dat: </a:t>
            </a:r>
            <a:r>
              <a:rPr lang="cs-CZ" sz="2400" dirty="0">
                <a:solidFill>
                  <a:schemeClr val="tx1"/>
                </a:solidFill>
              </a:rPr>
              <a:t>prozkoumat jev, identifikovat motivy a schémata a vytvořit koncepční rámec </a:t>
            </a:r>
            <a:endParaRPr lang="cs-CZ" sz="2400" i="1" dirty="0">
              <a:solidFill>
                <a:srgbClr val="00B050"/>
              </a:solidFill>
            </a:endParaRPr>
          </a:p>
          <a:p>
            <a:pPr algn="l"/>
            <a:r>
              <a:rPr lang="cs-CZ" sz="2400" i="1" dirty="0">
                <a:solidFill>
                  <a:srgbClr val="00B050"/>
                </a:solidFill>
              </a:rPr>
              <a:t>Teorie:</a:t>
            </a:r>
            <a:r>
              <a:rPr lang="cs-CZ" sz="2400" i="1" dirty="0">
                <a:solidFill>
                  <a:schemeClr val="tx1"/>
                </a:solidFill>
              </a:rPr>
              <a:t> </a:t>
            </a:r>
            <a:r>
              <a:rPr lang="cs-CZ" sz="2400" dirty="0">
                <a:solidFill>
                  <a:schemeClr val="tx1"/>
                </a:solidFill>
              </a:rPr>
              <a:t>generování teorie </a:t>
            </a:r>
          </a:p>
          <a:p>
            <a:pPr algn="l"/>
            <a:r>
              <a:rPr lang="cs-CZ" altLang="cs-CZ" sz="2000" dirty="0">
                <a:solidFill>
                  <a:schemeClr val="tx1"/>
                </a:solidFill>
              </a:rPr>
              <a:t>				</a:t>
            </a:r>
            <a:r>
              <a:rPr lang="cs-CZ" altLang="cs-CZ" sz="1400" dirty="0">
                <a:solidFill>
                  <a:schemeClr val="tx1"/>
                </a:solidFill>
              </a:rPr>
              <a:t>(</a:t>
            </a:r>
            <a:r>
              <a:rPr lang="cs-CZ" altLang="cs-CZ" sz="1400" dirty="0" err="1">
                <a:solidFill>
                  <a:schemeClr val="tx1"/>
                </a:solidFill>
              </a:rPr>
              <a:t>Saunders</a:t>
            </a:r>
            <a:r>
              <a:rPr lang="cs-CZ" altLang="cs-CZ" sz="1400" dirty="0">
                <a:solidFill>
                  <a:schemeClr val="tx1"/>
                </a:solidFill>
              </a:rPr>
              <a:t> et al., 2016)</a:t>
            </a:r>
          </a:p>
          <a:p>
            <a:pPr algn="l"/>
            <a:endParaRPr lang="cs-CZ" altLang="cs-CZ" sz="20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  <a:p>
            <a:pPr algn="l"/>
            <a:endParaRPr lang="en-US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>
                <a:solidFill>
                  <a:schemeClr val="bg1"/>
                </a:solidFill>
                <a:latin typeface="Berlin CE" pitchFamily="2" charset="0"/>
              </a:rPr>
              <a:t>fhs.utb.cz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42</a:t>
            </a:fld>
            <a:endParaRPr lang="en-US" dirty="0"/>
          </a:p>
        </p:txBody>
      </p:sp>
      <p:pic>
        <p:nvPicPr>
          <p:cNvPr id="14" name="Obrázek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1108364" y="40178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734789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 fontScale="90000"/>
          </a:bodyPr>
          <a:lstStyle/>
          <a:p>
            <a:pPr algn="l"/>
            <a:br>
              <a:rPr lang="en-GB" sz="3200" b="1" dirty="0">
                <a:solidFill>
                  <a:srgbClr val="FF0000"/>
                </a:solidFill>
              </a:rPr>
            </a:br>
            <a:r>
              <a:rPr lang="en-GB" sz="3100" b="1" dirty="0" err="1">
                <a:solidFill>
                  <a:srgbClr val="FF0000"/>
                </a:solidFill>
              </a:rPr>
              <a:t>Abdukce</a:t>
            </a:r>
            <a:br>
              <a:rPr lang="en-GB" sz="3200" b="1" dirty="0">
                <a:solidFill>
                  <a:srgbClr val="FF0000"/>
                </a:solidFill>
              </a:rPr>
            </a:br>
            <a:endParaRPr lang="cs-CZ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981078" cy="3744416"/>
          </a:xfrm>
        </p:spPr>
        <p:txBody>
          <a:bodyPr>
            <a:noAutofit/>
          </a:bodyPr>
          <a:lstStyle/>
          <a:p>
            <a:pPr algn="l"/>
            <a:r>
              <a:rPr lang="cs-CZ" sz="2400" i="1" dirty="0">
                <a:solidFill>
                  <a:srgbClr val="00B050"/>
                </a:solidFill>
              </a:rPr>
              <a:t>Logika:</a:t>
            </a:r>
            <a:r>
              <a:rPr lang="cs-CZ" sz="2400" i="1" dirty="0">
                <a:solidFill>
                  <a:schemeClr val="tx1"/>
                </a:solidFill>
              </a:rPr>
              <a:t> </a:t>
            </a:r>
            <a:r>
              <a:rPr lang="cs-CZ" sz="2400" dirty="0">
                <a:solidFill>
                  <a:schemeClr val="tx1"/>
                </a:solidFill>
              </a:rPr>
              <a:t>poznané předpoklady jsou použity na vyslovení testovaných závěrů</a:t>
            </a:r>
          </a:p>
          <a:p>
            <a:pPr algn="l"/>
            <a:r>
              <a:rPr lang="cs-CZ" sz="2400" i="1" dirty="0" err="1">
                <a:solidFill>
                  <a:srgbClr val="00B050"/>
                </a:solidFill>
              </a:rPr>
              <a:t>Zobecnitelnost</a:t>
            </a:r>
            <a:r>
              <a:rPr lang="cs-CZ" sz="2400" i="1" dirty="0">
                <a:solidFill>
                  <a:srgbClr val="00B050"/>
                </a:solidFill>
              </a:rPr>
              <a:t>: </a:t>
            </a:r>
            <a:r>
              <a:rPr lang="cs-CZ" sz="2400" dirty="0">
                <a:solidFill>
                  <a:schemeClr val="tx1"/>
                </a:solidFill>
              </a:rPr>
              <a:t>z interakce mezi specifickým a obecným </a:t>
            </a:r>
          </a:p>
          <a:p>
            <a:pPr algn="l"/>
            <a:r>
              <a:rPr lang="cs-CZ" sz="2400" i="1" dirty="0">
                <a:solidFill>
                  <a:srgbClr val="00B050"/>
                </a:solidFill>
              </a:rPr>
              <a:t>Využití dat: </a:t>
            </a:r>
            <a:r>
              <a:rPr lang="cs-CZ" sz="2400" dirty="0">
                <a:solidFill>
                  <a:schemeClr val="tx1"/>
                </a:solidFill>
              </a:rPr>
              <a:t>prozkoumat jev, identifikovat motivy a schémata, vytvořit koncepční rámec a testovat je pomocí následného sběru dat </a:t>
            </a:r>
            <a:endParaRPr lang="cs-CZ" sz="2400" i="1" dirty="0">
              <a:solidFill>
                <a:srgbClr val="00B050"/>
              </a:solidFill>
            </a:endParaRPr>
          </a:p>
          <a:p>
            <a:pPr algn="l"/>
            <a:r>
              <a:rPr lang="cs-CZ" sz="2400" i="1" dirty="0">
                <a:solidFill>
                  <a:srgbClr val="00B050"/>
                </a:solidFill>
              </a:rPr>
              <a:t>Teorie:</a:t>
            </a:r>
            <a:r>
              <a:rPr lang="cs-CZ" sz="2400" i="1" dirty="0">
                <a:solidFill>
                  <a:schemeClr val="tx1"/>
                </a:solidFill>
              </a:rPr>
              <a:t> </a:t>
            </a:r>
            <a:r>
              <a:rPr lang="cs-CZ" sz="2400" dirty="0">
                <a:solidFill>
                  <a:schemeClr val="tx1"/>
                </a:solidFill>
              </a:rPr>
              <a:t>generování nebo modifikace teorie, včlenění teorie pokud je to vhodné pro vytvoření nové nebo modifikované teorie</a:t>
            </a:r>
          </a:p>
          <a:p>
            <a:pPr algn="l"/>
            <a:r>
              <a:rPr lang="cs-CZ" altLang="cs-CZ" sz="2000" dirty="0">
                <a:solidFill>
                  <a:schemeClr val="tx1"/>
                </a:solidFill>
              </a:rPr>
              <a:t>				</a:t>
            </a:r>
            <a:r>
              <a:rPr lang="cs-CZ" altLang="cs-CZ" sz="1400" dirty="0">
                <a:solidFill>
                  <a:schemeClr val="tx1"/>
                </a:solidFill>
              </a:rPr>
              <a:t>(</a:t>
            </a:r>
            <a:r>
              <a:rPr lang="cs-CZ" altLang="cs-CZ" sz="1400" dirty="0" err="1">
                <a:solidFill>
                  <a:schemeClr val="tx1"/>
                </a:solidFill>
              </a:rPr>
              <a:t>Saunders</a:t>
            </a:r>
            <a:r>
              <a:rPr lang="cs-CZ" altLang="cs-CZ" sz="1400" dirty="0">
                <a:solidFill>
                  <a:schemeClr val="tx1"/>
                </a:solidFill>
              </a:rPr>
              <a:t> et al., 2016)</a:t>
            </a:r>
          </a:p>
          <a:p>
            <a:pPr algn="l"/>
            <a:r>
              <a:rPr lang="cs-CZ" sz="2000" dirty="0">
                <a:solidFill>
                  <a:schemeClr val="tx1"/>
                </a:solidFill>
              </a:rPr>
              <a:t> </a:t>
            </a:r>
            <a:endParaRPr lang="cs-CZ" altLang="cs-CZ" sz="2000" dirty="0">
              <a:solidFill>
                <a:schemeClr val="tx1"/>
              </a:solidFill>
            </a:endParaRPr>
          </a:p>
          <a:p>
            <a:pPr algn="l"/>
            <a:endParaRPr lang="en-GB" sz="2000" i="1" dirty="0">
              <a:solidFill>
                <a:srgbClr val="00B050"/>
              </a:solidFill>
            </a:endParaRPr>
          </a:p>
          <a:p>
            <a:pPr algn="l"/>
            <a:endParaRPr lang="en-GB" sz="2000" i="1" dirty="0">
              <a:solidFill>
                <a:srgbClr val="00B050"/>
              </a:solidFill>
            </a:endParaRPr>
          </a:p>
          <a:p>
            <a:pPr algn="l"/>
            <a:endParaRPr lang="en-GB" sz="2000" i="1" dirty="0">
              <a:solidFill>
                <a:srgbClr val="00B050"/>
              </a:solidFill>
            </a:endParaRPr>
          </a:p>
          <a:p>
            <a:pPr algn="l"/>
            <a:endParaRPr lang="en-GB" altLang="cs-CZ" sz="20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247528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  <a:p>
            <a:pPr algn="l"/>
            <a:endParaRPr lang="en-US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>
                <a:solidFill>
                  <a:schemeClr val="bg1"/>
                </a:solidFill>
                <a:latin typeface="Berlin CE" pitchFamily="2" charset="0"/>
              </a:rPr>
              <a:t>fhs.utb.cz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43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08364" y="40178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12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372F7BA9-33FE-774B-B855-4C38F4E43AA3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515233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1763" y="2348880"/>
            <a:ext cx="7702624" cy="1512168"/>
          </a:xfrm>
        </p:spPr>
        <p:txBody>
          <a:bodyPr>
            <a:normAutofit/>
          </a:bodyPr>
          <a:lstStyle/>
          <a:p>
            <a:r>
              <a:rPr lang="cs-CZ" b="1" dirty="0"/>
              <a:t>4. Design výzkumu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44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17118503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800" b="1" dirty="0"/>
              <a:t>4.1 Výzkum ve společensko-vědní oblasti 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rmAutofit fontScale="92500" lnSpcReduction="20000"/>
          </a:bodyPr>
          <a:lstStyle/>
          <a:p>
            <a:r>
              <a:rPr lang="cs-CZ" sz="2800" b="1" dirty="0"/>
              <a:t>Design výzkumu </a:t>
            </a:r>
            <a:r>
              <a:rPr lang="cs-CZ" sz="2800" dirty="0"/>
              <a:t>je obecným plánem, jak hledat odpovědi na výzkumné otázky.</a:t>
            </a:r>
          </a:p>
          <a:p>
            <a:pPr marL="0" indent="0">
              <a:buNone/>
            </a:pPr>
            <a:endParaRPr lang="cs-CZ" sz="2800" dirty="0"/>
          </a:p>
          <a:p>
            <a:r>
              <a:rPr lang="cs-CZ" sz="2800" b="1" dirty="0"/>
              <a:t>Základní výzkumné přístupy </a:t>
            </a:r>
            <a:r>
              <a:rPr lang="cs-CZ" sz="2800" dirty="0"/>
              <a:t>- dedukce, indukce a abdukce implikují volbu metod.</a:t>
            </a:r>
          </a:p>
          <a:p>
            <a:endParaRPr lang="cs-CZ" sz="2800" dirty="0"/>
          </a:p>
          <a:p>
            <a:r>
              <a:rPr lang="cs-CZ" sz="2800" b="1" dirty="0"/>
              <a:t>Volba metodologického postupu </a:t>
            </a:r>
            <a:r>
              <a:rPr lang="cs-CZ" sz="2800" dirty="0"/>
              <a:t>- využití kvantitativního, kvalitativního nebo smíšeného designu výzkumu.</a:t>
            </a:r>
          </a:p>
          <a:p>
            <a:pPr>
              <a:defRPr/>
            </a:pPr>
            <a:endParaRPr lang="cs-CZ" altLang="cs-CZ" sz="2800" i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411610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800" b="1" dirty="0"/>
              <a:t>4.1 Výzkum ve společensko-vědní oblasti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Zástupný symbol pro obsah 5">
            <a:extLst>
              <a:ext uri="{FF2B5EF4-FFF2-40B4-BE49-F238E27FC236}">
                <a16:creationId xmlns:a16="http://schemas.microsoft.com/office/drawing/2014/main" id="{DD1AA896-5CC4-4D46-AB25-423B1ADBC2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6134158"/>
              </p:ext>
            </p:extLst>
          </p:nvPr>
        </p:nvGraphicFramePr>
        <p:xfrm>
          <a:off x="457200" y="2133600"/>
          <a:ext cx="8229600" cy="3382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8" name="TextBox 9">
            <a:extLst>
              <a:ext uri="{FF2B5EF4-FFF2-40B4-BE49-F238E27FC236}">
                <a16:creationId xmlns:a16="http://schemas.microsoft.com/office/drawing/2014/main" id="{126A80F1-AC54-B343-BDA9-DA1C4C0CAA09}"/>
              </a:ext>
            </a:extLst>
          </p:cNvPr>
          <p:cNvSpPr txBox="1"/>
          <p:nvPr/>
        </p:nvSpPr>
        <p:spPr>
          <a:xfrm>
            <a:off x="2043173" y="5516563"/>
            <a:ext cx="75604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	</a:t>
            </a:r>
            <a:r>
              <a:rPr lang="en-GB" sz="2400" dirty="0" err="1"/>
              <a:t>Filozofie</a:t>
            </a:r>
            <a:r>
              <a:rPr lang="en-GB" sz="2400" dirty="0"/>
              <a:t>  a design </a:t>
            </a:r>
            <a:r>
              <a:rPr lang="en-GB" sz="2400" dirty="0" err="1"/>
              <a:t>výzkumu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33424180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800" b="1" dirty="0"/>
              <a:t>3.2 Výzkum ve společensko-vědní oblasti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 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960441"/>
          </a:xfrm>
        </p:spPr>
        <p:txBody>
          <a:bodyPr>
            <a:normAutofit fontScale="55000" lnSpcReduction="20000"/>
          </a:bodyPr>
          <a:lstStyle/>
          <a:p>
            <a:r>
              <a:rPr lang="cs-CZ" dirty="0">
                <a:solidFill>
                  <a:srgbClr val="FF0000"/>
                </a:solidFill>
              </a:rPr>
              <a:t>Explorační studie</a:t>
            </a:r>
            <a:r>
              <a:rPr lang="cs-CZ" dirty="0"/>
              <a:t> se provádějí pro počáteční porozumění některých jevů, pro tvorbu otázek, vidění jevu v jiném světle.</a:t>
            </a:r>
            <a:r>
              <a:rPr lang="cs-CZ" dirty="0">
                <a:solidFill>
                  <a:srgbClr val="0070C0"/>
                </a:solidFill>
              </a:rPr>
              <a:t> </a:t>
            </a:r>
            <a:r>
              <a:rPr lang="cs-CZ" dirty="0">
                <a:solidFill>
                  <a:srgbClr val="00B0F0"/>
                </a:solidFill>
              </a:rPr>
              <a:t>(</a:t>
            </a:r>
            <a:r>
              <a:rPr lang="cs-CZ" i="1" dirty="0">
                <a:solidFill>
                  <a:srgbClr val="00B0F0"/>
                </a:solidFill>
              </a:rPr>
              <a:t>Co? Jak?)</a:t>
            </a:r>
            <a:r>
              <a:rPr lang="cs-CZ" dirty="0">
                <a:solidFill>
                  <a:srgbClr val="00B0F0"/>
                </a:solidFill>
              </a:rPr>
              <a:t> </a:t>
            </a:r>
          </a:p>
          <a:p>
            <a:pPr marL="0" indent="0">
              <a:buNone/>
            </a:pPr>
            <a:r>
              <a:rPr lang="cs-CZ" dirty="0"/>
              <a:t>	- Výhodou exploračního výzkumu je jeho flexibilita a schopnost 	přizpůsobit se změnám.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>
                <a:solidFill>
                  <a:srgbClr val="FF0000"/>
                </a:solidFill>
              </a:rPr>
              <a:t>Deskriptivní (popisné) studie </a:t>
            </a:r>
            <a:r>
              <a:rPr lang="cs-CZ" dirty="0"/>
              <a:t>mají za cíl zjištění, které prvky spadají do rozsahu výzkumu a čím jsou charakteristické. Snaží se o získání přesného, detailního profilu událostí, osob nebo situací</a:t>
            </a:r>
            <a:r>
              <a:rPr lang="cs-CZ" i="1" dirty="0"/>
              <a:t>.</a:t>
            </a:r>
            <a:r>
              <a:rPr lang="cs-CZ" dirty="0"/>
              <a:t> </a:t>
            </a:r>
            <a:r>
              <a:rPr lang="cs-CZ" dirty="0">
                <a:solidFill>
                  <a:srgbClr val="00B0F0"/>
                </a:solidFill>
              </a:rPr>
              <a:t>(</a:t>
            </a:r>
            <a:r>
              <a:rPr lang="cs-CZ" i="1" dirty="0">
                <a:solidFill>
                  <a:srgbClr val="00B0F0"/>
                </a:solidFill>
              </a:rPr>
              <a:t>Kdo? Co? Kde? Kdy? ...)</a:t>
            </a:r>
          </a:p>
          <a:p>
            <a:endParaRPr lang="cs-CZ" dirty="0"/>
          </a:p>
          <a:p>
            <a:r>
              <a:rPr lang="cs-CZ" dirty="0">
                <a:solidFill>
                  <a:srgbClr val="FF0000"/>
                </a:solidFill>
              </a:rPr>
              <a:t>Explanační studie </a:t>
            </a:r>
            <a:r>
              <a:rPr lang="cs-CZ" dirty="0"/>
              <a:t>je věnovaná stanovení kauzálních vztahů mezi proměnnými</a:t>
            </a:r>
            <a:r>
              <a:rPr lang="cs-CZ" i="1" dirty="0"/>
              <a:t>. </a:t>
            </a:r>
            <a:r>
              <a:rPr lang="cs-CZ" i="1" dirty="0">
                <a:solidFill>
                  <a:srgbClr val="00B0F0"/>
                </a:solidFill>
              </a:rPr>
              <a:t>(Proč, jak a za jakých okolností spolu jevy souvisejí?)</a:t>
            </a:r>
          </a:p>
          <a:p>
            <a:endParaRPr lang="cs-CZ" dirty="0"/>
          </a:p>
          <a:p>
            <a:r>
              <a:rPr lang="cs-CZ" dirty="0">
                <a:solidFill>
                  <a:srgbClr val="FF0000"/>
                </a:solidFill>
              </a:rPr>
              <a:t>Evaluační studie </a:t>
            </a:r>
            <a:r>
              <a:rPr lang="cs-CZ" dirty="0"/>
              <a:t>se zabývají hodnocením, jak něco funguje. </a:t>
            </a:r>
            <a:r>
              <a:rPr lang="cs-CZ" dirty="0">
                <a:solidFill>
                  <a:srgbClr val="00B0F0"/>
                </a:solidFill>
              </a:rPr>
              <a:t>(</a:t>
            </a:r>
            <a:r>
              <a:rPr lang="cs-CZ" i="1" dirty="0">
                <a:solidFill>
                  <a:srgbClr val="00B0F0"/>
                </a:solidFill>
              </a:rPr>
              <a:t>Jak? ... Do jaké míry?)</a:t>
            </a:r>
            <a:endParaRPr lang="cs-CZ" dirty="0">
              <a:solidFill>
                <a:srgbClr val="00B0F0"/>
              </a:solidFill>
            </a:endParaRPr>
          </a:p>
          <a:p>
            <a:pPr>
              <a:buFont typeface="Wingdings" charset="2"/>
              <a:buNone/>
            </a:pPr>
            <a:endParaRPr lang="cs-CZ" altLang="cs-CZ" sz="2800" dirty="0">
              <a:solidFill>
                <a:srgbClr val="0070C0"/>
              </a:solidFill>
            </a:endParaRPr>
          </a:p>
          <a:p>
            <a:pPr>
              <a:defRPr/>
            </a:pPr>
            <a:endParaRPr lang="cs-CZ" altLang="cs-CZ" sz="2800" i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125292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800" b="1" dirty="0"/>
              <a:t>4.3 Výzkumné strategie (metody)  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  <a:defRPr/>
            </a:pPr>
            <a:r>
              <a:rPr lang="cs-CZ" altLang="cs-CZ" sz="2800" dirty="0"/>
              <a:t>Podle </a:t>
            </a:r>
            <a:r>
              <a:rPr lang="cs-CZ" altLang="cs-CZ" sz="2800" dirty="0" err="1"/>
              <a:t>Denzina</a:t>
            </a:r>
            <a:r>
              <a:rPr lang="cs-CZ" altLang="cs-CZ" sz="2800" dirty="0"/>
              <a:t> a Lincolna (2011) je výzkumná strategie:</a:t>
            </a:r>
          </a:p>
          <a:p>
            <a:pPr>
              <a:defRPr/>
            </a:pPr>
            <a:r>
              <a:rPr lang="cs-CZ" altLang="cs-CZ" sz="2800" dirty="0"/>
              <a:t>akční plán k dosažení cíle</a:t>
            </a:r>
          </a:p>
          <a:p>
            <a:pPr>
              <a:defRPr/>
            </a:pPr>
            <a:endParaRPr lang="cs-CZ" altLang="cs-CZ" sz="2800" dirty="0"/>
          </a:p>
          <a:p>
            <a:pPr>
              <a:defRPr/>
            </a:pPr>
            <a:r>
              <a:rPr lang="cs-CZ" altLang="cs-CZ" sz="2800" dirty="0"/>
              <a:t>jak by výzkumný pracovník mohl odpovědět na svou výzkumnou otázku</a:t>
            </a:r>
          </a:p>
          <a:p>
            <a:pPr marL="0" indent="0">
              <a:buNone/>
              <a:defRPr/>
            </a:pPr>
            <a:endParaRPr lang="cs-CZ" altLang="cs-CZ" sz="2800" dirty="0"/>
          </a:p>
          <a:p>
            <a:pPr>
              <a:defRPr/>
            </a:pPr>
            <a:r>
              <a:rPr lang="cs-CZ" altLang="cs-CZ" sz="2800" dirty="0"/>
              <a:t>metodologické spojení mezi filozofií a následnou volbou metod pro shromažďování a analýzu dat</a:t>
            </a:r>
          </a:p>
          <a:p>
            <a:pPr marL="0" indent="0">
              <a:buNone/>
              <a:defRPr/>
            </a:pPr>
            <a:endParaRPr lang="cs-CZ" altLang="cs-CZ" sz="2800" dirty="0"/>
          </a:p>
          <a:p>
            <a:pPr marL="0" indent="0">
              <a:buNone/>
              <a:defRPr/>
            </a:pPr>
            <a:r>
              <a:rPr lang="cs-CZ" altLang="cs-CZ" sz="2800" i="1" dirty="0">
                <a:solidFill>
                  <a:srgbClr val="00B0F0"/>
                </a:solidFill>
              </a:rPr>
              <a:t>Výběr výzkumné strategie se řídí výzkumnými otázkami a cíli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393785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/>
              <a:t>4.3.1 Experiment  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cs-CZ" altLang="cs-CZ" sz="1800" dirty="0">
                <a:solidFill>
                  <a:srgbClr val="0070C0"/>
                </a:solidFill>
              </a:rPr>
              <a:t>deduktivní</a:t>
            </a:r>
            <a:r>
              <a:rPr lang="cs-CZ" altLang="cs-CZ" sz="1800" dirty="0"/>
              <a:t> přístup k výzkumu</a:t>
            </a:r>
          </a:p>
          <a:p>
            <a:pPr lvl="1">
              <a:defRPr/>
            </a:pPr>
            <a:r>
              <a:rPr lang="cs-CZ" altLang="cs-CZ" sz="1800" dirty="0"/>
              <a:t>studium příčinných vztahů mezi proměnnými</a:t>
            </a:r>
          </a:p>
          <a:p>
            <a:pPr lvl="1">
              <a:defRPr/>
            </a:pPr>
            <a:r>
              <a:rPr lang="cs-CZ" altLang="cs-CZ" sz="1800" dirty="0"/>
              <a:t>používá prediktivní hypotézy</a:t>
            </a:r>
          </a:p>
          <a:p>
            <a:pPr lvl="1">
              <a:defRPr/>
            </a:pPr>
            <a:r>
              <a:rPr lang="cs-CZ" altLang="cs-CZ" sz="1800" dirty="0"/>
              <a:t>výzkumník manipuluje s nezávislou proměnnou, aby studoval vliv na závislou proměnnou</a:t>
            </a:r>
          </a:p>
          <a:p>
            <a:pPr lvl="1">
              <a:defRPr/>
            </a:pPr>
            <a:r>
              <a:rPr lang="cs-CZ" altLang="cs-CZ" sz="1800" dirty="0"/>
              <a:t>srovnání před a po testování</a:t>
            </a:r>
          </a:p>
          <a:p>
            <a:pPr>
              <a:defRPr/>
            </a:pPr>
            <a:r>
              <a:rPr lang="cs-CZ" altLang="cs-CZ" sz="1800" dirty="0">
                <a:solidFill>
                  <a:srgbClr val="0070C0"/>
                </a:solidFill>
              </a:rPr>
              <a:t>laboratorní</a:t>
            </a:r>
            <a:r>
              <a:rPr lang="cs-CZ" altLang="cs-CZ" sz="1800" dirty="0"/>
              <a:t> nebo </a:t>
            </a:r>
            <a:r>
              <a:rPr lang="cs-CZ" altLang="cs-CZ" sz="1800" dirty="0">
                <a:solidFill>
                  <a:srgbClr val="0070C0"/>
                </a:solidFill>
              </a:rPr>
              <a:t>terénní</a:t>
            </a:r>
            <a:r>
              <a:rPr lang="cs-CZ" altLang="cs-CZ" sz="1800" dirty="0"/>
              <a:t> experiment</a:t>
            </a:r>
          </a:p>
          <a:p>
            <a:pPr lvl="1">
              <a:defRPr/>
            </a:pPr>
            <a:r>
              <a:rPr lang="cs-CZ" altLang="cs-CZ" sz="1800" dirty="0"/>
              <a:t>kompromis mezi interní a externí validností – pro zajištění obou se výzkumníci obvykle snaží nejprve otestovat příčinné vztahy v přísně řízeném umělém nebo laboratorním nastavení, potom experimentálně v terénu</a:t>
            </a:r>
          </a:p>
          <a:p>
            <a:pPr>
              <a:defRPr/>
            </a:pPr>
            <a:r>
              <a:rPr lang="cs-CZ" altLang="cs-CZ" sz="1800" dirty="0">
                <a:solidFill>
                  <a:srgbClr val="0070C0"/>
                </a:solidFill>
              </a:rPr>
              <a:t>klasický</a:t>
            </a:r>
            <a:r>
              <a:rPr lang="cs-CZ" altLang="cs-CZ" sz="1800" dirty="0"/>
              <a:t> nebo </a:t>
            </a:r>
            <a:r>
              <a:rPr lang="cs-CZ" altLang="cs-CZ" sz="1800" dirty="0">
                <a:solidFill>
                  <a:srgbClr val="0070C0"/>
                </a:solidFill>
              </a:rPr>
              <a:t>kvazi-experiment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4485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421635"/>
            <a:ext cx="8363272" cy="567203"/>
          </a:xfrm>
        </p:spPr>
        <p:txBody>
          <a:bodyPr>
            <a:normAutofit/>
          </a:bodyPr>
          <a:lstStyle/>
          <a:p>
            <a:pPr algn="l"/>
            <a:r>
              <a:rPr lang="cs-CZ" altLang="cs-CZ" sz="2800" b="1" dirty="0"/>
              <a:t>1.3  Výzkum v oblasti managementu a podnikání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816425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cs-CZ" sz="1800" b="1" dirty="0"/>
              <a:t>Výzkum v oblasti podnikání </a:t>
            </a:r>
            <a:r>
              <a:rPr lang="cs-CZ" sz="1800" dirty="0"/>
              <a:t>- "systematické a organizované úsilí o zkoumání konkrétního problému, který se vyskytuje v pracovním prostředí a potřebuje řešení" </a:t>
            </a:r>
          </a:p>
          <a:p>
            <a:pPr marL="0" indent="0">
              <a:buNone/>
              <a:defRPr/>
            </a:pPr>
            <a:r>
              <a:rPr lang="cs-CZ" sz="1800" dirty="0"/>
              <a:t>				</a:t>
            </a:r>
            <a:r>
              <a:rPr lang="cs-CZ" sz="1400" dirty="0"/>
              <a:t>(</a:t>
            </a:r>
            <a:r>
              <a:rPr lang="cs-CZ" sz="1400" dirty="0" err="1"/>
              <a:t>Sekaran</a:t>
            </a:r>
            <a:r>
              <a:rPr lang="cs-CZ" sz="1400" dirty="0"/>
              <a:t> &amp; </a:t>
            </a:r>
            <a:r>
              <a:rPr lang="cs-CZ" sz="1400" dirty="0" err="1"/>
              <a:t>Bougie</a:t>
            </a:r>
            <a:r>
              <a:rPr lang="cs-CZ" sz="1400" dirty="0"/>
              <a:t>, 2016, s. 2)</a:t>
            </a:r>
          </a:p>
          <a:p>
            <a:pPr marL="0" indent="0">
              <a:buNone/>
              <a:defRPr/>
            </a:pPr>
            <a:r>
              <a:rPr lang="cs-CZ" sz="1800" b="1" dirty="0"/>
              <a:t>Výzkum v oblasti managementu a podnikání</a:t>
            </a:r>
            <a:r>
              <a:rPr lang="cs-CZ" sz="1800" dirty="0"/>
              <a:t> - podle </a:t>
            </a:r>
            <a:r>
              <a:rPr lang="cs-CZ" sz="1800" dirty="0" err="1"/>
              <a:t>Easterby</a:t>
            </a:r>
            <a:r>
              <a:rPr lang="cs-CZ" sz="1800" dirty="0"/>
              <a:t>-Smith a kol. (2011, s. 2) "... mezi oběma oblastmi existuje hodně společného" - můžeme použít společné metody</a:t>
            </a:r>
            <a:endParaRPr lang="cs-CZ" sz="1800" i="1" dirty="0"/>
          </a:p>
          <a:p>
            <a:pPr marL="0" indent="0">
              <a:buNone/>
              <a:defRPr/>
            </a:pPr>
            <a:r>
              <a:rPr lang="cs-CZ" sz="1800" i="1" dirty="0"/>
              <a:t>Výzkum v oblasti managementu </a:t>
            </a:r>
            <a:r>
              <a:rPr lang="cs-CZ" sz="1800" dirty="0"/>
              <a:t>– je zaměřen na povahu a důsledky manažerských aktivit, které se týkají všech druhů organizací (veřejných, soukromých)</a:t>
            </a:r>
            <a:endParaRPr lang="cs-CZ" sz="1800" i="1" dirty="0"/>
          </a:p>
          <a:p>
            <a:pPr marL="0" indent="0">
              <a:buNone/>
              <a:defRPr/>
            </a:pPr>
            <a:r>
              <a:rPr lang="cs-CZ" sz="1800" i="1" dirty="0"/>
              <a:t>Výzkum v oblasti podnikání </a:t>
            </a:r>
            <a:r>
              <a:rPr lang="cs-CZ" sz="1800" dirty="0"/>
              <a:t>- zaměřuje se spíše na determinanty podnikové výkonnosti (zaměřuje se převážně na soukromé organizace)</a:t>
            </a:r>
          </a:p>
          <a:p>
            <a:pPr marL="0" indent="0">
              <a:buNone/>
              <a:defRPr/>
            </a:pPr>
            <a:r>
              <a:rPr lang="cs-CZ" sz="1800" dirty="0"/>
              <a:t>				</a:t>
            </a:r>
            <a:r>
              <a:rPr lang="cs-CZ" sz="1400" dirty="0" err="1"/>
              <a:t>Easterby</a:t>
            </a:r>
            <a:r>
              <a:rPr lang="cs-CZ" sz="1400" dirty="0"/>
              <a:t>-Smith a kol. (2011)</a:t>
            </a:r>
          </a:p>
          <a:p>
            <a:pPr lvl="8">
              <a:defRPr/>
            </a:pPr>
            <a:endParaRPr lang="cs-CZ" altLang="cs-CZ" sz="1800" i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497183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/>
              <a:t>4.3.1 Experiment (</a:t>
            </a:r>
            <a:r>
              <a:rPr lang="cs-CZ" altLang="cs-CZ" sz="2400" b="1" dirty="0" err="1"/>
              <a:t>pokrač</a:t>
            </a:r>
            <a:r>
              <a:rPr lang="cs-CZ" altLang="cs-CZ" sz="2400" b="1" dirty="0"/>
              <a:t>.) 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  <a:defRPr/>
            </a:pPr>
            <a:r>
              <a:rPr lang="cs-CZ" altLang="cs-CZ" sz="2800" dirty="0">
                <a:solidFill>
                  <a:srgbClr val="0070C0"/>
                </a:solidFill>
              </a:rPr>
              <a:t>Klasický experiment</a:t>
            </a:r>
          </a:p>
          <a:p>
            <a:pPr>
              <a:defRPr/>
            </a:pPr>
            <a:r>
              <a:rPr lang="cs-CZ" altLang="cs-CZ" sz="2800" dirty="0"/>
              <a:t>je vybrán vzorek účastníků a náhodně zařazen do experimentální skupiny (s manipulací, intervencí) nebo do kontrolní skupiny (bez manipulace, zásahu)</a:t>
            </a:r>
          </a:p>
          <a:p>
            <a:pPr>
              <a:defRPr/>
            </a:pPr>
            <a:endParaRPr lang="cs-CZ" altLang="cs-CZ" sz="2800" dirty="0"/>
          </a:p>
          <a:p>
            <a:pPr marL="0" indent="0">
              <a:buNone/>
              <a:defRPr/>
            </a:pPr>
            <a:r>
              <a:rPr lang="cs-CZ" altLang="cs-CZ" sz="2800" dirty="0">
                <a:solidFill>
                  <a:srgbClr val="0070C0"/>
                </a:solidFill>
              </a:rPr>
              <a:t>Kvazi-experiment</a:t>
            </a:r>
          </a:p>
          <a:p>
            <a:pPr>
              <a:defRPr/>
            </a:pPr>
            <a:r>
              <a:rPr lang="cs-CZ" altLang="cs-CZ" sz="2800" dirty="0"/>
              <a:t>použití experimentální skupiny a kontrolní skupiny, ale výzkumník nebude náhodně přiřazovat účastníky ke každé skupině (zatím existují pracovní skupiny)</a:t>
            </a:r>
          </a:p>
          <a:p>
            <a:pPr>
              <a:defRPr/>
            </a:pPr>
            <a:r>
              <a:rPr lang="cs-CZ" altLang="cs-CZ" sz="2800" dirty="0"/>
              <a:t>je možné porovnat páry (podle věku, zaměstnání, ročníku, délky práce, ...)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335394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/>
              <a:t>4.3.1 Experiment  (</a:t>
            </a:r>
            <a:r>
              <a:rPr lang="cs-CZ" altLang="cs-CZ" sz="2400" b="1" dirty="0" err="1"/>
              <a:t>pokrač</a:t>
            </a:r>
            <a:r>
              <a:rPr lang="cs-CZ" altLang="cs-CZ" sz="2400" b="1" dirty="0"/>
              <a:t>.) 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cs-CZ" altLang="cs-CZ" sz="1800" dirty="0"/>
              <a:t>Proměnné (</a:t>
            </a:r>
            <a:r>
              <a:rPr lang="cs-CZ" altLang="cs-CZ" sz="1800" dirty="0" err="1"/>
              <a:t>Saunders</a:t>
            </a:r>
            <a:r>
              <a:rPr lang="cs-CZ" altLang="cs-CZ" sz="1800" dirty="0"/>
              <a:t> et al., 2016, </a:t>
            </a:r>
            <a:r>
              <a:rPr lang="cs-CZ" altLang="cs-CZ" sz="1800" dirty="0" err="1"/>
              <a:t>Burns</a:t>
            </a:r>
            <a:r>
              <a:rPr lang="cs-CZ" altLang="cs-CZ" sz="1800" dirty="0"/>
              <a:t>, 2000):</a:t>
            </a:r>
          </a:p>
          <a:p>
            <a:pPr>
              <a:defRPr/>
            </a:pPr>
            <a:r>
              <a:rPr lang="cs-CZ" altLang="cs-CZ" sz="1800" b="1" dirty="0">
                <a:solidFill>
                  <a:srgbClr val="0070C0"/>
                </a:solidFill>
              </a:rPr>
              <a:t>nezávislá</a:t>
            </a:r>
            <a:r>
              <a:rPr lang="cs-CZ" altLang="cs-CZ" sz="1800" dirty="0"/>
              <a:t> (NP) - proměnná (fenomén nebo situace), ovlivňuje nebo mění výzkumník</a:t>
            </a:r>
          </a:p>
          <a:p>
            <a:pPr>
              <a:defRPr/>
            </a:pPr>
            <a:r>
              <a:rPr lang="cs-CZ" altLang="cs-CZ" sz="1800" b="1" dirty="0">
                <a:solidFill>
                  <a:srgbClr val="0070C0"/>
                </a:solidFill>
              </a:rPr>
              <a:t>závislá </a:t>
            </a:r>
            <a:r>
              <a:rPr lang="cs-CZ" altLang="cs-CZ" sz="1800" dirty="0"/>
              <a:t>(ZP) - proměnná, která se může změnit v důsledku manipulace nebo změny, je měřená výzkumným pracovníkem</a:t>
            </a:r>
          </a:p>
          <a:p>
            <a:pPr>
              <a:defRPr/>
            </a:pPr>
            <a:r>
              <a:rPr lang="cs-CZ" altLang="cs-CZ" sz="1800" b="1" dirty="0">
                <a:solidFill>
                  <a:srgbClr val="0070C0"/>
                </a:solidFill>
              </a:rPr>
              <a:t>mediátor</a:t>
            </a:r>
            <a:r>
              <a:rPr lang="cs-CZ" altLang="cs-CZ" sz="1800" b="1" dirty="0"/>
              <a:t> </a:t>
            </a:r>
            <a:r>
              <a:rPr lang="cs-CZ" altLang="cs-CZ" sz="1800" dirty="0"/>
              <a:t>(M) - proměnná umístěná mezi nezávislými nebo závislými proměnnými, která vysvětluje vztah mezi nimi (NP     M     ZP)</a:t>
            </a:r>
          </a:p>
          <a:p>
            <a:pPr>
              <a:defRPr/>
            </a:pPr>
            <a:r>
              <a:rPr lang="cs-CZ" altLang="cs-CZ" sz="1800" b="1" dirty="0">
                <a:solidFill>
                  <a:srgbClr val="0070C0"/>
                </a:solidFill>
              </a:rPr>
              <a:t>moderátor</a:t>
            </a:r>
            <a:r>
              <a:rPr lang="cs-CZ" altLang="cs-CZ" sz="1800" dirty="0"/>
              <a:t> - faktor, který měří nebo vybírá výzkumník, aby zjistil, zda mění vztah mezi NP a ZP</a:t>
            </a:r>
          </a:p>
          <a:p>
            <a:pPr>
              <a:defRPr/>
            </a:pPr>
            <a:r>
              <a:rPr lang="cs-CZ" altLang="cs-CZ" sz="1800" b="1" dirty="0">
                <a:solidFill>
                  <a:srgbClr val="0070C0"/>
                </a:solidFill>
              </a:rPr>
              <a:t>kontrolní</a:t>
            </a:r>
            <a:r>
              <a:rPr lang="cs-CZ" altLang="cs-CZ" sz="1800" dirty="0"/>
              <a:t> - další pozorovatelné a měřitelné proměnné, které musí být konstantní, aby se zabránilo ovlivnění účinku NP na ZP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ight Arrow 9">
            <a:extLst>
              <a:ext uri="{FF2B5EF4-FFF2-40B4-BE49-F238E27FC236}">
                <a16:creationId xmlns:a16="http://schemas.microsoft.com/office/drawing/2014/main" id="{BD0B4A7C-B81F-7548-AFB9-CB67679BB484}"/>
              </a:ext>
            </a:extLst>
          </p:cNvPr>
          <p:cNvSpPr/>
          <p:nvPr/>
        </p:nvSpPr>
        <p:spPr>
          <a:xfrm>
            <a:off x="6012160" y="4107920"/>
            <a:ext cx="228363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9">
            <a:extLst>
              <a:ext uri="{FF2B5EF4-FFF2-40B4-BE49-F238E27FC236}">
                <a16:creationId xmlns:a16="http://schemas.microsoft.com/office/drawing/2014/main" id="{3B8E4F78-A4DF-6744-B561-456CF2F05B8E}"/>
              </a:ext>
            </a:extLst>
          </p:cNvPr>
          <p:cNvSpPr/>
          <p:nvPr/>
        </p:nvSpPr>
        <p:spPr>
          <a:xfrm>
            <a:off x="6444208" y="4107921"/>
            <a:ext cx="228363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837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/>
              <a:t>4.3.2 Šetření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cs-CZ" altLang="cs-CZ" sz="2400" dirty="0"/>
              <a:t>podle Finka (2003) - shromažďování informací od lidí nebo o nich pro popis, porovnání nebo vysvětlení jejich znalostí, postojů, chování</a:t>
            </a:r>
          </a:p>
          <a:p>
            <a:pPr marL="0" indent="0">
              <a:buNone/>
              <a:defRPr/>
            </a:pPr>
            <a:endParaRPr lang="cs-CZ" altLang="cs-CZ" sz="2400" dirty="0"/>
          </a:p>
          <a:p>
            <a:pPr>
              <a:defRPr/>
            </a:pPr>
            <a:r>
              <a:rPr lang="cs-CZ" altLang="cs-CZ" sz="2400" dirty="0"/>
              <a:t>často využíváno v oblasti podnikového a manažerského výzkumu - sběr dat získáváním individuálních odpovědí 	</a:t>
            </a:r>
            <a:r>
              <a:rPr lang="cs-CZ" altLang="cs-CZ" sz="2000" dirty="0"/>
              <a:t>(výzkum spokojenosti zákazníků, spokojenosti zaměstnanců, 	využívání specifických služeb, informačních systémů,  	business modelů, apod.)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2995561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/>
              <a:t>4.3.2 Šetření (</a:t>
            </a:r>
            <a:r>
              <a:rPr lang="cs-CZ" altLang="cs-CZ" sz="2400" b="1" dirty="0" err="1"/>
              <a:t>pokrač</a:t>
            </a:r>
            <a:r>
              <a:rPr lang="cs-CZ" altLang="cs-CZ" sz="2400" b="1" dirty="0"/>
              <a:t>.)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cs-CZ" altLang="cs-CZ" sz="1800" dirty="0"/>
              <a:t>studium vztahů mezi specifickými proměnnými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shromážděná data mohou být použita k navržení možných závislostí mezi proměnnými a k vytváření modelů těchto vztahů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využití ve výzkumech:</a:t>
            </a:r>
          </a:p>
          <a:p>
            <a:pPr marL="0" indent="0">
              <a:buNone/>
              <a:defRPr/>
            </a:pPr>
            <a:r>
              <a:rPr lang="cs-CZ" altLang="cs-CZ" sz="1800" dirty="0"/>
              <a:t>	- </a:t>
            </a:r>
            <a:r>
              <a:rPr lang="cs-CZ" altLang="cs-CZ" sz="1800" dirty="0">
                <a:solidFill>
                  <a:srgbClr val="0070C0"/>
                </a:solidFill>
              </a:rPr>
              <a:t>explorativních </a:t>
            </a:r>
            <a:r>
              <a:rPr lang="cs-CZ" altLang="cs-CZ" sz="1800" i="1" dirty="0"/>
              <a:t>(</a:t>
            </a:r>
            <a:r>
              <a:rPr lang="cs-CZ" sz="1800" i="1" dirty="0"/>
              <a:t>vysvětlení příčin, hledání vztahů a vlivů)</a:t>
            </a:r>
          </a:p>
          <a:p>
            <a:pPr marL="0" indent="0">
              <a:buNone/>
              <a:defRPr/>
            </a:pPr>
            <a:r>
              <a:rPr lang="cs-CZ" altLang="cs-CZ" sz="1800" i="1" dirty="0">
                <a:solidFill>
                  <a:srgbClr val="0070C0"/>
                </a:solidFill>
              </a:rPr>
              <a:t>	- </a:t>
            </a:r>
            <a:r>
              <a:rPr lang="cs-CZ" altLang="cs-CZ" sz="1800" dirty="0">
                <a:solidFill>
                  <a:srgbClr val="0070C0"/>
                </a:solidFill>
              </a:rPr>
              <a:t>deskriptivních</a:t>
            </a:r>
            <a:r>
              <a:rPr lang="cs-CZ" altLang="cs-CZ" sz="1800" dirty="0"/>
              <a:t> </a:t>
            </a:r>
            <a:r>
              <a:rPr lang="cs-CZ" altLang="cs-CZ" sz="1800" i="1" dirty="0"/>
              <a:t>(</a:t>
            </a:r>
            <a:r>
              <a:rPr lang="cs-CZ" sz="1800" i="1" dirty="0"/>
              <a:t>popis situace anebo identifikace trendů)</a:t>
            </a:r>
          </a:p>
          <a:p>
            <a:pPr>
              <a:defRPr/>
            </a:pPr>
            <a:endParaRPr lang="cs-CZ" sz="1800" i="1" dirty="0"/>
          </a:p>
          <a:p>
            <a:pPr>
              <a:defRPr/>
            </a:pPr>
            <a:r>
              <a:rPr lang="cs-CZ" altLang="cs-CZ" sz="1800" dirty="0"/>
              <a:t>využívané techniky sběru dat: </a:t>
            </a:r>
            <a:r>
              <a:rPr lang="cs-CZ" altLang="cs-CZ" sz="1800" dirty="0">
                <a:solidFill>
                  <a:srgbClr val="0070C0"/>
                </a:solidFill>
              </a:rPr>
              <a:t>dotazníky, rozhovory, strukturované pozorování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79217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/>
              <a:t>4.3.3 Archivní výzkum a výzkum dokumentů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cs-CZ" altLang="cs-CZ" sz="2800" dirty="0"/>
              <a:t>využívá širokou škálu dostupných zdrojů dat:</a:t>
            </a:r>
          </a:p>
          <a:p>
            <a:pPr lvl="1">
              <a:defRPr/>
            </a:pPr>
            <a:r>
              <a:rPr lang="cs-CZ" altLang="cs-CZ" sz="2400" dirty="0"/>
              <a:t>osobní zdroje - dopisy, sociální média, blogy, e-maily, deníky, poznámky</a:t>
            </a:r>
          </a:p>
          <a:p>
            <a:pPr lvl="1">
              <a:defRPr/>
            </a:pPr>
            <a:r>
              <a:rPr lang="cs-CZ" altLang="cs-CZ" sz="2400" dirty="0"/>
              <a:t>organizační zdroje - výroční zprávy, výsledky společnosti, finanční přehledy, tiskové zprávy, smlouvy, strategické dokumenty, plány</a:t>
            </a:r>
          </a:p>
          <a:p>
            <a:pPr lvl="1">
              <a:defRPr/>
            </a:pPr>
            <a:r>
              <a:rPr lang="cs-CZ" altLang="cs-CZ" sz="2400" dirty="0"/>
              <a:t>vládní zdroje - publikace, zprávy, národní statistiky</a:t>
            </a:r>
          </a:p>
          <a:p>
            <a:pPr lvl="1">
              <a:defRPr/>
            </a:pPr>
            <a:r>
              <a:rPr lang="cs-CZ" altLang="cs-CZ" sz="2400" dirty="0"/>
              <a:t>mediální zdroje - tištěné a on-line články, videa, zvukové zdroje atd.</a:t>
            </a:r>
          </a:p>
          <a:p>
            <a:pPr>
              <a:defRPr/>
            </a:pPr>
            <a:endParaRPr lang="cs-CZ" altLang="cs-CZ" sz="2800" dirty="0"/>
          </a:p>
          <a:p>
            <a:pPr>
              <a:defRPr/>
            </a:pPr>
            <a:r>
              <a:rPr lang="cs-CZ" altLang="cs-CZ" sz="2800" dirty="0"/>
              <a:t>kvantitativní, kvalitativní údaje</a:t>
            </a:r>
          </a:p>
          <a:p>
            <a:pPr>
              <a:defRPr/>
            </a:pPr>
            <a:r>
              <a:rPr lang="cs-CZ" altLang="cs-CZ" sz="2800" dirty="0"/>
              <a:t>sekundární zdroje (původně vytvořené pro různé účely)</a:t>
            </a:r>
          </a:p>
          <a:p>
            <a:pPr>
              <a:defRPr/>
            </a:pPr>
            <a:r>
              <a:rPr lang="cs-CZ" altLang="cs-CZ" sz="2800" dirty="0"/>
              <a:t>dokumenty se mohou lišit v kvalitě, některé údaje mohou chybět nebo nejsou prezentovány konzistentně, ...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528970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/>
              <a:t>4.3.4 Případová studie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cs-CZ" altLang="cs-CZ" sz="2800" dirty="0"/>
              <a:t>zkoumá současný jev v hloubce v kontextu reálného světa, zvlášť když hranice mezi jevem a kontextem nemusí být zřejmé</a:t>
            </a:r>
          </a:p>
          <a:p>
            <a:pPr>
              <a:defRPr/>
            </a:pPr>
            <a:endParaRPr lang="cs-CZ" altLang="cs-CZ" sz="2800" dirty="0"/>
          </a:p>
          <a:p>
            <a:pPr>
              <a:defRPr/>
            </a:pPr>
            <a:r>
              <a:rPr lang="cs-CZ" altLang="cs-CZ" sz="2800" dirty="0"/>
              <a:t>preferovanou metodou, pokud:</a:t>
            </a:r>
          </a:p>
          <a:p>
            <a:pPr lvl="1">
              <a:defRPr/>
            </a:pPr>
            <a:r>
              <a:rPr lang="cs-CZ" altLang="cs-CZ" sz="2400" dirty="0"/>
              <a:t>hlavní výzkumné otázky jsou "jak" nebo "proč"</a:t>
            </a:r>
          </a:p>
          <a:p>
            <a:pPr lvl="1">
              <a:defRPr/>
            </a:pPr>
            <a:r>
              <a:rPr lang="cs-CZ" altLang="cs-CZ" sz="2400" dirty="0"/>
              <a:t>výzkumník má malou nebo žádnou kontrolu nad behaviorálními událostmi,</a:t>
            </a:r>
          </a:p>
          <a:p>
            <a:pPr lvl="1">
              <a:defRPr/>
            </a:pPr>
            <a:r>
              <a:rPr lang="cs-CZ" altLang="cs-CZ" sz="2400" dirty="0"/>
              <a:t>zaměření studia je současný jev,</a:t>
            </a:r>
          </a:p>
          <a:p>
            <a:pPr lvl="1">
              <a:defRPr/>
            </a:pPr>
            <a:r>
              <a:rPr lang="cs-CZ" altLang="cs-CZ" sz="2400" dirty="0"/>
              <a:t>otázky vyžadují rozsáhlý a důkladný popis některých sociálních jevů</a:t>
            </a:r>
          </a:p>
          <a:p>
            <a:pPr marL="457200" lvl="1" indent="0">
              <a:buNone/>
              <a:defRPr/>
            </a:pPr>
            <a:r>
              <a:rPr lang="en-GB" sz="2400" dirty="0"/>
              <a:t>						</a:t>
            </a:r>
            <a:r>
              <a:rPr lang="en-GB" sz="2100" dirty="0"/>
              <a:t>(Yin, 2014)</a:t>
            </a:r>
          </a:p>
          <a:p>
            <a:pPr lvl="1">
              <a:defRPr/>
            </a:pPr>
            <a:endParaRPr lang="cs-CZ" altLang="cs-CZ" sz="2400" dirty="0"/>
          </a:p>
          <a:p>
            <a:pPr marL="457200" lvl="1" indent="0">
              <a:buNone/>
              <a:defRPr/>
            </a:pPr>
            <a:endParaRPr lang="cs-CZ" altLang="cs-CZ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295695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/>
              <a:t>4.3.4 Případová studie (</a:t>
            </a:r>
            <a:r>
              <a:rPr lang="cs-CZ" altLang="cs-CZ" sz="2400" b="1" dirty="0" err="1"/>
              <a:t>pokrač</a:t>
            </a:r>
            <a:r>
              <a:rPr lang="cs-CZ" altLang="cs-CZ" sz="2400" b="1" dirty="0"/>
              <a:t>.)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cs-CZ" altLang="cs-CZ" sz="2400" dirty="0"/>
              <a:t>subjekty případové studie: osoba (např. manažer), skupina (např. pracovní skupina), organizace (např. podnik), proces změny (např. restrukturalizace společnosti), událost (např. výroční členská schůze)</a:t>
            </a:r>
          </a:p>
          <a:p>
            <a:pPr marL="1371600" lvl="3" indent="0">
              <a:buNone/>
              <a:defRPr/>
            </a:pPr>
            <a:r>
              <a:rPr lang="cs-CZ" altLang="cs-CZ" sz="2400" dirty="0"/>
              <a:t>                                      	</a:t>
            </a:r>
            <a:r>
              <a:rPr lang="cs-CZ" altLang="cs-CZ" sz="1600" dirty="0"/>
              <a:t>(</a:t>
            </a:r>
            <a:r>
              <a:rPr lang="cs-CZ" altLang="cs-CZ" sz="1600" dirty="0" err="1"/>
              <a:t>Saunders</a:t>
            </a:r>
            <a:r>
              <a:rPr lang="cs-CZ" altLang="cs-CZ" sz="1600" dirty="0"/>
              <a:t> a kol., 2016)</a:t>
            </a:r>
          </a:p>
          <a:p>
            <a:pPr>
              <a:defRPr/>
            </a:pPr>
            <a:r>
              <a:rPr lang="cs-CZ" altLang="cs-CZ" sz="2400" dirty="0"/>
              <a:t>využívá se více technik sběru dat</a:t>
            </a:r>
          </a:p>
          <a:p>
            <a:pPr>
              <a:defRPr/>
            </a:pPr>
            <a:r>
              <a:rPr lang="cs-CZ" altLang="cs-CZ" sz="2400" dirty="0"/>
              <a:t>mohou být definovány hypotézy</a:t>
            </a:r>
          </a:p>
          <a:p>
            <a:pPr marL="3657600" lvl="8" indent="0">
              <a:buNone/>
              <a:defRPr/>
            </a:pPr>
            <a:r>
              <a:rPr lang="cs-CZ" altLang="cs-CZ" sz="1600" dirty="0"/>
              <a:t>	(</a:t>
            </a:r>
            <a:r>
              <a:rPr lang="cs-CZ" altLang="cs-CZ" sz="1600" dirty="0" err="1"/>
              <a:t>Sekaran</a:t>
            </a:r>
            <a:r>
              <a:rPr lang="cs-CZ" altLang="cs-CZ" sz="1600" dirty="0"/>
              <a:t> &amp; </a:t>
            </a:r>
            <a:r>
              <a:rPr lang="cs-CZ" altLang="cs-CZ" sz="1600" dirty="0" err="1"/>
              <a:t>Bougie</a:t>
            </a:r>
            <a:r>
              <a:rPr lang="cs-CZ" altLang="cs-CZ" sz="1600" dirty="0"/>
              <a:t>, 2017)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925979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/>
              <a:t>4.3.4 Případová studie (</a:t>
            </a:r>
            <a:r>
              <a:rPr lang="cs-CZ" altLang="cs-CZ" sz="2400" b="1" dirty="0" err="1"/>
              <a:t>pokrač</a:t>
            </a:r>
            <a:r>
              <a:rPr lang="cs-CZ" altLang="cs-CZ" sz="2400" b="1" dirty="0"/>
              <a:t>.)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endParaRPr lang="cs-CZ" altLang="cs-CZ" sz="1400" dirty="0"/>
          </a:p>
          <a:p>
            <a:pPr>
              <a:defRPr/>
            </a:pPr>
            <a:r>
              <a:rPr lang="cs-CZ" altLang="cs-CZ" sz="2400" dirty="0"/>
              <a:t>součásti designu výzkumu u případových studií jsou :</a:t>
            </a:r>
          </a:p>
          <a:p>
            <a:pPr lvl="1">
              <a:defRPr/>
            </a:pPr>
            <a:r>
              <a:rPr lang="cs-CZ" altLang="cs-CZ" sz="2400" i="1" dirty="0"/>
              <a:t>stanovené výzkumné otázky,</a:t>
            </a:r>
          </a:p>
          <a:p>
            <a:pPr lvl="1">
              <a:defRPr/>
            </a:pPr>
            <a:r>
              <a:rPr lang="cs-CZ" altLang="cs-CZ" sz="2400" i="1" dirty="0"/>
              <a:t>popis problému,</a:t>
            </a:r>
          </a:p>
          <a:p>
            <a:pPr lvl="1">
              <a:defRPr/>
            </a:pPr>
            <a:r>
              <a:rPr lang="cs-CZ" altLang="cs-CZ" sz="2400" i="1" dirty="0"/>
              <a:t>co bude analyzováno,</a:t>
            </a:r>
          </a:p>
          <a:p>
            <a:pPr lvl="1">
              <a:defRPr/>
            </a:pPr>
            <a:r>
              <a:rPr lang="cs-CZ" sz="2400" i="1" dirty="0"/>
              <a:t>metody </a:t>
            </a:r>
            <a:r>
              <a:rPr lang="cs-CZ" sz="2400" i="1" dirty="0" err="1"/>
              <a:t>sběru</a:t>
            </a:r>
            <a:r>
              <a:rPr lang="cs-CZ" sz="2400" i="1" dirty="0"/>
              <a:t> dat a jejich </a:t>
            </a:r>
            <a:r>
              <a:rPr lang="cs-CZ" sz="2400" i="1" dirty="0" err="1"/>
              <a:t>odůvodnění</a:t>
            </a:r>
            <a:r>
              <a:rPr lang="cs-CZ" sz="2400" i="1" dirty="0"/>
              <a:t> vzhledem k  </a:t>
            </a:r>
            <a:r>
              <a:rPr lang="cs-CZ" sz="2400" i="1" dirty="0" err="1"/>
              <a:t>problému</a:t>
            </a:r>
            <a:r>
              <a:rPr lang="cs-CZ" sz="2400" i="1" dirty="0"/>
              <a:t> </a:t>
            </a:r>
            <a:endParaRPr lang="cs-CZ" altLang="cs-CZ" sz="2400" i="1" dirty="0"/>
          </a:p>
          <a:p>
            <a:pPr lvl="1">
              <a:defRPr/>
            </a:pPr>
            <a:r>
              <a:rPr lang="cs-CZ" altLang="cs-CZ" sz="2400" i="1" dirty="0"/>
              <a:t>kritéria pro interpretaci výsledků.</a:t>
            </a:r>
          </a:p>
          <a:p>
            <a:pPr marL="457200" lvl="1" indent="0">
              <a:buNone/>
              <a:defRPr/>
            </a:pPr>
            <a:r>
              <a:rPr lang="cs-CZ" altLang="cs-CZ" sz="1800" dirty="0"/>
              <a:t>				</a:t>
            </a:r>
          </a:p>
          <a:p>
            <a:pPr marL="457200" lvl="1" indent="0">
              <a:buNone/>
              <a:defRPr/>
            </a:pPr>
            <a:r>
              <a:rPr lang="cs-CZ" altLang="cs-CZ" sz="1800" dirty="0"/>
              <a:t>					</a:t>
            </a:r>
            <a:r>
              <a:rPr lang="cs-CZ" altLang="cs-CZ" sz="1600" dirty="0"/>
              <a:t>(</a:t>
            </a:r>
            <a:r>
              <a:rPr lang="cs-CZ" altLang="cs-CZ" sz="1600" dirty="0" err="1"/>
              <a:t>Yin</a:t>
            </a:r>
            <a:r>
              <a:rPr lang="cs-CZ" altLang="cs-CZ" sz="1600" dirty="0"/>
              <a:t>, 2014)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3984766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/>
              <a:t>4.3.5 Etnografie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cs-CZ" altLang="cs-CZ" sz="2800" dirty="0"/>
              <a:t>zkoumá kulturu nebo společenský svět skupiny, cílem je vysvětlit chování lidí v určitém kontextu (situaci).</a:t>
            </a:r>
          </a:p>
          <a:p>
            <a:pPr>
              <a:defRPr/>
            </a:pPr>
            <a:r>
              <a:rPr lang="cs-CZ" altLang="cs-CZ" sz="2800" dirty="0"/>
              <a:t>využití etnografického výzkumu zejména v antropologii</a:t>
            </a:r>
          </a:p>
          <a:p>
            <a:pPr>
              <a:defRPr/>
            </a:pPr>
            <a:r>
              <a:rPr lang="cs-CZ" altLang="cs-CZ" sz="2800" dirty="0"/>
              <a:t>výzkum sociálních věd stále více přijímá tuto metodu pro interpretaci chování nebo specifických událostí v každodenním životě (</a:t>
            </a:r>
            <a:r>
              <a:rPr lang="cs-CZ" altLang="cs-CZ" sz="2800" dirty="0" err="1"/>
              <a:t>Pickard</a:t>
            </a:r>
            <a:r>
              <a:rPr lang="cs-CZ" altLang="cs-CZ" sz="2800" dirty="0"/>
              <a:t>, 2013)</a:t>
            </a:r>
          </a:p>
          <a:p>
            <a:pPr>
              <a:defRPr/>
            </a:pPr>
            <a:r>
              <a:rPr lang="cs-CZ" altLang="cs-CZ" sz="2800" dirty="0"/>
              <a:t>je shromážděno obrovské množství údajů o specifickém chování lidí v určitém kontextu</a:t>
            </a:r>
          </a:p>
          <a:p>
            <a:pPr>
              <a:defRPr/>
            </a:pPr>
            <a:r>
              <a:rPr lang="cs-CZ" altLang="cs-CZ" sz="2800" dirty="0"/>
              <a:t>hypotéza "vyvstává" během výzkumu, induktivní přístup</a:t>
            </a:r>
          </a:p>
          <a:p>
            <a:pPr>
              <a:defRPr/>
            </a:pPr>
            <a:r>
              <a:rPr lang="cs-CZ" altLang="cs-CZ" sz="2800" dirty="0"/>
              <a:t>používá se dlouhodobé pozorování nebo jiné techniky terénního výzkumu. Výzkumný pracovník je externím pozorovatelem nebo účastníkem činnosti pozorované skupiny.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68916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/>
              <a:t>4.3.6 Akční výzkum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cs-CZ" altLang="cs-CZ" sz="2800" dirty="0"/>
              <a:t>často prováděn konzultanty, aby iniciovali změny procesů v organizacích</a:t>
            </a:r>
          </a:p>
          <a:p>
            <a:pPr>
              <a:defRPr/>
            </a:pPr>
            <a:endParaRPr lang="cs-CZ" altLang="cs-CZ" sz="2800" dirty="0"/>
          </a:p>
          <a:p>
            <a:pPr>
              <a:defRPr/>
            </a:pPr>
            <a:r>
              <a:rPr lang="cs-CZ" altLang="cs-CZ" sz="2800" dirty="0"/>
              <a:t>zaměřen na uskutečnění plánovaných změn</a:t>
            </a:r>
          </a:p>
          <a:p>
            <a:pPr>
              <a:defRPr/>
            </a:pPr>
            <a:endParaRPr lang="cs-CZ" altLang="cs-CZ" sz="2800" dirty="0"/>
          </a:p>
          <a:p>
            <a:pPr>
              <a:defRPr/>
            </a:pPr>
            <a:r>
              <a:rPr lang="cs-CZ" altLang="cs-CZ" sz="2800" dirty="0"/>
              <a:t>výzkumník začíná s identifikací problému a shromažďuje relevantní údaje, aby nabídl jeho předběžné řešení</a:t>
            </a:r>
          </a:p>
          <a:p>
            <a:pPr marL="0" indent="0">
              <a:buNone/>
              <a:defRPr/>
            </a:pPr>
            <a:endParaRPr lang="cs-CZ" altLang="cs-CZ" sz="2800" dirty="0"/>
          </a:p>
          <a:p>
            <a:pPr>
              <a:defRPr/>
            </a:pPr>
            <a:r>
              <a:rPr lang="cs-CZ" altLang="cs-CZ" sz="2800" dirty="0"/>
              <a:t>implementace řešení, efekty implementace jsou vyhodnocovány, definovány a diagnostikovány - výzkum pokračuje až do úplného vyřešení problému</a:t>
            </a:r>
          </a:p>
          <a:p>
            <a:pPr marL="914400" lvl="2" indent="0">
              <a:buNone/>
              <a:defRPr/>
            </a:pPr>
            <a:r>
              <a:rPr lang="en-GB" sz="2000" dirty="0"/>
              <a:t>                                                                (Sekaran </a:t>
            </a:r>
            <a:r>
              <a:rPr lang="en-US" sz="2000" dirty="0"/>
              <a:t>&amp; Bougie, 2017)</a:t>
            </a:r>
            <a:endParaRPr lang="cs-CZ" altLang="cs-CZ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8953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999252"/>
          </a:xfrm>
        </p:spPr>
        <p:txBody>
          <a:bodyPr>
            <a:noAutofit/>
          </a:bodyPr>
          <a:lstStyle/>
          <a:p>
            <a:pPr algn="l"/>
            <a:r>
              <a:rPr lang="cs-CZ" altLang="cs-CZ" sz="2800" b="1" dirty="0"/>
              <a:t>1.3  Výzkum v oblasti managementu a podnikání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2808313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endParaRPr lang="cs-CZ" sz="3800" dirty="0"/>
          </a:p>
          <a:p>
            <a:pPr marL="0" indent="0" algn="just">
              <a:buNone/>
            </a:pPr>
            <a:r>
              <a:rPr lang="cs-CZ" sz="3800" dirty="0"/>
              <a:t>Dva typy výzkumu v oblasti managementu a podnikání:</a:t>
            </a:r>
            <a:endParaRPr lang="cs-CZ" sz="3800" b="1" dirty="0">
              <a:solidFill>
                <a:srgbClr val="FF0000"/>
              </a:solidFill>
            </a:endParaRPr>
          </a:p>
          <a:p>
            <a:pPr algn="just"/>
            <a:endParaRPr lang="cs-CZ" sz="3800" dirty="0">
              <a:solidFill>
                <a:srgbClr val="FF0000"/>
              </a:solidFill>
            </a:endParaRPr>
          </a:p>
          <a:p>
            <a:pPr algn="just"/>
            <a:r>
              <a:rPr lang="cs-CZ" sz="3800" dirty="0">
                <a:solidFill>
                  <a:srgbClr val="FF0000"/>
                </a:solidFill>
              </a:rPr>
              <a:t>Základní výzkum </a:t>
            </a:r>
            <a:r>
              <a:rPr lang="cs-CZ" sz="3800" dirty="0"/>
              <a:t>– rozšiřuje stávající poznání </a:t>
            </a:r>
          </a:p>
          <a:p>
            <a:pPr algn="just"/>
            <a:endParaRPr lang="cs-CZ" sz="3800" dirty="0"/>
          </a:p>
          <a:p>
            <a:pPr algn="just"/>
            <a:r>
              <a:rPr lang="cs-CZ" sz="3800" dirty="0">
                <a:solidFill>
                  <a:srgbClr val="FF0000"/>
                </a:solidFill>
              </a:rPr>
              <a:t>Aplikovaný výzkum  </a:t>
            </a:r>
            <a:r>
              <a:rPr lang="cs-CZ" sz="3800" dirty="0"/>
              <a:t>– je prováděn s cílem aplikovat výsledky výzkumu v řešení specifických problémů organizací</a:t>
            </a:r>
          </a:p>
          <a:p>
            <a:pPr lvl="8">
              <a:defRPr/>
            </a:pPr>
            <a:endParaRPr lang="cs-CZ" altLang="cs-CZ" sz="1600" i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663016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/>
              <a:t>4.3.7 Zakotvená teorie (</a:t>
            </a:r>
            <a:r>
              <a:rPr lang="cs-CZ" altLang="cs-CZ" sz="2400" b="1" dirty="0" err="1"/>
              <a:t>Grounded</a:t>
            </a:r>
            <a:r>
              <a:rPr lang="cs-CZ" altLang="cs-CZ" sz="2400" b="1" dirty="0"/>
              <a:t> </a:t>
            </a:r>
            <a:r>
              <a:rPr lang="cs-CZ" altLang="cs-CZ" sz="2400" b="1" dirty="0" err="1"/>
              <a:t>theory</a:t>
            </a:r>
            <a:r>
              <a:rPr lang="cs-CZ" altLang="cs-CZ" sz="2400" b="1" dirty="0"/>
              <a:t>)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cs-CZ" sz="2800" dirty="0"/>
              <a:t>kvalitativní výzkum </a:t>
            </a:r>
          </a:p>
          <a:p>
            <a:pPr>
              <a:defRPr/>
            </a:pPr>
            <a:endParaRPr lang="cs-CZ" sz="2800" dirty="0"/>
          </a:p>
          <a:p>
            <a:pPr>
              <a:defRPr/>
            </a:pPr>
            <a:r>
              <a:rPr lang="cs-CZ" sz="2800" dirty="0"/>
              <a:t>"... iterativní proces zaměřený na vývoj teorie popisující nebo vysvětlující fenomén zájmu" (</a:t>
            </a:r>
            <a:r>
              <a:rPr lang="cs-CZ" sz="2800" dirty="0" err="1"/>
              <a:t>Trochim</a:t>
            </a:r>
            <a:r>
              <a:rPr lang="cs-CZ" sz="2800" dirty="0"/>
              <a:t> &amp; </a:t>
            </a:r>
            <a:r>
              <a:rPr lang="cs-CZ" sz="2800" dirty="0" err="1"/>
              <a:t>Donelly</a:t>
            </a:r>
            <a:r>
              <a:rPr lang="cs-CZ" sz="2800" dirty="0"/>
              <a:t>, 2008, str. 284) </a:t>
            </a:r>
          </a:p>
          <a:p>
            <a:pPr>
              <a:defRPr/>
            </a:pPr>
            <a:endParaRPr lang="cs-CZ" sz="2800" dirty="0"/>
          </a:p>
          <a:p>
            <a:pPr>
              <a:defRPr/>
            </a:pPr>
            <a:r>
              <a:rPr lang="cs-CZ" sz="2800" dirty="0"/>
              <a:t>"... přístup, který využívá současný sběr a analýzu dat" (</a:t>
            </a:r>
            <a:r>
              <a:rPr lang="cs-CZ" sz="2800" dirty="0" err="1"/>
              <a:t>Charmaz</a:t>
            </a:r>
            <a:r>
              <a:rPr lang="cs-CZ" sz="2800" dirty="0"/>
              <a:t>, 2006, s. 20) </a:t>
            </a:r>
          </a:p>
          <a:p>
            <a:pPr>
              <a:defRPr/>
            </a:pPr>
            <a:endParaRPr lang="cs-CZ" sz="2800" dirty="0"/>
          </a:p>
          <a:p>
            <a:pPr>
              <a:defRPr/>
            </a:pPr>
            <a:r>
              <a:rPr lang="cs-CZ" sz="2800" dirty="0"/>
              <a:t>důležité nástroje - teoretické vzorkování, kódování a  kontinuální porovnání (nových dat s vyvinutou teorií)</a:t>
            </a:r>
            <a:endParaRPr lang="cs-CZ" altLang="cs-CZ" sz="2800" i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7719514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/>
              <a:t>4.3.8 Narativní výzkum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672409"/>
          </a:xfrm>
        </p:spPr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cs-CZ" dirty="0"/>
              <a:t>narativní = vyprávěcí</a:t>
            </a:r>
          </a:p>
          <a:p>
            <a:pPr>
              <a:defRPr/>
            </a:pPr>
            <a:endParaRPr lang="cs-CZ" dirty="0"/>
          </a:p>
          <a:p>
            <a:pPr>
              <a:defRPr/>
            </a:pPr>
            <a:r>
              <a:rPr lang="cs-CZ" dirty="0"/>
              <a:t>výzkumný kontext, kdy se výzkumník domnívá, že zkušenosti účastníků mohou být lépe analyzovány jako úplný příběh, spíše než shromažďování dat, které plynou z konkrétních otázek pohovoru</a:t>
            </a:r>
          </a:p>
          <a:p>
            <a:pPr marL="0" indent="0">
              <a:buNone/>
              <a:defRPr/>
            </a:pPr>
            <a:r>
              <a:rPr lang="cs-CZ" dirty="0"/>
              <a:t> </a:t>
            </a:r>
          </a:p>
          <a:p>
            <a:pPr>
              <a:defRPr/>
            </a:pPr>
            <a:r>
              <a:rPr lang="cs-CZ" dirty="0"/>
              <a:t>snaha zachovat chronologické spojení a sled událostí </a:t>
            </a:r>
          </a:p>
          <a:p>
            <a:pPr marL="0" indent="0">
              <a:buNone/>
              <a:defRPr/>
            </a:pPr>
            <a:endParaRPr lang="cs-CZ" dirty="0"/>
          </a:p>
          <a:p>
            <a:pPr>
              <a:defRPr/>
            </a:pPr>
            <a:r>
              <a:rPr lang="cs-CZ" dirty="0"/>
              <a:t>obvykle malý, účelový vzorek (intenzivní, časově náročný výzkum)</a:t>
            </a:r>
          </a:p>
          <a:p>
            <a:pPr marL="0" indent="0">
              <a:buNone/>
              <a:defRPr/>
            </a:pPr>
            <a:r>
              <a:rPr lang="cs-CZ" altLang="cs-CZ" sz="2800" i="1" dirty="0">
                <a:solidFill>
                  <a:srgbClr val="FF0000"/>
                </a:solidFill>
              </a:rPr>
              <a:t>			</a:t>
            </a:r>
          </a:p>
          <a:p>
            <a:pPr marL="0" indent="0">
              <a:buNone/>
              <a:defRPr/>
            </a:pPr>
            <a:r>
              <a:rPr lang="cs-CZ" sz="2800" i="1" dirty="0">
                <a:solidFill>
                  <a:srgbClr val="FF0000"/>
                </a:solidFill>
              </a:rPr>
              <a:t>				</a:t>
            </a:r>
            <a:r>
              <a:rPr lang="en-GB" sz="2600" dirty="0"/>
              <a:t>(Saunders et al., 2016)</a:t>
            </a:r>
          </a:p>
          <a:p>
            <a:pPr marL="0" indent="0">
              <a:buNone/>
              <a:defRPr/>
            </a:pPr>
            <a:endParaRPr lang="cs-CZ" altLang="cs-CZ" sz="2800" i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9666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/>
              <a:t>4.3.8 Narativní výzkum (</a:t>
            </a:r>
            <a:r>
              <a:rPr lang="cs-CZ" altLang="cs-CZ" sz="2400" b="1" dirty="0" err="1"/>
              <a:t>pokrač</a:t>
            </a:r>
            <a:r>
              <a:rPr lang="cs-CZ" altLang="cs-CZ" sz="2400" b="1" dirty="0"/>
              <a:t>.)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672409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cs-CZ" altLang="cs-CZ" sz="2400" dirty="0" err="1"/>
              <a:t>Coffey</a:t>
            </a:r>
            <a:r>
              <a:rPr lang="cs-CZ" altLang="cs-CZ" sz="2400" dirty="0"/>
              <a:t> a Atkinson (1996) - užitečná struktura nebo jak vést vyprávění:</a:t>
            </a:r>
          </a:p>
          <a:p>
            <a:pPr marL="0" indent="0">
              <a:buNone/>
              <a:defRPr/>
            </a:pPr>
            <a:endParaRPr lang="cs-CZ" altLang="cs-CZ" sz="2000" dirty="0"/>
          </a:p>
          <a:p>
            <a:pPr>
              <a:defRPr/>
            </a:pPr>
            <a:r>
              <a:rPr lang="cs-CZ" altLang="cs-CZ" sz="2000" i="1" dirty="0"/>
              <a:t>O čem je tento příběh?</a:t>
            </a:r>
          </a:p>
          <a:p>
            <a:pPr>
              <a:defRPr/>
            </a:pPr>
            <a:r>
              <a:rPr lang="cs-CZ" altLang="cs-CZ" sz="2000" i="1" dirty="0"/>
              <a:t>Co se stalo, komu, kde a proč?</a:t>
            </a:r>
          </a:p>
          <a:p>
            <a:pPr>
              <a:defRPr/>
            </a:pPr>
            <a:r>
              <a:rPr lang="cs-CZ" altLang="cs-CZ" sz="2000" i="1" dirty="0"/>
              <a:t>Jaké následky z toho plynou?</a:t>
            </a:r>
          </a:p>
          <a:p>
            <a:pPr>
              <a:defRPr/>
            </a:pPr>
            <a:r>
              <a:rPr lang="cs-CZ" altLang="cs-CZ" sz="2000" i="1" dirty="0"/>
              <a:t>Jaký je význam těchto událostí?</a:t>
            </a:r>
          </a:p>
          <a:p>
            <a:pPr>
              <a:defRPr/>
            </a:pPr>
            <a:r>
              <a:rPr lang="cs-CZ" altLang="cs-CZ" sz="2000" i="1" dirty="0"/>
              <a:t>Jaký byl konečný výsledek?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864320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1763" y="2348880"/>
            <a:ext cx="7702624" cy="1512168"/>
          </a:xfrm>
        </p:spPr>
        <p:txBody>
          <a:bodyPr>
            <a:normAutofit/>
          </a:bodyPr>
          <a:lstStyle/>
          <a:p>
            <a:r>
              <a:rPr lang="cs-CZ" b="1" dirty="0"/>
              <a:t>5. Etika ve výzkumu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63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72580846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800" b="1" dirty="0"/>
              <a:t>Etika ve výzkumu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cs-CZ" altLang="cs-CZ" sz="2000" dirty="0"/>
              <a:t>V kontextu výzkumu se </a:t>
            </a:r>
            <a:r>
              <a:rPr lang="cs-CZ" altLang="cs-CZ" sz="2000" b="1" dirty="0"/>
              <a:t>etika</a:t>
            </a:r>
            <a:r>
              <a:rPr lang="cs-CZ" altLang="cs-CZ" sz="2000" dirty="0"/>
              <a:t> týká vhodnosti chování výzkumníka ve vztahu k právům těch, kteří se stali předmětem výzkumné práce, nebo jsou jí dotčeni.</a:t>
            </a:r>
          </a:p>
          <a:p>
            <a:pPr>
              <a:defRPr/>
            </a:pPr>
            <a:endParaRPr lang="cs-CZ" altLang="cs-CZ" sz="2000" dirty="0"/>
          </a:p>
          <a:p>
            <a:pPr marL="0" indent="0">
              <a:buNone/>
              <a:defRPr/>
            </a:pPr>
            <a:r>
              <a:rPr lang="cs-CZ" altLang="cs-CZ" sz="2000" b="1" dirty="0"/>
              <a:t>Etika ve výzkumu </a:t>
            </a:r>
            <a:r>
              <a:rPr lang="cs-CZ" altLang="cs-CZ" sz="2000" dirty="0"/>
              <a:t>se týká otázek o tom, jak:</a:t>
            </a:r>
          </a:p>
          <a:p>
            <a:pPr>
              <a:defRPr/>
            </a:pPr>
            <a:r>
              <a:rPr lang="cs-CZ" altLang="cs-CZ" sz="2000" i="1" dirty="0"/>
              <a:t>formulovat a objasnit výzkumné téma,</a:t>
            </a:r>
          </a:p>
          <a:p>
            <a:pPr>
              <a:defRPr/>
            </a:pPr>
            <a:r>
              <a:rPr lang="cs-CZ" altLang="cs-CZ" sz="2000" i="1" dirty="0"/>
              <a:t>navrhnout design výzkumu, </a:t>
            </a:r>
          </a:p>
          <a:p>
            <a:pPr>
              <a:defRPr/>
            </a:pPr>
            <a:r>
              <a:rPr lang="cs-CZ" altLang="cs-CZ" sz="2000" i="1" dirty="0"/>
              <a:t>sbírat data, zpracovávat a ukládat data,</a:t>
            </a:r>
          </a:p>
          <a:p>
            <a:pPr>
              <a:defRPr/>
            </a:pPr>
            <a:r>
              <a:rPr lang="cs-CZ" altLang="cs-CZ" sz="2000" i="1" dirty="0"/>
              <a:t>analyzovat data,</a:t>
            </a:r>
          </a:p>
          <a:p>
            <a:pPr>
              <a:defRPr/>
            </a:pPr>
            <a:r>
              <a:rPr lang="cs-CZ" altLang="cs-CZ" sz="2000" i="1" dirty="0"/>
              <a:t>napsat výzkumné výsledky morálně a zodpovědně.</a:t>
            </a:r>
          </a:p>
          <a:p>
            <a:pPr marL="0" indent="0">
              <a:buNone/>
              <a:defRPr/>
            </a:pPr>
            <a:r>
              <a:rPr lang="en-GB" altLang="cs-CZ" sz="2000" dirty="0"/>
              <a:t>					</a:t>
            </a:r>
            <a:r>
              <a:rPr lang="en-GB" altLang="cs-CZ" sz="1600" dirty="0"/>
              <a:t>Saunders et al. (2009)</a:t>
            </a:r>
            <a:endParaRPr lang="is-IS" sz="1600" dirty="0"/>
          </a:p>
          <a:p>
            <a:pPr>
              <a:defRPr/>
            </a:pPr>
            <a:endParaRPr lang="cs-CZ" altLang="cs-CZ" sz="20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925444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800" b="1" dirty="0"/>
              <a:t>Etika ve výzkumu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  <a:defRPr/>
            </a:pPr>
            <a:r>
              <a:rPr lang="cs-CZ" sz="2600" dirty="0"/>
              <a:t>RESPECT </a:t>
            </a:r>
            <a:r>
              <a:rPr lang="cs-CZ" sz="2600" dirty="0" err="1"/>
              <a:t>Code</a:t>
            </a:r>
            <a:r>
              <a:rPr lang="cs-CZ" sz="2600" dirty="0"/>
              <a:t> </a:t>
            </a:r>
            <a:r>
              <a:rPr lang="cs-CZ" sz="2600" dirty="0" err="1"/>
              <a:t>of</a:t>
            </a:r>
            <a:r>
              <a:rPr lang="cs-CZ" sz="2600" dirty="0"/>
              <a:t> </a:t>
            </a:r>
            <a:r>
              <a:rPr lang="cs-CZ" sz="2600" dirty="0" err="1"/>
              <a:t>Practice</a:t>
            </a:r>
            <a:r>
              <a:rPr lang="cs-CZ" sz="2600" dirty="0"/>
              <a:t> </a:t>
            </a:r>
            <a:r>
              <a:rPr lang="cs-CZ" sz="2600" dirty="0" err="1"/>
              <a:t>for</a:t>
            </a:r>
            <a:r>
              <a:rPr lang="cs-CZ" sz="2600" dirty="0"/>
              <a:t> </a:t>
            </a:r>
            <a:r>
              <a:rPr lang="cs-CZ" sz="2600" dirty="0" err="1"/>
              <a:t>Socio-Economic</a:t>
            </a:r>
            <a:r>
              <a:rPr lang="cs-CZ" sz="2600" dirty="0"/>
              <a:t> </a:t>
            </a:r>
            <a:r>
              <a:rPr lang="cs-CZ" sz="2600" dirty="0" err="1"/>
              <a:t>Research</a:t>
            </a:r>
            <a:r>
              <a:rPr lang="cs-CZ" sz="2600" dirty="0"/>
              <a:t> (2004):</a:t>
            </a:r>
          </a:p>
          <a:p>
            <a:pPr marL="0" indent="0">
              <a:buNone/>
              <a:defRPr/>
            </a:pPr>
            <a:r>
              <a:rPr lang="cs-CZ" altLang="cs-CZ" sz="2600" dirty="0"/>
              <a:t>- staví na třech hlavních zásadách:</a:t>
            </a:r>
          </a:p>
          <a:p>
            <a:pPr>
              <a:defRPr/>
            </a:pPr>
            <a:endParaRPr lang="cs-CZ" altLang="cs-CZ" sz="2600" dirty="0"/>
          </a:p>
          <a:p>
            <a:pPr>
              <a:defRPr/>
            </a:pPr>
            <a:r>
              <a:rPr lang="cs-CZ" altLang="cs-CZ" sz="2600" i="1" dirty="0"/>
              <a:t>Dodržování vědeckých standardů</a:t>
            </a:r>
          </a:p>
          <a:p>
            <a:pPr>
              <a:defRPr/>
            </a:pPr>
            <a:r>
              <a:rPr lang="cs-CZ" altLang="cs-CZ" sz="2600" i="1" dirty="0"/>
              <a:t>Soulad se zákonem</a:t>
            </a:r>
          </a:p>
          <a:p>
            <a:pPr>
              <a:defRPr/>
            </a:pPr>
            <a:r>
              <a:rPr lang="cs-CZ" altLang="cs-CZ" sz="2600" i="1" dirty="0"/>
              <a:t>Zamezení společenskému a osobnímu poškození</a:t>
            </a:r>
          </a:p>
          <a:p>
            <a:pPr marL="0" indent="0">
              <a:buNone/>
              <a:defRPr/>
            </a:pPr>
            <a:endParaRPr lang="cs-CZ" altLang="cs-CZ" sz="2800" dirty="0"/>
          </a:p>
          <a:p>
            <a:pPr marL="0" indent="0">
              <a:buNone/>
              <a:defRPr/>
            </a:pPr>
            <a:r>
              <a:rPr lang="cs-CZ" altLang="cs-CZ" sz="1900" dirty="0">
                <a:hlinkClick r:id="rId2"/>
              </a:rPr>
              <a:t>http://www.respectproject.org/code/respect_code.pdf</a:t>
            </a:r>
            <a:endParaRPr lang="cs-CZ" altLang="cs-CZ" sz="1900" dirty="0"/>
          </a:p>
          <a:p>
            <a:pPr>
              <a:defRPr/>
            </a:pPr>
            <a:endParaRPr lang="cs-CZ" altLang="cs-CZ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426442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648072"/>
          </a:xfrm>
        </p:spPr>
        <p:txBody>
          <a:bodyPr>
            <a:noAutofit/>
          </a:bodyPr>
          <a:lstStyle/>
          <a:p>
            <a:pPr algn="l"/>
            <a:r>
              <a:rPr lang="cs-CZ" altLang="cs-CZ" sz="2800" b="1" dirty="0"/>
              <a:t>Použité zdroje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621762" y="1772816"/>
            <a:ext cx="8050751" cy="44588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altLang="cs-CZ" sz="1800" dirty="0"/>
              <a:t>Bryant, A. (2011) </a:t>
            </a:r>
            <a:r>
              <a:rPr lang="en-GB" sz="1800" i="1" dirty="0"/>
              <a:t>Leading issues in Business Research Methods for Researchers, Teachers and Students.</a:t>
            </a:r>
            <a:r>
              <a:rPr lang="en-GB" sz="1800" dirty="0"/>
              <a:t> 233p.</a:t>
            </a:r>
            <a:r>
              <a:rPr lang="fi-FI" sz="1800" dirty="0"/>
              <a:t> </a:t>
            </a:r>
            <a:r>
              <a:rPr lang="en-GB" sz="1800" dirty="0"/>
              <a:t>Academic Publishing International. </a:t>
            </a:r>
          </a:p>
          <a:p>
            <a:pPr>
              <a:buNone/>
            </a:pPr>
            <a:r>
              <a:rPr lang="en-GB" sz="1800" dirty="0"/>
              <a:t>Burns, R.B. (2000) </a:t>
            </a:r>
            <a:r>
              <a:rPr lang="en-GB" sz="1800" i="1" dirty="0"/>
              <a:t>Introduction to Research Methods. </a:t>
            </a:r>
            <a:r>
              <a:rPr lang="en-GB" sz="1800" dirty="0"/>
              <a:t>4</a:t>
            </a:r>
            <a:r>
              <a:rPr lang="en-GB" sz="1800" baseline="30000" dirty="0"/>
              <a:t>th</a:t>
            </a:r>
            <a:r>
              <a:rPr lang="en-GB" sz="1800" dirty="0"/>
              <a:t> </a:t>
            </a:r>
            <a:r>
              <a:rPr lang="en-GB" sz="1800" dirty="0" err="1"/>
              <a:t>edn</a:t>
            </a:r>
            <a:r>
              <a:rPr lang="en-GB" sz="1800" dirty="0"/>
              <a:t>. London: Sage.</a:t>
            </a:r>
          </a:p>
          <a:p>
            <a:pPr>
              <a:buNone/>
            </a:pPr>
            <a:r>
              <a:rPr lang="fi-FI" sz="1800" dirty="0" err="1"/>
              <a:t>Charmaz</a:t>
            </a:r>
            <a:r>
              <a:rPr lang="fi-FI" sz="1800" dirty="0"/>
              <a:t>, K. (2006) </a:t>
            </a:r>
            <a:r>
              <a:rPr lang="fi-FI" sz="1800" i="1" dirty="0" err="1"/>
              <a:t>Constructing</a:t>
            </a:r>
            <a:r>
              <a:rPr lang="fi-FI" sz="1800" i="1" dirty="0"/>
              <a:t> </a:t>
            </a:r>
            <a:r>
              <a:rPr lang="fi-FI" sz="1800" i="1" dirty="0" err="1"/>
              <a:t>Grounded</a:t>
            </a:r>
            <a:r>
              <a:rPr lang="fi-FI" sz="1800" i="1" dirty="0"/>
              <a:t> </a:t>
            </a:r>
            <a:r>
              <a:rPr lang="fi-FI" sz="1800" i="1" dirty="0" err="1"/>
              <a:t>Theory</a:t>
            </a:r>
            <a:r>
              <a:rPr lang="fi-FI" sz="1800" i="1" dirty="0"/>
              <a:t>: a </a:t>
            </a:r>
            <a:r>
              <a:rPr lang="fi-FI" sz="1800" i="1" dirty="0" err="1"/>
              <a:t>practical</a:t>
            </a:r>
            <a:r>
              <a:rPr lang="fi-FI" sz="1800" i="1" dirty="0"/>
              <a:t> </a:t>
            </a:r>
            <a:r>
              <a:rPr lang="fi-FI" sz="1800" i="1" dirty="0" err="1"/>
              <a:t>guide</a:t>
            </a:r>
            <a:r>
              <a:rPr lang="fi-FI" sz="1800" i="1" dirty="0"/>
              <a:t> </a:t>
            </a:r>
            <a:r>
              <a:rPr lang="fi-FI" sz="1800" i="1" dirty="0" err="1"/>
              <a:t>through</a:t>
            </a:r>
            <a:r>
              <a:rPr lang="fi-FI" sz="1800" i="1" dirty="0"/>
              <a:t> </a:t>
            </a:r>
            <a:r>
              <a:rPr lang="fi-FI" sz="1800" i="1" dirty="0" err="1"/>
              <a:t>qualitative</a:t>
            </a:r>
            <a:r>
              <a:rPr lang="fi-FI" sz="1800" i="1" dirty="0"/>
              <a:t> </a:t>
            </a:r>
            <a:r>
              <a:rPr lang="fi-FI" sz="1800" i="1" dirty="0" err="1"/>
              <a:t>analysis</a:t>
            </a:r>
            <a:r>
              <a:rPr lang="fi-FI" sz="1800" i="1" dirty="0"/>
              <a:t>. </a:t>
            </a:r>
            <a:r>
              <a:rPr lang="fi-FI" sz="1800" dirty="0"/>
              <a:t>London: </a:t>
            </a:r>
            <a:r>
              <a:rPr lang="fi-FI" sz="1800" dirty="0" err="1"/>
              <a:t>Sage</a:t>
            </a:r>
            <a:r>
              <a:rPr lang="fi-FI" sz="1800" dirty="0"/>
              <a:t>, 29-49.</a:t>
            </a:r>
          </a:p>
          <a:p>
            <a:pPr>
              <a:buNone/>
            </a:pPr>
            <a:r>
              <a:rPr lang="en-GB" sz="1800" dirty="0"/>
              <a:t>Coffey </a:t>
            </a:r>
            <a:r>
              <a:rPr lang="en-US" sz="1800" dirty="0"/>
              <a:t>&amp;</a:t>
            </a:r>
            <a:r>
              <a:rPr lang="en-GB" sz="1800" dirty="0"/>
              <a:t> Atkinson (1996)</a:t>
            </a:r>
            <a:r>
              <a:rPr lang="en-US" sz="1800" dirty="0"/>
              <a:t> </a:t>
            </a:r>
            <a:r>
              <a:rPr lang="en-US" sz="1800" i="1" dirty="0"/>
              <a:t>Making Sense of Qualitative Data. </a:t>
            </a:r>
            <a:r>
              <a:rPr lang="en-US" sz="1800" dirty="0"/>
              <a:t>London: Sage</a:t>
            </a:r>
            <a:endParaRPr lang="en-GB" sz="1800" dirty="0"/>
          </a:p>
          <a:p>
            <a:pPr>
              <a:buFont typeface="Wingdings" charset="2"/>
              <a:buNone/>
            </a:pPr>
            <a:r>
              <a:rPr lang="en-GB" sz="1800" dirty="0" err="1"/>
              <a:t>Denzin</a:t>
            </a:r>
            <a:r>
              <a:rPr lang="en-GB" sz="1800" dirty="0"/>
              <a:t>, N.K. </a:t>
            </a:r>
            <a:r>
              <a:rPr lang="en-US" sz="1800" dirty="0"/>
              <a:t>&amp;</a:t>
            </a:r>
            <a:r>
              <a:rPr lang="en-GB" sz="1800" dirty="0"/>
              <a:t> Lincoln, Y.S. (2011) Introduction: The discipline and practice of qualitative research. In: </a:t>
            </a:r>
            <a:r>
              <a:rPr lang="en-GB" sz="1800" i="1" dirty="0"/>
              <a:t>The Sage Handbook of Qualitative Research</a:t>
            </a:r>
            <a:r>
              <a:rPr lang="en-GB" sz="1800" dirty="0"/>
              <a:t>. 4</a:t>
            </a:r>
            <a:r>
              <a:rPr lang="en-GB" sz="1800" baseline="30000" dirty="0"/>
              <a:t>th</a:t>
            </a:r>
            <a:r>
              <a:rPr lang="en-GB" sz="1800" dirty="0"/>
              <a:t> </a:t>
            </a:r>
            <a:r>
              <a:rPr lang="en-GB" sz="1800" dirty="0" err="1"/>
              <a:t>edn</a:t>
            </a:r>
            <a:r>
              <a:rPr lang="en-GB" sz="1800" dirty="0"/>
              <a:t>. London: Sage, pp.1-19</a:t>
            </a:r>
          </a:p>
          <a:p>
            <a:pPr marL="0" indent="0">
              <a:buNone/>
            </a:pPr>
            <a:r>
              <a:rPr lang="en-US" sz="1800" dirty="0" err="1"/>
              <a:t>Easterby</a:t>
            </a:r>
            <a:r>
              <a:rPr lang="en-US" sz="1800" dirty="0"/>
              <a:t>-Smith, M., Thorpe, R. &amp; Jackson, P. (2011). </a:t>
            </a:r>
            <a:r>
              <a:rPr lang="en-US" sz="1800" i="1" dirty="0"/>
              <a:t>Management Research. </a:t>
            </a:r>
            <a:r>
              <a:rPr lang="en-US" sz="1800" dirty="0"/>
              <a:t>4</a:t>
            </a:r>
            <a:r>
              <a:rPr lang="en-US" sz="1800" baseline="30000" dirty="0"/>
              <a:t>th</a:t>
            </a:r>
            <a:r>
              <a:rPr lang="en-US" sz="1800" dirty="0"/>
              <a:t> </a:t>
            </a:r>
            <a:r>
              <a:rPr lang="en-US" sz="1800" dirty="0" err="1"/>
              <a:t>edn</a:t>
            </a:r>
            <a:r>
              <a:rPr lang="en-US" sz="1800" dirty="0"/>
              <a:t>. 392p. London: Sage Publications Ltd. </a:t>
            </a:r>
          </a:p>
          <a:p>
            <a:pPr marL="0" indent="0">
              <a:buNone/>
            </a:pPr>
            <a:r>
              <a:rPr lang="en-US" sz="1800" dirty="0"/>
              <a:t>Fink, A. (2003) </a:t>
            </a:r>
            <a:r>
              <a:rPr lang="en-US" sz="1800" i="1" dirty="0"/>
              <a:t>The Survey Kit</a:t>
            </a:r>
            <a:r>
              <a:rPr lang="en-US" sz="1800" dirty="0"/>
              <a:t>. 2</a:t>
            </a:r>
            <a:r>
              <a:rPr lang="en-US" sz="1800" baseline="30000" dirty="0"/>
              <a:t>nd</a:t>
            </a:r>
            <a:r>
              <a:rPr lang="en-US" sz="1800" dirty="0"/>
              <a:t> </a:t>
            </a:r>
            <a:r>
              <a:rPr lang="en-US" sz="1800" dirty="0" err="1"/>
              <a:t>edn</a:t>
            </a:r>
            <a:r>
              <a:rPr lang="en-US" sz="1800" dirty="0"/>
              <a:t>. Thousand Oaks, CA. Sage.</a:t>
            </a: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>
              <a:buFont typeface="Wingdings" charset="2"/>
              <a:buNone/>
            </a:pPr>
            <a:endParaRPr lang="cs-CZ" altLang="cs-CZ" sz="2000" dirty="0"/>
          </a:p>
          <a:p>
            <a:endParaRPr lang="cs-CZ" altLang="cs-CZ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2E6BDF2A-3C1A-1A4F-9616-5CEDA6FAA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169869403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3"/>
            <a:ext cx="8065037" cy="648071"/>
          </a:xfrm>
        </p:spPr>
        <p:txBody>
          <a:bodyPr>
            <a:noAutofit/>
          </a:bodyPr>
          <a:lstStyle/>
          <a:p>
            <a:pPr algn="l"/>
            <a:r>
              <a:rPr lang="cs-CZ" altLang="cs-CZ" sz="2800" b="1" dirty="0"/>
              <a:t>Použité zdroje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621762" y="1772816"/>
            <a:ext cx="8050751" cy="4458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 err="1"/>
              <a:t>Ghauri</a:t>
            </a:r>
            <a:r>
              <a:rPr lang="en-GB" sz="1800" dirty="0"/>
              <a:t>, P. </a:t>
            </a:r>
            <a:r>
              <a:rPr lang="en-US" sz="1800" dirty="0"/>
              <a:t>&amp; </a:t>
            </a:r>
            <a:r>
              <a:rPr lang="en-GB" sz="1800" dirty="0" err="1"/>
              <a:t>Gronhaug</a:t>
            </a:r>
            <a:r>
              <a:rPr lang="en-GB" sz="1800" dirty="0"/>
              <a:t>, K. (2010) </a:t>
            </a:r>
            <a:r>
              <a:rPr lang="en-GB" sz="1800" i="1" dirty="0"/>
              <a:t>Research Methods in Business Studies: A Practical Guide. </a:t>
            </a:r>
            <a:r>
              <a:rPr lang="en-GB" sz="1800" dirty="0"/>
              <a:t>4</a:t>
            </a:r>
            <a:r>
              <a:rPr lang="en-GB" sz="1800" baseline="30000" dirty="0"/>
              <a:t>th</a:t>
            </a:r>
            <a:r>
              <a:rPr lang="en-GB" sz="1800" dirty="0"/>
              <a:t> </a:t>
            </a:r>
            <a:r>
              <a:rPr lang="en-GB" sz="1800" dirty="0" err="1"/>
              <a:t>edn</a:t>
            </a:r>
            <a:r>
              <a:rPr lang="en-GB" sz="1800" dirty="0"/>
              <a:t>. Harlow: FT Prentice Hall.</a:t>
            </a:r>
          </a:p>
          <a:p>
            <a:pPr marL="0" indent="0">
              <a:buNone/>
            </a:pPr>
            <a:r>
              <a:rPr lang="en-GB" sz="1800" dirty="0"/>
              <a:t>Gibbons, M.L., Limoges, H., </a:t>
            </a:r>
            <a:r>
              <a:rPr lang="en-GB" sz="1800" dirty="0" err="1"/>
              <a:t>Nowotny</a:t>
            </a:r>
            <a:r>
              <a:rPr lang="en-GB" sz="1800" dirty="0"/>
              <a:t>, S., </a:t>
            </a:r>
            <a:r>
              <a:rPr lang="en-GB" sz="1800" dirty="0" err="1"/>
              <a:t>Schwartman</a:t>
            </a:r>
            <a:r>
              <a:rPr lang="en-GB" sz="1800" dirty="0"/>
              <a:t>, P., Scott, P. </a:t>
            </a:r>
            <a:r>
              <a:rPr lang="en-US" sz="1800" dirty="0"/>
              <a:t>&amp; </a:t>
            </a:r>
            <a:r>
              <a:rPr lang="en-GB" sz="1800" dirty="0"/>
              <a:t> </a:t>
            </a:r>
            <a:r>
              <a:rPr lang="en-GB" sz="1800" dirty="0" err="1"/>
              <a:t>Trow</a:t>
            </a:r>
            <a:r>
              <a:rPr lang="en-GB" sz="1800" dirty="0"/>
              <a:t>, M. (1994) </a:t>
            </a:r>
            <a:r>
              <a:rPr lang="en-GB" sz="1800" i="1" dirty="0"/>
              <a:t>The New Production of Knowledge: The Dynamics of Science and Research in Contemporary Societies. </a:t>
            </a:r>
            <a:r>
              <a:rPr lang="en-GB" sz="1800" dirty="0"/>
              <a:t>London: Sage.</a:t>
            </a:r>
          </a:p>
          <a:p>
            <a:pPr>
              <a:buFont typeface="Wingdings" pitchFamily="2" charset="2"/>
              <a:buNone/>
            </a:pPr>
            <a:r>
              <a:rPr lang="cs-CZ" altLang="cs-CZ" sz="1800" dirty="0" err="1"/>
              <a:t>Guba</a:t>
            </a:r>
            <a:r>
              <a:rPr lang="cs-CZ" altLang="cs-CZ" sz="1800" dirty="0"/>
              <a:t>, E. (1990). </a:t>
            </a:r>
            <a:r>
              <a:rPr lang="cs-CZ" altLang="cs-CZ" sz="1800" i="1" dirty="0" err="1"/>
              <a:t>The</a:t>
            </a:r>
            <a:r>
              <a:rPr lang="cs-CZ" altLang="cs-CZ" sz="1800" i="1" dirty="0"/>
              <a:t> </a:t>
            </a:r>
            <a:r>
              <a:rPr lang="cs-CZ" altLang="cs-CZ" sz="1800" i="1" dirty="0" err="1"/>
              <a:t>Paradigm</a:t>
            </a:r>
            <a:r>
              <a:rPr lang="cs-CZ" altLang="cs-CZ" sz="1800" i="1" dirty="0"/>
              <a:t> </a:t>
            </a:r>
            <a:r>
              <a:rPr lang="cs-CZ" altLang="cs-CZ" sz="1800" i="1" dirty="0" err="1"/>
              <a:t>Dialogue</a:t>
            </a:r>
            <a:r>
              <a:rPr lang="cs-CZ" altLang="cs-CZ" sz="1800" i="1" dirty="0"/>
              <a:t>. </a:t>
            </a:r>
            <a:r>
              <a:rPr lang="cs-CZ" altLang="cs-CZ" sz="1800" dirty="0"/>
              <a:t>London: </a:t>
            </a:r>
            <a:r>
              <a:rPr lang="cs-CZ" altLang="cs-CZ" sz="1800" dirty="0" err="1"/>
              <a:t>Sage</a:t>
            </a:r>
            <a:r>
              <a:rPr lang="cs-CZ" altLang="cs-CZ" sz="1800" dirty="0"/>
              <a:t>.</a:t>
            </a:r>
          </a:p>
          <a:p>
            <a:pPr marL="0" indent="0">
              <a:buNone/>
            </a:pPr>
            <a:r>
              <a:rPr lang="en-GB" sz="1800" dirty="0" err="1"/>
              <a:t>Hodgkinson</a:t>
            </a:r>
            <a:r>
              <a:rPr lang="en-GB" sz="1800" dirty="0"/>
              <a:t>, G.P., Herriot, P. </a:t>
            </a:r>
            <a:r>
              <a:rPr lang="en-US" sz="1800" dirty="0"/>
              <a:t>&amp;</a:t>
            </a:r>
            <a:r>
              <a:rPr lang="en-GB" sz="1800" dirty="0"/>
              <a:t> Anderson, N. (2001) Re-aligning the stakeholders in management research: Lessons from industrial, work and organizational psychology, </a:t>
            </a:r>
            <a:r>
              <a:rPr lang="en-GB" sz="1800" i="1" dirty="0"/>
              <a:t>British Journal of Management</a:t>
            </a:r>
            <a:r>
              <a:rPr lang="en-GB" sz="1800" dirty="0"/>
              <a:t>, Vol. 12, Special Issue, pp. 41–8.</a:t>
            </a:r>
          </a:p>
          <a:p>
            <a:pPr marL="0" indent="0">
              <a:buNone/>
            </a:pPr>
            <a:r>
              <a:rPr lang="en-GB" sz="1800" dirty="0"/>
              <a:t>Huff, A., </a:t>
            </a:r>
            <a:r>
              <a:rPr lang="en-GB" sz="1800" dirty="0" err="1"/>
              <a:t>Tranfield</a:t>
            </a:r>
            <a:r>
              <a:rPr lang="en-GB" sz="1800" dirty="0"/>
              <a:t>, D. </a:t>
            </a:r>
            <a:r>
              <a:rPr lang="en-US" sz="1800" dirty="0"/>
              <a:t>&amp;</a:t>
            </a:r>
            <a:r>
              <a:rPr lang="en-GB" sz="1800" dirty="0"/>
              <a:t> van </a:t>
            </a:r>
            <a:r>
              <a:rPr lang="en-GB" sz="1800" dirty="0" err="1"/>
              <a:t>Aken</a:t>
            </a:r>
            <a:r>
              <a:rPr lang="en-GB" sz="1800" dirty="0"/>
              <a:t>, J. (2006) Management as a design science mindful of art and surprise. A conversation between Anne Huff, David </a:t>
            </a:r>
            <a:r>
              <a:rPr lang="en-GB" sz="1800" dirty="0" err="1"/>
              <a:t>Tranfield</a:t>
            </a:r>
            <a:r>
              <a:rPr lang="en-GB" sz="1800" dirty="0"/>
              <a:t>, and Joan Ernst van </a:t>
            </a:r>
            <a:r>
              <a:rPr lang="en-GB" sz="1800" dirty="0" err="1"/>
              <a:t>Aken</a:t>
            </a:r>
            <a:r>
              <a:rPr lang="en-GB" sz="1800" dirty="0"/>
              <a:t>, </a:t>
            </a:r>
            <a:r>
              <a:rPr lang="en-GB" sz="1800" i="1" dirty="0"/>
              <a:t>Journal of Management Inquiry</a:t>
            </a:r>
            <a:r>
              <a:rPr lang="en-GB" sz="1800" dirty="0"/>
              <a:t>, Vol. 15. No. 4, pp. 413–24.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800" dirty="0"/>
          </a:p>
          <a:p>
            <a:pPr>
              <a:buFont typeface="Wingdings" charset="2"/>
              <a:buNone/>
            </a:pPr>
            <a:endParaRPr lang="cs-CZ" altLang="cs-CZ" sz="2000" dirty="0"/>
          </a:p>
          <a:p>
            <a:endParaRPr lang="cs-CZ" altLang="cs-CZ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2A2446A4-1827-1841-994C-D70127CCD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99385447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576064"/>
          </a:xfrm>
        </p:spPr>
        <p:txBody>
          <a:bodyPr>
            <a:noAutofit/>
          </a:bodyPr>
          <a:lstStyle/>
          <a:p>
            <a:pPr algn="l"/>
            <a:r>
              <a:rPr lang="cs-CZ" altLang="cs-CZ" sz="2800" b="1" dirty="0"/>
              <a:t>Použité zdroje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589514" y="1844824"/>
            <a:ext cx="7844929" cy="4336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altLang="cs-CZ" sz="1800" dirty="0"/>
              <a:t>Kuhn, T.S. (1970) </a:t>
            </a:r>
            <a:r>
              <a:rPr lang="cs-CZ" altLang="cs-CZ" sz="1800" i="1" dirty="0" err="1"/>
              <a:t>The</a:t>
            </a:r>
            <a:r>
              <a:rPr lang="cs-CZ" altLang="cs-CZ" sz="1800" i="1" dirty="0"/>
              <a:t> </a:t>
            </a:r>
            <a:r>
              <a:rPr lang="cs-CZ" altLang="cs-CZ" sz="1800" i="1" dirty="0" err="1"/>
              <a:t>Structure</a:t>
            </a:r>
            <a:r>
              <a:rPr lang="cs-CZ" altLang="cs-CZ" sz="1800" i="1" dirty="0"/>
              <a:t> </a:t>
            </a:r>
            <a:r>
              <a:rPr lang="cs-CZ" altLang="cs-CZ" sz="1800" i="1" dirty="0" err="1"/>
              <a:t>of</a:t>
            </a:r>
            <a:r>
              <a:rPr lang="cs-CZ" altLang="cs-CZ" sz="1800" i="1" dirty="0"/>
              <a:t> </a:t>
            </a:r>
            <a:r>
              <a:rPr lang="cs-CZ" altLang="cs-CZ" sz="1800" i="1" dirty="0" err="1"/>
              <a:t>Scientific</a:t>
            </a:r>
            <a:r>
              <a:rPr lang="cs-CZ" altLang="cs-CZ" sz="1800" i="1" dirty="0"/>
              <a:t> </a:t>
            </a:r>
            <a:r>
              <a:rPr lang="cs-CZ" altLang="cs-CZ" sz="1800" i="1" dirty="0" err="1"/>
              <a:t>Revolution</a:t>
            </a:r>
            <a:r>
              <a:rPr lang="cs-CZ" altLang="cs-CZ" sz="1800" i="1" dirty="0"/>
              <a:t>. </a:t>
            </a:r>
            <a:r>
              <a:rPr lang="cs-CZ" altLang="cs-CZ" sz="1800" dirty="0"/>
              <a:t>Chicago: Chicago University </a:t>
            </a:r>
            <a:r>
              <a:rPr lang="cs-CZ" altLang="cs-CZ" sz="1800" dirty="0" err="1"/>
              <a:t>Press</a:t>
            </a:r>
            <a:r>
              <a:rPr lang="cs-CZ" altLang="cs-CZ" sz="1800" dirty="0"/>
              <a:t>.</a:t>
            </a:r>
          </a:p>
          <a:p>
            <a:pPr marL="0" indent="0">
              <a:buNone/>
            </a:pPr>
            <a:r>
              <a:rPr lang="cs-CZ" altLang="cs-CZ" sz="1800" dirty="0"/>
              <a:t>Lincoln, Y.S. </a:t>
            </a:r>
            <a:r>
              <a:rPr lang="en-US" sz="1800" dirty="0"/>
              <a:t>&amp;</a:t>
            </a:r>
            <a:r>
              <a:rPr lang="cs-CZ" altLang="cs-CZ" sz="1800" dirty="0"/>
              <a:t> </a:t>
            </a:r>
            <a:r>
              <a:rPr lang="cs-CZ" altLang="cs-CZ" sz="1800" dirty="0" err="1"/>
              <a:t>Guba</a:t>
            </a:r>
            <a:r>
              <a:rPr lang="cs-CZ" altLang="cs-CZ" sz="1800" dirty="0"/>
              <a:t>, E.G. (1985) </a:t>
            </a:r>
            <a:r>
              <a:rPr lang="cs-CZ" altLang="cs-CZ" sz="1800" i="1" dirty="0" err="1"/>
              <a:t>Naturalistic</a:t>
            </a:r>
            <a:r>
              <a:rPr lang="cs-CZ" altLang="cs-CZ" sz="1800" i="1" dirty="0"/>
              <a:t> </a:t>
            </a:r>
            <a:r>
              <a:rPr lang="cs-CZ" altLang="cs-CZ" sz="1800" i="1" dirty="0" err="1"/>
              <a:t>Inquiry</a:t>
            </a:r>
            <a:r>
              <a:rPr lang="cs-CZ" altLang="cs-CZ" sz="1800" dirty="0"/>
              <a:t>. London and </a:t>
            </a:r>
            <a:r>
              <a:rPr lang="cs-CZ" altLang="cs-CZ" sz="1800" dirty="0" err="1"/>
              <a:t>Newbury</a:t>
            </a:r>
            <a:r>
              <a:rPr lang="cs-CZ" altLang="cs-CZ" sz="1800" dirty="0"/>
              <a:t> Park, CA, </a:t>
            </a:r>
            <a:r>
              <a:rPr lang="cs-CZ" altLang="cs-CZ" sz="1800" dirty="0" err="1"/>
              <a:t>Sage</a:t>
            </a:r>
            <a:r>
              <a:rPr lang="cs-CZ" altLang="cs-CZ" sz="1800" dirty="0"/>
              <a:t>.</a:t>
            </a:r>
          </a:p>
          <a:p>
            <a:pPr>
              <a:buFont typeface="Wingdings" charset="2"/>
              <a:buNone/>
            </a:pPr>
            <a:r>
              <a:rPr lang="en-GB" altLang="cs-CZ" sz="1800" dirty="0"/>
              <a:t>Pickard, A.J. (2013) </a:t>
            </a:r>
            <a:r>
              <a:rPr lang="en-GB" altLang="cs-CZ" sz="1800" i="1" dirty="0" err="1"/>
              <a:t>Reseach</a:t>
            </a:r>
            <a:r>
              <a:rPr lang="en-GB" altLang="cs-CZ" sz="1800" i="1" dirty="0"/>
              <a:t> Methods in Information.</a:t>
            </a:r>
            <a:r>
              <a:rPr lang="en-GB" altLang="cs-CZ" sz="1800" dirty="0"/>
              <a:t> 2</a:t>
            </a:r>
            <a:r>
              <a:rPr lang="en-GB" altLang="cs-CZ" sz="1800" baseline="30000" dirty="0"/>
              <a:t>nd</a:t>
            </a:r>
            <a:r>
              <a:rPr lang="en-GB" altLang="cs-CZ" sz="1800" dirty="0"/>
              <a:t> </a:t>
            </a:r>
            <a:r>
              <a:rPr lang="en-GB" altLang="cs-CZ" sz="1800" dirty="0" err="1"/>
              <a:t>edn</a:t>
            </a:r>
            <a:r>
              <a:rPr lang="en-GB" altLang="cs-CZ" sz="1800" dirty="0"/>
              <a:t>. London: Facet Publishing.</a:t>
            </a:r>
            <a:endParaRPr lang="en-GB" altLang="cs-CZ" sz="1800" i="1" dirty="0"/>
          </a:p>
          <a:p>
            <a:pPr>
              <a:buFont typeface="Wingdings" charset="2"/>
              <a:buNone/>
            </a:pPr>
            <a:r>
              <a:rPr lang="en-GB" altLang="cs-CZ" sz="1800" dirty="0"/>
              <a:t>Saunders, M., Lewis, P., </a:t>
            </a:r>
            <a:r>
              <a:rPr lang="en-US" sz="1800" dirty="0"/>
              <a:t>&amp;</a:t>
            </a:r>
            <a:r>
              <a:rPr lang="en-GB" altLang="cs-CZ" sz="1800" dirty="0"/>
              <a:t> </a:t>
            </a:r>
            <a:r>
              <a:rPr lang="en-GB" altLang="cs-CZ" sz="1800" dirty="0" err="1"/>
              <a:t>Thornhill</a:t>
            </a:r>
            <a:r>
              <a:rPr lang="en-GB" altLang="cs-CZ" sz="1800" dirty="0"/>
              <a:t>, A. (2009) </a:t>
            </a:r>
            <a:r>
              <a:rPr lang="en-GB" altLang="cs-CZ" sz="1800" i="1" dirty="0"/>
              <a:t>Research methods for business students</a:t>
            </a:r>
            <a:r>
              <a:rPr lang="en-GB" altLang="cs-CZ" sz="1800" dirty="0"/>
              <a:t>. 5th </a:t>
            </a:r>
            <a:r>
              <a:rPr lang="en-GB" altLang="cs-CZ" sz="1800" dirty="0" err="1"/>
              <a:t>edn</a:t>
            </a:r>
            <a:r>
              <a:rPr lang="en-GB" altLang="cs-CZ" sz="1800" dirty="0"/>
              <a:t>. Prentice Hall.</a:t>
            </a:r>
          </a:p>
          <a:p>
            <a:pPr>
              <a:buNone/>
            </a:pPr>
            <a:r>
              <a:rPr lang="en-GB" altLang="cs-CZ" sz="1800" dirty="0"/>
              <a:t>Saunders, M., Lewis, P., </a:t>
            </a:r>
            <a:r>
              <a:rPr lang="en-US" sz="1800" dirty="0"/>
              <a:t>&amp;</a:t>
            </a:r>
            <a:r>
              <a:rPr lang="en-GB" altLang="cs-CZ" sz="1800" dirty="0"/>
              <a:t> </a:t>
            </a:r>
            <a:r>
              <a:rPr lang="en-GB" altLang="cs-CZ" sz="1800" dirty="0" err="1"/>
              <a:t>Thornhill</a:t>
            </a:r>
            <a:r>
              <a:rPr lang="en-GB" altLang="cs-CZ" sz="1800" dirty="0"/>
              <a:t>, A. (2016) </a:t>
            </a:r>
            <a:r>
              <a:rPr lang="en-GB" altLang="cs-CZ" sz="1800" i="1" dirty="0"/>
              <a:t>Research methods for business students</a:t>
            </a:r>
            <a:r>
              <a:rPr lang="en-GB" altLang="cs-CZ" sz="1800" dirty="0"/>
              <a:t>. 7th edition. Prentice Hall. 741p. </a:t>
            </a:r>
          </a:p>
          <a:p>
            <a:pPr>
              <a:buNone/>
            </a:pPr>
            <a:r>
              <a:rPr lang="en-GB" altLang="cs-CZ" sz="1800" dirty="0"/>
              <a:t>Seale, C. (1998)</a:t>
            </a:r>
            <a:r>
              <a:rPr lang="en-GB" sz="1800" i="1" dirty="0"/>
              <a:t> Researching Society and Culture. </a:t>
            </a:r>
            <a:r>
              <a:rPr lang="en-GB" sz="1800" dirty="0"/>
              <a:t>London: Sage.</a:t>
            </a:r>
            <a:endParaRPr lang="en-GB" altLang="cs-CZ" sz="1800" dirty="0"/>
          </a:p>
          <a:p>
            <a:pPr>
              <a:buFont typeface="Wingdings" charset="2"/>
              <a:buNone/>
            </a:pPr>
            <a:r>
              <a:rPr lang="en-GB" altLang="cs-CZ" sz="1800" dirty="0" err="1"/>
              <a:t>Sekaran</a:t>
            </a:r>
            <a:r>
              <a:rPr lang="en-GB" altLang="cs-CZ" sz="1800" dirty="0"/>
              <a:t>, U. </a:t>
            </a:r>
            <a:r>
              <a:rPr lang="en-US" sz="1800" dirty="0"/>
              <a:t>&amp; </a:t>
            </a:r>
            <a:r>
              <a:rPr lang="en-GB" altLang="cs-CZ" sz="1800" dirty="0" err="1"/>
              <a:t>Bougie</a:t>
            </a:r>
            <a:r>
              <a:rPr lang="en-GB" altLang="cs-CZ" sz="1800" dirty="0"/>
              <a:t>, R. (2016) </a:t>
            </a:r>
            <a:r>
              <a:rPr lang="en-GB" altLang="cs-CZ" sz="1800" i="1" dirty="0"/>
              <a:t>Research Methods for Business: A Skill-Building Approach. </a:t>
            </a:r>
            <a:r>
              <a:rPr lang="en-GB" altLang="cs-CZ" sz="1800" dirty="0"/>
              <a:t>7</a:t>
            </a:r>
            <a:r>
              <a:rPr lang="en-GB" altLang="cs-CZ" sz="1800" baseline="30000" dirty="0"/>
              <a:t>th</a:t>
            </a:r>
            <a:r>
              <a:rPr lang="en-GB" altLang="cs-CZ" sz="1800" dirty="0"/>
              <a:t> </a:t>
            </a:r>
            <a:r>
              <a:rPr lang="en-GB" altLang="cs-CZ" sz="1800" dirty="0" err="1"/>
              <a:t>edn</a:t>
            </a:r>
            <a:r>
              <a:rPr lang="en-GB" altLang="cs-CZ" sz="1800" dirty="0"/>
              <a:t>. John Wiley Sons</a:t>
            </a:r>
            <a:r>
              <a:rPr lang="en-GB" altLang="cs-CZ" sz="1600" dirty="0"/>
              <a:t>.</a:t>
            </a:r>
          </a:p>
          <a:p>
            <a:pPr marL="0" indent="0">
              <a:buNone/>
            </a:pPr>
            <a:endParaRPr lang="cs-CZ" altLang="cs-CZ" sz="1800" dirty="0"/>
          </a:p>
          <a:p>
            <a:pPr>
              <a:buFont typeface="Wingdings" charset="2"/>
              <a:buNone/>
            </a:pPr>
            <a:endParaRPr lang="en-GB" altLang="cs-CZ" sz="1700" dirty="0"/>
          </a:p>
          <a:p>
            <a:pPr>
              <a:buFont typeface="Wingdings" charset="2"/>
              <a:buNone/>
            </a:pPr>
            <a:endParaRPr lang="cs-CZ" altLang="cs-CZ" sz="2000" dirty="0"/>
          </a:p>
          <a:p>
            <a:endParaRPr lang="cs-CZ" altLang="cs-CZ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ABBB0DB9-EA71-A64C-8696-B35126C16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270244940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576064"/>
          </a:xfrm>
        </p:spPr>
        <p:txBody>
          <a:bodyPr>
            <a:noAutofit/>
          </a:bodyPr>
          <a:lstStyle/>
          <a:p>
            <a:pPr algn="l"/>
            <a:r>
              <a:rPr lang="cs-CZ" altLang="cs-CZ" sz="2800" b="1" dirty="0"/>
              <a:t>Použité zdroje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589514" y="1844824"/>
            <a:ext cx="7844929" cy="43365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1800" dirty="0"/>
              <a:t>Starkey </a:t>
            </a:r>
            <a:r>
              <a:rPr lang="en-US" sz="1800" dirty="0"/>
              <a:t>&amp;</a:t>
            </a:r>
            <a:r>
              <a:rPr lang="en-GB" sz="1800" dirty="0"/>
              <a:t> Madan (2001) Bridging the relevance gap: Aligning stakeholders in the future of management research. </a:t>
            </a:r>
            <a:r>
              <a:rPr lang="en-GB" sz="1800" i="1" dirty="0"/>
              <a:t>British Journal of Management</a:t>
            </a:r>
            <a:r>
              <a:rPr lang="en-GB" sz="1800" dirty="0"/>
              <a:t>. Vol. 12, Special Issue, pp. 3-26.  </a:t>
            </a:r>
          </a:p>
          <a:p>
            <a:pPr>
              <a:buNone/>
            </a:pPr>
            <a:r>
              <a:rPr lang="en-GB" sz="1800" dirty="0" err="1"/>
              <a:t>Tranfield</a:t>
            </a:r>
            <a:r>
              <a:rPr lang="en-GB" sz="1800" dirty="0"/>
              <a:t>, D. </a:t>
            </a:r>
            <a:r>
              <a:rPr lang="en-US" sz="1800" dirty="0"/>
              <a:t>&amp;</a:t>
            </a:r>
            <a:r>
              <a:rPr lang="en-GB" sz="1800" dirty="0"/>
              <a:t> Starkey, K. (1998) The nature, social organization and promotion of management research: towards policy, </a:t>
            </a:r>
            <a:r>
              <a:rPr lang="en-GB" sz="1800" i="1" dirty="0"/>
              <a:t>British Journal of Management</a:t>
            </a:r>
            <a:r>
              <a:rPr lang="en-GB" sz="1800" dirty="0"/>
              <a:t>, Vol. 9, pp. 341–53</a:t>
            </a:r>
          </a:p>
          <a:p>
            <a:pPr marL="0" indent="0">
              <a:buNone/>
            </a:pPr>
            <a:r>
              <a:rPr lang="en-GB" altLang="cs-CZ" sz="1800" dirty="0" err="1"/>
              <a:t>Trochim</a:t>
            </a:r>
            <a:r>
              <a:rPr lang="en-GB" altLang="cs-CZ" sz="1800" dirty="0"/>
              <a:t>, W.M.K. </a:t>
            </a:r>
            <a:r>
              <a:rPr lang="en-US" sz="1800" dirty="0"/>
              <a:t>&amp;</a:t>
            </a:r>
            <a:r>
              <a:rPr lang="en-GB" altLang="cs-CZ" sz="1800" dirty="0"/>
              <a:t> Donnelly, J.P. (2008) </a:t>
            </a:r>
            <a:r>
              <a:rPr lang="en-GB" altLang="cs-CZ" sz="1800" i="1" dirty="0"/>
              <a:t>The Research Methods Knowledge Base</a:t>
            </a:r>
            <a:r>
              <a:rPr lang="en-GB" altLang="cs-CZ" sz="1800" dirty="0"/>
              <a:t>. 3</a:t>
            </a:r>
            <a:r>
              <a:rPr lang="en-GB" altLang="cs-CZ" sz="1800" baseline="30000" dirty="0"/>
              <a:t>rd</a:t>
            </a:r>
            <a:r>
              <a:rPr lang="en-GB" altLang="cs-CZ" sz="1800" dirty="0"/>
              <a:t> </a:t>
            </a:r>
            <a:r>
              <a:rPr lang="en-GB" altLang="cs-CZ" sz="1800" dirty="0" err="1"/>
              <a:t>edn</a:t>
            </a:r>
            <a:r>
              <a:rPr lang="en-GB" altLang="cs-CZ" sz="1800" dirty="0"/>
              <a:t>. Cengage Learning.</a:t>
            </a:r>
          </a:p>
          <a:p>
            <a:pPr marL="0" indent="0">
              <a:buNone/>
            </a:pPr>
            <a:r>
              <a:rPr lang="en-GB" altLang="cs-CZ" sz="1800" dirty="0"/>
              <a:t>Yin, R.K. (2014) </a:t>
            </a:r>
            <a:r>
              <a:rPr lang="en-GB" altLang="cs-CZ" sz="1800" i="1" dirty="0"/>
              <a:t>Case Study Research: Design and Method. </a:t>
            </a:r>
            <a:r>
              <a:rPr lang="en-GB" altLang="cs-CZ" sz="1800" dirty="0"/>
              <a:t>5</a:t>
            </a:r>
            <a:r>
              <a:rPr lang="en-GB" altLang="cs-CZ" sz="1800" baseline="30000" dirty="0"/>
              <a:t>th</a:t>
            </a:r>
            <a:r>
              <a:rPr lang="en-GB" altLang="cs-CZ" sz="1800" dirty="0"/>
              <a:t> </a:t>
            </a:r>
            <a:r>
              <a:rPr lang="en-GB" altLang="cs-CZ" sz="1800" dirty="0" err="1"/>
              <a:t>edn</a:t>
            </a:r>
            <a:r>
              <a:rPr lang="en-GB" altLang="cs-CZ" sz="1800" dirty="0"/>
              <a:t>. London: Sage</a:t>
            </a:r>
            <a:endParaRPr lang="en-GB" altLang="cs-CZ" sz="1800" i="1" dirty="0"/>
          </a:p>
          <a:p>
            <a:pPr marL="0" indent="0">
              <a:buNone/>
            </a:pPr>
            <a:r>
              <a:rPr lang="en-GB" sz="1800" dirty="0"/>
              <a:t>Van De </a:t>
            </a:r>
            <a:r>
              <a:rPr lang="en-GB" sz="1800" dirty="0" err="1"/>
              <a:t>Ven</a:t>
            </a:r>
            <a:r>
              <a:rPr lang="en-GB" sz="1800" dirty="0"/>
              <a:t>, A. </a:t>
            </a:r>
            <a:r>
              <a:rPr lang="en-US" sz="1800" dirty="0"/>
              <a:t>&amp; </a:t>
            </a:r>
            <a:r>
              <a:rPr lang="en-GB" sz="1800" dirty="0"/>
              <a:t>Johnson, P. (2006) ‘Knowledge for Theory and Practice’, </a:t>
            </a:r>
            <a:r>
              <a:rPr lang="en-GB" sz="1800" i="1" dirty="0"/>
              <a:t>Academy of </a:t>
            </a:r>
            <a:r>
              <a:rPr lang="en-US" sz="1800" i="1" dirty="0"/>
              <a:t>Management Review</a:t>
            </a:r>
            <a:r>
              <a:rPr lang="en-US" sz="1800" dirty="0"/>
              <a:t>, Vol. 31, No. 4, pp. 802–21.</a:t>
            </a:r>
          </a:p>
          <a:p>
            <a:pPr marL="0" indent="0">
              <a:buNone/>
            </a:pPr>
            <a:endParaRPr lang="cs-CZ" altLang="cs-CZ" sz="1800" dirty="0"/>
          </a:p>
          <a:p>
            <a:pPr>
              <a:buFont typeface="Wingdings" charset="2"/>
              <a:buNone/>
            </a:pPr>
            <a:endParaRPr lang="en-GB" altLang="cs-CZ" sz="1700" dirty="0"/>
          </a:p>
          <a:p>
            <a:pPr>
              <a:buFont typeface="Wingdings" charset="2"/>
              <a:buNone/>
            </a:pPr>
            <a:endParaRPr lang="cs-CZ" altLang="cs-CZ" sz="2000" dirty="0"/>
          </a:p>
          <a:p>
            <a:endParaRPr lang="cs-CZ" altLang="cs-CZ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793669D0-9BA8-4F4A-B1F9-1A9CDF8EB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4063214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1147863"/>
          </a:xfrm>
        </p:spPr>
        <p:txBody>
          <a:bodyPr>
            <a:noAutofit/>
          </a:bodyPr>
          <a:lstStyle/>
          <a:p>
            <a:pPr algn="l"/>
            <a:r>
              <a:rPr lang="cs-CZ" altLang="cs-CZ" sz="2800" b="1" dirty="0"/>
              <a:t>1.3  Výzkum v oblasti managementu a podnikání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406629"/>
            <a:ext cx="8229600" cy="2966587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cs-CZ" sz="3800" dirty="0"/>
              <a:t>základní a aplikovaný výzkum se provádí </a:t>
            </a:r>
            <a:r>
              <a:rPr lang="cs-CZ" sz="3800" i="1" dirty="0">
                <a:solidFill>
                  <a:srgbClr val="00B0F0"/>
                </a:solidFill>
              </a:rPr>
              <a:t>vědeckou</a:t>
            </a:r>
            <a:r>
              <a:rPr lang="cs-CZ" sz="3800" dirty="0"/>
              <a:t> cestou</a:t>
            </a:r>
          </a:p>
          <a:p>
            <a:pPr algn="just"/>
            <a:endParaRPr lang="cs-CZ" sz="3800" i="1" dirty="0"/>
          </a:p>
          <a:p>
            <a:pPr marL="0" indent="0" algn="just">
              <a:buNone/>
            </a:pPr>
            <a:r>
              <a:rPr lang="cs-CZ" sz="3800" i="1" dirty="0"/>
              <a:t>„</a:t>
            </a:r>
            <a:r>
              <a:rPr lang="cs-CZ" sz="3800" b="1" i="1" dirty="0"/>
              <a:t>Vědecký výzkum </a:t>
            </a:r>
            <a:r>
              <a:rPr lang="cs-CZ" sz="3800" i="1" dirty="0"/>
              <a:t>se zaměřuje na řešení problémů a je prováděn krok za krokem logickou, organizovanou a přesnou metodou identifikace problémů, shromažďováním dat a jejich analýzou a vyvozením platných závěrů. Vědecký výzkum tedy není založen na tušení, zkušenostech a intuici (i když tyto mohou hrát roli v konečném přijímání rozhodnutí), ale je účelný a přesný.“</a:t>
            </a:r>
          </a:p>
          <a:p>
            <a:pPr marL="3657600" lvl="8" indent="0" algn="just">
              <a:buNone/>
            </a:pPr>
            <a:endParaRPr lang="cs-CZ" sz="2200" dirty="0"/>
          </a:p>
          <a:p>
            <a:pPr marL="3657600" lvl="8" indent="0" algn="just">
              <a:buNone/>
            </a:pPr>
            <a:r>
              <a:rPr lang="cs-CZ" sz="2200" dirty="0"/>
              <a:t>(</a:t>
            </a:r>
            <a:r>
              <a:rPr lang="cs-CZ" sz="2200" dirty="0" err="1"/>
              <a:t>Sekaran</a:t>
            </a:r>
            <a:r>
              <a:rPr lang="cs-CZ" sz="2200" dirty="0"/>
              <a:t> &amp; </a:t>
            </a:r>
            <a:r>
              <a:rPr lang="cs-CZ" sz="2200" dirty="0" err="1"/>
              <a:t>Bougie</a:t>
            </a:r>
            <a:r>
              <a:rPr lang="cs-CZ" sz="2200" dirty="0"/>
              <a:t>, 2016, str. 18)</a:t>
            </a:r>
          </a:p>
          <a:p>
            <a:pPr marL="0" indent="0">
              <a:buNone/>
              <a:defRPr/>
            </a:pPr>
            <a:endParaRPr lang="cs-CZ" sz="4900" dirty="0"/>
          </a:p>
          <a:p>
            <a:pPr lvl="8">
              <a:defRPr/>
            </a:pPr>
            <a:endParaRPr lang="cs-CZ" altLang="cs-CZ" sz="1600" i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45001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1003846"/>
          </a:xfrm>
        </p:spPr>
        <p:txBody>
          <a:bodyPr>
            <a:noAutofit/>
          </a:bodyPr>
          <a:lstStyle/>
          <a:p>
            <a:pPr algn="l"/>
            <a:r>
              <a:rPr lang="cs-CZ" altLang="cs-CZ" sz="2800" b="1" dirty="0"/>
              <a:t>1.3  Výzkum v oblasti managementu a podnikání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72408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  <a:defRPr/>
            </a:pPr>
            <a:r>
              <a:rPr lang="cs-CZ" altLang="cs-CZ" sz="6400" dirty="0"/>
              <a:t>Výzkum v oblasti managementu podléhá široké diskusi:</a:t>
            </a:r>
          </a:p>
          <a:p>
            <a:pPr marL="0" indent="0">
              <a:buNone/>
              <a:defRPr/>
            </a:pPr>
            <a:endParaRPr lang="cs-CZ" altLang="cs-CZ" sz="6400" dirty="0"/>
          </a:p>
          <a:p>
            <a:pPr>
              <a:buFont typeface="Arial" charset="0"/>
              <a:buChar char="•"/>
              <a:defRPr/>
            </a:pPr>
            <a:r>
              <a:rPr lang="cs-CZ" altLang="cs-CZ" sz="6400" dirty="0"/>
              <a:t> jedná se o multidisciplinární výzkum (</a:t>
            </a:r>
            <a:r>
              <a:rPr lang="cs-CZ" altLang="cs-CZ" sz="6400" dirty="0" err="1"/>
              <a:t>British</a:t>
            </a:r>
            <a:r>
              <a:rPr lang="cs-CZ" altLang="cs-CZ" sz="6400" dirty="0"/>
              <a:t> </a:t>
            </a:r>
            <a:r>
              <a:rPr lang="cs-CZ" altLang="cs-CZ" sz="6400" dirty="0" err="1"/>
              <a:t>Academy</a:t>
            </a:r>
            <a:r>
              <a:rPr lang="cs-CZ" altLang="cs-CZ" sz="6400" dirty="0"/>
              <a:t> </a:t>
            </a:r>
            <a:r>
              <a:rPr lang="cs-CZ" altLang="cs-CZ" sz="6400" dirty="0" err="1"/>
              <a:t>of</a:t>
            </a:r>
            <a:r>
              <a:rPr lang="cs-CZ" altLang="cs-CZ" sz="6400" dirty="0"/>
              <a:t> Management)</a:t>
            </a:r>
          </a:p>
          <a:p>
            <a:pPr>
              <a:defRPr/>
            </a:pPr>
            <a:endParaRPr lang="cs-CZ" altLang="cs-CZ" sz="6400" dirty="0"/>
          </a:p>
          <a:p>
            <a:pPr>
              <a:defRPr/>
            </a:pPr>
            <a:r>
              <a:rPr lang="cs-CZ" altLang="cs-CZ" sz="6400" dirty="0"/>
              <a:t>měl by být schopen rozvíjet myšlenky a vztahovat je k praxi a současně výzkumem v manažerské praxi pomáhat rozvíjet teorii</a:t>
            </a:r>
          </a:p>
          <a:p>
            <a:pPr marL="0" indent="0">
              <a:buNone/>
              <a:defRPr/>
            </a:pPr>
            <a:r>
              <a:rPr lang="cs-CZ" sz="6400" dirty="0"/>
              <a:t>				(</a:t>
            </a:r>
            <a:r>
              <a:rPr lang="cs-CZ" sz="6400" dirty="0" err="1"/>
              <a:t>Tranfield</a:t>
            </a:r>
            <a:r>
              <a:rPr lang="cs-CZ" sz="6400" dirty="0"/>
              <a:t>  &amp; </a:t>
            </a:r>
            <a:r>
              <a:rPr lang="cs-CZ" sz="6400" dirty="0" err="1"/>
              <a:t>Starkey</a:t>
            </a:r>
            <a:r>
              <a:rPr lang="cs-CZ" sz="6400" dirty="0"/>
              <a:t>, 1998)</a:t>
            </a:r>
          </a:p>
          <a:p>
            <a:pPr>
              <a:defRPr/>
            </a:pPr>
            <a:endParaRPr lang="cs-CZ" altLang="cs-CZ" sz="6400" dirty="0"/>
          </a:p>
          <a:p>
            <a:pPr lvl="8">
              <a:defRPr/>
            </a:pPr>
            <a:endParaRPr lang="cs-CZ" altLang="cs-CZ" sz="1600" i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701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1003846"/>
          </a:xfrm>
        </p:spPr>
        <p:txBody>
          <a:bodyPr>
            <a:noAutofit/>
          </a:bodyPr>
          <a:lstStyle/>
          <a:p>
            <a:pPr algn="l"/>
            <a:r>
              <a:rPr lang="cs-CZ" altLang="cs-CZ" sz="2800" b="1" dirty="0"/>
              <a:t>1.3  Výzkum v oblasti managementu a podnikání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72408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  <a:defRPr/>
            </a:pPr>
            <a:endParaRPr lang="cs-CZ" altLang="cs-CZ" sz="6400" dirty="0"/>
          </a:p>
          <a:p>
            <a:pPr>
              <a:defRPr/>
            </a:pPr>
            <a:r>
              <a:rPr lang="cs-CZ" altLang="cs-CZ" sz="6400" dirty="0"/>
              <a:t>musí se vypořádat se situací, kdy musí respektovat přísná teoretická a metodologická pravidla a současně mít praktický význam a dopad</a:t>
            </a:r>
          </a:p>
          <a:p>
            <a:pPr marL="0" indent="0">
              <a:buNone/>
              <a:defRPr/>
            </a:pPr>
            <a:r>
              <a:rPr lang="cs-CZ" sz="6400" dirty="0"/>
              <a:t>				(</a:t>
            </a:r>
            <a:r>
              <a:rPr lang="cs-CZ" sz="6400" dirty="0" err="1"/>
              <a:t>Hodgkinson</a:t>
            </a:r>
            <a:r>
              <a:rPr lang="cs-CZ" sz="6400" dirty="0"/>
              <a:t> et al. 2001)</a:t>
            </a:r>
          </a:p>
          <a:p>
            <a:pPr>
              <a:defRPr/>
            </a:pPr>
            <a:endParaRPr lang="cs-CZ" altLang="cs-CZ" sz="6400" dirty="0"/>
          </a:p>
          <a:p>
            <a:pPr algn="just">
              <a:buFont typeface="Arial" charset="0"/>
              <a:buChar char="•"/>
            </a:pPr>
            <a:r>
              <a:rPr lang="cs-CZ" sz="6400" dirty="0"/>
              <a:t>posláním akademického výzkumu v oblasti managementu je přinášet poznatky, které pomáhají progresivním manažerům v praxi v řešení problémů (přímo, využitím různých nástrojů nebo nepřímo – novým pohledem na daný problém)</a:t>
            </a:r>
          </a:p>
          <a:p>
            <a:pPr marL="0" indent="0" algn="just">
              <a:buNone/>
            </a:pPr>
            <a:r>
              <a:rPr lang="cs-CZ" sz="6400" dirty="0"/>
              <a:t>				(</a:t>
            </a:r>
            <a:r>
              <a:rPr lang="cs-CZ" sz="6400" dirty="0" err="1"/>
              <a:t>Huff</a:t>
            </a:r>
            <a:r>
              <a:rPr lang="cs-CZ" sz="6400" dirty="0"/>
              <a:t> et al., 2006)</a:t>
            </a:r>
          </a:p>
          <a:p>
            <a:pPr marL="0" indent="0">
              <a:buNone/>
              <a:defRPr/>
            </a:pPr>
            <a:endParaRPr lang="en-GB" sz="4900" dirty="0"/>
          </a:p>
          <a:p>
            <a:pPr lvl="8">
              <a:defRPr/>
            </a:pPr>
            <a:endParaRPr lang="cs-CZ" altLang="cs-CZ" sz="1600" i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1481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HS UTB">
      <a:majorFont>
        <a:latin typeface="Source Sans Pro Bold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14883</TotalTime>
  <Words>5093</Words>
  <Application>Microsoft Macintosh PowerPoint</Application>
  <PresentationFormat>Předvádění na obrazovce (4:3)</PresentationFormat>
  <Paragraphs>672</Paragraphs>
  <Slides>69</Slides>
  <Notes>20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69</vt:i4>
      </vt:variant>
    </vt:vector>
  </HeadingPairs>
  <TitlesOfParts>
    <vt:vector size="76" baseType="lpstr">
      <vt:lpstr>Arial</vt:lpstr>
      <vt:lpstr>Berlin CE</vt:lpstr>
      <vt:lpstr>Calibri</vt:lpstr>
      <vt:lpstr>Source sans Pro</vt:lpstr>
      <vt:lpstr>Source Sans Pro Bold</vt:lpstr>
      <vt:lpstr>Wingdings</vt:lpstr>
      <vt:lpstr>Office Theme</vt:lpstr>
      <vt:lpstr>Metodologie vědecké práce: Výzkumné filozofie, přístupy a design výzkumu</vt:lpstr>
      <vt:lpstr>1. Podstata vědy a výzkumu </vt:lpstr>
      <vt:lpstr>1.1 Věda</vt:lpstr>
      <vt:lpstr>1.2 Výzkum</vt:lpstr>
      <vt:lpstr>1.3  Výzkum v oblasti managementu a podnikání</vt:lpstr>
      <vt:lpstr>1.3  Výzkum v oblasti managementu a podnikání (pokrač.)</vt:lpstr>
      <vt:lpstr>1.3  Výzkum v oblasti managementu a podnikání (pokrač.)</vt:lpstr>
      <vt:lpstr>1.3  Výzkum v oblasti managementu a podnikání (pokrač.)</vt:lpstr>
      <vt:lpstr>1.3  Výzkum v oblasti managementu a podnikání (pokrač.)</vt:lpstr>
      <vt:lpstr>1.3 Výzkum v oblasti managementu a podnikání (pokrač.) </vt:lpstr>
      <vt:lpstr>1.3 Výzkum v oblasti managementu a podnikání (pokrač.) </vt:lpstr>
      <vt:lpstr>1.3 Výzkum v oblasti managementu a podnikání (pokrač.) </vt:lpstr>
      <vt:lpstr>1.3 Výzkum v oblasti managementu a podnikání (pokrač.)</vt:lpstr>
      <vt:lpstr>1.3 Výzkum v oblasti managementu a podnikání (pokrač.)</vt:lpstr>
      <vt:lpstr>1.3 Výzkum v oblasti managementu a podnikání (pokrač.)</vt:lpstr>
      <vt:lpstr>1.4 Metodologie výzkumu a výzkumná hierarchie</vt:lpstr>
      <vt:lpstr>1.4 Metodologie výzkumu a výzkumná hierarchie (pokrač.)</vt:lpstr>
      <vt:lpstr>2. Výzkumná paradigmata - filozofie</vt:lpstr>
      <vt:lpstr>2.1 Úvod do výzkumných paradigmat (filozofií)</vt:lpstr>
      <vt:lpstr>2.1 Úvod do výzkumných paradigmat (filozofií) (pokrač.)</vt:lpstr>
      <vt:lpstr>2.1 Úvod do výzkumných paradigmat (filozofií) (pokrač.)</vt:lpstr>
      <vt:lpstr>2.1 Úvod do výzkumných paradigmat (filozofií) (pokrač.)</vt:lpstr>
      <vt:lpstr>2.1 Úvod do výzkumných paradigmat (filozofií) (pokrač.)</vt:lpstr>
      <vt:lpstr>2.1 Úvod do výzkumných paradigmat (filozofií) (pokrač.)</vt:lpstr>
      <vt:lpstr>2.1 Úvod do výzkumných paradigmat (filozofií) (pokrač.)</vt:lpstr>
      <vt:lpstr>2.1 Úvod do výzkumných paradigmat (filozofií) (pokrač.)</vt:lpstr>
      <vt:lpstr>2.1 Úvod do výzkumných paradigmat (filozofií) (pokrač.)</vt:lpstr>
      <vt:lpstr>2.1.1 Hlavní výzkumná paradigmata (pokrač.)</vt:lpstr>
      <vt:lpstr>2.1.1 Hlavní výzkumná paradigmata (pokrač.)</vt:lpstr>
      <vt:lpstr>2.1.1 Hlavní výzkumná paradigmata (pokrač.)</vt:lpstr>
      <vt:lpstr>2.1.1 Hlavní výzkumná paradigmata (pokrač.)</vt:lpstr>
      <vt:lpstr>2.1.2 Filozofie výzkumu - sumarizace</vt:lpstr>
      <vt:lpstr>2.1.2 Filozofie výzkumu – sumarizace (pokrač.)</vt:lpstr>
      <vt:lpstr>2.1.2 Filozofie výzkumu – sumarizace (pokrač.)</vt:lpstr>
      <vt:lpstr>2.1.2 Filozofie výzkumu – sumarizace (pokrač.)</vt:lpstr>
      <vt:lpstr>3. Výzkumné přístupy</vt:lpstr>
      <vt:lpstr>Základní výzkumné přístupy</vt:lpstr>
      <vt:lpstr>Základní výzkumné přístupy (pokrač.)</vt:lpstr>
      <vt:lpstr>Základní výzkumné přístupy (pokrač.)</vt:lpstr>
      <vt:lpstr>Základní výzkumné přístupy (pokrač.)</vt:lpstr>
      <vt:lpstr>Dedukce</vt:lpstr>
      <vt:lpstr>  Indukce </vt:lpstr>
      <vt:lpstr> Abdukce </vt:lpstr>
      <vt:lpstr>4. Design výzkumu</vt:lpstr>
      <vt:lpstr>4.1 Výzkum ve společensko-vědní oblasti </vt:lpstr>
      <vt:lpstr>4.1 Výzkum ve společensko-vědní oblasti (pokrač.) </vt:lpstr>
      <vt:lpstr>3.2 Výzkum ve společensko-vědní oblasti (pokrač.) </vt:lpstr>
      <vt:lpstr>4.3 Výzkumné strategie (metody)  </vt:lpstr>
      <vt:lpstr>4.3.1 Experiment  </vt:lpstr>
      <vt:lpstr>4.3.1 Experiment (pokrač.) </vt:lpstr>
      <vt:lpstr>4.3.1 Experiment  (pokrač.) </vt:lpstr>
      <vt:lpstr>4.3.2 Šetření</vt:lpstr>
      <vt:lpstr>4.3.2 Šetření (pokrač.)</vt:lpstr>
      <vt:lpstr>4.3.3 Archivní výzkum a výzkum dokumentů</vt:lpstr>
      <vt:lpstr>4.3.4 Případová studie</vt:lpstr>
      <vt:lpstr>4.3.4 Případová studie (pokrač.)</vt:lpstr>
      <vt:lpstr>4.3.4 Případová studie (pokrač.)</vt:lpstr>
      <vt:lpstr>4.3.5 Etnografie</vt:lpstr>
      <vt:lpstr>4.3.6 Akční výzkum</vt:lpstr>
      <vt:lpstr>4.3.7 Zakotvená teorie (Grounded theory)</vt:lpstr>
      <vt:lpstr>4.3.8 Narativní výzkum</vt:lpstr>
      <vt:lpstr>4.3.8 Narativní výzkum (pokrač.)</vt:lpstr>
      <vt:lpstr>5. Etika ve výzkumu</vt:lpstr>
      <vt:lpstr>Etika ve výzkumu</vt:lpstr>
      <vt:lpstr>Etika ve výzkumu (pokrač.)</vt:lpstr>
      <vt:lpstr>Použité zdroje</vt:lpstr>
      <vt:lpstr>Použité zdroje (pokrač.)</vt:lpstr>
      <vt:lpstr>Použité zdroje (pokrač.)</vt:lpstr>
      <vt:lpstr>Použité zdroje (pokrač.)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MK</dc:creator>
  <cp:lastModifiedBy>Drahomíra Pavelková</cp:lastModifiedBy>
  <cp:revision>140</cp:revision>
  <dcterms:created xsi:type="dcterms:W3CDTF">2016-01-28T21:16:43Z</dcterms:created>
  <dcterms:modified xsi:type="dcterms:W3CDTF">2019-09-11T19:09:45Z</dcterms:modified>
</cp:coreProperties>
</file>