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3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3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84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61" r:id="rId4"/>
    <p:sldId id="262" r:id="rId5"/>
    <p:sldId id="267" r:id="rId6"/>
    <p:sldId id="263" r:id="rId7"/>
    <p:sldId id="271" r:id="rId8"/>
    <p:sldId id="264" r:id="rId9"/>
    <p:sldId id="266" r:id="rId10"/>
    <p:sldId id="265" r:id="rId11"/>
    <p:sldId id="273" r:id="rId12"/>
    <p:sldId id="268" r:id="rId13"/>
    <p:sldId id="269" r:id="rId14"/>
    <p:sldId id="270" r:id="rId15"/>
    <p:sldId id="272" r:id="rId16"/>
    <p:sldId id="274" r:id="rId17"/>
    <p:sldId id="275" r:id="rId18"/>
    <p:sldId id="259" r:id="rId19"/>
  </p:sldIdLst>
  <p:sldSz cx="9144000" cy="6858000" type="screen4x3"/>
  <p:notesSz cx="6858000" cy="9144000"/>
  <p:embeddedFontLst>
    <p:embeddedFont>
      <p:font typeface="Source sans Pro" panose="020B0503030403020204" pitchFamily="34" charset="0"/>
      <p:regular r:id="rId22"/>
      <p:bold r:id="rId23"/>
      <p:italic r:id="rId24"/>
      <p:boldItalic r:id="rId25"/>
    </p:embeddedFont>
    <p:embeddedFont>
      <p:font typeface="Source Sans Pro Semibold" panose="020B0603030403020204" pitchFamily="34" charset="0"/>
      <p:bold r:id="rId26"/>
      <p:boldItalic r:id="rId27"/>
    </p:embeddedFont>
    <p:embeddedFont>
      <p:font typeface="Berlin CE" panose="020B0604020202020204"/>
      <p:regular r:id="rId28"/>
      <p:bold r:id="rId29"/>
    </p:embeddedFont>
    <p:embeddedFont>
      <p:font typeface="Source Sans Pro Bold" panose="020B0703030403020204" pitchFamily="34" charset="0"/>
      <p:bold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5C28"/>
    <a:srgbClr val="642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9" Type="http://schemas.openxmlformats.org/officeDocument/2006/relationships/customXml" Target="../customXml/item1.xml"/><Relationship Id="rId21" Type="http://schemas.openxmlformats.org/officeDocument/2006/relationships/handoutMaster" Target="handoutMasters/handoutMaster1.xml"/><Relationship Id="rId34" Type="http://schemas.openxmlformats.org/officeDocument/2006/relationships/font" Target="fonts/font1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41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heme" Target="theme/theme1.xml"/><Relationship Id="rId40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9B9CC-48FD-46F0-BE95-57B0AFA539FB}" type="datetimeFigureOut">
              <a:rPr lang="cs-CZ" smtClean="0"/>
              <a:t>02.11.2018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BCD96-B447-4F8F-BF20-EC3D773D721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21192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19B4E-FAE7-4854-9018-49E74BACA333}" type="datetimeFigureOut">
              <a:rPr lang="cs-CZ" smtClean="0"/>
              <a:t>02.11.2018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94D59-967E-455B-94A7-AB61284CF9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7513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44798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9509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682492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21662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99394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52096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66839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098092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253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2016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3743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9635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9776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09648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83861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0D43F-1BD7-40AF-BDDD-E07D0899E91B}" type="datetime1">
              <a:rPr lang="cs-CZ" smtClean="0"/>
              <a:t>02.11.2018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0348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14FA-42EF-40A4-8A89-50638B7D11A5}" type="datetime1">
              <a:rPr lang="cs-CZ" smtClean="0"/>
              <a:t>02.11.2018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186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0A421-0954-421A-BA49-D9588F09156A}" type="datetime1">
              <a:rPr lang="cs-CZ" smtClean="0"/>
              <a:t>02.11.2018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25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FF63A-F393-47F6-B534-43E800AB7445}" type="datetime1">
              <a:rPr lang="cs-CZ" smtClean="0"/>
              <a:t>02.11.2018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4198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E0D1-8410-4A3F-84E8-26742A190F02}" type="datetime1">
              <a:rPr lang="cs-CZ" smtClean="0"/>
              <a:t>02.11.2018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359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03C0-EDEF-418C-841F-64E45E8364A7}" type="datetime1">
              <a:rPr lang="cs-CZ" smtClean="0"/>
              <a:t>02.11.2018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459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1C53-9D0F-452E-AF59-9817645EC6BC}" type="datetime1">
              <a:rPr lang="cs-CZ" smtClean="0"/>
              <a:t>02.11.2018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994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5472-8FE8-49A1-A52D-ACC4CFDAC287}" type="datetime1">
              <a:rPr lang="cs-CZ" smtClean="0"/>
              <a:t>02.11.2018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972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F93C-1D3C-4D9D-B0F9-303D9E71AD6A}" type="datetime1">
              <a:rPr lang="cs-CZ" smtClean="0"/>
              <a:t>02.11.2018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7976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FFE23-292A-4263-9249-03AA30401FF7}" type="datetime1">
              <a:rPr lang="cs-CZ" smtClean="0"/>
              <a:t>02.11.2018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767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4637-49AD-4C7F-BCB6-1899E8047122}" type="datetime1">
              <a:rPr lang="cs-CZ" smtClean="0"/>
              <a:t>02.11.2018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681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2FF82-2179-44E3-B1C8-B30BE6AFE56F}" type="datetime1">
              <a:rPr lang="cs-CZ" smtClean="0"/>
              <a:t>02.11.2018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Jméno Afiliace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F089-6BD9-4FF9-8F05-3BF27D933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9405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digilib.k.utb.cz/" TargetMode="External"/><Relationship Id="rId13" Type="http://schemas.microsoft.com/office/2007/relationships/hdphoto" Target="../media/hdphoto2.wdp"/><Relationship Id="rId3" Type="http://schemas.openxmlformats.org/officeDocument/2006/relationships/hyperlink" Target="http://portal.k.utb.cz/" TargetMode="External"/><Relationship Id="rId7" Type="http://schemas.openxmlformats.org/officeDocument/2006/relationships/hyperlink" Target="http://portal.k.utb.cz/databases/" TargetMode="External"/><Relationship Id="rId12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casopisy.k.utb.cz/" TargetMode="External"/><Relationship Id="rId11" Type="http://schemas.openxmlformats.org/officeDocument/2006/relationships/hyperlink" Target="mailto:mvs@utb.cz" TargetMode="External"/><Relationship Id="rId5" Type="http://schemas.openxmlformats.org/officeDocument/2006/relationships/hyperlink" Target="http://eknihy.k.utb.cz/" TargetMode="External"/><Relationship Id="rId15" Type="http://schemas.openxmlformats.org/officeDocument/2006/relationships/image" Target="../media/image5.png"/><Relationship Id="rId10" Type="http://schemas.openxmlformats.org/officeDocument/2006/relationships/hyperlink" Target="https://login.proxy.k.utb.cz/login" TargetMode="External"/><Relationship Id="rId4" Type="http://schemas.openxmlformats.org/officeDocument/2006/relationships/hyperlink" Target="http://katalog.k.utb.cz/" TargetMode="External"/><Relationship Id="rId9" Type="http://schemas.openxmlformats.org/officeDocument/2006/relationships/hyperlink" Target="http://publikace.k.utb.cz/" TargetMode="External"/><Relationship Id="rId1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mailto:informacnivychova@k.utb.cz" TargetMode="External"/><Relationship Id="rId13" Type="http://schemas.openxmlformats.org/officeDocument/2006/relationships/image" Target="../media/image2.png"/><Relationship Id="rId3" Type="http://schemas.openxmlformats.org/officeDocument/2006/relationships/hyperlink" Target="mailto:reditel@k.utb.cz" TargetMode="External"/><Relationship Id="rId7" Type="http://schemas.openxmlformats.org/officeDocument/2006/relationships/hyperlink" Target="mailto:zahranicniknihy@k.utb.cz" TargetMode="External"/><Relationship Id="rId12" Type="http://schemas.openxmlformats.org/officeDocument/2006/relationships/hyperlink" Target="mailto:publikace@k.utb.cz" TargetMode="External"/><Relationship Id="rId17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ceskeknihy@k.utb.cz" TargetMode="External"/><Relationship Id="rId11" Type="http://schemas.openxmlformats.org/officeDocument/2006/relationships/hyperlink" Target="mailto:obd@k.utb.cz" TargetMode="External"/><Relationship Id="rId5" Type="http://schemas.openxmlformats.org/officeDocument/2006/relationships/hyperlink" Target="mailto:citace@k.utb.cz" TargetMode="External"/><Relationship Id="rId15" Type="http://schemas.openxmlformats.org/officeDocument/2006/relationships/image" Target="../media/image4.png"/><Relationship Id="rId10" Type="http://schemas.openxmlformats.org/officeDocument/2006/relationships/hyperlink" Target="mailto:vedavyzkum@k.utb.cz" TargetMode="External"/><Relationship Id="rId4" Type="http://schemas.openxmlformats.org/officeDocument/2006/relationships/hyperlink" Target="mailto:mvs@k.utb.cz" TargetMode="External"/><Relationship Id="rId9" Type="http://schemas.openxmlformats.org/officeDocument/2006/relationships/hyperlink" Target="mailto:konzultace@k.utb.cz" TargetMode="External"/><Relationship Id="rId1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://eknihy.knihovna.cz/kniha/elektronicke-informacni-zdroje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787" y="1463669"/>
            <a:ext cx="3456384" cy="3456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</p:spPr>
        <p:txBody>
          <a:bodyPr/>
          <a:lstStyle/>
          <a:p>
            <a:r>
              <a:rPr lang="cs-CZ" dirty="0" smtClean="0"/>
              <a:t>Úvod do informačních zdrojů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1752600"/>
          </a:xfrm>
        </p:spPr>
        <p:txBody>
          <a:bodyPr>
            <a:normAutofit/>
          </a:bodyPr>
          <a:lstStyle/>
          <a:p>
            <a:r>
              <a:rPr lang="cs-CZ" sz="2800" i="1" dirty="0" smtClean="0">
                <a:solidFill>
                  <a:schemeClr val="tx1"/>
                </a:solidFill>
              </a:rPr>
              <a:t> </a:t>
            </a:r>
            <a:endParaRPr lang="cs-CZ" sz="2800" i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</a:t>
            </a:fld>
            <a:endParaRPr lang="cs-CZ"/>
          </a:p>
        </p:txBody>
      </p:sp>
      <p:sp>
        <p:nvSpPr>
          <p:cNvPr id="14" name="TextovéPole 13"/>
          <p:cNvSpPr txBox="1"/>
          <p:nvPr/>
        </p:nvSpPr>
        <p:spPr>
          <a:xfrm>
            <a:off x="1632254" y="5013176"/>
            <a:ext cx="5759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Strategický projekt UTB ve </a:t>
            </a:r>
            <a:r>
              <a:rPr lang="cs-CZ" sz="1400" dirty="0" smtClean="0"/>
              <a:t>Zlíně, </a:t>
            </a:r>
            <a:r>
              <a:rPr lang="cs-CZ" sz="1400" dirty="0" err="1" smtClean="0"/>
              <a:t>reg</a:t>
            </a:r>
            <a:r>
              <a:rPr lang="cs-CZ" sz="1400" dirty="0" smtClean="0"/>
              <a:t>. č</a:t>
            </a:r>
            <a:r>
              <a:rPr lang="cs-CZ" sz="1400" dirty="0"/>
              <a:t>. CZ.02.2.69/0.0/0.0/16_015/0002204</a:t>
            </a:r>
          </a:p>
        </p:txBody>
      </p:sp>
    </p:spTree>
    <p:extLst>
      <p:ext uri="{BB962C8B-B14F-4D97-AF65-F5344CB8AC3E}">
        <p14:creationId xmlns:p14="http://schemas.microsoft.com/office/powerpoint/2010/main" val="214850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/>
              <a:t>9</a:t>
            </a:r>
            <a:r>
              <a:rPr lang="cs-CZ" sz="3200" dirty="0" smtClean="0"/>
              <a:t> </a:t>
            </a:r>
            <a:r>
              <a:rPr lang="cs-CZ" sz="3200" dirty="0" err="1" smtClean="0"/>
              <a:t>Preprintové</a:t>
            </a:r>
            <a:r>
              <a:rPr lang="cs-CZ" sz="3200" dirty="0" smtClean="0"/>
              <a:t> archívy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Zveřejňování preprintů zažívá v současné době obrovský rozmach. V některých oborech je to dlouhodobý standard, avšak v nedávné minulosti došlo k rozšíření tohoto typu publikování prakticky ve všech oborech vědecké činnosti. Mezi nejznámější služby tohoto typu patří:</a:t>
            </a:r>
          </a:p>
          <a:p>
            <a:pPr algn="l"/>
            <a:endParaRPr lang="cs-CZ" sz="1500" dirty="0" smtClean="0">
              <a:solidFill>
                <a:srgbClr val="64272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OSF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Preprints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(soubor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preprintových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archívů z více vědeckých oborů)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SSRN (sociální vědy)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Zenodo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(centrální služba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spolupodpořená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Evropskou Unií)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10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439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10 Volně dostupné zdroje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Prestižní vědecké informační zdroje bývají obvykle k dispozici na komerční bázi. Existuje však i stále rostoucí nabídka hodnotných volně dostupných zdrojů. Z velké části se jedná o důsledek rozvoje publikování v režimu „open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access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“. Mezi nejpopulárnější služby v tomto směru patří:</a:t>
            </a:r>
          </a:p>
          <a:p>
            <a:pPr algn="l"/>
            <a:endParaRPr lang="cs-CZ" sz="1500" dirty="0" smtClean="0">
              <a:solidFill>
                <a:srgbClr val="64272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Volně dostupné databáze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Otevřené časopisy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Digitální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repozitáře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a centrální služby pro agregaci jejich obsahů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Preprintové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archívy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Vyhledávače vědecké literatury (Prohledávají pouze prověřené internetové stránky s vědeckým obsahem. Negarantují dostupnost plných textů, ale prohledávají řadu zdrojů s otevřeným přístupem).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11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782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11 Služby pro propojování na plné texty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Dlouhodobou slabinou zejména bibliografických databází, ale i např. internetových vyhledávačů je získávání respektive propojování na plné texty. Existují však nástroje, které tento problém komfortně řeší:</a:t>
            </a:r>
          </a:p>
          <a:p>
            <a:pPr algn="l"/>
            <a:endParaRPr lang="cs-CZ" sz="1500" dirty="0" smtClean="0">
              <a:solidFill>
                <a:srgbClr val="64272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Komerční systémy implementované mateřskými knihovnami (SFX,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FulltextFinder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, 360link)</a:t>
            </a:r>
          </a:p>
          <a:p>
            <a:pPr algn="l"/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Volně dostupné služby:</a:t>
            </a:r>
          </a:p>
          <a:p>
            <a:pPr algn="l"/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Kopernio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Unpaywall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12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026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12 Katalogy knihoven a souborné katalogy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Mezi velmi důležité informační zdroje patří i nadále tištěné knihy. Ty se samozřejmě zaznamenávají v lokálních katalozích jednotlivých knihoven. Protože však na světě neexistuje žádná knihovna, která by disponovala všemi knihami a cirkulace knih mezi jednotlivými knihovnami formou tzv. meziknihovní výpůjční služby je naprosto běžná, vznikly tzv. souborné katalogy, který sdružují obsahy katalogů účastnických knihoven a dávají uživateli okamžitou informaci, ve které knihovně se jimi hledaný titul nachází. Mezi nejvyužívanější souborné katalogy patří:</a:t>
            </a:r>
          </a:p>
          <a:p>
            <a:pPr algn="l"/>
            <a:endParaRPr lang="cs-CZ" sz="1500" dirty="0" smtClean="0">
              <a:solidFill>
                <a:srgbClr val="64272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CASLIN – Souborný katalog ČR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Jednotná informační brána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WorldCat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(největší světový souborný katalog produkovaný organizací OCLC)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13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137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 smtClean="0"/>
              <a:t>13 Tradiční způsob publikování vs. Open Access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624874"/>
          </a:xfrm>
        </p:spPr>
        <p:txBody>
          <a:bodyPr>
            <a:noAutofit/>
          </a:bodyPr>
          <a:lstStyle/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V současné době probíhá v oblasti vědeckého publikování pozvolná transformace z tradičního modelu publikování na Open Access. V rámci tradičního modelu publikování byly vědecké články publikovány skrze komerční časopisy, k nimž si pak instituce pořizovaly přístup na základě předplatného. V současné době sílí příklon k tzv. Open Access, kdy jsou publikační výstupy pro koncového uživatele dostupné zdarma. Děje se tak na základě:</a:t>
            </a:r>
          </a:p>
          <a:p>
            <a:pPr algn="l"/>
            <a:endParaRPr lang="cs-CZ" sz="1500" dirty="0" smtClean="0">
              <a:solidFill>
                <a:srgbClr val="64272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Zlatá cesta Open Access = publikování článků v otevřených časopisech</a:t>
            </a:r>
          </a:p>
          <a:p>
            <a:pPr marL="285750" indent="-285750" algn="l">
              <a:buFont typeface="Courier New" pitchFamily="49" charset="0"/>
              <a:buChar char="o"/>
            </a:pP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Zelená cesta Open Access = publikování článků skrze jejich archivaci a zpřístupňování v otevřených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repozitářích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endParaRPr lang="cs-CZ" sz="15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Přestože je tradiční model publikování stále převažující, podíl dokumentů zpřístupňovaných prostřednictvím Open Access postupně stále narůstá.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14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402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 fontScale="90000"/>
          </a:bodyPr>
          <a:lstStyle/>
          <a:p>
            <a:pPr algn="l"/>
            <a:r>
              <a:rPr lang="cs-CZ" sz="3200" dirty="0" smtClean="0"/>
              <a:t>14 Nabídka informačních zdrojů Knihovny UTB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Knihovna UTB nabízí svým uživatelům široké množství informačních zdrojů:</a:t>
            </a:r>
          </a:p>
          <a:p>
            <a:pPr algn="l"/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Portál informačních zdrojů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knihovny: </a:t>
            </a:r>
            <a:r>
              <a:rPr lang="cs-CZ" sz="1400" dirty="0">
                <a:solidFill>
                  <a:srgbClr val="FF0000"/>
                </a:solidFill>
                <a:latin typeface="Source Sans Pro Semibold" pitchFamily="34" charset="-18"/>
                <a:hlinkClick r:id="rId3"/>
              </a:rPr>
              <a:t>http://portal.k.utb.cz</a:t>
            </a:r>
            <a:r>
              <a:rPr lang="cs-CZ" sz="1400" dirty="0" smtClean="0">
                <a:solidFill>
                  <a:srgbClr val="FF0000"/>
                </a:solidFill>
                <a:latin typeface="Source Sans Pro Semibold" pitchFamily="34" charset="-18"/>
                <a:hlinkClick r:id="rId3"/>
              </a:rPr>
              <a:t>/</a:t>
            </a:r>
            <a:r>
              <a:rPr lang="cs-CZ" sz="1400" dirty="0" smtClean="0">
                <a:solidFill>
                  <a:srgbClr val="FF0000"/>
                </a:solidFill>
                <a:latin typeface="Source Sans Pro Semibold" pitchFamily="34" charset="-18"/>
              </a:rPr>
              <a:t> 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Katalog: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  <a:hlinkClick r:id="rId4"/>
              </a:rPr>
              <a:t>http://katalog.k.utb.cz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4"/>
              </a:rPr>
              <a:t>/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Portál elektronických knih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: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  <a:hlinkClick r:id="rId5"/>
              </a:rPr>
              <a:t>http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5"/>
              </a:rPr>
              <a:t>://</a:t>
            </a:r>
            <a:r>
              <a:rPr lang="cs-CZ" sz="1400" u="sng" dirty="0" smtClean="0">
                <a:solidFill>
                  <a:srgbClr val="0070C0"/>
                </a:solidFill>
                <a:latin typeface="Source Sans Pro Semibold" pitchFamily="34" charset="-18"/>
                <a:hlinkClick r:id="rId5"/>
              </a:rPr>
              <a:t>eknihy.k.utb.cz</a:t>
            </a:r>
            <a:r>
              <a:rPr lang="cs-CZ" sz="1400" u="sng" dirty="0" smtClean="0">
                <a:solidFill>
                  <a:srgbClr val="0070C0"/>
                </a:solidFill>
                <a:latin typeface="Source Sans Pro Semibold" pitchFamily="34" charset="-18"/>
              </a:rPr>
              <a:t> </a:t>
            </a:r>
            <a:endParaRPr lang="cs-CZ" sz="1400" u="sng" dirty="0" smtClean="0">
              <a:solidFill>
                <a:srgbClr val="0070C0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Portál elektronických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časopisů: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  <a:hlinkClick r:id="rId6"/>
              </a:rPr>
              <a:t>http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6"/>
              </a:rPr>
              <a:t>://</a:t>
            </a:r>
            <a:r>
              <a:rPr lang="cs-CZ" sz="1400" u="sng" dirty="0" smtClean="0">
                <a:solidFill>
                  <a:srgbClr val="0070C0"/>
                </a:solidFill>
                <a:latin typeface="Source Sans Pro Semibold" pitchFamily="34" charset="-18"/>
                <a:hlinkClick r:id="rId6"/>
              </a:rPr>
              <a:t>ecasopisy.k.utb.cz</a:t>
            </a:r>
            <a:r>
              <a:rPr lang="cs-CZ" sz="1400" u="sng" dirty="0" smtClean="0">
                <a:solidFill>
                  <a:srgbClr val="0070C0"/>
                </a:solidFill>
                <a:latin typeface="Source Sans Pro Semibold" pitchFamily="34" charset="-18"/>
              </a:rPr>
              <a:t> </a:t>
            </a:r>
            <a:endParaRPr lang="cs-CZ" sz="1400" u="sng" dirty="0" smtClean="0">
              <a:solidFill>
                <a:srgbClr val="0070C0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Seznam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databází: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  <a:hlinkClick r:id="rId7"/>
              </a:rPr>
              <a:t>http://portal.k.utb.cz/databases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7"/>
              </a:rPr>
              <a:t>/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 err="1" smtClean="0">
                <a:solidFill>
                  <a:schemeClr val="tx1"/>
                </a:solidFill>
                <a:latin typeface="Source Sans Pro Semibold" pitchFamily="34" charset="-18"/>
              </a:rPr>
              <a:t>Repozitář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závěrečných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prací: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  <a:hlinkClick r:id="rId8"/>
              </a:rPr>
              <a:t>http://digilib.k.utb.cz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8"/>
              </a:rPr>
              <a:t>/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 err="1" smtClean="0">
                <a:solidFill>
                  <a:schemeClr val="tx1"/>
                </a:solidFill>
                <a:latin typeface="Source Sans Pro Semibold" pitchFamily="34" charset="-18"/>
              </a:rPr>
              <a:t>Repozitář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publikační činnosti pracovníků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UTB: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  <a:hlinkClick r:id="rId9"/>
              </a:rPr>
              <a:t>http://publikace.k.utb.cz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9"/>
              </a:rPr>
              <a:t>/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</a:p>
          <a:p>
            <a:pPr algn="l"/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Licencované zdroje jsou primárně dostupné pouze z počítačové sítě UTB. Pro přístup z domova je nutno použít funkci vzdáleného přístupu na adrese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</a:rPr>
              <a:t>: </a:t>
            </a:r>
            <a:r>
              <a:rPr lang="cs-CZ" sz="1400" dirty="0">
                <a:solidFill>
                  <a:schemeClr val="tx1"/>
                </a:solidFill>
                <a:latin typeface="Source Sans Pro Semibold" pitchFamily="34" charset="-18"/>
                <a:hlinkClick r:id="rId10"/>
              </a:rPr>
              <a:t>https://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10"/>
              </a:rPr>
              <a:t>login.proxy.k.utb.cz/login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algn="l"/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V případě, že jakýkoliv dokument není bezprostředně k dispozici, je možné využít meziknihovní výpůjční službu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11"/>
              </a:rPr>
              <a:t>mvs@utb.cz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15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21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15 Knihovna UTB – důležité kontakty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V případě jakýchkoliv požadavků je možno kontaktovat knihovnu přímo na těchto emailových adresách:</a:t>
            </a:r>
          </a:p>
          <a:p>
            <a:pPr algn="l"/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Ředitel knihovny: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3"/>
              </a:rPr>
              <a:t>reditel@k.utb.cz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  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Meziknihovní výpůjční služba: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4"/>
              </a:rPr>
              <a:t>mvs@k.utb.cz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Citování odborné literatury: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5"/>
              </a:rPr>
              <a:t>citace@k.utb.cz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Nákup českých knih: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6"/>
              </a:rPr>
              <a:t>ceskeknihy@k.utb.cz</a:t>
            </a:r>
            <a:endParaRPr lang="cs-CZ" sz="14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Nákup zahraničních knih: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7"/>
              </a:rPr>
              <a:t>zahranicniknihy@k.utb.cz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Školení a kurzy: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8"/>
              </a:rPr>
              <a:t>informacnivychova@k.utb.cz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Individuální konzultace: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9"/>
              </a:rPr>
              <a:t>konzultace@k.utb.cz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Věda a výzkum: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10"/>
              </a:rPr>
              <a:t>vedavyzkum@k.utb.cz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Vykazování výsledků vědy a výzkumu: 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  <a:hlinkClick r:id="rId11"/>
              </a:rPr>
              <a:t>obd@k.utb.cz</a:t>
            </a:r>
            <a:endParaRPr lang="cs-CZ" sz="14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400" dirty="0" err="1" smtClean="0">
                <a:solidFill>
                  <a:schemeClr val="tx1"/>
                </a:solidFill>
                <a:latin typeface="Source Sans Pro Semibold" pitchFamily="34" charset="-18"/>
              </a:rPr>
              <a:t>Repozitář</a:t>
            </a:r>
            <a:r>
              <a:rPr lang="cs-CZ" sz="1400" dirty="0" smtClean="0">
                <a:solidFill>
                  <a:schemeClr val="tx1"/>
                </a:solidFill>
                <a:latin typeface="Source Sans Pro Semibold" pitchFamily="34" charset="-18"/>
              </a:rPr>
              <a:t> publikační činnosti UTB</a:t>
            </a:r>
            <a:r>
              <a:rPr lang="cs-CZ" sz="1400" smtClean="0">
                <a:solidFill>
                  <a:schemeClr val="tx1"/>
                </a:solidFill>
                <a:latin typeface="Source Sans Pro Semibold" pitchFamily="34" charset="-18"/>
              </a:rPr>
              <a:t>: </a:t>
            </a:r>
            <a:r>
              <a:rPr lang="cs-CZ" sz="1400" smtClean="0">
                <a:solidFill>
                  <a:schemeClr val="tx1"/>
                </a:solidFill>
                <a:latin typeface="Source Sans Pro Semibold" pitchFamily="34" charset="-18"/>
                <a:hlinkClick r:id="rId12"/>
              </a:rPr>
              <a:t>publikace@k.utb.cz</a:t>
            </a:r>
            <a:r>
              <a:rPr lang="cs-CZ" sz="140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endParaRPr lang="cs-CZ" sz="1400" dirty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16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015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Použitá literatura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500" dirty="0">
                <a:solidFill>
                  <a:schemeClr val="tx1"/>
                </a:solidFill>
              </a:rPr>
              <a:t>Fabián, O. (2012). </a:t>
            </a:r>
            <a:r>
              <a:rPr lang="cs-CZ" sz="1500" i="1" dirty="0">
                <a:solidFill>
                  <a:schemeClr val="tx1"/>
                </a:solidFill>
              </a:rPr>
              <a:t>Elektronické informační zdroje</a:t>
            </a:r>
            <a:r>
              <a:rPr lang="cs-CZ" sz="1500" dirty="0">
                <a:solidFill>
                  <a:schemeClr val="tx1"/>
                </a:solidFill>
              </a:rPr>
              <a:t> [Online]. Brno: Masarykova Univerzita, Centrum NAKLIV. </a:t>
            </a:r>
            <a:r>
              <a:rPr lang="cs-CZ" sz="1500" dirty="0" err="1">
                <a:solidFill>
                  <a:schemeClr val="tx1"/>
                </a:solidFill>
              </a:rPr>
              <a:t>Retrieved</a:t>
            </a:r>
            <a:r>
              <a:rPr lang="cs-CZ" sz="1500" dirty="0">
                <a:solidFill>
                  <a:schemeClr val="tx1"/>
                </a:solidFill>
              </a:rPr>
              <a:t> </a:t>
            </a:r>
            <a:r>
              <a:rPr lang="cs-CZ" sz="1500" dirty="0" err="1">
                <a:solidFill>
                  <a:schemeClr val="tx1"/>
                </a:solidFill>
              </a:rPr>
              <a:t>from</a:t>
            </a:r>
            <a:r>
              <a:rPr lang="cs-CZ" sz="1500" dirty="0">
                <a:solidFill>
                  <a:schemeClr val="tx1"/>
                </a:solidFill>
              </a:rPr>
              <a:t> </a:t>
            </a:r>
            <a:r>
              <a:rPr lang="cs-CZ" sz="1500" dirty="0">
                <a:hlinkClick r:id="rId3"/>
              </a:rPr>
              <a:t>http://eknihy.knihovna.cz/kniha/elektronicke-informacni-zdroje</a:t>
            </a:r>
            <a:endParaRPr lang="cs-CZ" sz="1500" dirty="0"/>
          </a:p>
          <a:p>
            <a:pPr algn="l"/>
            <a:r>
              <a:rPr lang="cs-CZ" sz="1500" dirty="0"/>
              <a:t> </a:t>
            </a:r>
          </a:p>
          <a:p>
            <a:pPr algn="l"/>
            <a:r>
              <a:rPr lang="cs-CZ" sz="1500" dirty="0">
                <a:solidFill>
                  <a:schemeClr val="tx1"/>
                </a:solidFill>
              </a:rPr>
              <a:t>Kapoun, P. (2013). </a:t>
            </a:r>
            <a:r>
              <a:rPr lang="cs-CZ" sz="1500" i="1" dirty="0">
                <a:solidFill>
                  <a:schemeClr val="tx1"/>
                </a:solidFill>
              </a:rPr>
              <a:t>Informační zdroje</a:t>
            </a:r>
            <a:r>
              <a:rPr lang="cs-CZ" sz="1500" dirty="0">
                <a:solidFill>
                  <a:schemeClr val="tx1"/>
                </a:solidFill>
              </a:rPr>
              <a:t>. Ostrava: Ostravská univerzita v Ostravě, Pedagogická fakulta, katedra informačních a komunikačních technologií.</a:t>
            </a:r>
          </a:p>
          <a:p>
            <a:pPr algn="l"/>
            <a:r>
              <a:rPr lang="cs-CZ" sz="1500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cs-CZ" sz="1500" dirty="0">
                <a:solidFill>
                  <a:schemeClr val="tx1"/>
                </a:solidFill>
              </a:rPr>
              <a:t>Papík, R. (2011). </a:t>
            </a:r>
            <a:r>
              <a:rPr lang="cs-CZ" sz="1500" i="1" dirty="0">
                <a:solidFill>
                  <a:schemeClr val="tx1"/>
                </a:solidFill>
              </a:rPr>
              <a:t>Strategie vyhledávání informací a elektronické informační zdroje</a:t>
            </a:r>
            <a:r>
              <a:rPr lang="cs-CZ" sz="1500" dirty="0">
                <a:solidFill>
                  <a:schemeClr val="tx1"/>
                </a:solidFill>
              </a:rPr>
              <a:t>. Praha: Velryba.</a:t>
            </a:r>
          </a:p>
          <a:p>
            <a:pPr algn="l"/>
            <a:r>
              <a:rPr lang="cs-CZ" sz="1500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cs-CZ" sz="1500" dirty="0">
                <a:solidFill>
                  <a:schemeClr val="tx1"/>
                </a:solidFill>
              </a:rPr>
              <a:t>Vymětal, J. (2010). </a:t>
            </a:r>
            <a:r>
              <a:rPr lang="cs-CZ" sz="1500" i="1" dirty="0">
                <a:solidFill>
                  <a:schemeClr val="tx1"/>
                </a:solidFill>
              </a:rPr>
              <a:t>Informační zdroje v odborné literatuře</a:t>
            </a:r>
            <a:r>
              <a:rPr lang="cs-CZ" sz="1500" dirty="0">
                <a:solidFill>
                  <a:schemeClr val="tx1"/>
                </a:solidFill>
              </a:rPr>
              <a:t>. Praha: </a:t>
            </a:r>
            <a:r>
              <a:rPr lang="cs-CZ" sz="1500" dirty="0" err="1">
                <a:solidFill>
                  <a:schemeClr val="tx1"/>
                </a:solidFill>
              </a:rPr>
              <a:t>Wolters</a:t>
            </a:r>
            <a:r>
              <a:rPr lang="cs-CZ" sz="1500" dirty="0">
                <a:solidFill>
                  <a:schemeClr val="tx1"/>
                </a:solidFill>
              </a:rPr>
              <a:t> </a:t>
            </a:r>
            <a:r>
              <a:rPr lang="cs-CZ" sz="1500" dirty="0" err="1">
                <a:solidFill>
                  <a:schemeClr val="tx1"/>
                </a:solidFill>
              </a:rPr>
              <a:t>Kluwer</a:t>
            </a:r>
            <a:r>
              <a:rPr lang="cs-CZ" sz="1500" dirty="0">
                <a:solidFill>
                  <a:schemeClr val="tx1"/>
                </a:solidFill>
              </a:rPr>
              <a:t> Česká republika.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17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822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787" y="1463669"/>
            <a:ext cx="3456384" cy="3456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</p:spPr>
        <p:txBody>
          <a:bodyPr/>
          <a:lstStyle/>
          <a:p>
            <a:r>
              <a:rPr lang="cs-CZ" dirty="0" smtClean="0"/>
              <a:t>Úvod do informačních zdrojů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1752600"/>
          </a:xfrm>
        </p:spPr>
        <p:txBody>
          <a:bodyPr>
            <a:normAutofit/>
          </a:bodyPr>
          <a:lstStyle/>
          <a:p>
            <a:r>
              <a:rPr lang="cs-CZ" sz="2800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13" name="Obrázek 12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18</a:t>
            </a:fld>
            <a:endParaRPr lang="cs-CZ"/>
          </a:p>
        </p:txBody>
      </p:sp>
      <p:sp>
        <p:nvSpPr>
          <p:cNvPr id="14" name="TextovéPole 13"/>
          <p:cNvSpPr txBox="1"/>
          <p:nvPr/>
        </p:nvSpPr>
        <p:spPr>
          <a:xfrm>
            <a:off x="1632254" y="5013176"/>
            <a:ext cx="5759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Strategický projekt UTB ve </a:t>
            </a:r>
            <a:r>
              <a:rPr lang="cs-CZ" sz="1400" dirty="0" smtClean="0"/>
              <a:t>Zlíně, </a:t>
            </a:r>
            <a:r>
              <a:rPr lang="cs-CZ" sz="1400" dirty="0" err="1" smtClean="0"/>
              <a:t>reg</a:t>
            </a:r>
            <a:r>
              <a:rPr lang="cs-CZ" sz="1400" dirty="0" smtClean="0"/>
              <a:t>. č</a:t>
            </a:r>
            <a:r>
              <a:rPr lang="cs-CZ" sz="1400" dirty="0"/>
              <a:t>. CZ.02.2.69/0.0/0.0/16_015/0002204</a:t>
            </a:r>
          </a:p>
        </p:txBody>
      </p:sp>
    </p:spTree>
    <p:extLst>
      <p:ext uri="{BB962C8B-B14F-4D97-AF65-F5344CB8AC3E}">
        <p14:creationId xmlns:p14="http://schemas.microsoft.com/office/powerpoint/2010/main" val="95169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1 Typologie informačních zdrojů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Z teoretického hlediska lze informační zdroje rozdělit podle několika základních kritérií:</a:t>
            </a:r>
          </a:p>
          <a:p>
            <a:pPr algn="l"/>
            <a:endParaRPr lang="cs-CZ" sz="1500" dirty="0" smtClean="0">
              <a:solidFill>
                <a:srgbClr val="64272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Tištěné x Elektronické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Primární x Sekundární x Terciální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Polytematické x Oborové</a:t>
            </a:r>
          </a:p>
          <a:p>
            <a:pPr marL="285750" indent="-285750" algn="l">
              <a:buFont typeface="Courier New" pitchFamily="49" charset="0"/>
              <a:buChar char="o"/>
            </a:pP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2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16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2 Vědecké databáze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Vedle knih a časopisů mají ve sféře vědeckých informací enormní důležitost elektronické databáze. Ty patří mezi nejpoužívanější informační zdroje a z hlediska typologie je lze rozdělit na:</a:t>
            </a:r>
          </a:p>
          <a:p>
            <a:pPr algn="l"/>
            <a:endParaRPr lang="cs-CZ" sz="1500" dirty="0" smtClean="0">
              <a:solidFill>
                <a:srgbClr val="64272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Bibliografické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Plnotextové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Faktografické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3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26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3 Konkrétní databáze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Pro oblast průmyslového inženýrství existují konkrétní databáze, ze kterých je velmi žádoucí čerpat relevantní informační prameny. Mezi nejdůležitější databáze patří:</a:t>
            </a:r>
          </a:p>
          <a:p>
            <a:pPr algn="l"/>
            <a:endParaRPr lang="cs-CZ" sz="1500" dirty="0" smtClean="0">
              <a:solidFill>
                <a:srgbClr val="64272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Business Source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Complete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EconLit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Repec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Ideas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OECDiLibrary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ProQuest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Central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Ebsco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Academic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Search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Complete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4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558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4 Citační rejstříky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Mezi nejvyhledávanější služby v oblasti informačních zdrojů patří tzv. citační rejstříky. Jedná se prakticky o bibliografické databáze, které navíc sledují u všech zahrnutých záznamů citační vztahy. U každého článku lze najít informaci, z jaké literatury vycházel a kdo už ho naopak citoval. Citační rejstříky tak poskytují důležité informace o citovanosti článků, autorů či institucí. Nejvýznamnějšími citačními rejstříky jsou:</a:t>
            </a:r>
          </a:p>
          <a:p>
            <a:pPr algn="l"/>
            <a:endParaRPr lang="cs-CZ" sz="1500" dirty="0" smtClean="0">
              <a:solidFill>
                <a:srgbClr val="64272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Web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of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Science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Scopus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Dimensions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(nová služba)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5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015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/>
              <a:t>5</a:t>
            </a:r>
            <a:r>
              <a:rPr lang="cs-CZ" sz="3200" dirty="0" smtClean="0"/>
              <a:t> Elektronické časopisy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Nejvýznamnějším zdrojem poznání ve vědě jsou vědecké články. Ty vycházejí v rámci prestižních elektronických časopisů, které jsou následně evidovány v rámci bibliografických či fulltextových databází. Mezi nejdůležitější vydavatele elektronických časopisů patří:</a:t>
            </a:r>
          </a:p>
          <a:p>
            <a:pPr algn="l"/>
            <a:endParaRPr lang="cs-CZ" sz="1500" dirty="0" smtClean="0">
              <a:solidFill>
                <a:srgbClr val="64272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Elsevier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Wiley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Springer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Nature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Emerald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Publishing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Taylor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&amp; Francis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Sage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Publishing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Oxford University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Press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Cambridge University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Press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De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Gruyter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6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067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6 </a:t>
            </a:r>
            <a:r>
              <a:rPr lang="cs-CZ" sz="3200" dirty="0" err="1" smtClean="0"/>
              <a:t>Schema</a:t>
            </a:r>
            <a:r>
              <a:rPr lang="cs-CZ" sz="3200" dirty="0" smtClean="0"/>
              <a:t> publikačního procesu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7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32856"/>
            <a:ext cx="8125094" cy="384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28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7 Speciální druhy dokumentů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Kromě klasických druhů dokumentů, mezi které se počítají knihy, odborné časopisy a články z nich, existují i další důležité informační zdroje, které jsou označovány termínem „speciální druhy dokumentů“. Mezi ně se počítá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např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:</a:t>
            </a:r>
          </a:p>
          <a:p>
            <a:pPr algn="l"/>
            <a:endParaRPr lang="cs-CZ" sz="1500" dirty="0" smtClean="0">
              <a:solidFill>
                <a:srgbClr val="64272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Patenty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Normy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Šedá literatura (technické, výzkumné a vědecké zprávy; kvalifikační práce apod.)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8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482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001" y="1277620"/>
            <a:ext cx="8182507" cy="1008112"/>
          </a:xfrm>
        </p:spPr>
        <p:txBody>
          <a:bodyPr>
            <a:normAutofit/>
          </a:bodyPr>
          <a:lstStyle/>
          <a:p>
            <a:pPr algn="l"/>
            <a:r>
              <a:rPr lang="cs-CZ" sz="3200" dirty="0"/>
              <a:t>8</a:t>
            </a:r>
            <a:r>
              <a:rPr lang="cs-CZ" sz="3200" dirty="0" smtClean="0"/>
              <a:t> Fáze publikování dokumentů</a:t>
            </a:r>
            <a:endParaRPr lang="cs-CZ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81078" cy="3528392"/>
          </a:xfrm>
        </p:spPr>
        <p:txBody>
          <a:bodyPr>
            <a:noAutofit/>
          </a:bodyPr>
          <a:lstStyle/>
          <a:p>
            <a:pPr algn="l"/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Při publikování článků prochází autorův manuskript v procesu vzniku několika fázemi. Ve všech fázích lze práci za jistých podmínek publikovat. Více o vydavatelských politikách v databázi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Sherpa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/Romeo. Fáze publikovaní lze rozdělit takto:</a:t>
            </a:r>
          </a:p>
          <a:p>
            <a:pPr algn="l"/>
            <a:endParaRPr lang="cs-CZ" sz="1500" dirty="0" smtClean="0">
              <a:solidFill>
                <a:srgbClr val="64272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Preprint – první verze manuskriptu před recenzním řízením. Zpřístupňují tzv.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preprintové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servery</a:t>
            </a: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Postprint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 - verze manuskriptu po recenzním řízení, avšak bez typografických úprav vydavatele. Autor s touto verzí obvykle může volně nakládat a často je zpřístupněna skrze institucionální či oborové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repozitáře</a:t>
            </a:r>
            <a:endParaRPr lang="cs-CZ" sz="1500" dirty="0" smtClean="0">
              <a:solidFill>
                <a:schemeClr val="tx1"/>
              </a:solidFill>
              <a:latin typeface="Source Sans Pro Semibold" pitchFamily="34" charset="-18"/>
            </a:endParaRPr>
          </a:p>
          <a:p>
            <a:pPr marL="285750" indent="-285750" algn="l">
              <a:buFont typeface="Courier New" pitchFamily="49" charset="0"/>
              <a:buChar char="o"/>
            </a:pP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Vydaná verze článku – článek obvykle ve formátu </a:t>
            </a:r>
            <a:r>
              <a:rPr lang="cs-CZ" sz="1500" dirty="0" err="1" smtClean="0">
                <a:solidFill>
                  <a:schemeClr val="tx1"/>
                </a:solidFill>
                <a:latin typeface="Source Sans Pro Semibold" pitchFamily="34" charset="-18"/>
              </a:rPr>
              <a:t>pdf</a:t>
            </a:r>
            <a:r>
              <a:rPr lang="cs-CZ" sz="1500" dirty="0" smtClean="0">
                <a:solidFill>
                  <a:schemeClr val="tx1"/>
                </a:solidFill>
                <a:latin typeface="Source Sans Pro Semibold" pitchFamily="34" charset="-18"/>
              </a:rPr>
              <a:t>, který vychází s veškerou typografickou úpravou ve zdrojovém časopise. Autorskými právy k této verzi už obvykle disponuje vydavatel.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84312" y="6093296"/>
            <a:ext cx="2319536" cy="504056"/>
          </a:xfrm>
        </p:spPr>
        <p:txBody>
          <a:bodyPr/>
          <a:lstStyle/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Ondřej Fabián</a:t>
            </a:r>
          </a:p>
          <a:p>
            <a:pPr algn="l"/>
            <a:r>
              <a:rPr lang="cs-CZ" sz="1100" dirty="0" smtClean="0">
                <a:solidFill>
                  <a:schemeClr val="tx1"/>
                </a:solidFill>
                <a:latin typeface="Berlin CE" pitchFamily="2" charset="0"/>
              </a:rPr>
              <a:t>Univerzita Tomáše Bati ve Zlíně</a:t>
            </a:r>
            <a:endParaRPr lang="cs-CZ" sz="1100" dirty="0">
              <a:solidFill>
                <a:schemeClr val="tx1"/>
              </a:solidFill>
              <a:latin typeface="Berlin CE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63" y="6231657"/>
            <a:ext cx="205821" cy="23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31656"/>
            <a:ext cx="235223" cy="235223"/>
          </a:xfrm>
          <a:prstGeom prst="rect">
            <a:avLst/>
          </a:prstGeom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7236296" y="6097877"/>
            <a:ext cx="2016224" cy="504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100" dirty="0" smtClean="0">
                <a:solidFill>
                  <a:schemeClr val="bg1"/>
                </a:solidFill>
                <a:latin typeface="Berlin CE" pitchFamily="2" charset="0"/>
              </a:rPr>
              <a:t>fhs.utb.cz</a:t>
            </a:r>
            <a:endParaRPr lang="cs-CZ" sz="1100" dirty="0">
              <a:solidFill>
                <a:schemeClr val="bg1"/>
              </a:solidFill>
              <a:latin typeface="Berlin CE" pitchFamily="2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191849"/>
            <a:ext cx="1934718" cy="28566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F089-6BD9-4FF9-8F05-3BF27D933551}" type="slidenum">
              <a:rPr lang="cs-CZ" smtClean="0"/>
              <a:t>9</a:t>
            </a:fld>
            <a:endParaRPr lang="cs-CZ"/>
          </a:p>
        </p:txBody>
      </p:sp>
      <p:pic>
        <p:nvPicPr>
          <p:cNvPr id="14" name="Obrázek 13" descr="http://www.msmt.cz/uploads/OP_VVV/Pravidla_pro_publicitu/logolinky/Logolink_OP_VVV_hor_barva_cz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54" y="0"/>
            <a:ext cx="5759450" cy="127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192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HS UTB">
      <a:majorFont>
        <a:latin typeface="Source Sans Pro 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E8BE0F9241ED4083F743BB03EE1D68" ma:contentTypeVersion="6" ma:contentTypeDescription="Vytvoří nový dokument" ma:contentTypeScope="" ma:versionID="75308dad9fd30a06f0ee202355c99f27">
  <xsd:schema xmlns:xsd="http://www.w3.org/2001/XMLSchema" xmlns:xs="http://www.w3.org/2001/XMLSchema" xmlns:p="http://schemas.microsoft.com/office/2006/metadata/properties" xmlns:ns2="8b24c481-12b6-4046-ad3b-a377fcd4f4d5" xmlns:ns3="34a0577a-2fcf-4f5f-aec4-f2eae0fecbd1" targetNamespace="http://schemas.microsoft.com/office/2006/metadata/properties" ma:root="true" ma:fieldsID="0518d7c8ee3caa4368b2aa72bf2eba4e" ns2:_="" ns3:_="">
    <xsd:import namespace="8b24c481-12b6-4046-ad3b-a377fcd4f4d5"/>
    <xsd:import namespace="34a0577a-2fcf-4f5f-aec4-f2eae0fecbd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24c481-12b6-4046-ad3b-a377fcd4f4d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dílí se s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dílené s podrobnostmi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a0577a-2fcf-4f5f-aec4-f2eae0fec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F9EA0D9-F4C4-489A-8C40-3A3CE729E474}"/>
</file>

<file path=customXml/itemProps2.xml><?xml version="1.0" encoding="utf-8"?>
<ds:datastoreItem xmlns:ds="http://schemas.openxmlformats.org/officeDocument/2006/customXml" ds:itemID="{D05F4C23-DF48-4ECA-AFCD-11B049530559}"/>
</file>

<file path=customXml/itemProps3.xml><?xml version="1.0" encoding="utf-8"?>
<ds:datastoreItem xmlns:ds="http://schemas.openxmlformats.org/officeDocument/2006/customXml" ds:itemID="{AD91003D-8634-435A-951E-9A6E62130D2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</TotalTime>
  <Words>1264</Words>
  <Application>Microsoft Office PowerPoint</Application>
  <PresentationFormat>Předvádění na obrazovce (4:3)</PresentationFormat>
  <Paragraphs>199</Paragraphs>
  <Slides>18</Slides>
  <Notes>18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6" baseType="lpstr">
      <vt:lpstr>Source sans Pro</vt:lpstr>
      <vt:lpstr>Source Sans Pro Semibold</vt:lpstr>
      <vt:lpstr>Berlin CE</vt:lpstr>
      <vt:lpstr>Source Sans Pro Bold</vt:lpstr>
      <vt:lpstr>Calibri</vt:lpstr>
      <vt:lpstr>Courier New</vt:lpstr>
      <vt:lpstr>Arial</vt:lpstr>
      <vt:lpstr>Office Theme</vt:lpstr>
      <vt:lpstr>Úvod do informačních zdrojů</vt:lpstr>
      <vt:lpstr>1 Typologie informačních zdrojů</vt:lpstr>
      <vt:lpstr>2 Vědecké databáze</vt:lpstr>
      <vt:lpstr>3 Konkrétní databáze</vt:lpstr>
      <vt:lpstr>4 Citační rejstříky</vt:lpstr>
      <vt:lpstr>5 Elektronické časopisy</vt:lpstr>
      <vt:lpstr>6 Schema publikačního procesu</vt:lpstr>
      <vt:lpstr>7 Speciální druhy dokumentů</vt:lpstr>
      <vt:lpstr>8 Fáze publikování dokumentů</vt:lpstr>
      <vt:lpstr>9 Preprintové archívy</vt:lpstr>
      <vt:lpstr>10 Volně dostupné zdroje</vt:lpstr>
      <vt:lpstr>11 Služby pro propojování na plné texty</vt:lpstr>
      <vt:lpstr>12 Katalogy knihoven a souborné katalogy</vt:lpstr>
      <vt:lpstr>13 Tradiční způsob publikování vs. Open Access</vt:lpstr>
      <vt:lpstr>14 Nabídka informačních zdrojů Knihovny UTB</vt:lpstr>
      <vt:lpstr>15 Knihovna UTB – důležité kontakty</vt:lpstr>
      <vt:lpstr>Použitá literatura</vt:lpstr>
      <vt:lpstr>Úvod do informačních zdrojů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MK</dc:creator>
  <cp:lastModifiedBy>Administrator</cp:lastModifiedBy>
  <cp:revision>36</cp:revision>
  <dcterms:created xsi:type="dcterms:W3CDTF">2016-01-28T21:16:43Z</dcterms:created>
  <dcterms:modified xsi:type="dcterms:W3CDTF">2018-11-02T09:21:10Z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0x010100FAE8BE0F9241ED4083F743BB03EE1D68</vt:lpwstr>
  </property>
</Properties>
</file>