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87" r:id="rId3"/>
  </p:sldMasterIdLst>
  <p:sldIdLst>
    <p:sldId id="256" r:id="rId4"/>
    <p:sldId id="258" r:id="rId5"/>
    <p:sldId id="263" r:id="rId6"/>
    <p:sldId id="271" r:id="rId7"/>
    <p:sldId id="273" r:id="rId8"/>
    <p:sldId id="272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70" r:id="rId19"/>
    <p:sldId id="283" r:id="rId20"/>
    <p:sldId id="262" r:id="rId21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FE9"/>
    <a:srgbClr val="D99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7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studenti%202023%20data%20a%20v&#253;sledk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ANAL&#221;ZY\SAZ%2023\absolventi%2024\data%20absolventi%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5E-49F8-9EB5-89574A33AF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5E-49F8-9EB5-89574A33AF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5E-49F8-9EB5-89574A33AF2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95E-49F8-9EB5-89574A33AF2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95E-49F8-9EB5-89574A33AF2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95E-49F8-9EB5-89574A33AF2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95E-49F8-9EB5-89574A33AF2D}"/>
              </c:ext>
            </c:extLst>
          </c:dPt>
          <c:dLbls>
            <c:delete val="1"/>
          </c:dLbls>
          <c:cat>
            <c:strRef>
              <c:f>respondenti!$B$4:$B$10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FHS</c:v>
                </c:pt>
                <c:pt idx="3">
                  <c:v>FLKŘ</c:v>
                </c:pt>
                <c:pt idx="4">
                  <c:v>FAME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respondenti!$C$4:$C$10</c:f>
              <c:numCache>
                <c:formatCode>###0</c:formatCode>
                <c:ptCount val="7"/>
                <c:pt idx="0">
                  <c:v>1</c:v>
                </c:pt>
                <c:pt idx="1">
                  <c:v>55</c:v>
                </c:pt>
                <c:pt idx="2">
                  <c:v>79</c:v>
                </c:pt>
                <c:pt idx="3">
                  <c:v>37</c:v>
                </c:pt>
                <c:pt idx="4">
                  <c:v>62</c:v>
                </c:pt>
                <c:pt idx="5">
                  <c:v>52</c:v>
                </c:pt>
                <c:pt idx="6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95E-49F8-9EB5-89574A33AF2D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795E-49F8-9EB5-89574A33AF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795E-49F8-9EB5-89574A33AF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795E-49F8-9EB5-89574A33AF2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795E-49F8-9EB5-89574A33AF2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795E-49F8-9EB5-89574A33AF2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795E-49F8-9EB5-89574A33AF2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795E-49F8-9EB5-89574A33AF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respondenti!$B$4:$B$10</c:f>
              <c:strCache>
                <c:ptCount val="7"/>
                <c:pt idx="0">
                  <c:v>CPS</c:v>
                </c:pt>
                <c:pt idx="1">
                  <c:v>FAI</c:v>
                </c:pt>
                <c:pt idx="2">
                  <c:v>FHS</c:v>
                </c:pt>
                <c:pt idx="3">
                  <c:v>FLKŘ</c:v>
                </c:pt>
                <c:pt idx="4">
                  <c:v>FAME</c:v>
                </c:pt>
                <c:pt idx="5">
                  <c:v>FMK</c:v>
                </c:pt>
                <c:pt idx="6">
                  <c:v>FT</c:v>
                </c:pt>
              </c:strCache>
            </c:strRef>
          </c:cat>
          <c:val>
            <c:numRef>
              <c:f>respondenti!$D$4:$D$10</c:f>
              <c:numCache>
                <c:formatCode>###0.0</c:formatCode>
                <c:ptCount val="7"/>
                <c:pt idx="0">
                  <c:v>0.29498525073746312</c:v>
                </c:pt>
                <c:pt idx="1">
                  <c:v>16.224188790560472</c:v>
                </c:pt>
                <c:pt idx="2">
                  <c:v>23.303834808259587</c:v>
                </c:pt>
                <c:pt idx="3">
                  <c:v>10.914454277286136</c:v>
                </c:pt>
                <c:pt idx="4">
                  <c:v>18.289085545722713</c:v>
                </c:pt>
                <c:pt idx="5">
                  <c:v>15.339233038348082</c:v>
                </c:pt>
                <c:pt idx="6">
                  <c:v>15.634218289085547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795E-49F8-9EB5-89574A33AF2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172031"/>
            <a:ext cx="5543280" cy="19697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Hodnocení kvality </a:t>
            </a: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studijních programů z pohledu absolventů</a:t>
            </a:r>
            <a:endParaRPr lang="cs-CZ" sz="32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pPr>
              <a:lnSpc>
                <a:spcPct val="100000"/>
              </a:lnSpc>
            </a:pPr>
            <a:r>
              <a:rPr lang="cs-CZ" sz="32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 roce 2024</a:t>
            </a:r>
            <a:endParaRPr lang="cs-CZ" sz="3200" b="1" strike="noStrike" spc="-1" dirty="0" smtClean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4773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5.)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Čas věnovaný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studiu </a:t>
            </a:r>
          </a:p>
          <a:p>
            <a:pPr lvl="0"/>
            <a:r>
              <a:rPr lang="cs-CZ" sz="2400" b="1" spc="-1" dirty="0" smtClean="0">
                <a:latin typeface="Source Sans Pro"/>
                <a:ea typeface="DejaVu Sans"/>
              </a:rPr>
              <a:t>(reverzní škála hodnocení)</a:t>
            </a:r>
            <a:endParaRPr lang="cs-CZ" sz="2400" b="1" spc="-1" dirty="0"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80691"/>
              </p:ext>
            </p:extLst>
          </p:nvPr>
        </p:nvGraphicFramePr>
        <p:xfrm>
          <a:off x="566640" y="1611996"/>
          <a:ext cx="9155333" cy="3577223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393980">
                  <a:extLst>
                    <a:ext uri="{9D8B030D-6E8A-4147-A177-3AD203B41FA5}">
                      <a16:colId xmlns:a16="http://schemas.microsoft.com/office/drawing/2014/main" val="300970208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73204431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411914566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3032113172"/>
                    </a:ext>
                  </a:extLst>
                </a:gridCol>
                <a:gridCol w="824117">
                  <a:extLst>
                    <a:ext uri="{9D8B030D-6E8A-4147-A177-3AD203B41FA5}">
                      <a16:colId xmlns:a16="http://schemas.microsoft.com/office/drawing/2014/main" val="986148250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1228517029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3625237024"/>
                    </a:ext>
                  </a:extLst>
                </a:gridCol>
                <a:gridCol w="652012">
                  <a:extLst>
                    <a:ext uri="{9D8B030D-6E8A-4147-A177-3AD203B41FA5}">
                      <a16:colId xmlns:a16="http://schemas.microsoft.com/office/drawing/2014/main" val="316231954"/>
                    </a:ext>
                  </a:extLst>
                </a:gridCol>
              </a:tblGrid>
              <a:tr h="86720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Čas věnovaný studiu</a:t>
                      </a:r>
                      <a:endParaRPr lang="cs-CZ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27607007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Množství hodin pro výuku a další organizované aktivity </a:t>
                      </a:r>
                      <a:r>
                        <a:rPr lang="cs-CZ" sz="1800" u="none" strike="noStrike" dirty="0" smtClean="0">
                          <a:effectLst/>
                        </a:rPr>
                        <a:t>bylo </a:t>
                      </a:r>
                      <a:r>
                        <a:rPr lang="cs-CZ" sz="1800" u="none" strike="noStrike" dirty="0">
                          <a:effectLst/>
                        </a:rPr>
                        <a:t>příliš vysoké.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362223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Objem požadovaného učiva ke čtení </a:t>
                      </a:r>
                      <a:r>
                        <a:rPr lang="cs-CZ" sz="1800" u="none" strike="noStrike" dirty="0" smtClean="0">
                          <a:effectLst/>
                        </a:rPr>
                        <a:t>byl </a:t>
                      </a:r>
                      <a:r>
                        <a:rPr lang="cs-CZ" sz="1800" u="none" strike="noStrike" dirty="0">
                          <a:effectLst/>
                        </a:rPr>
                        <a:t>příliš vysoký.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708010"/>
                  </a:ext>
                </a:extLst>
              </a:tr>
              <a:tr h="903339">
                <a:tc>
                  <a:txBody>
                    <a:bodyPr/>
                    <a:lstStyle/>
                    <a:p>
                      <a:pPr algn="l" fontAlgn="t"/>
                      <a:r>
                        <a:rPr lang="cs-CZ" sz="1800" u="none" strike="noStrike" dirty="0">
                          <a:effectLst/>
                        </a:rPr>
                        <a:t>Množství psaných úkolů </a:t>
                      </a:r>
                      <a:r>
                        <a:rPr lang="cs-CZ" sz="1800" u="none" strike="noStrike" dirty="0" smtClean="0">
                          <a:effectLst/>
                        </a:rPr>
                        <a:t>bylo </a:t>
                      </a:r>
                      <a:r>
                        <a:rPr lang="cs-CZ" sz="1800" u="none" strike="noStrike" dirty="0">
                          <a:effectLst/>
                        </a:rPr>
                        <a:t>příliš vysoké.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836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108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6.)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Relevance pro trh práce 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990015"/>
              </p:ext>
            </p:extLst>
          </p:nvPr>
        </p:nvGraphicFramePr>
        <p:xfrm>
          <a:off x="566640" y="1611996"/>
          <a:ext cx="9070920" cy="367628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736740">
                  <a:extLst>
                    <a:ext uri="{9D8B030D-6E8A-4147-A177-3AD203B41FA5}">
                      <a16:colId xmlns:a16="http://schemas.microsoft.com/office/drawing/2014/main" val="3472251462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196662013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2489460027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396132111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3789487740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874396844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1365346208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4264754293"/>
                    </a:ext>
                  </a:extLst>
                </a:gridCol>
              </a:tblGrid>
              <a:tr h="80365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Relevance pro trh práce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9682536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Umožnil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uplatnění na trhu práce v oboru, který jste vystudoval/a.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001269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dobré kariérní příležitosti.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662572"/>
                  </a:ext>
                </a:extLst>
              </a:tr>
              <a:tr h="1133663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Rozvíjel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znalosti a dovednosti, které vám byly/jsou užitečné v pracovním životě.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001344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b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Umožnil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dostatečnou praxi.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046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64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7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.) </a:t>
            </a:r>
            <a:r>
              <a:rPr lang="cs-CZ" sz="3600" b="1" spc="-1" dirty="0" err="1">
                <a:solidFill>
                  <a:srgbClr val="EA7500"/>
                </a:solidFill>
                <a:latin typeface="Source Sans Pro"/>
              </a:rPr>
              <a:t>Mobilitní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příležitosti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107907"/>
              </p:ext>
            </p:extLst>
          </p:nvPr>
        </p:nvGraphicFramePr>
        <p:xfrm>
          <a:off x="566640" y="1611996"/>
          <a:ext cx="9070920" cy="2251880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736740">
                  <a:extLst>
                    <a:ext uri="{9D8B030D-6E8A-4147-A177-3AD203B41FA5}">
                      <a16:colId xmlns:a16="http://schemas.microsoft.com/office/drawing/2014/main" val="3472251462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196662013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2489460027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3396132111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3789487740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874396844"/>
                    </a:ext>
                  </a:extLst>
                </a:gridCol>
                <a:gridCol w="761728">
                  <a:extLst>
                    <a:ext uri="{9D8B030D-6E8A-4147-A177-3AD203B41FA5}">
                      <a16:colId xmlns:a16="http://schemas.microsoft.com/office/drawing/2014/main" val="1365346208"/>
                    </a:ext>
                  </a:extLst>
                </a:gridCol>
                <a:gridCol w="762770">
                  <a:extLst>
                    <a:ext uri="{9D8B030D-6E8A-4147-A177-3AD203B41FA5}">
                      <a16:colId xmlns:a16="http://schemas.microsoft.com/office/drawing/2014/main" val="4264754293"/>
                    </a:ext>
                  </a:extLst>
                </a:gridCol>
              </a:tblGrid>
              <a:tr h="80365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Mobilitní</a:t>
                      </a:r>
                      <a:r>
                        <a:rPr lang="cs-CZ" sz="1800" kern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800" kern="12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přiležitosti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349682536"/>
                  </a:ext>
                </a:extLst>
              </a:tr>
              <a:tr h="868571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Dobře 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informoval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možnostech mezinárodní mobility.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001269"/>
                  </a:ext>
                </a:extLst>
              </a:tr>
              <a:tr h="579656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Měl </a:t>
                      </a: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dobrou nabídku mezinárodních mobilit.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662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6815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8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Hodnocení studijních výsledků </a:t>
            </a: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093709"/>
              </p:ext>
            </p:extLst>
          </p:nvPr>
        </p:nvGraphicFramePr>
        <p:xfrm>
          <a:off x="566640" y="1611996"/>
          <a:ext cx="9156477" cy="357722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057199">
                  <a:extLst>
                    <a:ext uri="{9D8B030D-6E8A-4147-A177-3AD203B41FA5}">
                      <a16:colId xmlns:a16="http://schemas.microsoft.com/office/drawing/2014/main" val="2986307120"/>
                    </a:ext>
                  </a:extLst>
                </a:gridCol>
                <a:gridCol w="727570">
                  <a:extLst>
                    <a:ext uri="{9D8B030D-6E8A-4147-A177-3AD203B41FA5}">
                      <a16:colId xmlns:a16="http://schemas.microsoft.com/office/drawing/2014/main" val="1389927922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116005323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1297452391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4025283270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803197926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973816628"/>
                    </a:ext>
                  </a:extLst>
                </a:gridCol>
                <a:gridCol w="728618">
                  <a:extLst>
                    <a:ext uri="{9D8B030D-6E8A-4147-A177-3AD203B41FA5}">
                      <a16:colId xmlns:a16="http://schemas.microsoft.com/office/drawing/2014/main" val="981708791"/>
                    </a:ext>
                  </a:extLst>
                </a:gridCol>
              </a:tblGrid>
              <a:tr h="141943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Hodnocení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90983639"/>
                  </a:ext>
                </a:extLst>
              </a:tr>
              <a:tr h="1078896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Vycházelo </a:t>
                      </a:r>
                      <a:r>
                        <a:rPr lang="cs-CZ" sz="1800" kern="1200" dirty="0">
                          <a:effectLst/>
                        </a:rPr>
                        <a:t>z obsahu vašeho vzdělávání.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82712"/>
                  </a:ext>
                </a:extLst>
              </a:tr>
              <a:tr h="1078896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Kladlo </a:t>
                      </a:r>
                      <a:r>
                        <a:rPr lang="cs-CZ" sz="1800" kern="1200" dirty="0">
                          <a:effectLst/>
                        </a:rPr>
                        <a:t>nároky na porozumění a vysvětlení látky.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178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14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11079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9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</a:rPr>
              <a:t>.) Výsledky učení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163226"/>
              </p:ext>
            </p:extLst>
          </p:nvPr>
        </p:nvGraphicFramePr>
        <p:xfrm>
          <a:off x="566640" y="1211538"/>
          <a:ext cx="9148861" cy="4369779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000678">
                  <a:extLst>
                    <a:ext uri="{9D8B030D-6E8A-4147-A177-3AD203B41FA5}">
                      <a16:colId xmlns:a16="http://schemas.microsoft.com/office/drawing/2014/main" val="1225786654"/>
                    </a:ext>
                  </a:extLst>
                </a:gridCol>
                <a:gridCol w="734565">
                  <a:extLst>
                    <a:ext uri="{9D8B030D-6E8A-4147-A177-3AD203B41FA5}">
                      <a16:colId xmlns:a16="http://schemas.microsoft.com/office/drawing/2014/main" val="1106528396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1528905895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4229363752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3035400764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3335280503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2318092778"/>
                    </a:ext>
                  </a:extLst>
                </a:gridCol>
                <a:gridCol w="735603">
                  <a:extLst>
                    <a:ext uri="{9D8B030D-6E8A-4147-A177-3AD203B41FA5}">
                      <a16:colId xmlns:a16="http://schemas.microsoft.com/office/drawing/2014/main" val="2783349480"/>
                    </a:ext>
                  </a:extLst>
                </a:gridCol>
              </a:tblGrid>
              <a:tr h="385263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Výsledky </a:t>
                      </a:r>
                      <a:r>
                        <a:rPr lang="cs-CZ" sz="1600" kern="1200" dirty="0">
                          <a:effectLst/>
                        </a:rPr>
                        <a:t>učení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6341742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Teoretické znalosti</a:t>
                      </a:r>
                      <a:r>
                        <a:rPr lang="cs-CZ" sz="1600" kern="1200" dirty="0">
                          <a:effectLst/>
                        </a:rPr>
                        <a:t>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01514"/>
                  </a:ext>
                </a:extLst>
              </a:tr>
              <a:tr h="62113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Znalosti </a:t>
                      </a:r>
                      <a:r>
                        <a:rPr lang="cs-CZ" sz="1600" kern="1200" dirty="0">
                          <a:effectLst/>
                        </a:rPr>
                        <a:t>vědeckých pracovních postupů a výzkumu.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834699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Vlastní </a:t>
                      </a:r>
                      <a:r>
                        <a:rPr lang="cs-CZ" sz="1600" kern="1200" dirty="0" smtClean="0">
                          <a:effectLst/>
                        </a:rPr>
                        <a:t>zkušenost </a:t>
                      </a:r>
                      <a:r>
                        <a:rPr lang="cs-CZ" sz="1600" kern="1200" dirty="0">
                          <a:effectLst/>
                        </a:rPr>
                        <a:t>s výzkumem.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164331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Dovednosti uplatnitelné </a:t>
                      </a:r>
                      <a:r>
                        <a:rPr lang="cs-CZ" sz="1600" kern="1200" dirty="0">
                          <a:effectLst/>
                        </a:rPr>
                        <a:t>v pracovním životě.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888188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 smtClean="0">
                          <a:effectLst/>
                        </a:rPr>
                        <a:t>Kritick</a:t>
                      </a:r>
                      <a:r>
                        <a:rPr lang="cs-CZ" sz="1600" kern="1200" dirty="0" smtClean="0">
                          <a:effectLst/>
                        </a:rPr>
                        <a:t>é</a:t>
                      </a:r>
                      <a:r>
                        <a:rPr lang="pt-BR" sz="1600" kern="1200" dirty="0" smtClean="0">
                          <a:effectLst/>
                        </a:rPr>
                        <a:t> myšlení </a:t>
                      </a:r>
                      <a:r>
                        <a:rPr lang="pt-BR" sz="1600" kern="1200" dirty="0">
                          <a:effectLst/>
                        </a:rPr>
                        <a:t>a </a:t>
                      </a:r>
                      <a:r>
                        <a:rPr lang="pt-BR" sz="1600" kern="1200" dirty="0" smtClean="0">
                          <a:effectLst/>
                        </a:rPr>
                        <a:t>reflex</a:t>
                      </a:r>
                      <a:r>
                        <a:rPr lang="cs-CZ" sz="1600" kern="1200" dirty="0" smtClean="0">
                          <a:effectLst/>
                        </a:rPr>
                        <a:t>e</a:t>
                      </a:r>
                      <a:r>
                        <a:rPr lang="pt-BR" sz="1600" kern="1200" dirty="0" smtClean="0">
                          <a:effectLst/>
                        </a:rPr>
                        <a:t>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4815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spolupracovat s druhými.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35450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samostatné práce.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405184"/>
                  </a:ext>
                </a:extLst>
              </a:tr>
              <a:tr h="62113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Komunikační dovednosti </a:t>
                      </a:r>
                      <a:r>
                        <a:rPr lang="cs-CZ" sz="1600" kern="1200" dirty="0">
                          <a:effectLst/>
                        </a:rPr>
                        <a:t>(zejména </a:t>
                      </a: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prezentovat své myšlenky).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09448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Psaná komunikace.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83337"/>
                  </a:ext>
                </a:extLst>
              </a:tr>
              <a:tr h="317581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Schopnost </a:t>
                      </a:r>
                      <a:r>
                        <a:rPr lang="cs-CZ" sz="1600" kern="1200" dirty="0">
                          <a:effectLst/>
                        </a:rPr>
                        <a:t>inovativně přemýšlet.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82" marR="5282" marT="5282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80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384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22159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 lvl="0"/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10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</a:rPr>
              <a:t>.) Očekávání, spokojenost, motivace</a:t>
            </a:r>
          </a:p>
          <a:p>
            <a:pPr lvl="0"/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  <a:p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780646"/>
              </p:ext>
            </p:extLst>
          </p:nvPr>
        </p:nvGraphicFramePr>
        <p:xfrm>
          <a:off x="566640" y="1611995"/>
          <a:ext cx="9164099" cy="3556192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485420">
                  <a:extLst>
                    <a:ext uri="{9D8B030D-6E8A-4147-A177-3AD203B41FA5}">
                      <a16:colId xmlns:a16="http://schemas.microsoft.com/office/drawing/2014/main" val="329308864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333120997"/>
                    </a:ext>
                  </a:extLst>
                </a:gridCol>
                <a:gridCol w="815340">
                  <a:extLst>
                    <a:ext uri="{9D8B030D-6E8A-4147-A177-3AD203B41FA5}">
                      <a16:colId xmlns:a16="http://schemas.microsoft.com/office/drawing/2014/main" val="3601922910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526888858"/>
                    </a:ext>
                  </a:extLst>
                </a:gridCol>
                <a:gridCol w="748211">
                  <a:extLst>
                    <a:ext uri="{9D8B030D-6E8A-4147-A177-3AD203B41FA5}">
                      <a16:colId xmlns:a16="http://schemas.microsoft.com/office/drawing/2014/main" val="1446070606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2715889553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1191824191"/>
                    </a:ext>
                  </a:extLst>
                </a:gridCol>
                <a:gridCol w="639596">
                  <a:extLst>
                    <a:ext uri="{9D8B030D-6E8A-4147-A177-3AD203B41FA5}">
                      <a16:colId xmlns:a16="http://schemas.microsoft.com/office/drawing/2014/main" val="1274162047"/>
                    </a:ext>
                  </a:extLst>
                </a:gridCol>
              </a:tblGrid>
              <a:tr h="58653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Očekávání, spokojenost a motivace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04473625"/>
                  </a:ext>
                </a:extLst>
              </a:tr>
              <a:tr h="55231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Studovaný</a:t>
                      </a:r>
                      <a:r>
                        <a:rPr lang="cs-CZ" sz="1600" kern="1200" baseline="0" dirty="0" smtClean="0">
                          <a:effectLst/>
                        </a:rPr>
                        <a:t> program</a:t>
                      </a:r>
                      <a:r>
                        <a:rPr lang="cs-CZ" sz="1600" kern="1200" dirty="0" smtClean="0">
                          <a:effectLst/>
                        </a:rPr>
                        <a:t> </a:t>
                      </a:r>
                      <a:r>
                        <a:rPr lang="cs-CZ" sz="1600" kern="1200" dirty="0">
                          <a:effectLst/>
                        </a:rPr>
                        <a:t>byl mou první </a:t>
                      </a:r>
                      <a:r>
                        <a:rPr lang="cs-CZ" sz="1600" kern="1200" dirty="0" smtClean="0">
                          <a:effectLst/>
                        </a:rPr>
                        <a:t>volbou při studiu.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69823"/>
                  </a:ext>
                </a:extLst>
              </a:tr>
              <a:tr h="78484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Má </a:t>
                      </a:r>
                      <a:r>
                        <a:rPr lang="cs-CZ" sz="1600" kern="1200" dirty="0">
                          <a:effectLst/>
                        </a:rPr>
                        <a:t>očekávání ohledně studia </a:t>
                      </a:r>
                      <a:r>
                        <a:rPr lang="cs-CZ" sz="1600" kern="1200" dirty="0" smtClean="0">
                          <a:effectLst/>
                        </a:rPr>
                        <a:t>se naplnila.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038946"/>
                  </a:ext>
                </a:extLst>
              </a:tr>
              <a:tr h="552315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Doporučil/a </a:t>
                      </a:r>
                      <a:r>
                        <a:rPr lang="cs-CZ" sz="1600" kern="1200" dirty="0">
                          <a:effectLst/>
                        </a:rPr>
                        <a:t>bych tento studijní program druhým.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343547"/>
                  </a:ext>
                </a:extLst>
              </a:tr>
              <a:tr h="108019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Když vezmu v úvahu všechny věci, jsem s tímto oborem </a:t>
                      </a:r>
                      <a:r>
                        <a:rPr lang="cs-CZ" sz="1600" kern="1200" dirty="0" smtClean="0">
                          <a:effectLst/>
                        </a:rPr>
                        <a:t>spokojen/a.</a:t>
                      </a:r>
                      <a:endParaRPr lang="cs-CZ" sz="28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778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15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4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Vývoj výsledků v čase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87680" y="1242060"/>
            <a:ext cx="9357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16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538129"/>
              </p:ext>
            </p:extLst>
          </p:nvPr>
        </p:nvGraphicFramePr>
        <p:xfrm>
          <a:off x="566640" y="1242061"/>
          <a:ext cx="9209820" cy="3725841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515900">
                  <a:extLst>
                    <a:ext uri="{9D8B030D-6E8A-4147-A177-3AD203B41FA5}">
                      <a16:colId xmlns:a16="http://schemas.microsoft.com/office/drawing/2014/main" val="1332500093"/>
                    </a:ext>
                  </a:extLst>
                </a:gridCol>
                <a:gridCol w="1592580">
                  <a:extLst>
                    <a:ext uri="{9D8B030D-6E8A-4147-A177-3AD203B41FA5}">
                      <a16:colId xmlns:a16="http://schemas.microsoft.com/office/drawing/2014/main" val="3768539216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3028605098"/>
                    </a:ext>
                  </a:extLst>
                </a:gridCol>
                <a:gridCol w="1539240">
                  <a:extLst>
                    <a:ext uri="{9D8B030D-6E8A-4147-A177-3AD203B41FA5}">
                      <a16:colId xmlns:a16="http://schemas.microsoft.com/office/drawing/2014/main" val="1804595864"/>
                    </a:ext>
                  </a:extLst>
                </a:gridCol>
              </a:tblGrid>
              <a:tr h="57911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Oblasti hodnocení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 = 1962)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 = 562)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 = 339)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ctr"/>
                </a:tc>
                <a:extLst>
                  <a:ext uri="{0D108BD9-81ED-4DB2-BD59-A6C34878D82A}">
                    <a16:rowId xmlns:a16="http://schemas.microsoft.com/office/drawing/2014/main" val="1724703072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Vzdělávání a podpora studentů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661112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Studijní prostředí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750913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Participace studentů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2590" marR="2590" marT="259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2590" marR="2590" marT="2590" marB="0" anchor="b"/>
                </a:tc>
                <a:extLst>
                  <a:ext uri="{0D108BD9-81ED-4DB2-BD59-A6C34878D82A}">
                    <a16:rowId xmlns:a16="http://schemas.microsoft.com/office/drawing/2014/main" val="2804402127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Stimulace a soudržnost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933498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Čas věnovaný studiu*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2,4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2,5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marL="2590" marR="2590" marT="2590" marB="0" anchor="b"/>
                </a:tc>
                <a:extLst>
                  <a:ext uri="{0D108BD9-81ED-4DB2-BD59-A6C34878D82A}">
                    <a16:rowId xmlns:a16="http://schemas.microsoft.com/office/drawing/2014/main" val="3571194181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Mobilitní</a:t>
                      </a:r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příležitosti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86707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Relevance pro trh práce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887917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Hodnocení studijních výsledků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396002"/>
                  </a:ext>
                </a:extLst>
              </a:tr>
              <a:tr h="29078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Výstupy učení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103317"/>
                  </a:ext>
                </a:extLst>
              </a:tr>
              <a:tr h="34714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Očekávání, spokojenost a motivace</a:t>
                      </a:r>
                    </a:p>
                  </a:txBody>
                  <a:tcPr marL="2590" marR="2590" marT="259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</a:t>
                      </a:r>
                      <a:endParaRPr lang="cs-CZ" sz="20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2590" marR="2590" marT="2590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74170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566640" y="5020666"/>
            <a:ext cx="9171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Pozn. Tabulka obsahuje agregované výsledky pro </a:t>
            </a:r>
            <a:r>
              <a:rPr lang="cs-CZ" sz="1400" dirty="0"/>
              <a:t>UTB. </a:t>
            </a:r>
            <a:r>
              <a:rPr lang="cs-CZ" sz="1400" dirty="0" smtClean="0"/>
              <a:t>* Oblast s reverzním hodnocením (nižší hodnoty jsou pozitivní). Pomlčka značí oblast, kde výsledky nejsou k dispozici.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6344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2"/>
          <p:cNvSpPr/>
          <p:nvPr/>
        </p:nvSpPr>
        <p:spPr>
          <a:xfrm>
            <a:off x="566640" y="504000"/>
            <a:ext cx="907092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5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Shrnutí 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87680" y="1242060"/>
            <a:ext cx="935736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Celkově převažují pozitivní výsledky.</a:t>
            </a:r>
          </a:p>
          <a:p>
            <a:r>
              <a:rPr lang="cs-CZ" sz="1600" dirty="0" smtClean="0"/>
              <a:t>Ve výsledcích napříč fakultami většinou nejsou zásadní rozdíly (jde o rozdíly na úrovni desetin bodů na 5stupňové škále).</a:t>
            </a:r>
          </a:p>
          <a:p>
            <a:r>
              <a:rPr lang="cs-CZ" sz="1600" dirty="0" smtClean="0"/>
              <a:t>Pozitivně napříč fakultami jsou hodnoceny </a:t>
            </a:r>
            <a:r>
              <a:rPr lang="cs-CZ" sz="1600" dirty="0"/>
              <a:t>části Vzdělávání a podpora </a:t>
            </a:r>
            <a:r>
              <a:rPr lang="cs-CZ" sz="1600" dirty="0" smtClean="0"/>
              <a:t>studentů, Studijní prostředí</a:t>
            </a:r>
            <a:r>
              <a:rPr lang="cs-CZ" sz="1600" dirty="0"/>
              <a:t>, Hodnocení studijních </a:t>
            </a:r>
            <a:r>
              <a:rPr lang="cs-CZ" sz="1600" dirty="0" smtClean="0"/>
              <a:t>výsledků, Výsledky učení</a:t>
            </a:r>
            <a:r>
              <a:rPr lang="cs-CZ" sz="1600" dirty="0"/>
              <a:t>, Očekávání, spokojenost, </a:t>
            </a:r>
            <a:r>
              <a:rPr lang="cs-CZ" sz="1600" dirty="0" smtClean="0"/>
              <a:t>motivace.</a:t>
            </a:r>
          </a:p>
          <a:p>
            <a:r>
              <a:rPr lang="cs-CZ" sz="1600" dirty="0"/>
              <a:t>N</a:t>
            </a:r>
            <a:r>
              <a:rPr lang="cs-CZ" sz="1600" dirty="0" smtClean="0"/>
              <a:t>egativní výsledky zaznamenáváme pouze u dílčích položek na některých fakultách. Nejhůře hodnocena je položka zaměřená na dostatečnost praxe v rámci studia (průměr 3,2 za UTB).</a:t>
            </a:r>
          </a:p>
          <a:p>
            <a:endParaRPr lang="cs-CZ" sz="1600" dirty="0"/>
          </a:p>
          <a:p>
            <a:r>
              <a:rPr lang="cs-CZ" sz="1600" dirty="0"/>
              <a:t>Srovnání výsledků v čase poukazuje na mírné změny v hodnocení, celkově je hodnocení spíše pozitivní napříč realizovanými vlnami šetření. Nejpozitivněji je hodnocena oblast Studijní </a:t>
            </a:r>
            <a:r>
              <a:rPr lang="cs-CZ" sz="1600" dirty="0" smtClean="0"/>
              <a:t>prostředí</a:t>
            </a:r>
            <a:r>
              <a:rPr lang="cs-CZ" sz="1600" dirty="0"/>
              <a:t>, </a:t>
            </a:r>
            <a:r>
              <a:rPr lang="cs-CZ" sz="1600" dirty="0" smtClean="0"/>
              <a:t>slabší výsledky evidujeme v oblastech </a:t>
            </a:r>
            <a:r>
              <a:rPr lang="cs-CZ" sz="1600" dirty="0"/>
              <a:t>Participace studentů a Čas věnovaný studiu. </a:t>
            </a:r>
          </a:p>
          <a:p>
            <a:endParaRPr lang="cs-CZ" sz="1600" dirty="0"/>
          </a:p>
          <a:p>
            <a:r>
              <a:rPr lang="cs-CZ" sz="1600" dirty="0"/>
              <a:t>Jak vedení UTB, tak jednotlivé fakulty mají k dispozici podrobné výsledky šetření vztažené na jednotlivé studijní </a:t>
            </a:r>
            <a:r>
              <a:rPr lang="cs-CZ" sz="1600" dirty="0" smtClean="0"/>
              <a:t>programy. </a:t>
            </a:r>
            <a:r>
              <a:rPr lang="cs-CZ" sz="1600" dirty="0"/>
              <a:t>Mají možnost s výsledky cíleně pracovat a stavět na nich opatření vedoucí k udržení pozitivního hodnocení, nebo k jeho zlepšení</a:t>
            </a:r>
            <a:r>
              <a:rPr lang="cs-CZ" sz="1600" dirty="0" smtClean="0"/>
              <a:t>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24187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EA7500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Mgr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. </a:t>
            </a:r>
            <a:r>
              <a:rPr lang="cs-CZ" sz="2000" b="1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Lenka Drábková</a:t>
            </a:r>
            <a:r>
              <a:rPr lang="cs-CZ" sz="2000" b="1" strike="noStrike" spc="-1" dirty="0" smtClean="0">
                <a:solidFill>
                  <a:srgbClr val="000000"/>
                </a:solidFill>
                <a:latin typeface="Source Sans Pro"/>
                <a:ea typeface="DejaVu Sans"/>
              </a:rPr>
              <a:t>, </a:t>
            </a:r>
            <a:r>
              <a:rPr lang="cs-CZ" sz="2000" b="1" strike="noStrike" spc="-1" dirty="0">
                <a:solidFill>
                  <a:srgbClr val="000000"/>
                </a:solidFill>
                <a:latin typeface="Source Sans Pro"/>
                <a:ea typeface="DejaVu Sans"/>
              </a:rPr>
              <a:t>Ph.D.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spc="-1" dirty="0" smtClean="0">
                <a:solidFill>
                  <a:srgbClr val="666666"/>
                </a:solidFill>
                <a:latin typeface="Source Sans Pro"/>
              </a:rPr>
              <a:t>Prorektorka pro pedagogickou činnost</a:t>
            </a:r>
            <a:endParaRPr lang="cs-CZ" sz="1600" b="0" strike="noStrike" spc="-1" dirty="0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EA75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spc="-1" dirty="0">
                <a:solidFill>
                  <a:srgbClr val="000000"/>
                </a:solidFill>
                <a:latin typeface="Source Sans Pro"/>
                <a:ea typeface="SourceSansPro-Light"/>
              </a:rPr>
              <a:t>prorektor-pedagogika@utb.cz</a:t>
            </a:r>
            <a:endParaRPr lang="cs-CZ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 dirty="0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EA7500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303280" y="1152000"/>
            <a:ext cx="7214100" cy="31854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1 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Zaměření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2 /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	Respondenti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>
                <a:solidFill>
                  <a:srgbClr val="EA7500"/>
                </a:solidFill>
                <a:latin typeface="Source Sans Pro"/>
                <a:ea typeface="Microsoft YaHei"/>
              </a:rPr>
              <a:t>3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Přehled </a:t>
            </a:r>
            <a:r>
              <a:rPr lang="cs-CZ" sz="2400" b="1" spc="-1" dirty="0">
                <a:solidFill>
                  <a:srgbClr val="000000"/>
                </a:solidFill>
                <a:latin typeface="Source Sans Pro"/>
                <a:ea typeface="Microsoft YaHei"/>
              </a:rPr>
              <a:t>celkových 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výsledků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4</a:t>
            </a:r>
            <a:r>
              <a:rPr lang="cs-CZ" sz="2400" b="1" strike="noStrike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 </a:t>
            </a:r>
            <a:r>
              <a:rPr lang="cs-CZ" sz="2400" b="1" strike="noStrike" spc="-1" dirty="0">
                <a:solidFill>
                  <a:srgbClr val="EA7500"/>
                </a:solidFill>
                <a:latin typeface="Source Sans Pro"/>
                <a:ea typeface="Microsoft YaHei"/>
              </a:rPr>
              <a:t>/	</a:t>
            </a:r>
            <a:r>
              <a:rPr lang="cs-CZ" sz="2400" b="1" strike="noStrike" spc="-1" dirty="0" smtClean="0">
                <a:latin typeface="Source Sans Pro"/>
                <a:ea typeface="Microsoft YaHei"/>
              </a:rPr>
              <a:t>Vývoj výsledků v čase</a:t>
            </a: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pc="-1" dirty="0" smtClean="0">
                <a:solidFill>
                  <a:srgbClr val="EA7500"/>
                </a:solidFill>
                <a:latin typeface="Source Sans Pro"/>
                <a:ea typeface="Microsoft YaHei"/>
              </a:rPr>
              <a:t>5/	</a:t>
            </a:r>
            <a:r>
              <a:rPr lang="cs-CZ" sz="2400" b="1" spc="-1" dirty="0" smtClean="0">
                <a:solidFill>
                  <a:srgbClr val="000000"/>
                </a:solidFill>
                <a:latin typeface="Source Sans Pro"/>
                <a:ea typeface="Microsoft YaHei"/>
              </a:rPr>
              <a:t>Shrnutí</a:t>
            </a:r>
            <a:endParaRPr lang="cs-CZ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absolventů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1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Zaměření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Šetření vychází z převzatého a částečně modifikovaného dotazníku </a:t>
            </a:r>
            <a:r>
              <a:rPr lang="cs-CZ" sz="1400" dirty="0"/>
              <a:t>norského původu „</a:t>
            </a:r>
            <a:r>
              <a:rPr lang="cs-CZ" sz="1400" dirty="0" err="1" smtClean="0"/>
              <a:t>Studiebarometeret</a:t>
            </a:r>
            <a:r>
              <a:rPr lang="cs-CZ" sz="1400" dirty="0" smtClean="0"/>
              <a:t>“, který je mezinárodně používán pro účely hodnocení kvality studia na VŠ.</a:t>
            </a:r>
          </a:p>
          <a:p>
            <a:endParaRPr lang="cs-CZ" sz="1400" dirty="0"/>
          </a:p>
          <a:p>
            <a:r>
              <a:rPr lang="cs-CZ" sz="1400" dirty="0" smtClean="0"/>
              <a:t>Dotazník je členěn do následujících 10 oblastí: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1.) Vzdělávání a podpora studentů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2.) Studijní prostředí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3.) Participace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4.) Stimulace a soudržnost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5.) Čas věnovaný studiu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6.) Relevance pro trh práce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7.) </a:t>
            </a:r>
            <a:r>
              <a:rPr lang="cs-CZ" sz="1400" dirty="0" err="1"/>
              <a:t>Mobilitní</a:t>
            </a:r>
            <a:r>
              <a:rPr lang="cs-CZ" sz="1400" dirty="0"/>
              <a:t> příležitosti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8.) Hodnocení </a:t>
            </a:r>
            <a:r>
              <a:rPr lang="cs-CZ" sz="1400" dirty="0" smtClean="0"/>
              <a:t>studijních výsledků</a:t>
            </a:r>
            <a:endParaRPr lang="cs-CZ" sz="1400" dirty="0"/>
          </a:p>
          <a:p>
            <a:r>
              <a:rPr lang="cs-CZ" sz="1400" dirty="0" smtClean="0"/>
              <a:t>	Část </a:t>
            </a:r>
            <a:r>
              <a:rPr lang="cs-CZ" sz="1400" dirty="0"/>
              <a:t>9.) Výsledky učení</a:t>
            </a:r>
          </a:p>
          <a:p>
            <a:r>
              <a:rPr lang="cs-CZ" sz="1400" dirty="0" smtClean="0"/>
              <a:t>	Část </a:t>
            </a:r>
            <a:r>
              <a:rPr lang="cs-CZ" sz="1400" dirty="0"/>
              <a:t>10.) Očekávání, spokojenost, </a:t>
            </a:r>
            <a:r>
              <a:rPr lang="cs-CZ" sz="1400" dirty="0" smtClean="0"/>
              <a:t>motivace</a:t>
            </a:r>
          </a:p>
          <a:p>
            <a:endParaRPr lang="cs-CZ" sz="1400" dirty="0"/>
          </a:p>
          <a:p>
            <a:r>
              <a:rPr lang="cs-CZ" sz="1400" dirty="0" smtClean="0"/>
              <a:t>Dotazník obsahuje celkem 41 položek, ke kterým se respondenti vyjadřují na 5ti bodové </a:t>
            </a:r>
            <a:r>
              <a:rPr lang="cs-CZ" sz="1400" dirty="0" err="1" smtClean="0"/>
              <a:t>Likertově</a:t>
            </a:r>
            <a:r>
              <a:rPr lang="cs-CZ" sz="1400" dirty="0" smtClean="0"/>
              <a:t> škále. Hodnocení výsledků je zpracováno formou průměrů, čím vyšší známka, tím pozitivnější hodnocení, a naopak.</a:t>
            </a:r>
          </a:p>
          <a:p>
            <a:r>
              <a:rPr lang="cs-CZ" sz="1400" dirty="0" smtClean="0"/>
              <a:t>V případě 5. části (Čas věnovaný studiu) jsou využity reverzní položky s opačnou polaritou hodnocení.</a:t>
            </a:r>
            <a:endParaRPr lang="cs-CZ" sz="1400" dirty="0"/>
          </a:p>
          <a:p>
            <a:r>
              <a:rPr lang="cs-CZ" sz="1400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58554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2</a:t>
            </a:r>
            <a:r>
              <a:rPr lang="cs-CZ" sz="3600" b="1" strike="noStrike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R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espondenti</a:t>
            </a:r>
            <a:endParaRPr lang="cs-CZ" sz="3600" b="0" strike="noStrike" spc="-1" dirty="0">
              <a:latin typeface="Arial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7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900265"/>
              </p:ext>
            </p:extLst>
          </p:nvPr>
        </p:nvGraphicFramePr>
        <p:xfrm>
          <a:off x="566640" y="1291807"/>
          <a:ext cx="4378740" cy="380597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1551720">
                  <a:extLst>
                    <a:ext uri="{9D8B030D-6E8A-4147-A177-3AD203B41FA5}">
                      <a16:colId xmlns:a16="http://schemas.microsoft.com/office/drawing/2014/main" val="1188636317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898199476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791977958"/>
                    </a:ext>
                  </a:extLst>
                </a:gridCol>
              </a:tblGrid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Fakulta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206176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18583920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16,2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846888504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FHS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76492132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FLKŘ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10,9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15013892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FAME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169558407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15,3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526280338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15,6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596393769"/>
                  </a:ext>
                </a:extLst>
              </a:tr>
              <a:tr h="42288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cs-CZ" sz="20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Celkem UTB</a:t>
                      </a:r>
                      <a:endParaRPr lang="cs-CZ" sz="20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339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20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80066211"/>
                  </a:ext>
                </a:extLst>
              </a:tr>
            </a:tbl>
          </a:graphicData>
        </a:graphic>
      </p:graphicFrame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233449"/>
              </p:ext>
            </p:extLst>
          </p:nvPr>
        </p:nvGraphicFramePr>
        <p:xfrm>
          <a:off x="5047675" y="1291806"/>
          <a:ext cx="4572000" cy="380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7224934"/>
              </p:ext>
            </p:extLst>
          </p:nvPr>
        </p:nvGraphicFramePr>
        <p:xfrm>
          <a:off x="5047676" y="1291805"/>
          <a:ext cx="4572000" cy="380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908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457200" y="439620"/>
            <a:ext cx="921258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Přehled celkových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výsledků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187450" y="1288475"/>
            <a:ext cx="789559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/>
              <a:t>Následující </a:t>
            </a:r>
            <a:r>
              <a:rPr lang="cs-CZ" b="1" dirty="0" err="1" smtClean="0"/>
              <a:t>slidy</a:t>
            </a:r>
            <a:r>
              <a:rPr lang="cs-CZ" b="1" dirty="0" smtClean="0"/>
              <a:t> shrnují výsledky podle definovaných částí hodnocení:</a:t>
            </a:r>
          </a:p>
          <a:p>
            <a:r>
              <a:rPr lang="cs-CZ" dirty="0" smtClean="0"/>
              <a:t>	Část </a:t>
            </a:r>
            <a:r>
              <a:rPr lang="cs-CZ" dirty="0"/>
              <a:t>1.) Vzdělávání a podpora studentů</a:t>
            </a:r>
          </a:p>
          <a:p>
            <a:r>
              <a:rPr lang="cs-CZ" dirty="0" smtClean="0"/>
              <a:t>	Část </a:t>
            </a:r>
            <a:r>
              <a:rPr lang="cs-CZ" dirty="0"/>
              <a:t>2.) Studijní </a:t>
            </a:r>
            <a:r>
              <a:rPr lang="cs-CZ" dirty="0" smtClean="0"/>
              <a:t>prostředí</a:t>
            </a:r>
          </a:p>
          <a:p>
            <a:r>
              <a:rPr lang="cs-CZ" dirty="0" smtClean="0"/>
              <a:t>	Část </a:t>
            </a:r>
            <a:r>
              <a:rPr lang="cs-CZ" dirty="0"/>
              <a:t>3.) Participace</a:t>
            </a:r>
          </a:p>
          <a:p>
            <a:r>
              <a:rPr lang="cs-CZ" dirty="0" smtClean="0"/>
              <a:t>	Část </a:t>
            </a:r>
            <a:r>
              <a:rPr lang="cs-CZ" dirty="0"/>
              <a:t>4.) Stimulace a soudržnost</a:t>
            </a:r>
          </a:p>
          <a:p>
            <a:r>
              <a:rPr lang="cs-CZ" dirty="0" smtClean="0"/>
              <a:t>	Část </a:t>
            </a:r>
            <a:r>
              <a:rPr lang="cs-CZ" dirty="0"/>
              <a:t>5.) Čas věnovaný studiu</a:t>
            </a:r>
          </a:p>
          <a:p>
            <a:r>
              <a:rPr lang="cs-CZ" dirty="0" smtClean="0"/>
              <a:t>	Část </a:t>
            </a:r>
            <a:r>
              <a:rPr lang="cs-CZ" dirty="0"/>
              <a:t>6.) Relevance pro trh práce</a:t>
            </a:r>
          </a:p>
          <a:p>
            <a:r>
              <a:rPr lang="cs-CZ" dirty="0" smtClean="0"/>
              <a:t>	Část </a:t>
            </a:r>
            <a:r>
              <a:rPr lang="cs-CZ" dirty="0"/>
              <a:t>7.) </a:t>
            </a:r>
            <a:r>
              <a:rPr lang="cs-CZ" dirty="0" err="1"/>
              <a:t>Mobilitní</a:t>
            </a:r>
            <a:r>
              <a:rPr lang="cs-CZ" dirty="0"/>
              <a:t> příležitosti</a:t>
            </a:r>
          </a:p>
          <a:p>
            <a:r>
              <a:rPr lang="cs-CZ" dirty="0" smtClean="0"/>
              <a:t>	Část </a:t>
            </a:r>
            <a:r>
              <a:rPr lang="cs-CZ" dirty="0"/>
              <a:t>8.) Hodnocení </a:t>
            </a:r>
            <a:r>
              <a:rPr lang="cs-CZ" dirty="0" smtClean="0"/>
              <a:t>studijních výsledků</a:t>
            </a:r>
            <a:endParaRPr lang="cs-CZ" dirty="0"/>
          </a:p>
          <a:p>
            <a:r>
              <a:rPr lang="cs-CZ" dirty="0" smtClean="0"/>
              <a:t>	Část </a:t>
            </a:r>
            <a:r>
              <a:rPr lang="cs-CZ" dirty="0"/>
              <a:t>9.) Výsledky učení</a:t>
            </a:r>
          </a:p>
          <a:p>
            <a:r>
              <a:rPr lang="cs-CZ" dirty="0" smtClean="0"/>
              <a:t>	Část </a:t>
            </a:r>
            <a:r>
              <a:rPr lang="cs-CZ" dirty="0"/>
              <a:t>10.) Očekávání, spokojenost, </a:t>
            </a:r>
            <a:r>
              <a:rPr lang="cs-CZ" dirty="0" smtClean="0"/>
              <a:t>motivace</a:t>
            </a:r>
          </a:p>
          <a:p>
            <a:endParaRPr lang="cs-CZ" dirty="0"/>
          </a:p>
          <a:p>
            <a:r>
              <a:rPr lang="cs-CZ" sz="1400" dirty="0" smtClean="0"/>
              <a:t>Prezentace má formu tabulek s průměrnými výsledky, kde průměr 3,5 a vyšší je označen zeleně (pozitivní), průměr 3,0 a nižší je označen červeně (průměrné a negativní výsledky). </a:t>
            </a:r>
          </a:p>
          <a:p>
            <a:r>
              <a:rPr lang="cs-CZ" sz="1400" dirty="0" smtClean="0"/>
              <a:t>V části 5 je značeno reverzně.</a:t>
            </a:r>
            <a:endParaRPr lang="cs-CZ" sz="1400" dirty="0"/>
          </a:p>
        </p:txBody>
      </p:sp>
      <p:sp>
        <p:nvSpPr>
          <p:cNvPr id="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9387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1846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/ Část 1.) Vzdělávání a podpora studentů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027748"/>
              </p:ext>
            </p:extLst>
          </p:nvPr>
        </p:nvGraphicFramePr>
        <p:xfrm>
          <a:off x="495620" y="1352393"/>
          <a:ext cx="9072558" cy="4065427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67820">
                  <a:extLst>
                    <a:ext uri="{9D8B030D-6E8A-4147-A177-3AD203B41FA5}">
                      <a16:colId xmlns:a16="http://schemas.microsoft.com/office/drawing/2014/main" val="291157899"/>
                    </a:ext>
                  </a:extLst>
                </a:gridCol>
                <a:gridCol w="807720">
                  <a:extLst>
                    <a:ext uri="{9D8B030D-6E8A-4147-A177-3AD203B41FA5}">
                      <a16:colId xmlns:a16="http://schemas.microsoft.com/office/drawing/2014/main" val="3347748507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568907210"/>
                    </a:ext>
                  </a:extLst>
                </a:gridCol>
                <a:gridCol w="796358">
                  <a:extLst>
                    <a:ext uri="{9D8B030D-6E8A-4147-A177-3AD203B41FA5}">
                      <a16:colId xmlns:a16="http://schemas.microsoft.com/office/drawing/2014/main" val="2327090381"/>
                    </a:ext>
                  </a:extLst>
                </a:gridCol>
                <a:gridCol w="735262">
                  <a:extLst>
                    <a:ext uri="{9D8B030D-6E8A-4147-A177-3AD203B41FA5}">
                      <a16:colId xmlns:a16="http://schemas.microsoft.com/office/drawing/2014/main" val="223830445"/>
                    </a:ext>
                  </a:extLst>
                </a:gridCol>
                <a:gridCol w="624840">
                  <a:extLst>
                    <a:ext uri="{9D8B030D-6E8A-4147-A177-3AD203B41FA5}">
                      <a16:colId xmlns:a16="http://schemas.microsoft.com/office/drawing/2014/main" val="1165701419"/>
                    </a:ext>
                  </a:extLst>
                </a:gridCol>
                <a:gridCol w="578183">
                  <a:extLst>
                    <a:ext uri="{9D8B030D-6E8A-4147-A177-3AD203B41FA5}">
                      <a16:colId xmlns:a16="http://schemas.microsoft.com/office/drawing/2014/main" val="1873909227"/>
                    </a:ext>
                  </a:extLst>
                </a:gridCol>
                <a:gridCol w="646095">
                  <a:extLst>
                    <a:ext uri="{9D8B030D-6E8A-4147-A177-3AD203B41FA5}">
                      <a16:colId xmlns:a16="http://schemas.microsoft.com/office/drawing/2014/main" val="515193536"/>
                    </a:ext>
                  </a:extLst>
                </a:gridCol>
              </a:tblGrid>
              <a:tr h="54011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Vzdělávání a podpora studentů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28031849"/>
                  </a:ext>
                </a:extLst>
              </a:tr>
              <a:tr h="7297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Schopnost </a:t>
                      </a:r>
                      <a:r>
                        <a:rPr lang="cs-CZ" sz="1800" dirty="0">
                          <a:effectLst/>
                        </a:rPr>
                        <a:t>pedagogů činit výuku zajímavou.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016685"/>
                  </a:ext>
                </a:extLst>
              </a:tr>
              <a:tr h="7297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Schopnost </a:t>
                      </a:r>
                      <a:r>
                        <a:rPr lang="cs-CZ" sz="1800" dirty="0">
                          <a:effectLst/>
                        </a:rPr>
                        <a:t>pedagogů vysvětlovat složitou učební látku.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959689"/>
                  </a:ext>
                </a:extLst>
              </a:tr>
              <a:tr h="7297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Nakolik obsah výuky odpovídal studijnímu plánu.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526510"/>
                  </a:ext>
                </a:extLst>
              </a:tr>
              <a:tr h="7297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Konstruktivní </a:t>
                      </a:r>
                      <a:r>
                        <a:rPr lang="cs-CZ" sz="1800" dirty="0" smtClean="0">
                          <a:effectLst/>
                        </a:rPr>
                        <a:t>zpětná vazba </a:t>
                      </a:r>
                      <a:r>
                        <a:rPr lang="cs-CZ" sz="1800" dirty="0">
                          <a:effectLst/>
                        </a:rPr>
                        <a:t>na vlastní studijní výsledky.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276973"/>
                  </a:ext>
                </a:extLst>
              </a:tr>
              <a:tr h="606406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Podpora ze strany vyučujících.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3,9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t" latinLnBrk="0" hangingPunct="1"/>
                      <a:r>
                        <a:rPr lang="cs-CZ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5051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38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studentů 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2.) Studijní prostředí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991390"/>
              </p:ext>
            </p:extLst>
          </p:nvPr>
        </p:nvGraphicFramePr>
        <p:xfrm>
          <a:off x="566640" y="1445695"/>
          <a:ext cx="9004082" cy="370897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913481">
                  <a:extLst>
                    <a:ext uri="{9D8B030D-6E8A-4147-A177-3AD203B41FA5}">
                      <a16:colId xmlns:a16="http://schemas.microsoft.com/office/drawing/2014/main" val="1902743587"/>
                    </a:ext>
                  </a:extLst>
                </a:gridCol>
                <a:gridCol w="726351">
                  <a:extLst>
                    <a:ext uri="{9D8B030D-6E8A-4147-A177-3AD203B41FA5}">
                      <a16:colId xmlns:a16="http://schemas.microsoft.com/office/drawing/2014/main" val="3139221918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1148807741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1253613958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372051486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681233704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645041846"/>
                    </a:ext>
                  </a:extLst>
                </a:gridCol>
                <a:gridCol w="727375">
                  <a:extLst>
                    <a:ext uri="{9D8B030D-6E8A-4147-A177-3AD203B41FA5}">
                      <a16:colId xmlns:a16="http://schemas.microsoft.com/office/drawing/2014/main" val="2056142012"/>
                    </a:ext>
                  </a:extLst>
                </a:gridCol>
              </a:tblGrid>
              <a:tr h="38863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Studijní prostředí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42343578"/>
                  </a:ext>
                </a:extLst>
              </a:tr>
              <a:tr h="840290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Velikost </a:t>
                      </a:r>
                      <a:r>
                        <a:rPr lang="cs-CZ" sz="1600" kern="1200" dirty="0">
                          <a:effectLst/>
                        </a:rPr>
                        <a:t>studijních skupin (např. kruhů, seminárních skupin aj.) v rámci studijního oboru.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650892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600" kern="1200" dirty="0" smtClean="0">
                          <a:effectLst/>
                        </a:rPr>
                        <a:t>Učebny </a:t>
                      </a:r>
                      <a:r>
                        <a:rPr lang="pl-PL" sz="1600" kern="1200" dirty="0">
                          <a:effectLst/>
                        </a:rPr>
                        <a:t>a </a:t>
                      </a:r>
                      <a:r>
                        <a:rPr lang="pl-PL" sz="1600" kern="1200" dirty="0" smtClean="0">
                          <a:effectLst/>
                        </a:rPr>
                        <a:t>další studijní </a:t>
                      </a:r>
                      <a:r>
                        <a:rPr lang="pl-PL" sz="1600" kern="1200" dirty="0">
                          <a:effectLst/>
                        </a:rPr>
                        <a:t>prostory.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646175"/>
                  </a:ext>
                </a:extLst>
              </a:tr>
              <a:tr h="699934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Vybavení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studijní pomůcky využívané</a:t>
                      </a:r>
                      <a:r>
                        <a:rPr lang="cs-CZ" sz="1600" kern="1200" baseline="0" dirty="0" smtClean="0">
                          <a:effectLst/>
                        </a:rPr>
                        <a:t> </a:t>
                      </a:r>
                      <a:r>
                        <a:rPr lang="cs-CZ" sz="1600" kern="1200" dirty="0" smtClean="0">
                          <a:effectLst/>
                        </a:rPr>
                        <a:t>při </a:t>
                      </a:r>
                      <a:r>
                        <a:rPr lang="cs-CZ" sz="1600" kern="1200" dirty="0">
                          <a:effectLst/>
                        </a:rPr>
                        <a:t>studiu.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211510"/>
                  </a:ext>
                </a:extLst>
              </a:tr>
              <a:tr h="357402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Knihovna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knihovní služby.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28944"/>
                  </a:ext>
                </a:extLst>
              </a:tr>
              <a:tr h="1042466">
                <a:tc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kern="1200" dirty="0" smtClean="0">
                          <a:effectLst/>
                        </a:rPr>
                        <a:t>Počítačové vybavení </a:t>
                      </a:r>
                      <a:r>
                        <a:rPr lang="cs-CZ" sz="1600" kern="1200" dirty="0">
                          <a:effectLst/>
                        </a:rPr>
                        <a:t>a </a:t>
                      </a:r>
                      <a:r>
                        <a:rPr lang="cs-CZ" sz="1600" kern="1200" dirty="0" smtClean="0">
                          <a:effectLst/>
                        </a:rPr>
                        <a:t>další </a:t>
                      </a:r>
                      <a:r>
                        <a:rPr lang="cs-CZ" sz="1600" kern="1200" dirty="0">
                          <a:effectLst/>
                        </a:rPr>
                        <a:t>IT </a:t>
                      </a:r>
                      <a:r>
                        <a:rPr lang="cs-CZ" sz="1600" kern="1200" dirty="0" smtClean="0">
                          <a:effectLst/>
                        </a:rPr>
                        <a:t>služby </a:t>
                      </a:r>
                      <a:r>
                        <a:rPr lang="cs-CZ" sz="1600" kern="1200" dirty="0">
                          <a:effectLst/>
                        </a:rPr>
                        <a:t>(např. </a:t>
                      </a:r>
                      <a:r>
                        <a:rPr lang="cs-CZ" sz="1600" kern="1200" dirty="0" smtClean="0">
                          <a:effectLst/>
                        </a:rPr>
                        <a:t>dostupnost </a:t>
                      </a:r>
                      <a:r>
                        <a:rPr lang="cs-CZ" sz="1600" kern="1200" dirty="0">
                          <a:effectLst/>
                        </a:rPr>
                        <a:t>připojení k internetu, </a:t>
                      </a:r>
                      <a:r>
                        <a:rPr lang="cs-CZ" sz="1600" kern="1200" dirty="0" smtClean="0">
                          <a:effectLst/>
                        </a:rPr>
                        <a:t>dostupnost </a:t>
                      </a:r>
                      <a:r>
                        <a:rPr lang="cs-CZ" sz="1600" kern="1200" dirty="0">
                          <a:effectLst/>
                        </a:rPr>
                        <a:t>počítačů aj.).</a:t>
                      </a:r>
                      <a:endParaRPr lang="cs-CZ" sz="20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47" marR="6947" marT="6947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301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11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3.) Participace studentů </a:t>
            </a:r>
            <a:endParaRPr lang="cs-CZ" sz="3600" b="1" spc="-1" dirty="0">
              <a:solidFill>
                <a:srgbClr val="EA7500"/>
              </a:solidFill>
              <a:latin typeface="Source Sans Pro"/>
              <a:ea typeface="DejaVu Sans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529685"/>
              </p:ext>
            </p:extLst>
          </p:nvPr>
        </p:nvGraphicFramePr>
        <p:xfrm>
          <a:off x="566640" y="1445694"/>
          <a:ext cx="9155333" cy="360281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416840">
                  <a:extLst>
                    <a:ext uri="{9D8B030D-6E8A-4147-A177-3AD203B41FA5}">
                      <a16:colId xmlns:a16="http://schemas.microsoft.com/office/drawing/2014/main" val="3324336790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4281420009"/>
                    </a:ext>
                  </a:extLst>
                </a:gridCol>
                <a:gridCol w="776850">
                  <a:extLst>
                    <a:ext uri="{9D8B030D-6E8A-4147-A177-3AD203B41FA5}">
                      <a16:colId xmlns:a16="http://schemas.microsoft.com/office/drawing/2014/main" val="2862567017"/>
                    </a:ext>
                  </a:extLst>
                </a:gridCol>
                <a:gridCol w="571890">
                  <a:extLst>
                    <a:ext uri="{9D8B030D-6E8A-4147-A177-3AD203B41FA5}">
                      <a16:colId xmlns:a16="http://schemas.microsoft.com/office/drawing/2014/main" val="881118477"/>
                    </a:ext>
                  </a:extLst>
                </a:gridCol>
                <a:gridCol w="750020">
                  <a:extLst>
                    <a:ext uri="{9D8B030D-6E8A-4147-A177-3AD203B41FA5}">
                      <a16:colId xmlns:a16="http://schemas.microsoft.com/office/drawing/2014/main" val="767852004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512069382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1381660829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2565785074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>
                          <a:effectLst/>
                        </a:rPr>
                        <a:t>Participace studentů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292851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Možnost </a:t>
                      </a:r>
                      <a:r>
                        <a:rPr lang="cs-CZ" sz="1800" kern="1200" dirty="0">
                          <a:effectLst/>
                        </a:rPr>
                        <a:t>studentů ovlivňovat obsah a formy výuky.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077319"/>
                  </a:ext>
                </a:extLst>
              </a:tr>
              <a:tr h="1087393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kern="1200" dirty="0" smtClean="0">
                          <a:effectLst/>
                        </a:rPr>
                        <a:t>Způsob, </a:t>
                      </a:r>
                      <a:r>
                        <a:rPr lang="pl-PL" sz="1800" kern="1200" dirty="0">
                          <a:effectLst/>
                        </a:rPr>
                        <a:t>jak se pracuje s kritikou a připomínkami studentů.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61194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</a:rPr>
                        <a:t>Vliv </a:t>
                      </a:r>
                      <a:r>
                        <a:rPr lang="cs-CZ" sz="1800" kern="1200" dirty="0">
                          <a:effectLst/>
                        </a:rPr>
                        <a:t>studentů na chod univerzity.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3,4</a:t>
                      </a:r>
                    </a:p>
                  </a:txBody>
                  <a:tcPr marL="7620" marR="7620" marT="7620" marB="0">
                    <a:solidFill>
                      <a:srgbClr val="FDEF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26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77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20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Hodnocení kvality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studijních programů z pohledu </a:t>
            </a:r>
            <a:r>
              <a:rPr lang="cs-CZ" sz="1300" spc="-1" dirty="0">
                <a:solidFill>
                  <a:srgbClr val="EA7500"/>
                </a:solidFill>
                <a:latin typeface="Source Sans Pro"/>
              </a:rPr>
              <a:t>absolventů </a:t>
            </a:r>
            <a:r>
              <a:rPr lang="cs-CZ" sz="1300" spc="-1" dirty="0" smtClean="0">
                <a:solidFill>
                  <a:srgbClr val="EA7500"/>
                </a:solidFill>
                <a:latin typeface="Source Sans Pro"/>
              </a:rPr>
              <a:t>v roce 2024</a:t>
            </a:r>
            <a:endParaRPr lang="cs-CZ" sz="1300" spc="-1" dirty="0"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9308880" cy="5539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>
            <a:spAutoFit/>
          </a:bodyPr>
          <a:lstStyle/>
          <a:p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3 </a:t>
            </a:r>
            <a:r>
              <a:rPr lang="cs-CZ" sz="3600" b="1" spc="-1" dirty="0" smtClean="0">
                <a:solidFill>
                  <a:srgbClr val="EA7500"/>
                </a:solidFill>
                <a:latin typeface="Source Sans Pro"/>
                <a:ea typeface="DejaVu Sans"/>
              </a:rPr>
              <a:t>/ Část 4.) </a:t>
            </a:r>
            <a:r>
              <a:rPr lang="cs-CZ" sz="3600" b="1" spc="-1" dirty="0">
                <a:solidFill>
                  <a:srgbClr val="EA7500"/>
                </a:solidFill>
                <a:latin typeface="Source Sans Pro"/>
                <a:ea typeface="DejaVu Sans"/>
              </a:rPr>
              <a:t>Stimulace a soudržnost 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66640" y="1137918"/>
            <a:ext cx="915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		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375976"/>
              </p:ext>
            </p:extLst>
          </p:nvPr>
        </p:nvGraphicFramePr>
        <p:xfrm>
          <a:off x="566640" y="1445694"/>
          <a:ext cx="9155333" cy="3153234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4150140">
                  <a:extLst>
                    <a:ext uri="{9D8B030D-6E8A-4147-A177-3AD203B41FA5}">
                      <a16:colId xmlns:a16="http://schemas.microsoft.com/office/drawing/2014/main" val="3324336790"/>
                    </a:ext>
                  </a:extLst>
                </a:gridCol>
                <a:gridCol w="784860">
                  <a:extLst>
                    <a:ext uri="{9D8B030D-6E8A-4147-A177-3AD203B41FA5}">
                      <a16:colId xmlns:a16="http://schemas.microsoft.com/office/drawing/2014/main" val="4281420009"/>
                    </a:ext>
                  </a:extLst>
                </a:gridCol>
                <a:gridCol w="769620">
                  <a:extLst>
                    <a:ext uri="{9D8B030D-6E8A-4147-A177-3AD203B41FA5}">
                      <a16:colId xmlns:a16="http://schemas.microsoft.com/office/drawing/2014/main" val="286256701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881118477"/>
                    </a:ext>
                  </a:extLst>
                </a:gridCol>
                <a:gridCol w="780500">
                  <a:extLst>
                    <a:ext uri="{9D8B030D-6E8A-4147-A177-3AD203B41FA5}">
                      <a16:colId xmlns:a16="http://schemas.microsoft.com/office/drawing/2014/main" val="767852004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512069382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1381660829"/>
                    </a:ext>
                  </a:extLst>
                </a:gridCol>
                <a:gridCol w="661471">
                  <a:extLst>
                    <a:ext uri="{9D8B030D-6E8A-4147-A177-3AD203B41FA5}">
                      <a16:colId xmlns:a16="http://schemas.microsoft.com/office/drawing/2014/main" val="2565785074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kern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Stimulace</a:t>
                      </a:r>
                      <a:r>
                        <a:rPr lang="cs-CZ" sz="1800" kern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a soudržnost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FAI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 smtClean="0">
                          <a:effectLst/>
                        </a:rPr>
                        <a:t>FaME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FHS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FLKŘ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FMK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FT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UTB</a:t>
                      </a:r>
                      <a:endParaRPr lang="cs-CZ" sz="3200" dirty="0"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292851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Stimulující.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077319"/>
                  </a:ext>
                </a:extLst>
              </a:tr>
              <a:tr h="749950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Akademicky náročný.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7620" marR="7620" marT="762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611943"/>
                  </a:ext>
                </a:extLst>
              </a:tr>
              <a:tr h="720348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Skládal </a:t>
                      </a: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z předmětů, které </a:t>
                      </a:r>
                      <a:r>
                        <a:rPr lang="cs-CZ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byly </a:t>
                      </a:r>
                      <a:r>
                        <a:rPr lang="cs-CZ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dobře propojeny a integrovány.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3,8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3,7</a:t>
                      </a:r>
                    </a:p>
                  </a:txBody>
                  <a:tcPr marL="7620" marR="7620" marT="762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26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40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1707</TotalTime>
  <Words>1598</Words>
  <Application>Microsoft Office PowerPoint</Application>
  <PresentationFormat>Vlastní</PresentationFormat>
  <Paragraphs>579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18</vt:i4>
      </vt:variant>
    </vt:vector>
  </HeadingPairs>
  <TitlesOfParts>
    <vt:vector size="31" baseType="lpstr">
      <vt:lpstr>Microsoft YaHei</vt:lpstr>
      <vt:lpstr>Arial</vt:lpstr>
      <vt:lpstr>Calibri</vt:lpstr>
      <vt:lpstr>DejaVu Sans</vt:lpstr>
      <vt:lpstr>Source Sans Pro</vt:lpstr>
      <vt:lpstr>SourceSansPro-Light</vt:lpstr>
      <vt:lpstr>Symbol</vt:lpstr>
      <vt:lpstr>Times New Roman</vt:lpstr>
      <vt:lpstr>Trebuchet MS</vt:lpstr>
      <vt:lpstr>Wingdings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Uživatel</dc:creator>
  <dc:description/>
  <cp:lastModifiedBy>Uživatel</cp:lastModifiedBy>
  <cp:revision>127</cp:revision>
  <dcterms:created xsi:type="dcterms:W3CDTF">2019-09-03T10:06:13Z</dcterms:created>
  <dcterms:modified xsi:type="dcterms:W3CDTF">2024-05-06T21:13:23Z</dcterms:modified>
  <dc:language>cs-CZ</dc:language>
</cp:coreProperties>
</file>