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4"/>
  </p:sldMasterIdLst>
  <p:notesMasterIdLst>
    <p:notesMasterId r:id="rId14"/>
  </p:notesMasterIdLst>
  <p:handoutMasterIdLst>
    <p:handoutMasterId r:id="rId15"/>
  </p:handoutMasterIdLst>
  <p:sldIdLst>
    <p:sldId id="346" r:id="rId5"/>
    <p:sldId id="423" r:id="rId6"/>
    <p:sldId id="424" r:id="rId7"/>
    <p:sldId id="416" r:id="rId8"/>
    <p:sldId id="417" r:id="rId9"/>
    <p:sldId id="418" r:id="rId10"/>
    <p:sldId id="419" r:id="rId11"/>
    <p:sldId id="420" r:id="rId12"/>
    <p:sldId id="425" r:id="rId13"/>
  </p:sldIdLst>
  <p:sldSz cx="12192000" cy="6858000"/>
  <p:notesSz cx="6808788" cy="9940925"/>
  <p:defaultTextStyle>
    <a:defPPr>
      <a:defRPr lang="cs-CZ"/>
    </a:defPPr>
    <a:lvl1pPr marL="0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6351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2791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69186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5581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2022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38370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4720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1071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808"/>
    <a:srgbClr val="FF7800"/>
    <a:srgbClr val="E65014"/>
    <a:srgbClr val="CE1818"/>
    <a:srgbClr val="57CBEF"/>
    <a:srgbClr val="AC1414"/>
    <a:srgbClr val="46505A"/>
    <a:srgbClr val="BECDD2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217" cy="499113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5981" y="0"/>
            <a:ext cx="2951217" cy="499113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r">
              <a:defRPr sz="1200"/>
            </a:lvl1pPr>
          </a:lstStyle>
          <a:p>
            <a:fld id="{C6249783-9EC6-435C-AB1E-EB41F81EE266}" type="datetimeFigureOut">
              <a:rPr lang="cs-CZ" smtClean="0"/>
              <a:t>27.04.2020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41813"/>
            <a:ext cx="2951217" cy="499113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5981" y="9441813"/>
            <a:ext cx="2951217" cy="499113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r">
              <a:defRPr sz="1200"/>
            </a:lvl1pPr>
          </a:lstStyle>
          <a:p>
            <a:fld id="{AD3F33AC-FC3A-475C-8022-863481DABD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08628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217" cy="499113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5981" y="0"/>
            <a:ext cx="2951217" cy="499113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r">
              <a:defRPr sz="1200"/>
            </a:lvl1pPr>
          </a:lstStyle>
          <a:p>
            <a:fld id="{FAFCFC3C-FE49-46B6-9360-AEE57FDBBAE5}" type="datetimeFigureOut">
              <a:rPr lang="cs-CZ" smtClean="0"/>
              <a:t>27.04.2020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4238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68" tIns="45784" rIns="91568" bIns="45784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0562" y="4784488"/>
            <a:ext cx="5447666" cy="3913425"/>
          </a:xfrm>
          <a:prstGeom prst="rect">
            <a:avLst/>
          </a:prstGeom>
        </p:spPr>
        <p:txBody>
          <a:bodyPr vert="horz" lIns="91568" tIns="45784" rIns="91568" bIns="45784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41813"/>
            <a:ext cx="2951217" cy="499113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5981" y="9441813"/>
            <a:ext cx="2951217" cy="499113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r">
              <a:defRPr sz="1200"/>
            </a:lvl1pPr>
          </a:lstStyle>
          <a:p>
            <a:fld id="{2DFF1F90-FB22-44E5-89DA-015AE8F120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88980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603" indent="0" algn="ctr">
              <a:buNone/>
              <a:defRPr sz="2000"/>
            </a:lvl2pPr>
            <a:lvl3pPr marL="913267" indent="0" algn="ctr">
              <a:buNone/>
              <a:defRPr sz="1900"/>
            </a:lvl3pPr>
            <a:lvl4pPr marL="1369900" indent="0" algn="ctr">
              <a:buNone/>
              <a:defRPr sz="1600"/>
            </a:lvl4pPr>
            <a:lvl5pPr marL="1826533" indent="0" algn="ctr">
              <a:buNone/>
              <a:defRPr sz="1600"/>
            </a:lvl5pPr>
            <a:lvl6pPr marL="2283198" indent="0" algn="ctr">
              <a:buNone/>
              <a:defRPr sz="1600"/>
            </a:lvl6pPr>
            <a:lvl7pPr marL="2739798" indent="0" algn="ctr">
              <a:buNone/>
              <a:defRPr sz="1600"/>
            </a:lvl7pPr>
            <a:lvl8pPr marL="3196400" indent="0" algn="ctr">
              <a:buNone/>
              <a:defRPr sz="1600"/>
            </a:lvl8pPr>
            <a:lvl9pPr marL="3653003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27.04.2020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8169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27.04.2020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601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2" y="365140"/>
            <a:ext cx="2628900" cy="5811839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3" y="365140"/>
            <a:ext cx="7734300" cy="5811839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27.04.2020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831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14487" y="1825625"/>
            <a:ext cx="10339316" cy="4351339"/>
          </a:xfrm>
        </p:spPr>
        <p:txBody>
          <a:bodyPr/>
          <a:lstStyle>
            <a:lvl1pPr>
              <a:defRPr sz="3200">
                <a:solidFill>
                  <a:srgbClr val="080808"/>
                </a:solidFill>
              </a:defRPr>
            </a:lvl1pPr>
            <a:lvl2pPr>
              <a:defRPr sz="2800">
                <a:solidFill>
                  <a:srgbClr val="080808"/>
                </a:solidFill>
              </a:defRPr>
            </a:lvl2pPr>
            <a:lvl3pPr>
              <a:defRPr sz="2400">
                <a:solidFill>
                  <a:srgbClr val="080808"/>
                </a:solidFill>
              </a:defRPr>
            </a:lvl3pPr>
            <a:lvl4pPr>
              <a:defRPr sz="2000"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 smtClean="0"/>
              <a:t>Upravte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1014487" y="6356352"/>
            <a:ext cx="2566916" cy="365125"/>
          </a:xfrm>
        </p:spPr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27.04.2020</a:t>
            </a:fld>
            <a:endParaRPr lang="cs-CZ" dirty="0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77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1" y="1709805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60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32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699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65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31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397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6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30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27.04.2020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20707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014487" y="1825625"/>
            <a:ext cx="5005316" cy="4351339"/>
          </a:xfrm>
        </p:spPr>
        <p:txBody>
          <a:bodyPr/>
          <a:lstStyle>
            <a:lvl1pPr>
              <a:defRPr>
                <a:solidFill>
                  <a:srgbClr val="080808"/>
                </a:solidFill>
              </a:defRPr>
            </a:lvl1pPr>
            <a:lvl2pPr>
              <a:defRPr>
                <a:solidFill>
                  <a:srgbClr val="080808"/>
                </a:solidFill>
              </a:defRPr>
            </a:lvl2pPr>
            <a:lvl3pPr>
              <a:defRPr>
                <a:solidFill>
                  <a:srgbClr val="080808"/>
                </a:solidFill>
              </a:defRPr>
            </a:lvl3pPr>
            <a:lvl4pPr>
              <a:defRPr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 smtClean="0"/>
              <a:t>Upravte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>
            <a:lvl1pPr>
              <a:defRPr>
                <a:solidFill>
                  <a:srgbClr val="080808"/>
                </a:solidFill>
              </a:defRPr>
            </a:lvl1pPr>
            <a:lvl2pPr>
              <a:defRPr>
                <a:solidFill>
                  <a:srgbClr val="080808"/>
                </a:solidFill>
              </a:defRPr>
            </a:lvl2pPr>
            <a:lvl3pPr>
              <a:defRPr>
                <a:solidFill>
                  <a:srgbClr val="080808"/>
                </a:solidFill>
              </a:defRPr>
            </a:lvl3pPr>
            <a:lvl4pPr>
              <a:defRPr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 smtClean="0"/>
              <a:t>Upravte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27.04.2020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9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15428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603" indent="0">
              <a:buNone/>
              <a:defRPr sz="2000" b="1"/>
            </a:lvl2pPr>
            <a:lvl3pPr marL="913267" indent="0">
              <a:buNone/>
              <a:defRPr sz="1900" b="1"/>
            </a:lvl3pPr>
            <a:lvl4pPr marL="1369900" indent="0">
              <a:buNone/>
              <a:defRPr sz="1600" b="1"/>
            </a:lvl4pPr>
            <a:lvl5pPr marL="1826533" indent="0">
              <a:buNone/>
              <a:defRPr sz="1600" b="1"/>
            </a:lvl5pPr>
            <a:lvl6pPr marL="2283198" indent="0">
              <a:buNone/>
              <a:defRPr sz="1600" b="1"/>
            </a:lvl6pPr>
            <a:lvl7pPr marL="2739798" indent="0">
              <a:buNone/>
              <a:defRPr sz="1600" b="1"/>
            </a:lvl7pPr>
            <a:lvl8pPr marL="3196400" indent="0">
              <a:buNone/>
              <a:defRPr sz="1600" b="1"/>
            </a:lvl8pPr>
            <a:lvl9pPr marL="3653003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603" indent="0">
              <a:buNone/>
              <a:defRPr sz="2000" b="1"/>
            </a:lvl2pPr>
            <a:lvl3pPr marL="913267" indent="0">
              <a:buNone/>
              <a:defRPr sz="1900" b="1"/>
            </a:lvl3pPr>
            <a:lvl4pPr marL="1369900" indent="0">
              <a:buNone/>
              <a:defRPr sz="1600" b="1"/>
            </a:lvl4pPr>
            <a:lvl5pPr marL="1826533" indent="0">
              <a:buNone/>
              <a:defRPr sz="1600" b="1"/>
            </a:lvl5pPr>
            <a:lvl6pPr marL="2283198" indent="0">
              <a:buNone/>
              <a:defRPr sz="1600" b="1"/>
            </a:lvl6pPr>
            <a:lvl7pPr marL="2739798" indent="0">
              <a:buNone/>
              <a:defRPr sz="1600" b="1"/>
            </a:lvl7pPr>
            <a:lvl8pPr marL="3196400" indent="0">
              <a:buNone/>
              <a:defRPr sz="1600" b="1"/>
            </a:lvl8pPr>
            <a:lvl9pPr marL="3653003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27.04.2020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9497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27.04.2020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177937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27.04.2020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384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51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603" indent="0">
              <a:buNone/>
              <a:defRPr sz="1500"/>
            </a:lvl2pPr>
            <a:lvl3pPr marL="913267" indent="0">
              <a:buNone/>
              <a:defRPr sz="1200"/>
            </a:lvl3pPr>
            <a:lvl4pPr marL="1369900" indent="0">
              <a:buNone/>
              <a:defRPr sz="1100"/>
            </a:lvl4pPr>
            <a:lvl5pPr marL="1826533" indent="0">
              <a:buNone/>
              <a:defRPr sz="1100"/>
            </a:lvl5pPr>
            <a:lvl6pPr marL="2283198" indent="0">
              <a:buNone/>
              <a:defRPr sz="1100"/>
            </a:lvl6pPr>
            <a:lvl7pPr marL="2739798" indent="0">
              <a:buNone/>
              <a:defRPr sz="1100"/>
            </a:lvl7pPr>
            <a:lvl8pPr marL="3196400" indent="0">
              <a:buNone/>
              <a:defRPr sz="1100"/>
            </a:lvl8pPr>
            <a:lvl9pPr marL="3653003" indent="0">
              <a:buNone/>
              <a:defRPr sz="11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27.04.2020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314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51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6603" indent="0">
              <a:buNone/>
              <a:defRPr sz="2800"/>
            </a:lvl2pPr>
            <a:lvl3pPr marL="913267" indent="0">
              <a:buNone/>
              <a:defRPr sz="2400"/>
            </a:lvl3pPr>
            <a:lvl4pPr marL="1369900" indent="0">
              <a:buNone/>
              <a:defRPr sz="2000"/>
            </a:lvl4pPr>
            <a:lvl5pPr marL="1826533" indent="0">
              <a:buNone/>
              <a:defRPr sz="2000"/>
            </a:lvl5pPr>
            <a:lvl6pPr marL="2283198" indent="0">
              <a:buNone/>
              <a:defRPr sz="2000"/>
            </a:lvl6pPr>
            <a:lvl7pPr marL="2739798" indent="0">
              <a:buNone/>
              <a:defRPr sz="2000"/>
            </a:lvl7pPr>
            <a:lvl8pPr marL="3196400" indent="0">
              <a:buNone/>
              <a:defRPr sz="2000"/>
            </a:lvl8pPr>
            <a:lvl9pPr marL="3653003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603" indent="0">
              <a:buNone/>
              <a:defRPr sz="1500"/>
            </a:lvl2pPr>
            <a:lvl3pPr marL="913267" indent="0">
              <a:buNone/>
              <a:defRPr sz="1200"/>
            </a:lvl3pPr>
            <a:lvl4pPr marL="1369900" indent="0">
              <a:buNone/>
              <a:defRPr sz="1100"/>
            </a:lvl4pPr>
            <a:lvl5pPr marL="1826533" indent="0">
              <a:buNone/>
              <a:defRPr sz="1100"/>
            </a:lvl5pPr>
            <a:lvl6pPr marL="2283198" indent="0">
              <a:buNone/>
              <a:defRPr sz="1100"/>
            </a:lvl6pPr>
            <a:lvl7pPr marL="2739798" indent="0">
              <a:buNone/>
              <a:defRPr sz="1100"/>
            </a:lvl7pPr>
            <a:lvl8pPr marL="3196400" indent="0">
              <a:buNone/>
              <a:defRPr sz="1100"/>
            </a:lvl8pPr>
            <a:lvl9pPr marL="3653003" indent="0">
              <a:buNone/>
              <a:defRPr sz="11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27.04.2020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296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340" tIns="45718" rIns="91340" bIns="45718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340" tIns="45718" rIns="91340" bIns="45718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340" tIns="45718" rIns="91340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67"/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 defTabSz="913267"/>
              <a:t>27.04.2020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340" tIns="45718" rIns="91340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67"/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340" tIns="45718" rIns="91340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67"/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 defTabSz="913267"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325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iming>
    <p:tnLst>
      <p:par>
        <p:cTn id="1" dur="indefinite" restart="never" nodeType="tmRoot"/>
      </p:par>
    </p:tnLst>
  </p:timing>
  <p:txStyles>
    <p:titleStyle>
      <a:lvl1pPr algn="l" defTabSz="91326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333" indent="-228333" algn="l" defTabSz="91326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998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598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200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803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1467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8100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4733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1398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603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267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900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533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198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798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6400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3003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8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04875" y="614152"/>
            <a:ext cx="10401300" cy="4126236"/>
          </a:xfrm>
        </p:spPr>
        <p:txBody>
          <a:bodyPr anchor="ctr">
            <a:normAutofit/>
          </a:bodyPr>
          <a:lstStyle/>
          <a:p>
            <a:r>
              <a:rPr lang="cs-CZ" sz="4900" b="1" dirty="0" smtClean="0">
                <a:solidFill>
                  <a:schemeClr val="bg1"/>
                </a:solidFill>
              </a:rPr>
              <a:t/>
            </a:r>
            <a:br>
              <a:rPr lang="cs-CZ" sz="4900" b="1" dirty="0" smtClean="0">
                <a:solidFill>
                  <a:schemeClr val="bg1"/>
                </a:solidFill>
              </a:rPr>
            </a:br>
            <a:r>
              <a:rPr lang="cs-CZ" sz="4900" b="1" dirty="0" smtClean="0">
                <a:solidFill>
                  <a:schemeClr val="bg1"/>
                </a:solidFill>
              </a:rPr>
              <a:t>MONITORING INTERNACIONALIZACE</a:t>
            </a:r>
            <a:br>
              <a:rPr lang="cs-CZ" sz="4900" b="1" dirty="0" smtClean="0">
                <a:solidFill>
                  <a:schemeClr val="bg1"/>
                </a:solidFill>
              </a:rPr>
            </a:br>
            <a:r>
              <a:rPr lang="cs-CZ" sz="4900" b="1" dirty="0" smtClean="0">
                <a:solidFill>
                  <a:schemeClr val="bg1"/>
                </a:solidFill>
              </a:rPr>
              <a:t/>
            </a:r>
            <a:br>
              <a:rPr lang="cs-CZ" sz="4900" b="1" dirty="0" smtClean="0">
                <a:solidFill>
                  <a:schemeClr val="bg1"/>
                </a:solidFill>
              </a:rPr>
            </a:br>
            <a:r>
              <a:rPr lang="cs-CZ" sz="4900" b="1" dirty="0" smtClean="0">
                <a:solidFill>
                  <a:schemeClr val="bg1"/>
                </a:solidFill>
              </a:rPr>
              <a:t>HODNOCENÍ A DOPORUČENÍ </a:t>
            </a:r>
            <a:r>
              <a:rPr lang="cs-CZ" sz="4900" b="1" dirty="0" smtClean="0">
                <a:solidFill>
                  <a:schemeClr val="bg1"/>
                </a:solidFill>
              </a:rPr>
              <a:t>ZE STRANY EXPERTŮ</a:t>
            </a:r>
            <a:r>
              <a:rPr lang="cs-CZ" b="1" dirty="0" smtClean="0">
                <a:solidFill>
                  <a:schemeClr val="bg1"/>
                </a:solidFill>
              </a:rPr>
              <a:t/>
            </a:r>
            <a:br>
              <a:rPr lang="cs-CZ" b="1" dirty="0" smtClean="0">
                <a:solidFill>
                  <a:schemeClr val="bg1"/>
                </a:solidFill>
              </a:rPr>
            </a:br>
            <a:endParaRPr lang="cs-CZ" sz="3100" b="1" dirty="0">
              <a:solidFill>
                <a:schemeClr val="bg1"/>
              </a:solidFill>
            </a:endParaRPr>
          </a:p>
        </p:txBody>
      </p:sp>
      <p:sp>
        <p:nvSpPr>
          <p:cNvPr id="6" name="Podnadpis 2"/>
          <p:cNvSpPr txBox="1">
            <a:spLocks/>
          </p:cNvSpPr>
          <p:nvPr/>
        </p:nvSpPr>
        <p:spPr>
          <a:xfrm>
            <a:off x="1524000" y="4447310"/>
            <a:ext cx="9144000" cy="1144880"/>
          </a:xfrm>
          <a:prstGeom prst="rect">
            <a:avLst/>
          </a:prstGeom>
        </p:spPr>
        <p:txBody>
          <a:bodyPr vert="horz" lIns="91340" tIns="45718" rIns="91340" bIns="45718" rtlCol="0">
            <a:normAutofit fontScale="8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800" b="1" dirty="0" smtClean="0">
                <a:solidFill>
                  <a:prstClr val="white"/>
                </a:solidFill>
              </a:rPr>
              <a:t>Michaela Blahová</a:t>
            </a:r>
          </a:p>
          <a:p>
            <a:endParaRPr lang="cs-CZ" sz="2800" b="1" dirty="0" smtClean="0">
              <a:solidFill>
                <a:prstClr val="white"/>
              </a:solidFill>
            </a:endParaRPr>
          </a:p>
          <a:p>
            <a:r>
              <a:rPr lang="cs-CZ" sz="2800" b="1" dirty="0" smtClean="0">
                <a:solidFill>
                  <a:prstClr val="white"/>
                </a:solidFill>
              </a:rPr>
              <a:t>28. </a:t>
            </a:r>
            <a:r>
              <a:rPr lang="cs-CZ" sz="2800" b="1" dirty="0" smtClean="0">
                <a:solidFill>
                  <a:prstClr val="white"/>
                </a:solidFill>
              </a:rPr>
              <a:t>4. 2020</a:t>
            </a:r>
            <a:endParaRPr lang="cs-CZ" sz="2800" b="1" dirty="0">
              <a:solidFill>
                <a:prstClr val="white"/>
              </a:solidFill>
            </a:endParaRPr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000" y="5837967"/>
            <a:ext cx="2880000" cy="68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962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380757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>
              <a:defRPr/>
            </a:pPr>
            <a:endParaRPr lang="cs-CZ">
              <a:solidFill>
                <a:prstClr val="white"/>
              </a:solidFill>
            </a:endParaRPr>
          </a:p>
        </p:txBody>
      </p:sp>
      <p:sp>
        <p:nvSpPr>
          <p:cNvPr id="9" name="Nadpis 7"/>
          <p:cNvSpPr>
            <a:spLocks noGrp="1"/>
          </p:cNvSpPr>
          <p:nvPr>
            <p:ph type="title"/>
          </p:nvPr>
        </p:nvSpPr>
        <p:spPr>
          <a:xfrm>
            <a:off x="1014486" y="365125"/>
            <a:ext cx="11177513" cy="1325563"/>
          </a:xfrm>
        </p:spPr>
        <p:txBody>
          <a:bodyPr>
            <a:normAutofit/>
          </a:bodyPr>
          <a:lstStyle/>
          <a:p>
            <a:r>
              <a:rPr lang="cs-CZ" sz="3600" dirty="0"/>
              <a:t>Monitoring internacionalizace – </a:t>
            </a:r>
            <a:r>
              <a:rPr lang="cs-CZ" sz="3600" dirty="0" smtClean="0"/>
              <a:t>hodnocení</a:t>
            </a:r>
            <a:endParaRPr lang="cs-CZ" sz="3600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9" y="721905"/>
            <a:ext cx="637499" cy="6120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1082351" y="1572658"/>
            <a:ext cx="106089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b="1" dirty="0">
              <a:solidFill>
                <a:srgbClr val="080808"/>
              </a:solidFill>
            </a:endParaRP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1721" y="1354688"/>
            <a:ext cx="6935168" cy="971686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2679" y="2430047"/>
            <a:ext cx="6982799" cy="2876951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42679" y="5238524"/>
            <a:ext cx="7106642" cy="1619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495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380757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>
              <a:defRPr/>
            </a:pPr>
            <a:endParaRPr lang="cs-CZ">
              <a:solidFill>
                <a:prstClr val="white"/>
              </a:solidFill>
            </a:endParaRPr>
          </a:p>
        </p:txBody>
      </p:sp>
      <p:sp>
        <p:nvSpPr>
          <p:cNvPr id="9" name="Nadpis 7"/>
          <p:cNvSpPr>
            <a:spLocks noGrp="1"/>
          </p:cNvSpPr>
          <p:nvPr>
            <p:ph type="title"/>
          </p:nvPr>
        </p:nvSpPr>
        <p:spPr>
          <a:xfrm>
            <a:off x="1014486" y="365125"/>
            <a:ext cx="11177513" cy="1325563"/>
          </a:xfrm>
        </p:spPr>
        <p:txBody>
          <a:bodyPr>
            <a:normAutofit/>
          </a:bodyPr>
          <a:lstStyle/>
          <a:p>
            <a:r>
              <a:rPr lang="cs-CZ" sz="3600" dirty="0"/>
              <a:t>Monitoring internacionalizace – </a:t>
            </a:r>
            <a:r>
              <a:rPr lang="cs-CZ" sz="3600" dirty="0" smtClean="0"/>
              <a:t>hodnocení</a:t>
            </a:r>
            <a:endParaRPr lang="cs-CZ" sz="3600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9" y="721905"/>
            <a:ext cx="637499" cy="6120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1082351" y="1572658"/>
            <a:ext cx="106089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b="1" dirty="0">
              <a:solidFill>
                <a:srgbClr val="080808"/>
              </a:solidFill>
            </a:endParaRP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1721" y="1354688"/>
            <a:ext cx="6935168" cy="971686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1721" y="2680900"/>
            <a:ext cx="7268589" cy="1600423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4563" y="4635849"/>
            <a:ext cx="7325747" cy="1657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131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380757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>
              <a:defRPr/>
            </a:pPr>
            <a:endParaRPr lang="cs-CZ">
              <a:solidFill>
                <a:prstClr val="white"/>
              </a:solidFill>
            </a:endParaRPr>
          </a:p>
        </p:txBody>
      </p:sp>
      <p:sp>
        <p:nvSpPr>
          <p:cNvPr id="9" name="Nadpis 7"/>
          <p:cNvSpPr>
            <a:spLocks noGrp="1"/>
          </p:cNvSpPr>
          <p:nvPr>
            <p:ph type="title"/>
          </p:nvPr>
        </p:nvSpPr>
        <p:spPr>
          <a:xfrm>
            <a:off x="1014486" y="365125"/>
            <a:ext cx="11177513" cy="1325563"/>
          </a:xfrm>
        </p:spPr>
        <p:txBody>
          <a:bodyPr>
            <a:normAutofit/>
          </a:bodyPr>
          <a:lstStyle/>
          <a:p>
            <a:r>
              <a:rPr lang="cs-CZ" sz="3600" dirty="0" smtClean="0"/>
              <a:t>Monitoring internacionalizace – doporučení ze strany expertů</a:t>
            </a:r>
            <a:endParaRPr lang="cs-CZ" sz="3600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9" y="721905"/>
            <a:ext cx="637499" cy="6120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1082351" y="1572658"/>
            <a:ext cx="106089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b="1" dirty="0">
              <a:solidFill>
                <a:srgbClr val="080808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1082351" y="1572658"/>
            <a:ext cx="1043908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800" dirty="0" smtClean="0">
                <a:solidFill>
                  <a:srgbClr val="080808"/>
                </a:solidFill>
              </a:rPr>
              <a:t>Okamžitá:</a:t>
            </a:r>
          </a:p>
          <a:p>
            <a:endParaRPr lang="cs-CZ" sz="1800" dirty="0" smtClean="0">
              <a:solidFill>
                <a:srgbClr val="080808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80808"/>
                </a:solidFill>
              </a:rPr>
              <a:t>Improve and optimize the Internationalization Strategic Plan with input from the widest variety of stakeholders, mirrored by Faculty level Plans with specific and measurable </a:t>
            </a:r>
            <a:r>
              <a:rPr lang="en-US" sz="1800" dirty="0" smtClean="0">
                <a:solidFill>
                  <a:srgbClr val="080808"/>
                </a:solidFill>
              </a:rPr>
              <a:t>objectives</a:t>
            </a:r>
            <a:endParaRPr lang="cs-CZ" sz="1800" dirty="0" smtClean="0">
              <a:solidFill>
                <a:srgbClr val="080808"/>
              </a:solidFill>
            </a:endParaRPr>
          </a:p>
          <a:p>
            <a:r>
              <a:rPr lang="cs-CZ" sz="1800" dirty="0">
                <a:solidFill>
                  <a:srgbClr val="080808"/>
                </a:solidFill>
              </a:rPr>
              <a:t>	</a:t>
            </a:r>
            <a:r>
              <a:rPr lang="cs-CZ" sz="1800" i="1" dirty="0" smtClean="0">
                <a:solidFill>
                  <a:srgbClr val="FF0000"/>
                </a:solidFill>
              </a:rPr>
              <a:t>Tvorba nového Strategického plánu 21+ (internacionalizace součástí hlavních pilířů).</a:t>
            </a:r>
          </a:p>
          <a:p>
            <a:r>
              <a:rPr lang="cs-CZ" sz="1800" i="1" dirty="0" smtClean="0">
                <a:solidFill>
                  <a:srgbClr val="FF0000"/>
                </a:solidFill>
              </a:rPr>
              <a:t>	Tvorba samostatné Strategie internacionalizace.</a:t>
            </a:r>
            <a:endParaRPr lang="cs-CZ" sz="1800" dirty="0" smtClean="0">
              <a:solidFill>
                <a:srgbClr val="080808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80808"/>
                </a:solidFill>
              </a:rPr>
              <a:t>Ensure that internationalization is strongly communicated by the university leadership</a:t>
            </a:r>
            <a:endParaRPr lang="cs-CZ" sz="1800" dirty="0" smtClean="0">
              <a:solidFill>
                <a:srgbClr val="080808"/>
              </a:solidFill>
            </a:endParaRPr>
          </a:p>
          <a:p>
            <a:r>
              <a:rPr lang="cs-CZ" sz="1800" dirty="0" smtClean="0">
                <a:solidFill>
                  <a:srgbClr val="FF0000"/>
                </a:solidFill>
              </a:rPr>
              <a:t>	</a:t>
            </a:r>
            <a:r>
              <a:rPr lang="cs-CZ" sz="1800" i="1" dirty="0" smtClean="0">
                <a:solidFill>
                  <a:srgbClr val="FF0000"/>
                </a:solidFill>
              </a:rPr>
              <a:t>V návaznosti na nový Strategický plán 21+.</a:t>
            </a:r>
            <a:endParaRPr lang="cs-CZ" sz="18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9206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380757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>
              <a:defRPr/>
            </a:pPr>
            <a:endParaRPr lang="cs-CZ">
              <a:solidFill>
                <a:prstClr val="white"/>
              </a:solidFill>
            </a:endParaRPr>
          </a:p>
        </p:txBody>
      </p:sp>
      <p:sp>
        <p:nvSpPr>
          <p:cNvPr id="9" name="Nadpis 7"/>
          <p:cNvSpPr>
            <a:spLocks noGrp="1"/>
          </p:cNvSpPr>
          <p:nvPr>
            <p:ph type="title"/>
          </p:nvPr>
        </p:nvSpPr>
        <p:spPr>
          <a:xfrm>
            <a:off x="1014486" y="365125"/>
            <a:ext cx="11177513" cy="1325563"/>
          </a:xfrm>
        </p:spPr>
        <p:txBody>
          <a:bodyPr>
            <a:normAutofit/>
          </a:bodyPr>
          <a:lstStyle/>
          <a:p>
            <a:r>
              <a:rPr lang="cs-CZ" sz="3600" dirty="0"/>
              <a:t>Monitoring internacionalizace – doporučení ze strany expertů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9" y="721905"/>
            <a:ext cx="637499" cy="6120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1082351" y="1572658"/>
            <a:ext cx="106089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b="1" dirty="0">
              <a:solidFill>
                <a:srgbClr val="080808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1082351" y="1572658"/>
            <a:ext cx="1043908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800" dirty="0" smtClean="0">
                <a:solidFill>
                  <a:srgbClr val="080808"/>
                </a:solidFill>
              </a:rPr>
              <a:t>Krátkodobá (do 1 roku):</a:t>
            </a:r>
          </a:p>
          <a:p>
            <a:endParaRPr lang="cs-CZ" sz="1800" dirty="0" smtClean="0">
              <a:solidFill>
                <a:srgbClr val="080808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80808"/>
                </a:solidFill>
              </a:rPr>
              <a:t>Ensure that the new plan is supported by proper resources, especially in terms of staff (both administrative and academic</a:t>
            </a:r>
            <a:r>
              <a:rPr lang="en-US" sz="1800" dirty="0" smtClean="0">
                <a:solidFill>
                  <a:srgbClr val="080808"/>
                </a:solidFill>
              </a:rPr>
              <a:t>)</a:t>
            </a:r>
            <a:endParaRPr lang="cs-CZ" sz="1800" dirty="0" smtClean="0">
              <a:solidFill>
                <a:srgbClr val="080808"/>
              </a:solidFill>
            </a:endParaRPr>
          </a:p>
          <a:p>
            <a:r>
              <a:rPr lang="cs-CZ" sz="1800" dirty="0">
                <a:solidFill>
                  <a:srgbClr val="080808"/>
                </a:solidFill>
              </a:rPr>
              <a:t>	</a:t>
            </a:r>
            <a:r>
              <a:rPr lang="cs-CZ" sz="1800" i="1" dirty="0" smtClean="0">
                <a:solidFill>
                  <a:srgbClr val="FF0000"/>
                </a:solidFill>
              </a:rPr>
              <a:t>Projektové zdroje (UTB, MŠMT, EU, aj.), projektové záměry pro ITI Aglomerace Zlín, aj.</a:t>
            </a:r>
            <a:endParaRPr lang="en-US" sz="1800" dirty="0">
              <a:solidFill>
                <a:srgbClr val="080808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080808"/>
                </a:solidFill>
              </a:rPr>
              <a:t>Apply </a:t>
            </a:r>
            <a:r>
              <a:rPr lang="en-US" sz="1800" dirty="0">
                <a:solidFill>
                  <a:srgbClr val="080808"/>
                </a:solidFill>
              </a:rPr>
              <a:t>for additional KA107 funding in a strategic and planned manner, in order to meet students’ interest and to generate new potential </a:t>
            </a:r>
            <a:r>
              <a:rPr lang="en-US" sz="1800" dirty="0" smtClean="0">
                <a:solidFill>
                  <a:srgbClr val="080808"/>
                </a:solidFill>
              </a:rPr>
              <a:t>partners</a:t>
            </a:r>
            <a:endParaRPr lang="cs-CZ" sz="1800" dirty="0" smtClean="0">
              <a:solidFill>
                <a:srgbClr val="080808"/>
              </a:solidFill>
            </a:endParaRPr>
          </a:p>
          <a:p>
            <a:r>
              <a:rPr lang="cs-CZ" sz="1800" dirty="0">
                <a:solidFill>
                  <a:srgbClr val="080808"/>
                </a:solidFill>
              </a:rPr>
              <a:t>	</a:t>
            </a:r>
            <a:r>
              <a:rPr lang="cs-CZ" sz="1800" i="1" dirty="0" smtClean="0">
                <a:solidFill>
                  <a:srgbClr val="FF0000"/>
                </a:solidFill>
              </a:rPr>
              <a:t>V únoru 2020 podán projekt v rámci KA107. Podávají se projekty i v rámci KA2, aj. Pokračování v 	těchto </a:t>
            </a:r>
            <a:r>
              <a:rPr lang="cs-CZ" sz="1800" i="1" dirty="0" smtClean="0">
                <a:solidFill>
                  <a:srgbClr val="FF0000"/>
                </a:solidFill>
              </a:rPr>
              <a:t>	aktivitách </a:t>
            </a:r>
            <a:r>
              <a:rPr lang="cs-CZ" sz="1800" i="1" dirty="0" smtClean="0">
                <a:solidFill>
                  <a:srgbClr val="FF0000"/>
                </a:solidFill>
              </a:rPr>
              <a:t>i do budoucna.</a:t>
            </a:r>
            <a:endParaRPr lang="en-US" sz="1800" dirty="0">
              <a:solidFill>
                <a:srgbClr val="080808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080808"/>
                </a:solidFill>
              </a:rPr>
              <a:t>Establish </a:t>
            </a:r>
            <a:r>
              <a:rPr lang="en-US" sz="1800" dirty="0">
                <a:solidFill>
                  <a:srgbClr val="080808"/>
                </a:solidFill>
              </a:rPr>
              <a:t>a research grant support office and framework, either for the entire university or make sure each faculty has </a:t>
            </a:r>
            <a:r>
              <a:rPr lang="en-US" sz="1800" dirty="0" smtClean="0">
                <a:solidFill>
                  <a:srgbClr val="080808"/>
                </a:solidFill>
              </a:rPr>
              <a:t>one</a:t>
            </a:r>
            <a:endParaRPr lang="cs-CZ" sz="1800" dirty="0" smtClean="0">
              <a:solidFill>
                <a:srgbClr val="080808"/>
              </a:solidFill>
            </a:endParaRPr>
          </a:p>
          <a:p>
            <a:r>
              <a:rPr lang="cs-CZ" sz="1800" dirty="0">
                <a:solidFill>
                  <a:srgbClr val="080808"/>
                </a:solidFill>
              </a:rPr>
              <a:t>	</a:t>
            </a:r>
            <a:r>
              <a:rPr lang="cs-CZ" sz="1800" i="1" dirty="0" smtClean="0">
                <a:solidFill>
                  <a:srgbClr val="FF0000"/>
                </a:solidFill>
              </a:rPr>
              <a:t>Mezinárodní oddělení – centrum pro sdílení know-how při přípravě mezinárodních </a:t>
            </a:r>
            <a:r>
              <a:rPr lang="cs-CZ" sz="1800" i="1" dirty="0" smtClean="0">
                <a:solidFill>
                  <a:srgbClr val="FF0000"/>
                </a:solidFill>
              </a:rPr>
              <a:t>vzdělávacích a </a:t>
            </a:r>
            <a:r>
              <a:rPr lang="cs-CZ" sz="1800" i="1" dirty="0" err="1" smtClean="0">
                <a:solidFill>
                  <a:srgbClr val="FF0000"/>
                </a:solidFill>
              </a:rPr>
              <a:t>mobilitních</a:t>
            </a:r>
            <a:r>
              <a:rPr lang="cs-CZ" sz="1800" i="1" dirty="0" smtClean="0">
                <a:solidFill>
                  <a:srgbClr val="FF0000"/>
                </a:solidFill>
              </a:rPr>
              <a:t> 	projektů</a:t>
            </a:r>
            <a:r>
              <a:rPr lang="cs-CZ" sz="1800" i="1" dirty="0" smtClean="0">
                <a:solidFill>
                  <a:srgbClr val="FF0000"/>
                </a:solidFill>
              </a:rPr>
              <a:t>; </a:t>
            </a:r>
          </a:p>
          <a:p>
            <a:r>
              <a:rPr lang="cs-CZ" sz="1800" i="1" dirty="0">
                <a:solidFill>
                  <a:srgbClr val="FF0000"/>
                </a:solidFill>
              </a:rPr>
              <a:t>	</a:t>
            </a:r>
            <a:r>
              <a:rPr lang="cs-CZ" sz="1800" i="1" dirty="0" smtClean="0">
                <a:solidFill>
                  <a:srgbClr val="FF0000"/>
                </a:solidFill>
              </a:rPr>
              <a:t>Oddělení </a:t>
            </a:r>
            <a:r>
              <a:rPr lang="cs-CZ" sz="1800" i="1" dirty="0">
                <a:solidFill>
                  <a:srgbClr val="FF0000"/>
                </a:solidFill>
              </a:rPr>
              <a:t>strategického rozvoje I a II na </a:t>
            </a:r>
            <a:r>
              <a:rPr lang="cs-CZ" sz="1800" i="1" dirty="0" smtClean="0">
                <a:solidFill>
                  <a:srgbClr val="FF0000"/>
                </a:solidFill>
              </a:rPr>
              <a:t>UTB; </a:t>
            </a:r>
            <a:endParaRPr lang="cs-CZ" sz="1800" i="1" dirty="0">
              <a:solidFill>
                <a:srgbClr val="FF0000"/>
              </a:solidFill>
            </a:endParaRPr>
          </a:p>
          <a:p>
            <a:r>
              <a:rPr lang="cs-CZ" sz="1800" i="1" dirty="0" smtClean="0">
                <a:solidFill>
                  <a:srgbClr val="FF0000"/>
                </a:solidFill>
              </a:rPr>
              <a:t>	Projektová oddělení </a:t>
            </a:r>
            <a:r>
              <a:rPr lang="cs-CZ" sz="1800" i="1" dirty="0">
                <a:solidFill>
                  <a:srgbClr val="FF0000"/>
                </a:solidFill>
              </a:rPr>
              <a:t>(příp. jednotlivci) na fakultách / </a:t>
            </a:r>
            <a:r>
              <a:rPr lang="cs-CZ" sz="1800" i="1" dirty="0" smtClean="0">
                <a:solidFill>
                  <a:srgbClr val="FF0000"/>
                </a:solidFill>
              </a:rPr>
              <a:t>součástech. </a:t>
            </a:r>
            <a:endParaRPr lang="en-US" sz="1800" dirty="0">
              <a:solidFill>
                <a:srgbClr val="0808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3438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380757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>
              <a:defRPr/>
            </a:pPr>
            <a:endParaRPr lang="cs-CZ">
              <a:solidFill>
                <a:prstClr val="white"/>
              </a:solidFill>
            </a:endParaRPr>
          </a:p>
        </p:txBody>
      </p:sp>
      <p:sp>
        <p:nvSpPr>
          <p:cNvPr id="9" name="Nadpis 7"/>
          <p:cNvSpPr>
            <a:spLocks noGrp="1"/>
          </p:cNvSpPr>
          <p:nvPr>
            <p:ph type="title"/>
          </p:nvPr>
        </p:nvSpPr>
        <p:spPr>
          <a:xfrm>
            <a:off x="1014486" y="365125"/>
            <a:ext cx="11177513" cy="1325563"/>
          </a:xfrm>
        </p:spPr>
        <p:txBody>
          <a:bodyPr>
            <a:normAutofit/>
          </a:bodyPr>
          <a:lstStyle/>
          <a:p>
            <a:r>
              <a:rPr lang="cs-CZ" sz="3600" dirty="0"/>
              <a:t>Monitoring internacionalizace – doporučení ze strany expertů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9" y="721905"/>
            <a:ext cx="637499" cy="6120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1082351" y="1572658"/>
            <a:ext cx="106089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b="1" dirty="0">
              <a:solidFill>
                <a:srgbClr val="080808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1082351" y="1572658"/>
            <a:ext cx="10439089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800" dirty="0" smtClean="0">
                <a:solidFill>
                  <a:srgbClr val="080808"/>
                </a:solidFill>
              </a:rPr>
              <a:t>Krátkodobá (do 1 roku):</a:t>
            </a:r>
          </a:p>
          <a:p>
            <a:endParaRPr lang="cs-CZ" sz="1800" dirty="0" smtClean="0">
              <a:solidFill>
                <a:srgbClr val="080808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080808"/>
                </a:solidFill>
              </a:rPr>
              <a:t>Systematically </a:t>
            </a:r>
            <a:r>
              <a:rPr lang="en-US" sz="1800" dirty="0">
                <a:solidFill>
                  <a:srgbClr val="080808"/>
                </a:solidFill>
              </a:rPr>
              <a:t>review and assess the usefulness of all departmental, faculty, and university-wide partnerships; focus on a limited number of potential strategic </a:t>
            </a:r>
            <a:r>
              <a:rPr lang="en-US" sz="1800" dirty="0" smtClean="0">
                <a:solidFill>
                  <a:srgbClr val="080808"/>
                </a:solidFill>
              </a:rPr>
              <a:t>partnerships</a:t>
            </a:r>
            <a:r>
              <a:rPr lang="cs-CZ" sz="1800" dirty="0">
                <a:solidFill>
                  <a:srgbClr val="080808"/>
                </a:solidFill>
              </a:rPr>
              <a:t>	</a:t>
            </a:r>
            <a:endParaRPr lang="cs-CZ" sz="1800" dirty="0" smtClean="0">
              <a:solidFill>
                <a:srgbClr val="080808"/>
              </a:solidFill>
            </a:endParaRPr>
          </a:p>
          <a:p>
            <a:r>
              <a:rPr lang="cs-CZ" sz="1800" dirty="0">
                <a:solidFill>
                  <a:srgbClr val="080808"/>
                </a:solidFill>
              </a:rPr>
              <a:t>	</a:t>
            </a:r>
            <a:r>
              <a:rPr lang="cs-CZ" sz="1800" i="1" dirty="0" smtClean="0">
                <a:solidFill>
                  <a:srgbClr val="FF0000"/>
                </a:solidFill>
              </a:rPr>
              <a:t>Analýza proběhla v létě 2019. Bude probíhat i nadále.</a:t>
            </a:r>
            <a:endParaRPr lang="en-US" sz="1800" dirty="0">
              <a:solidFill>
                <a:srgbClr val="080808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080808"/>
                </a:solidFill>
              </a:rPr>
              <a:t>Develop </a:t>
            </a:r>
            <a:r>
              <a:rPr lang="en-US" sz="1800" dirty="0">
                <a:solidFill>
                  <a:srgbClr val="080808"/>
                </a:solidFill>
              </a:rPr>
              <a:t>a university-wide credit recognition policy for outgoing student </a:t>
            </a:r>
            <a:r>
              <a:rPr lang="en-US" sz="1800" dirty="0" err="1">
                <a:solidFill>
                  <a:srgbClr val="080808"/>
                </a:solidFill>
              </a:rPr>
              <a:t>mobilities</a:t>
            </a:r>
            <a:r>
              <a:rPr lang="en-US" sz="1800" dirty="0">
                <a:solidFill>
                  <a:srgbClr val="080808"/>
                </a:solidFill>
              </a:rPr>
              <a:t>, and provide training on the new standards for study program guarantors and </a:t>
            </a:r>
            <a:r>
              <a:rPr lang="en-US" sz="1800" dirty="0" smtClean="0">
                <a:solidFill>
                  <a:srgbClr val="080808"/>
                </a:solidFill>
              </a:rPr>
              <a:t>academics</a:t>
            </a:r>
            <a:endParaRPr lang="cs-CZ" sz="1800" dirty="0" smtClean="0">
              <a:solidFill>
                <a:srgbClr val="080808"/>
              </a:solidFill>
            </a:endParaRPr>
          </a:p>
          <a:p>
            <a:r>
              <a:rPr lang="cs-CZ" sz="1800" dirty="0">
                <a:solidFill>
                  <a:srgbClr val="080808"/>
                </a:solidFill>
              </a:rPr>
              <a:t>	</a:t>
            </a:r>
            <a:r>
              <a:rPr lang="cs-CZ" sz="1800" i="1" dirty="0" smtClean="0">
                <a:solidFill>
                  <a:srgbClr val="FF0000"/>
                </a:solidFill>
              </a:rPr>
              <a:t>Úprava směrnice rektora týkající se mobilit. </a:t>
            </a:r>
          </a:p>
          <a:p>
            <a:r>
              <a:rPr lang="cs-CZ" sz="1800" i="1" dirty="0">
                <a:solidFill>
                  <a:srgbClr val="FF0000"/>
                </a:solidFill>
              </a:rPr>
              <a:t>	V</a:t>
            </a:r>
            <a:r>
              <a:rPr lang="cs-CZ" sz="1800" i="1" dirty="0" smtClean="0">
                <a:solidFill>
                  <a:srgbClr val="FF0000"/>
                </a:solidFill>
              </a:rPr>
              <a:t>ytvoření návaznosti na nové programové období Erasmus + (EWP).</a:t>
            </a:r>
            <a:endParaRPr lang="cs-CZ" sz="1800" dirty="0" smtClean="0">
              <a:solidFill>
                <a:srgbClr val="080808"/>
              </a:solidFill>
            </a:endParaRPr>
          </a:p>
          <a:p>
            <a:endParaRPr lang="cs-CZ" sz="2800" dirty="0" smtClean="0">
              <a:solidFill>
                <a:srgbClr val="0808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68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380757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>
              <a:defRPr/>
            </a:pPr>
            <a:endParaRPr lang="cs-CZ">
              <a:solidFill>
                <a:prstClr val="white"/>
              </a:solidFill>
            </a:endParaRPr>
          </a:p>
        </p:txBody>
      </p:sp>
      <p:sp>
        <p:nvSpPr>
          <p:cNvPr id="9" name="Nadpis 7"/>
          <p:cNvSpPr>
            <a:spLocks noGrp="1"/>
          </p:cNvSpPr>
          <p:nvPr>
            <p:ph type="title"/>
          </p:nvPr>
        </p:nvSpPr>
        <p:spPr>
          <a:xfrm>
            <a:off x="1014486" y="365125"/>
            <a:ext cx="11177513" cy="1325563"/>
          </a:xfrm>
        </p:spPr>
        <p:txBody>
          <a:bodyPr>
            <a:normAutofit/>
          </a:bodyPr>
          <a:lstStyle/>
          <a:p>
            <a:r>
              <a:rPr lang="cs-CZ" sz="3600" dirty="0"/>
              <a:t>Monitoring internacionalizace – doporučení ze strany expertů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9" y="721905"/>
            <a:ext cx="637499" cy="6120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1082351" y="1572658"/>
            <a:ext cx="106089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b="1" dirty="0">
              <a:solidFill>
                <a:srgbClr val="080808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1082351" y="1572658"/>
            <a:ext cx="1043908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800" dirty="0" smtClean="0">
                <a:solidFill>
                  <a:srgbClr val="080808"/>
                </a:solidFill>
              </a:rPr>
              <a:t>Střednědobá (1-3 roky):</a:t>
            </a:r>
          </a:p>
          <a:p>
            <a:endParaRPr lang="cs-CZ" sz="1800" dirty="0" smtClean="0">
              <a:solidFill>
                <a:srgbClr val="080808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80808"/>
                </a:solidFill>
              </a:rPr>
              <a:t>Establish new strategic partnerships and develop new multiple joint </a:t>
            </a:r>
            <a:r>
              <a:rPr lang="en-US" sz="1800" dirty="0" smtClean="0">
                <a:solidFill>
                  <a:srgbClr val="080808"/>
                </a:solidFill>
              </a:rPr>
              <a:t>programs</a:t>
            </a:r>
            <a:endParaRPr lang="cs-CZ" sz="1800" dirty="0" smtClean="0">
              <a:solidFill>
                <a:srgbClr val="080808"/>
              </a:solidFill>
            </a:endParaRPr>
          </a:p>
          <a:p>
            <a:r>
              <a:rPr lang="cs-CZ" sz="1800" dirty="0">
                <a:solidFill>
                  <a:srgbClr val="080808"/>
                </a:solidFill>
              </a:rPr>
              <a:t>	</a:t>
            </a:r>
            <a:r>
              <a:rPr lang="cs-CZ" sz="1800" i="1" dirty="0" smtClean="0">
                <a:solidFill>
                  <a:srgbClr val="FF0000"/>
                </a:solidFill>
              </a:rPr>
              <a:t>Bude řešeno ve spolupráci s fakultami/součástmi.</a:t>
            </a:r>
            <a:endParaRPr lang="cs-CZ" sz="1800" dirty="0" smtClean="0">
              <a:solidFill>
                <a:srgbClr val="080808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080808"/>
                </a:solidFill>
              </a:rPr>
              <a:t>Receive </a:t>
            </a:r>
            <a:r>
              <a:rPr lang="en-US" sz="1800" dirty="0">
                <a:solidFill>
                  <a:srgbClr val="080808"/>
                </a:solidFill>
              </a:rPr>
              <a:t>the HR Award for the entire </a:t>
            </a:r>
            <a:r>
              <a:rPr lang="en-US" sz="1800" dirty="0" smtClean="0">
                <a:solidFill>
                  <a:srgbClr val="080808"/>
                </a:solidFill>
              </a:rPr>
              <a:t>university</a:t>
            </a:r>
            <a:endParaRPr lang="cs-CZ" sz="1800" dirty="0" smtClean="0">
              <a:solidFill>
                <a:srgbClr val="080808"/>
              </a:solidFill>
            </a:endParaRPr>
          </a:p>
          <a:p>
            <a:r>
              <a:rPr lang="cs-CZ" sz="1800" dirty="0">
                <a:solidFill>
                  <a:srgbClr val="080808"/>
                </a:solidFill>
              </a:rPr>
              <a:t>	</a:t>
            </a:r>
            <a:r>
              <a:rPr lang="cs-CZ" sz="1800" i="1" dirty="0" smtClean="0">
                <a:solidFill>
                  <a:srgbClr val="FF0000"/>
                </a:solidFill>
              </a:rPr>
              <a:t>Získána pro CPS v roce 2019 a CEBIA-</a:t>
            </a:r>
            <a:r>
              <a:rPr lang="cs-CZ" sz="1800" i="1" dirty="0" err="1" smtClean="0">
                <a:solidFill>
                  <a:srgbClr val="FF0000"/>
                </a:solidFill>
              </a:rPr>
              <a:t>Tech</a:t>
            </a:r>
            <a:r>
              <a:rPr lang="cs-CZ" sz="1800" i="1" dirty="0" smtClean="0">
                <a:solidFill>
                  <a:srgbClr val="FF0000"/>
                </a:solidFill>
              </a:rPr>
              <a:t> v roce 2018.</a:t>
            </a:r>
          </a:p>
          <a:p>
            <a:r>
              <a:rPr lang="cs-CZ" sz="1800" i="1" dirty="0">
                <a:solidFill>
                  <a:srgbClr val="FF0000"/>
                </a:solidFill>
              </a:rPr>
              <a:t>	</a:t>
            </a:r>
            <a:r>
              <a:rPr lang="cs-CZ" sz="1800" i="1" dirty="0" smtClean="0">
                <a:solidFill>
                  <a:srgbClr val="FF0000"/>
                </a:solidFill>
              </a:rPr>
              <a:t>UTB bude žádat o HR </a:t>
            </a:r>
            <a:r>
              <a:rPr lang="cs-CZ" sz="1800" i="1" dirty="0" err="1" smtClean="0">
                <a:solidFill>
                  <a:srgbClr val="FF0000"/>
                </a:solidFill>
              </a:rPr>
              <a:t>Award</a:t>
            </a:r>
            <a:r>
              <a:rPr lang="cs-CZ" sz="1800" i="1" dirty="0" smtClean="0">
                <a:solidFill>
                  <a:srgbClr val="FF0000"/>
                </a:solidFill>
              </a:rPr>
              <a:t> jako celek v blízké době.</a:t>
            </a:r>
            <a:endParaRPr lang="cs-CZ" sz="1800" dirty="0" smtClean="0">
              <a:solidFill>
                <a:srgbClr val="080808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080808"/>
                </a:solidFill>
              </a:rPr>
              <a:t>Create </a:t>
            </a:r>
            <a:r>
              <a:rPr lang="en-US" sz="1800" dirty="0">
                <a:solidFill>
                  <a:srgbClr val="080808"/>
                </a:solidFill>
              </a:rPr>
              <a:t>an evaluation system for research grants in order to demonstrate their contribution to </a:t>
            </a:r>
            <a:r>
              <a:rPr lang="en-US" sz="1800" dirty="0" smtClean="0">
                <a:solidFill>
                  <a:srgbClr val="080808"/>
                </a:solidFill>
              </a:rPr>
              <a:t>internationalization</a:t>
            </a:r>
            <a:endParaRPr lang="cs-CZ" sz="1800" dirty="0" smtClean="0">
              <a:solidFill>
                <a:srgbClr val="080808"/>
              </a:solidFill>
            </a:endParaRPr>
          </a:p>
          <a:p>
            <a:r>
              <a:rPr lang="cs-CZ" sz="1800" dirty="0">
                <a:solidFill>
                  <a:srgbClr val="080808"/>
                </a:solidFill>
              </a:rPr>
              <a:t>	</a:t>
            </a:r>
            <a:r>
              <a:rPr lang="cs-CZ" sz="1800" i="1" dirty="0" smtClean="0">
                <a:solidFill>
                  <a:srgbClr val="FF0000"/>
                </a:solidFill>
              </a:rPr>
              <a:t>Řeší se společně s prorektorem pro tvůrčí </a:t>
            </a:r>
            <a:r>
              <a:rPr lang="cs-CZ" sz="1800" i="1" dirty="0" smtClean="0">
                <a:solidFill>
                  <a:srgbClr val="FF0000"/>
                </a:solidFill>
              </a:rPr>
              <a:t>činnost (+knihovna).</a:t>
            </a:r>
            <a:endParaRPr lang="cs-CZ" sz="1800" dirty="0" smtClean="0">
              <a:solidFill>
                <a:srgbClr val="080808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080808"/>
                </a:solidFill>
              </a:rPr>
              <a:t>Review </a:t>
            </a:r>
            <a:r>
              <a:rPr lang="en-US" sz="1800" dirty="0">
                <a:solidFill>
                  <a:srgbClr val="080808"/>
                </a:solidFill>
              </a:rPr>
              <a:t>and update key metrics in Strategic Plan and Internationalization Plan annually, and map to responsible individuals/faculties/departments/administrative units to ensure accountability and responsibility for </a:t>
            </a:r>
            <a:r>
              <a:rPr lang="en-US" sz="1800" dirty="0" smtClean="0">
                <a:solidFill>
                  <a:srgbClr val="080808"/>
                </a:solidFill>
              </a:rPr>
              <a:t>progress</a:t>
            </a:r>
            <a:endParaRPr lang="cs-CZ" sz="1800" dirty="0">
              <a:solidFill>
                <a:srgbClr val="080808"/>
              </a:solidFill>
            </a:endParaRPr>
          </a:p>
          <a:p>
            <a:r>
              <a:rPr lang="cs-CZ" sz="1800" dirty="0" smtClean="0">
                <a:solidFill>
                  <a:srgbClr val="080808"/>
                </a:solidFill>
              </a:rPr>
              <a:t>	</a:t>
            </a:r>
            <a:r>
              <a:rPr lang="cs-CZ" sz="1800" i="1" dirty="0" smtClean="0">
                <a:solidFill>
                  <a:srgbClr val="FF0000"/>
                </a:solidFill>
              </a:rPr>
              <a:t>Řeší nově do detailu Strategický plán UTB 21+.</a:t>
            </a:r>
            <a:endParaRPr lang="cs-CZ" sz="1800" dirty="0" smtClean="0">
              <a:solidFill>
                <a:srgbClr val="080808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080808"/>
                </a:solidFill>
              </a:rPr>
              <a:t>Implement </a:t>
            </a:r>
            <a:r>
              <a:rPr lang="en-US" sz="1800" dirty="0">
                <a:solidFill>
                  <a:srgbClr val="080808"/>
                </a:solidFill>
              </a:rPr>
              <a:t>staff trainings on internationalization, to spread the capacity, knowledge, and support for the </a:t>
            </a:r>
            <a:r>
              <a:rPr lang="en-US" sz="1800" dirty="0" smtClean="0">
                <a:solidFill>
                  <a:srgbClr val="080808"/>
                </a:solidFill>
              </a:rPr>
              <a:t>process</a:t>
            </a:r>
            <a:endParaRPr lang="cs-CZ" sz="1800" dirty="0" smtClean="0">
              <a:solidFill>
                <a:srgbClr val="080808"/>
              </a:solidFill>
            </a:endParaRPr>
          </a:p>
          <a:p>
            <a:r>
              <a:rPr lang="cs-CZ" sz="1800" dirty="0">
                <a:solidFill>
                  <a:srgbClr val="080808"/>
                </a:solidFill>
              </a:rPr>
              <a:t>	</a:t>
            </a:r>
            <a:r>
              <a:rPr lang="cs-CZ" sz="1800" i="1" dirty="0">
                <a:solidFill>
                  <a:srgbClr val="FF0000"/>
                </a:solidFill>
              </a:rPr>
              <a:t>Řeší nově do detailu Strategický plán UTB 21</a:t>
            </a:r>
            <a:r>
              <a:rPr lang="cs-CZ" sz="1800" i="1" dirty="0" smtClean="0">
                <a:solidFill>
                  <a:srgbClr val="FF0000"/>
                </a:solidFill>
              </a:rPr>
              <a:t>+.</a:t>
            </a:r>
            <a:endParaRPr lang="cs-CZ" sz="1800" dirty="0">
              <a:solidFill>
                <a:srgbClr val="0808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941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380757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>
              <a:defRPr/>
            </a:pPr>
            <a:endParaRPr lang="cs-CZ">
              <a:solidFill>
                <a:prstClr val="white"/>
              </a:solidFill>
            </a:endParaRPr>
          </a:p>
        </p:txBody>
      </p:sp>
      <p:sp>
        <p:nvSpPr>
          <p:cNvPr id="9" name="Nadpis 7"/>
          <p:cNvSpPr>
            <a:spLocks noGrp="1"/>
          </p:cNvSpPr>
          <p:nvPr>
            <p:ph type="title"/>
          </p:nvPr>
        </p:nvSpPr>
        <p:spPr>
          <a:xfrm>
            <a:off x="1014486" y="365125"/>
            <a:ext cx="11177513" cy="1325563"/>
          </a:xfrm>
        </p:spPr>
        <p:txBody>
          <a:bodyPr>
            <a:normAutofit/>
          </a:bodyPr>
          <a:lstStyle/>
          <a:p>
            <a:r>
              <a:rPr lang="cs-CZ" sz="3600" dirty="0"/>
              <a:t>Monitoring internacionalizace – doporučení ze strany expertů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9" y="721905"/>
            <a:ext cx="637499" cy="6120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1082351" y="1572658"/>
            <a:ext cx="106089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b="1" dirty="0">
              <a:solidFill>
                <a:srgbClr val="080808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1082351" y="1572658"/>
            <a:ext cx="1043908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800" dirty="0" smtClean="0">
                <a:solidFill>
                  <a:srgbClr val="080808"/>
                </a:solidFill>
              </a:rPr>
              <a:t>Dlouhodobá (3+ roky):</a:t>
            </a:r>
          </a:p>
          <a:p>
            <a:endParaRPr lang="cs-CZ" sz="1800" dirty="0" smtClean="0">
              <a:solidFill>
                <a:srgbClr val="080808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80808"/>
                </a:solidFill>
              </a:rPr>
              <a:t>Join a consortium and apply for the European Universities </a:t>
            </a:r>
            <a:r>
              <a:rPr lang="en-US" sz="1800" dirty="0" smtClean="0">
                <a:solidFill>
                  <a:srgbClr val="080808"/>
                </a:solidFill>
              </a:rPr>
              <a:t>Initiative</a:t>
            </a:r>
            <a:endParaRPr lang="cs-CZ" sz="1800" dirty="0" smtClean="0">
              <a:solidFill>
                <a:srgbClr val="080808"/>
              </a:solidFill>
            </a:endParaRPr>
          </a:p>
          <a:p>
            <a:r>
              <a:rPr lang="cs-CZ" sz="1800" dirty="0">
                <a:solidFill>
                  <a:srgbClr val="080808"/>
                </a:solidFill>
              </a:rPr>
              <a:t>	</a:t>
            </a:r>
            <a:r>
              <a:rPr lang="cs-CZ" sz="1800" i="1" dirty="0" smtClean="0">
                <a:solidFill>
                  <a:srgbClr val="FF0000"/>
                </a:solidFill>
              </a:rPr>
              <a:t>Podána žádost o zapojení do projektu </a:t>
            </a:r>
            <a:r>
              <a:rPr lang="cs-CZ" sz="1800" i="1" dirty="0" err="1" smtClean="0">
                <a:solidFill>
                  <a:srgbClr val="FF0000"/>
                </a:solidFill>
              </a:rPr>
              <a:t>European</a:t>
            </a:r>
            <a:r>
              <a:rPr lang="cs-CZ" sz="1800" i="1" dirty="0" smtClean="0">
                <a:solidFill>
                  <a:srgbClr val="FF0000"/>
                </a:solidFill>
              </a:rPr>
              <a:t> </a:t>
            </a:r>
            <a:r>
              <a:rPr lang="cs-CZ" sz="1800" i="1" dirty="0" err="1" smtClean="0">
                <a:solidFill>
                  <a:srgbClr val="FF0000"/>
                </a:solidFill>
              </a:rPr>
              <a:t>Universities</a:t>
            </a:r>
            <a:r>
              <a:rPr lang="cs-CZ" sz="1800" i="1" dirty="0" smtClean="0">
                <a:solidFill>
                  <a:srgbClr val="FF0000"/>
                </a:solidFill>
              </a:rPr>
              <a:t> v únoru 2020.</a:t>
            </a:r>
            <a:endParaRPr lang="en-US" sz="1800" dirty="0">
              <a:solidFill>
                <a:srgbClr val="080808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080808"/>
                </a:solidFill>
              </a:rPr>
              <a:t>Work </a:t>
            </a:r>
            <a:r>
              <a:rPr lang="en-US" sz="1800" dirty="0">
                <a:solidFill>
                  <a:srgbClr val="080808"/>
                </a:solidFill>
              </a:rPr>
              <a:t>with the city of </a:t>
            </a:r>
            <a:r>
              <a:rPr lang="en-US" sz="1800" dirty="0" err="1">
                <a:solidFill>
                  <a:srgbClr val="080808"/>
                </a:solidFill>
              </a:rPr>
              <a:t>Zlín</a:t>
            </a:r>
            <a:r>
              <a:rPr lang="en-US" sz="1800" dirty="0">
                <a:solidFill>
                  <a:srgbClr val="080808"/>
                </a:solidFill>
              </a:rPr>
              <a:t> for further creating a welcoming environment for incoming students and staff, and to ensure that </a:t>
            </a:r>
            <a:r>
              <a:rPr lang="en-US" sz="1800" dirty="0" err="1">
                <a:solidFill>
                  <a:srgbClr val="080808"/>
                </a:solidFill>
              </a:rPr>
              <a:t>internationalisation</a:t>
            </a:r>
            <a:r>
              <a:rPr lang="en-US" sz="1800" dirty="0">
                <a:solidFill>
                  <a:srgbClr val="080808"/>
                </a:solidFill>
              </a:rPr>
              <a:t> activities are fully beneficial also for the local </a:t>
            </a:r>
            <a:r>
              <a:rPr lang="en-US" sz="1800" dirty="0" smtClean="0">
                <a:solidFill>
                  <a:srgbClr val="080808"/>
                </a:solidFill>
              </a:rPr>
              <a:t>community</a:t>
            </a:r>
            <a:endParaRPr lang="cs-CZ" sz="1800" dirty="0" smtClean="0">
              <a:solidFill>
                <a:srgbClr val="080808"/>
              </a:solidFill>
            </a:endParaRPr>
          </a:p>
          <a:p>
            <a:r>
              <a:rPr lang="cs-CZ" sz="1800" dirty="0">
                <a:solidFill>
                  <a:srgbClr val="080808"/>
                </a:solidFill>
              </a:rPr>
              <a:t>	</a:t>
            </a:r>
            <a:r>
              <a:rPr lang="cs-CZ" sz="1800" i="1" dirty="0">
                <a:solidFill>
                  <a:srgbClr val="FF0000"/>
                </a:solidFill>
              </a:rPr>
              <a:t>V rámci </a:t>
            </a:r>
            <a:r>
              <a:rPr lang="cs-CZ" sz="1800" i="1" dirty="0" smtClean="0">
                <a:solidFill>
                  <a:srgbClr val="FF0000"/>
                </a:solidFill>
              </a:rPr>
              <a:t>projektového záměru </a:t>
            </a:r>
            <a:r>
              <a:rPr lang="cs-CZ" sz="1800" i="1" dirty="0">
                <a:solidFill>
                  <a:srgbClr val="FF0000"/>
                </a:solidFill>
              </a:rPr>
              <a:t>pro ITI Aglomerace </a:t>
            </a:r>
            <a:r>
              <a:rPr lang="cs-CZ" sz="1800" i="1" dirty="0" smtClean="0">
                <a:solidFill>
                  <a:srgbClr val="FF0000"/>
                </a:solidFill>
              </a:rPr>
              <a:t>Zlín je připravován projekt ve spolupráci s TIC s 	názvem: </a:t>
            </a:r>
            <a:r>
              <a:rPr lang="cs-CZ" sz="1800" i="1" dirty="0" smtClean="0">
                <a:solidFill>
                  <a:srgbClr val="FF0000"/>
                </a:solidFill>
              </a:rPr>
              <a:t>	Rozvoj </a:t>
            </a:r>
            <a:r>
              <a:rPr lang="cs-CZ" sz="1800" i="1" dirty="0" smtClean="0">
                <a:solidFill>
                  <a:srgbClr val="FF0000"/>
                </a:solidFill>
              </a:rPr>
              <a:t>infrastruktury pro podporu integrace cizinců ve Zlínském kraji (plánované období </a:t>
            </a:r>
            <a:r>
              <a:rPr lang="cs-CZ" sz="1800" i="1" dirty="0" smtClean="0">
                <a:solidFill>
                  <a:srgbClr val="FF0000"/>
                </a:solidFill>
              </a:rPr>
              <a:t>2021-2027</a:t>
            </a:r>
            <a:r>
              <a:rPr lang="cs-CZ" sz="1800" i="1" dirty="0" smtClean="0">
                <a:solidFill>
                  <a:srgbClr val="FF0000"/>
                </a:solidFill>
              </a:rPr>
              <a:t>).</a:t>
            </a:r>
            <a:endParaRPr lang="cs-CZ" sz="1800" dirty="0" smtClean="0">
              <a:solidFill>
                <a:srgbClr val="0808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6195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380757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>
              <a:defRPr/>
            </a:pPr>
            <a:endParaRPr lang="cs-CZ">
              <a:solidFill>
                <a:prstClr val="white"/>
              </a:solidFill>
            </a:endParaRPr>
          </a:p>
        </p:txBody>
      </p:sp>
      <p:sp>
        <p:nvSpPr>
          <p:cNvPr id="9" name="Nadpis 7"/>
          <p:cNvSpPr>
            <a:spLocks noGrp="1"/>
          </p:cNvSpPr>
          <p:nvPr>
            <p:ph type="title"/>
          </p:nvPr>
        </p:nvSpPr>
        <p:spPr>
          <a:xfrm>
            <a:off x="1014486" y="365125"/>
            <a:ext cx="11177513" cy="1325563"/>
          </a:xfrm>
        </p:spPr>
        <p:txBody>
          <a:bodyPr>
            <a:normAutofit/>
          </a:bodyPr>
          <a:lstStyle/>
          <a:p>
            <a:r>
              <a:rPr lang="cs-CZ" sz="3600" dirty="0"/>
              <a:t>Monitoring internacionalizace – </a:t>
            </a:r>
            <a:r>
              <a:rPr lang="cs-CZ" sz="3600" dirty="0" smtClean="0"/>
              <a:t>Akční plán</a:t>
            </a:r>
            <a:endParaRPr lang="cs-CZ" sz="3600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9" y="721905"/>
            <a:ext cx="637499" cy="6120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1082351" y="1572658"/>
            <a:ext cx="106089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b="1" dirty="0">
              <a:solidFill>
                <a:srgbClr val="080808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1082351" y="1572658"/>
            <a:ext cx="10439089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800" dirty="0" smtClean="0">
                <a:solidFill>
                  <a:srgbClr val="080808"/>
                </a:solidFill>
              </a:rPr>
              <a:t>ÚKOL: Vytvoření </a:t>
            </a:r>
            <a:r>
              <a:rPr lang="cs-CZ" sz="1800" b="1" dirty="0" smtClean="0">
                <a:solidFill>
                  <a:srgbClr val="080808"/>
                </a:solidFill>
              </a:rPr>
              <a:t>Akčního plánu za UTB </a:t>
            </a:r>
            <a:r>
              <a:rPr lang="cs-CZ" sz="1800" dirty="0" smtClean="0">
                <a:solidFill>
                  <a:srgbClr val="080808"/>
                </a:solidFill>
              </a:rPr>
              <a:t>na období následujících 3 let.</a:t>
            </a:r>
          </a:p>
          <a:p>
            <a:endParaRPr lang="cs-CZ" sz="1800" dirty="0">
              <a:solidFill>
                <a:srgbClr val="080808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1800" dirty="0" smtClean="0">
                <a:solidFill>
                  <a:srgbClr val="080808"/>
                </a:solidFill>
              </a:rPr>
              <a:t>Bude navazovat na Závěrečnou zprávu a doporučení expertů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1800" dirty="0" smtClean="0">
                <a:solidFill>
                  <a:srgbClr val="080808"/>
                </a:solidFill>
              </a:rPr>
              <a:t>Návrh bude předložen za UTB do 31.5.2020 (bude posouzen experty) na DZS</a:t>
            </a:r>
          </a:p>
          <a:p>
            <a:endParaRPr lang="cs-CZ" sz="2000" dirty="0" smtClean="0">
              <a:solidFill>
                <a:srgbClr val="0808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909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2_Motiv Office">
  <a:themeElements>
    <a:clrScheme name="Vlastní 1">
      <a:dk1>
        <a:srgbClr val="46505A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7800"/>
      </a:hlink>
      <a:folHlink>
        <a:srgbClr val="E65014"/>
      </a:folHlink>
    </a:clrScheme>
    <a:fontScheme name="UTB prezentace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C88A604B21D3940B48EA65A387AC9B4" ma:contentTypeVersion="10" ma:contentTypeDescription="Vytvoří nový dokument" ma:contentTypeScope="" ma:versionID="d68a9c98706dbb53f491accd3ee058d3">
  <xsd:schema xmlns:xsd="http://www.w3.org/2001/XMLSchema" xmlns:xs="http://www.w3.org/2001/XMLSchema" xmlns:p="http://schemas.microsoft.com/office/2006/metadata/properties" xmlns:ns3="c8baf724-25f9-477d-9891-ff2832228ff1" targetNamespace="http://schemas.microsoft.com/office/2006/metadata/properties" ma:root="true" ma:fieldsID="a9bc9a7f700d052689cfded4bf1a96b8" ns3:_="">
    <xsd:import namespace="c8baf724-25f9-477d-9891-ff2832228ff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baf724-25f9-477d-9891-ff2832228ff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BF0D72B-75B8-490F-BEE2-43ED2A8D045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6870FD0-B935-4545-B8A2-F94EE5E421E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8baf724-25f9-477d-9891-ff2832228f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725F1FB-AE11-4DDE-8B01-5AE4A31A288C}">
  <ds:schemaRefs>
    <ds:schemaRef ds:uri="c8baf724-25f9-477d-9891-ff2832228ff1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7255</TotalTime>
  <Words>208</Words>
  <Application>Microsoft Office PowerPoint</Application>
  <PresentationFormat>Širokoúhlá obrazovka</PresentationFormat>
  <Paragraphs>59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Arial</vt:lpstr>
      <vt:lpstr>Arial Narrow</vt:lpstr>
      <vt:lpstr>Calibri</vt:lpstr>
      <vt:lpstr>12_Motiv Office</vt:lpstr>
      <vt:lpstr> MONITORING INTERNACIONALIZACE  HODNOCENÍ A DOPORUČENÍ ZE STRANY EXPERTŮ </vt:lpstr>
      <vt:lpstr>Monitoring internacionalizace – hodnocení</vt:lpstr>
      <vt:lpstr>Monitoring internacionalizace – hodnocení</vt:lpstr>
      <vt:lpstr>Monitoring internacionalizace – doporučení ze strany expertů</vt:lpstr>
      <vt:lpstr>Monitoring internacionalizace – doporučení ze strany expertů</vt:lpstr>
      <vt:lpstr>Monitoring internacionalizace – doporučení ze strany expertů</vt:lpstr>
      <vt:lpstr>Monitoring internacionalizace – doporučení ze strany expertů</vt:lpstr>
      <vt:lpstr>Monitoring internacionalizace – doporučení ze strany expertů</vt:lpstr>
      <vt:lpstr>Monitoring internacionalizace – Akční plán</vt:lpstr>
    </vt:vector>
  </TitlesOfParts>
  <Company>UTB Zlín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UNIVERZITA TOMÁŠE BATI VE ZLÍNĚ</dc:title>
  <dc:creator>Světlana Hrabinová</dc:creator>
  <cp:lastModifiedBy>Michaela Blahová</cp:lastModifiedBy>
  <cp:revision>446</cp:revision>
  <cp:lastPrinted>2020-02-06T14:12:26Z</cp:lastPrinted>
  <dcterms:created xsi:type="dcterms:W3CDTF">2019-02-07T16:33:11Z</dcterms:created>
  <dcterms:modified xsi:type="dcterms:W3CDTF">2020-04-27T13:12:26Z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0x0101007C88A604B21D3940B48EA65A387AC9B4</vt:lpwstr>
  </property>
</Properties>
</file>