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7" r:id="rId2"/>
    <p:sldId id="297" r:id="rId3"/>
    <p:sldId id="299" r:id="rId4"/>
    <p:sldId id="298" r:id="rId5"/>
    <p:sldId id="300" r:id="rId6"/>
    <p:sldId id="315" r:id="rId7"/>
  </p:sldIdLst>
  <p:sldSz cx="9144000" cy="6858000" type="screen4x3"/>
  <p:notesSz cx="6735763" cy="9799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6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Moučka" initials="RM" lastIdx="1" clrIdx="0">
    <p:extLst>
      <p:ext uri="{19B8F6BF-5375-455C-9EA6-DF929625EA0E}">
        <p15:presenceInfo xmlns:p15="http://schemas.microsoft.com/office/powerpoint/2012/main" userId="S-1-5-21-1438736277-4205235387-4024996705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37222"/>
    <a:srgbClr val="FF6600"/>
    <a:srgbClr val="34B2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891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568" y="-90"/>
      </p:cViewPr>
      <p:guideLst>
        <p:guide orient="horz" pos="3086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2EA506B5-2850-4F22-84BB-C515859E97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82" tIns="47241" rIns="94482" bIns="47241" numCol="1" anchor="t" anchorCtr="0" compatLnSpc="1">
            <a:prstTxWarp prst="textNoShape">
              <a:avLst/>
            </a:prstTxWarp>
          </a:bodyPr>
          <a:lstStyle>
            <a:lvl1pPr defTabSz="944563" eaLnBrk="0" hangingPunct="0">
              <a:defRPr sz="120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7675629B-CBB7-4D9F-8337-A69CD70488F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82" tIns="47241" rIns="94482" bIns="47241" numCol="1" anchor="t" anchorCtr="0" compatLnSpc="1">
            <a:prstTxWarp prst="textNoShape">
              <a:avLst/>
            </a:prstTxWarp>
          </a:bodyPr>
          <a:lstStyle>
            <a:lvl1pPr algn="r" defTabSz="944563" eaLnBrk="0" hangingPunct="0">
              <a:defRPr sz="1200" smtClean="0"/>
            </a:lvl1pPr>
          </a:lstStyle>
          <a:p>
            <a:pPr>
              <a:defRPr/>
            </a:pPr>
            <a:fld id="{994CF602-7BB5-474C-A249-01A395F374DF}" type="datetimeFigureOut">
              <a:rPr lang="cs-CZ" altLang="cs-CZ"/>
              <a:pPr>
                <a:defRPr/>
              </a:pPr>
              <a:t>01.10.2024</a:t>
            </a:fld>
            <a:endParaRPr lang="cs-CZ" altLang="cs-CZ"/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AC81AF2C-977B-4E0C-9BD0-D349C52F68E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9100"/>
            <a:ext cx="291941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82" tIns="47241" rIns="94482" bIns="47241" numCol="1" anchor="b" anchorCtr="0" compatLnSpc="1">
            <a:prstTxWarp prst="textNoShape">
              <a:avLst/>
            </a:prstTxWarp>
          </a:bodyPr>
          <a:lstStyle>
            <a:lvl1pPr defTabSz="944563" eaLnBrk="0" hangingPunct="0">
              <a:defRPr sz="120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8613" name="Rectangle 5">
            <a:extLst>
              <a:ext uri="{FF2B5EF4-FFF2-40B4-BE49-F238E27FC236}">
                <a16:creationId xmlns:a16="http://schemas.microsoft.com/office/drawing/2014/main" id="{B714DB03-81CD-4D7A-9F56-F2A03FF2A26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09100"/>
            <a:ext cx="2919412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82" tIns="47241" rIns="94482" bIns="47241" numCol="1" anchor="b" anchorCtr="0" compatLnSpc="1">
            <a:prstTxWarp prst="textNoShape">
              <a:avLst/>
            </a:prstTxWarp>
          </a:bodyPr>
          <a:lstStyle>
            <a:lvl1pPr algn="r" defTabSz="944563" eaLnBrk="0" hangingPunct="0">
              <a:defRPr sz="1200" smtClean="0"/>
            </a:lvl1pPr>
          </a:lstStyle>
          <a:p>
            <a:pPr>
              <a:defRPr/>
            </a:pPr>
            <a:fld id="{F2D038E4-003A-44BB-89D7-0D41B3B9F59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5B4563B8-0E8E-492B-B703-E3C728896D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82" tIns="47241" rIns="94482" bIns="47241" numCol="1" anchor="t" anchorCtr="0" compatLnSpc="1">
            <a:prstTxWarp prst="textNoShape">
              <a:avLst/>
            </a:prstTxWarp>
          </a:bodyPr>
          <a:lstStyle>
            <a:lvl1pPr defTabSz="944563" eaLnBrk="0" hangingPunct="0">
              <a:defRPr sz="120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B289FA6B-6D25-4D62-A609-6399F3AF1DB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82" tIns="47241" rIns="94482" bIns="47241" numCol="1" anchor="t" anchorCtr="0" compatLnSpc="1">
            <a:prstTxWarp prst="textNoShape">
              <a:avLst/>
            </a:prstTxWarp>
          </a:bodyPr>
          <a:lstStyle>
            <a:lvl1pPr algn="r" defTabSz="944563" eaLnBrk="0" hangingPunct="0">
              <a:defRPr sz="1200" smtClean="0"/>
            </a:lvl1pPr>
          </a:lstStyle>
          <a:p>
            <a:pPr>
              <a:defRPr/>
            </a:pPr>
            <a:fld id="{AAB92C08-7B43-4C1D-8EEE-73009E6CCEDB}" type="datetimeFigureOut">
              <a:rPr lang="cs-CZ" altLang="cs-CZ"/>
              <a:pPr>
                <a:defRPr/>
              </a:pPr>
              <a:t>01.10.2024</a:t>
            </a:fld>
            <a:endParaRPr lang="cs-CZ" altLang="cs-CZ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0043568-D3B9-4A3D-8163-A6A35F6E64B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35013"/>
            <a:ext cx="4900613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7E494DAE-E7F1-4FEE-86E5-60B99A24F18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54550"/>
            <a:ext cx="5389563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82" tIns="47241" rIns="94482" bIns="472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C7D24472-BE55-4408-A06D-3B4145B5E8A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9100"/>
            <a:ext cx="291941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82" tIns="47241" rIns="94482" bIns="47241" numCol="1" anchor="b" anchorCtr="0" compatLnSpc="1">
            <a:prstTxWarp prst="textNoShape">
              <a:avLst/>
            </a:prstTxWarp>
          </a:bodyPr>
          <a:lstStyle>
            <a:lvl1pPr defTabSz="944563" eaLnBrk="0" hangingPunct="0">
              <a:defRPr sz="120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58345602-FBFB-4562-95AF-1AC6351EC3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09100"/>
            <a:ext cx="2919412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82" tIns="47241" rIns="94482" bIns="47241" numCol="1" anchor="b" anchorCtr="0" compatLnSpc="1">
            <a:prstTxWarp prst="textNoShape">
              <a:avLst/>
            </a:prstTxWarp>
          </a:bodyPr>
          <a:lstStyle>
            <a:lvl1pPr algn="r" defTabSz="944563" eaLnBrk="0" hangingPunct="0">
              <a:defRPr sz="1200" smtClean="0"/>
            </a:lvl1pPr>
          </a:lstStyle>
          <a:p>
            <a:pPr>
              <a:defRPr/>
            </a:pPr>
            <a:fld id="{23DC16D5-5986-461D-A9BB-8BCAAD395F6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FB50C0B-3551-4234-94F6-539197E64D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27EC093-9464-4858-A5BA-71C27E8919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2F3889-7EE4-48B7-A40F-FCAA523AF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2DEBC-95D8-43D6-AE83-3FAE6A139E15}" type="datetimeFigureOut">
              <a:rPr lang="cs-CZ"/>
              <a:pPr>
                <a:defRPr/>
              </a:pPr>
              <a:t>01.10.2024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6A6526C-8E0A-480A-8739-4700FE6DD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89ECDE-47A2-4B78-8DB1-9A1673052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A1CC6-29D8-4B98-BE7A-D63DF9DA5D3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14918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9E128BF-9D3C-46D8-A375-A9312E1FB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7F70B-E073-4739-A703-938F57866663}" type="datetimeFigureOut">
              <a:rPr lang="cs-CZ"/>
              <a:pPr>
                <a:defRPr/>
              </a:pPr>
              <a:t>01.10.2024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C278625-ADCB-46BA-B0F9-417E0BBCA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E155E8E-146C-4875-A4BD-CD5477E8E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9F644-9AF9-45E9-A12F-4BFDBF44B6C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97175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8A7EC02-88DA-448A-ADBE-7B18F2F18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50E08-208C-40F4-B192-69D26CAC83D0}" type="datetimeFigureOut">
              <a:rPr lang="cs-CZ"/>
              <a:pPr>
                <a:defRPr/>
              </a:pPr>
              <a:t>01.10.2024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CD74A4A-DB06-42AF-B1ED-0BC2FF7B4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4272642-D666-4D93-9BF3-90859511F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4C17C-DFBA-4B04-A37F-3C9630E13F7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89011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EF72CA-25F5-4D00-8EB9-D962A9CE6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3E5F3-A1A4-4392-AE80-8712EC5E57C2}" type="datetimeFigureOut">
              <a:rPr lang="cs-CZ"/>
              <a:pPr>
                <a:defRPr/>
              </a:pPr>
              <a:t>01.10.2024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089E282-D212-4BEE-8779-071BB32D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796877-5743-443D-BE31-84F7343BC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E23BB-6E97-44BC-801A-484A89F47CA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7242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04F7CA-2655-4DE9-B679-1387E1A3A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CAD82-CDA8-46C5-80A7-C592566772CB}" type="datetimeFigureOut">
              <a:rPr lang="cs-CZ"/>
              <a:pPr>
                <a:defRPr/>
              </a:pPr>
              <a:t>01.10.2024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1F4E2BF-3942-4DD4-B493-A4F646632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E29C4E-27C7-485F-83CE-2524EE707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24123-875A-4F01-8307-6027E6C386F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015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C4A991FA-CC29-4793-812F-942B16EC3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BD52B-5A1B-4A45-AE27-5ECC10280508}" type="datetimeFigureOut">
              <a:rPr lang="cs-CZ"/>
              <a:pPr>
                <a:defRPr/>
              </a:pPr>
              <a:t>01.10.2024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E12F3D75-1ECF-4E63-8C49-1B92A9C62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3B5BB54D-851E-4918-B57F-16C7ABEF6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1743E-5012-414F-825A-58FD029B7BF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2409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>
            <a:extLst>
              <a:ext uri="{FF2B5EF4-FFF2-40B4-BE49-F238E27FC236}">
                <a16:creationId xmlns:a16="http://schemas.microsoft.com/office/drawing/2014/main" id="{C6FC17B2-AD47-4808-99E9-DA88E85CF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7DFC0-9A44-4C96-A78F-70A797D54F7C}" type="datetimeFigureOut">
              <a:rPr lang="cs-CZ"/>
              <a:pPr>
                <a:defRPr/>
              </a:pPr>
              <a:t>01.10.2024</a:t>
            </a:fld>
            <a:endParaRPr lang="cs-CZ"/>
          </a:p>
        </p:txBody>
      </p:sp>
      <p:sp>
        <p:nvSpPr>
          <p:cNvPr id="8" name="Zástupný symbol pro zápatí 4">
            <a:extLst>
              <a:ext uri="{FF2B5EF4-FFF2-40B4-BE49-F238E27FC236}">
                <a16:creationId xmlns:a16="http://schemas.microsoft.com/office/drawing/2014/main" id="{F89DC1AE-E4B5-47BD-ACC2-02E4377CC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2738A622-7B18-48BB-88ED-C899DFB1F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81475-D487-47DE-B224-527EC916536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51415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>
            <a:extLst>
              <a:ext uri="{FF2B5EF4-FFF2-40B4-BE49-F238E27FC236}">
                <a16:creationId xmlns:a16="http://schemas.microsoft.com/office/drawing/2014/main" id="{C6E9C546-F858-408C-B273-F7B9615F6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D9623-435B-49FD-AD20-52C0FBBEC1AF}" type="datetimeFigureOut">
              <a:rPr lang="cs-CZ"/>
              <a:pPr>
                <a:defRPr/>
              </a:pPr>
              <a:t>01.10.2024</a:t>
            </a:fld>
            <a:endParaRPr lang="cs-CZ"/>
          </a:p>
        </p:txBody>
      </p:sp>
      <p:sp>
        <p:nvSpPr>
          <p:cNvPr id="4" name="Zástupný symbol pro zápatí 4">
            <a:extLst>
              <a:ext uri="{FF2B5EF4-FFF2-40B4-BE49-F238E27FC236}">
                <a16:creationId xmlns:a16="http://schemas.microsoft.com/office/drawing/2014/main" id="{01A85992-EF66-48B4-9FD5-BC2CF818C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CF375B0-170A-4E8E-B6C1-0ED8AD274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7D7E5-FEA6-4098-88AB-987A5ECD0FB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71841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>
            <a:extLst>
              <a:ext uri="{FF2B5EF4-FFF2-40B4-BE49-F238E27FC236}">
                <a16:creationId xmlns:a16="http://schemas.microsoft.com/office/drawing/2014/main" id="{8D33FC87-F1AB-4735-9D8B-C79AE2653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22118-C78E-459D-A114-EF07ABC5BB4C}" type="datetimeFigureOut">
              <a:rPr lang="cs-CZ"/>
              <a:pPr>
                <a:defRPr/>
              </a:pPr>
              <a:t>01.10.2024</a:t>
            </a:fld>
            <a:endParaRPr lang="cs-CZ"/>
          </a:p>
        </p:txBody>
      </p:sp>
      <p:sp>
        <p:nvSpPr>
          <p:cNvPr id="3" name="Zástupný symbol pro zápatí 4">
            <a:extLst>
              <a:ext uri="{FF2B5EF4-FFF2-40B4-BE49-F238E27FC236}">
                <a16:creationId xmlns:a16="http://schemas.microsoft.com/office/drawing/2014/main" id="{F9884553-9AD5-4152-9D34-EEE9B0B44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A65378F8-8955-4F3B-9D5B-DAA8DAC11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FC279-B7B7-4DBE-8C74-3774B83506A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11567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75B6B971-F856-4FCD-B954-C5FB14F94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4426A-3BF3-4102-8C5F-1F5C5303BD12}" type="datetimeFigureOut">
              <a:rPr lang="cs-CZ"/>
              <a:pPr>
                <a:defRPr/>
              </a:pPr>
              <a:t>01.10.2024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4FED8F7D-C298-4F61-B87A-D71AB21E5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F01391DD-554D-42EF-8035-DF2F11DDC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F95ED-849F-453E-9261-0B020EE1B69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30599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3343AEDF-276F-466E-B2D1-772C8B92E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308B2-F34D-4569-B5B2-8A921F5EED21}" type="datetimeFigureOut">
              <a:rPr lang="cs-CZ"/>
              <a:pPr>
                <a:defRPr/>
              </a:pPr>
              <a:t>01.10.2024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9FA13E98-C791-486B-AC71-11CAE6417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A658C7CB-2595-4793-BDB7-EC0B67019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32A05-0A15-40FD-A15A-A1AD4858C67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31611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>
            <a:extLst>
              <a:ext uri="{FF2B5EF4-FFF2-40B4-BE49-F238E27FC236}">
                <a16:creationId xmlns:a16="http://schemas.microsoft.com/office/drawing/2014/main" id="{1163A40D-ECA5-447E-A885-2E5688B7FCA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>
            <a:extLst>
              <a:ext uri="{FF2B5EF4-FFF2-40B4-BE49-F238E27FC236}">
                <a16:creationId xmlns:a16="http://schemas.microsoft.com/office/drawing/2014/main" id="{8C856164-D735-4AE5-8193-BA52E0A5C9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C130026-1947-421F-AAC0-3F5F7BFA15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C264CA6-15D0-4C59-9E00-E73F144AA59C}" type="datetimeFigureOut">
              <a:rPr lang="cs-CZ"/>
              <a:pPr>
                <a:defRPr/>
              </a:pPr>
              <a:t>01.10.2024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EE6A211-EB80-4301-8E59-B8B5C1E3B8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AF6FCEE-F7FE-4429-835B-B992B4408F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6C40584-BA1A-43D2-881E-7CD71C03FF6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62869380-B249-410F-8F43-336DF08C16CA}"/>
              </a:ext>
            </a:extLst>
          </p:cNvPr>
          <p:cNvSpPr/>
          <p:nvPr/>
        </p:nvSpPr>
        <p:spPr>
          <a:xfrm>
            <a:off x="0" y="0"/>
            <a:ext cx="9144000" cy="547688"/>
          </a:xfrm>
          <a:prstGeom prst="rect">
            <a:avLst/>
          </a:prstGeom>
          <a:solidFill>
            <a:srgbClr val="34B2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cs-CZ" altLang="cs-CZ" sz="2400" b="1" dirty="0">
                <a:solidFill>
                  <a:schemeClr val="bg1"/>
                </a:solidFill>
              </a:rPr>
              <a:t>	prof. Michal Sedlačík Ph.D.</a:t>
            </a:r>
            <a:endParaRPr lang="en-US" altLang="cs-CZ" sz="2400" b="1" dirty="0">
              <a:solidFill>
                <a:schemeClr val="bg1"/>
              </a:solidFill>
            </a:endParaRPr>
          </a:p>
        </p:txBody>
      </p:sp>
      <p:pic>
        <p:nvPicPr>
          <p:cNvPr id="4099" name="Picture 2" descr="C:\Users\Jirka\Pictures\285.png">
            <a:extLst>
              <a:ext uri="{FF2B5EF4-FFF2-40B4-BE49-F238E27FC236}">
                <a16:creationId xmlns:a16="http://schemas.microsoft.com/office/drawing/2014/main" id="{550EED4C-E469-4E01-BB11-0966AF9FFA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0" y="-4763"/>
            <a:ext cx="2479675" cy="58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5483859E-7BBA-44E0-8ABF-BA978E02F945}"/>
              </a:ext>
            </a:extLst>
          </p:cNvPr>
          <p:cNvSpPr txBox="1"/>
          <p:nvPr/>
        </p:nvSpPr>
        <p:spPr>
          <a:xfrm>
            <a:off x="910580" y="1268760"/>
            <a:ext cx="7322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3200" dirty="0"/>
              <a:t>Koncepce rozvoje</a:t>
            </a:r>
          </a:p>
          <a:p>
            <a:r>
              <a:rPr lang="cs-CZ" altLang="cs-CZ" sz="3200" dirty="0"/>
              <a:t>výzkumného vysokoškolského ústavu ve střednědobém horizontu</a:t>
            </a:r>
            <a:endParaRPr lang="cs-CZ" sz="3200" dirty="0"/>
          </a:p>
        </p:txBody>
      </p:sp>
      <p:pic>
        <p:nvPicPr>
          <p:cNvPr id="4101" name="Obrázek 1">
            <a:extLst>
              <a:ext uri="{FF2B5EF4-FFF2-40B4-BE49-F238E27FC236}">
                <a16:creationId xmlns:a16="http://schemas.microsoft.com/office/drawing/2014/main" id="{DFD94221-BF8C-46F1-8719-C94269CC3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2668" y="4293096"/>
            <a:ext cx="3649663" cy="223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Obrázek 3">
            <a:extLst>
              <a:ext uri="{FF2B5EF4-FFF2-40B4-BE49-F238E27FC236}">
                <a16:creationId xmlns:a16="http://schemas.microsoft.com/office/drawing/2014/main" id="{5FA75123-D142-460B-B783-DC52B1C8D2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212976"/>
            <a:ext cx="3649663" cy="190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BC196088-C3B6-4404-9C43-D8DE8C5BE341}"/>
              </a:ext>
            </a:extLst>
          </p:cNvPr>
          <p:cNvSpPr/>
          <p:nvPr/>
        </p:nvSpPr>
        <p:spPr>
          <a:xfrm>
            <a:off x="0" y="0"/>
            <a:ext cx="9144000" cy="547688"/>
          </a:xfrm>
          <a:prstGeom prst="rect">
            <a:avLst/>
          </a:prstGeom>
          <a:solidFill>
            <a:srgbClr val="34B2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cs-CZ" altLang="cs-CZ" sz="2400" b="1" dirty="0">
                <a:solidFill>
                  <a:schemeClr val="bg1"/>
                </a:solidFill>
              </a:rPr>
              <a:t>	Střednědobá vize</a:t>
            </a:r>
          </a:p>
        </p:txBody>
      </p:sp>
      <p:pic>
        <p:nvPicPr>
          <p:cNvPr id="8195" name="Picture 2" descr="C:\Users\Jirka\Pictures\285.png">
            <a:extLst>
              <a:ext uri="{FF2B5EF4-FFF2-40B4-BE49-F238E27FC236}">
                <a16:creationId xmlns:a16="http://schemas.microsoft.com/office/drawing/2014/main" id="{C6C410F1-02B3-4AF1-B19C-E926C9C80B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0" y="-4763"/>
            <a:ext cx="2479675" cy="58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Rectangle 13">
            <a:extLst>
              <a:ext uri="{FF2B5EF4-FFF2-40B4-BE49-F238E27FC236}">
                <a16:creationId xmlns:a16="http://schemas.microsoft.com/office/drawing/2014/main" id="{C3634AAB-F50F-4DB0-8F79-453DB1B81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600" y="982176"/>
            <a:ext cx="7272039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cs-CZ" altLang="cs-CZ" dirty="0"/>
              <a:t>Vysokoškolský ústav UTB ve Zlíně zaměřený na tvůrčí a s ní související činnosti, který má:</a:t>
            </a:r>
          </a:p>
          <a:p>
            <a:pPr marL="628650" indent="-285750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stabilní a vyváženou strukturu,</a:t>
            </a:r>
          </a:p>
          <a:p>
            <a:pPr marL="628650" indent="-285750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transparentní vedení,</a:t>
            </a:r>
          </a:p>
          <a:p>
            <a:pPr marL="628650" indent="-285750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efektivní hospodaření,</a:t>
            </a:r>
          </a:p>
          <a:p>
            <a:pPr marL="628650" indent="-285750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mezinárodní rozsah,</a:t>
            </a:r>
          </a:p>
          <a:p>
            <a:pPr marL="628650" indent="-285750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všestrannou komunikaci.</a:t>
            </a:r>
          </a:p>
          <a:p>
            <a:pPr eaLnBrk="1" hangingPunct="1">
              <a:spcAft>
                <a:spcPts val="600"/>
              </a:spcAft>
            </a:pPr>
            <a:endParaRPr lang="cs-CZ" altLang="cs-CZ" dirty="0"/>
          </a:p>
          <a:p>
            <a:pPr eaLnBrk="1" hangingPunct="1">
              <a:spcAft>
                <a:spcPts val="600"/>
              </a:spcAft>
            </a:pPr>
            <a:r>
              <a:rPr lang="cs-CZ" altLang="cs-CZ" dirty="0"/>
              <a:t>Koncepce orientovaná na:</a:t>
            </a:r>
          </a:p>
          <a:p>
            <a:pPr marL="628650" indent="-268288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restrukturalizaci vysokoškolského ústavu,</a:t>
            </a:r>
          </a:p>
          <a:p>
            <a:pPr marL="628650" indent="-268288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kvalifikované týmové vedení,</a:t>
            </a:r>
          </a:p>
          <a:p>
            <a:pPr marL="628650" indent="-268288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rozšiřování finančních zdrojů a efektivní nakládání s těmito,</a:t>
            </a:r>
          </a:p>
          <a:p>
            <a:pPr marL="628650" indent="-268288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aktivní mezinárodní spolupráce,</a:t>
            </a:r>
          </a:p>
          <a:p>
            <a:pPr marL="628650" indent="-268288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vnitřní a vnější komunikace a třetí role.</a:t>
            </a:r>
          </a:p>
        </p:txBody>
      </p:sp>
    </p:spTree>
    <p:extLst>
      <p:ext uri="{BB962C8B-B14F-4D97-AF65-F5344CB8AC3E}">
        <p14:creationId xmlns:p14="http://schemas.microsoft.com/office/powerpoint/2010/main" val="3599450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BC196088-C3B6-4404-9C43-D8DE8C5BE341}"/>
              </a:ext>
            </a:extLst>
          </p:cNvPr>
          <p:cNvSpPr/>
          <p:nvPr/>
        </p:nvSpPr>
        <p:spPr>
          <a:xfrm>
            <a:off x="0" y="0"/>
            <a:ext cx="9144000" cy="547688"/>
          </a:xfrm>
          <a:prstGeom prst="rect">
            <a:avLst/>
          </a:prstGeom>
          <a:solidFill>
            <a:srgbClr val="E372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cs-CZ" altLang="cs-CZ" sz="2400" b="1" dirty="0">
                <a:solidFill>
                  <a:schemeClr val="bg1"/>
                </a:solidFill>
              </a:rPr>
              <a:t>        Stávající stav vysokoškolského ústavu</a:t>
            </a:r>
          </a:p>
        </p:txBody>
      </p:sp>
      <p:sp>
        <p:nvSpPr>
          <p:cNvPr id="8196" name="Rectangle 13">
            <a:extLst>
              <a:ext uri="{FF2B5EF4-FFF2-40B4-BE49-F238E27FC236}">
                <a16:creationId xmlns:a16="http://schemas.microsoft.com/office/drawing/2014/main" id="{C3634AAB-F50F-4DB0-8F79-453DB1B81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640" y="4014063"/>
            <a:ext cx="7164411" cy="1431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cs-CZ" altLang="cs-CZ" b="1" dirty="0">
                <a:solidFill>
                  <a:srgbClr val="FF0000"/>
                </a:solidFill>
              </a:rPr>
              <a:t>–</a:t>
            </a:r>
            <a:r>
              <a:rPr lang="cs-CZ" altLang="cs-CZ" dirty="0"/>
              <a:t> nejasná hierarchie vedení</a:t>
            </a:r>
          </a:p>
          <a:p>
            <a:pPr eaLnBrk="1" hangingPunct="1">
              <a:spcAft>
                <a:spcPts val="600"/>
              </a:spcAft>
            </a:pPr>
            <a:r>
              <a:rPr lang="cs-CZ" altLang="cs-CZ" b="1" dirty="0">
                <a:solidFill>
                  <a:srgbClr val="FF0000"/>
                </a:solidFill>
              </a:rPr>
              <a:t>–</a:t>
            </a:r>
            <a:r>
              <a:rPr lang="cs-CZ" altLang="cs-CZ" dirty="0"/>
              <a:t> komplikované střety zájmů</a:t>
            </a:r>
          </a:p>
          <a:p>
            <a:pPr eaLnBrk="1" hangingPunct="1">
              <a:spcAft>
                <a:spcPts val="600"/>
              </a:spcAft>
            </a:pPr>
            <a:r>
              <a:rPr lang="cs-CZ" altLang="cs-CZ" b="1" dirty="0">
                <a:solidFill>
                  <a:srgbClr val="FF0000"/>
                </a:solidFill>
              </a:rPr>
              <a:t>–</a:t>
            </a:r>
            <a:r>
              <a:rPr lang="cs-CZ" altLang="cs-CZ" dirty="0"/>
              <a:t> nerovnoměrné rozdělení lidských zdrojů</a:t>
            </a:r>
          </a:p>
          <a:p>
            <a:pPr eaLnBrk="1" hangingPunct="1">
              <a:spcAft>
                <a:spcPts val="600"/>
              </a:spcAft>
            </a:pPr>
            <a:r>
              <a:rPr lang="cs-CZ" altLang="cs-CZ" b="1" dirty="0">
                <a:solidFill>
                  <a:srgbClr val="FF0000"/>
                </a:solidFill>
              </a:rPr>
              <a:t>–</a:t>
            </a:r>
            <a:r>
              <a:rPr lang="cs-CZ" altLang="cs-CZ" dirty="0"/>
              <a:t> nejasná příslušnost organizačních jednotek k UNI</a:t>
            </a:r>
          </a:p>
        </p:txBody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452210FD-F1D4-4912-BC8B-D7C318F4D7F5}"/>
              </a:ext>
            </a:extLst>
          </p:cNvPr>
          <p:cNvGrpSpPr/>
          <p:nvPr/>
        </p:nvGrpSpPr>
        <p:grpSpPr>
          <a:xfrm>
            <a:off x="6516216" y="0"/>
            <a:ext cx="2627784" cy="547688"/>
            <a:chOff x="6516216" y="1617488"/>
            <a:chExt cx="2627784" cy="587376"/>
          </a:xfrm>
        </p:grpSpPr>
        <p:sp>
          <p:nvSpPr>
            <p:cNvPr id="6" name="Obdélník 5">
              <a:extLst>
                <a:ext uri="{FF2B5EF4-FFF2-40B4-BE49-F238E27FC236}">
                  <a16:creationId xmlns:a16="http://schemas.microsoft.com/office/drawing/2014/main" id="{4B9F9A5D-A0C1-4759-849B-57E525B1DA12}"/>
                </a:ext>
              </a:extLst>
            </p:cNvPr>
            <p:cNvSpPr/>
            <p:nvPr/>
          </p:nvSpPr>
          <p:spPr>
            <a:xfrm>
              <a:off x="6516216" y="1617488"/>
              <a:ext cx="2627784" cy="5873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pic>
          <p:nvPicPr>
            <p:cNvPr id="4" name="Grafický objekt 3">
              <a:extLst>
                <a:ext uri="{FF2B5EF4-FFF2-40B4-BE49-F238E27FC236}">
                  <a16:creationId xmlns:a16="http://schemas.microsoft.com/office/drawing/2014/main" id="{675B29B8-3C1B-4AF0-9180-9DD58EACE6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655246" y="1747702"/>
              <a:ext cx="2381250" cy="380999"/>
            </a:xfrm>
            <a:prstGeom prst="rect">
              <a:avLst/>
            </a:prstGeom>
          </p:spPr>
        </p:pic>
      </p:grpSp>
      <p:pic>
        <p:nvPicPr>
          <p:cNvPr id="8" name="Obrázek 7">
            <a:extLst>
              <a:ext uri="{FF2B5EF4-FFF2-40B4-BE49-F238E27FC236}">
                <a16:creationId xmlns:a16="http://schemas.microsoft.com/office/drawing/2014/main" id="{C22494BD-07EB-42D9-B62A-8C4E0AA13A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361" y="1364460"/>
            <a:ext cx="7092280" cy="204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543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BC196088-C3B6-4404-9C43-D8DE8C5BE341}"/>
              </a:ext>
            </a:extLst>
          </p:cNvPr>
          <p:cNvSpPr/>
          <p:nvPr/>
        </p:nvSpPr>
        <p:spPr>
          <a:xfrm>
            <a:off x="0" y="0"/>
            <a:ext cx="9144000" cy="547688"/>
          </a:xfrm>
          <a:prstGeom prst="rect">
            <a:avLst/>
          </a:prstGeom>
          <a:solidFill>
            <a:srgbClr val="E372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cs-CZ" altLang="cs-CZ" sz="2400" b="1" dirty="0">
                <a:solidFill>
                  <a:schemeClr val="bg1"/>
                </a:solidFill>
              </a:rPr>
              <a:t> 	Navrhované změny ve struktuře</a:t>
            </a:r>
          </a:p>
        </p:txBody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452210FD-F1D4-4912-BC8B-D7C318F4D7F5}"/>
              </a:ext>
            </a:extLst>
          </p:cNvPr>
          <p:cNvGrpSpPr/>
          <p:nvPr/>
        </p:nvGrpSpPr>
        <p:grpSpPr>
          <a:xfrm>
            <a:off x="6516216" y="0"/>
            <a:ext cx="2627784" cy="547688"/>
            <a:chOff x="6516216" y="1617488"/>
            <a:chExt cx="2627784" cy="587376"/>
          </a:xfrm>
        </p:grpSpPr>
        <p:sp>
          <p:nvSpPr>
            <p:cNvPr id="6" name="Obdélník 5">
              <a:extLst>
                <a:ext uri="{FF2B5EF4-FFF2-40B4-BE49-F238E27FC236}">
                  <a16:creationId xmlns:a16="http://schemas.microsoft.com/office/drawing/2014/main" id="{4B9F9A5D-A0C1-4759-849B-57E525B1DA12}"/>
                </a:ext>
              </a:extLst>
            </p:cNvPr>
            <p:cNvSpPr/>
            <p:nvPr/>
          </p:nvSpPr>
          <p:spPr>
            <a:xfrm>
              <a:off x="6516216" y="1617488"/>
              <a:ext cx="2627784" cy="5873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pic>
          <p:nvPicPr>
            <p:cNvPr id="4" name="Grafický objekt 3">
              <a:extLst>
                <a:ext uri="{FF2B5EF4-FFF2-40B4-BE49-F238E27FC236}">
                  <a16:creationId xmlns:a16="http://schemas.microsoft.com/office/drawing/2014/main" id="{675B29B8-3C1B-4AF0-9180-9DD58EACE6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655246" y="1747702"/>
              <a:ext cx="2381250" cy="380999"/>
            </a:xfrm>
            <a:prstGeom prst="rect">
              <a:avLst/>
            </a:prstGeom>
          </p:spPr>
        </p:pic>
      </p:grpSp>
      <p:pic>
        <p:nvPicPr>
          <p:cNvPr id="10" name="Obrázek 9">
            <a:extLst>
              <a:ext uri="{FF2B5EF4-FFF2-40B4-BE49-F238E27FC236}">
                <a16:creationId xmlns:a16="http://schemas.microsoft.com/office/drawing/2014/main" id="{27B43B75-D3B3-4047-9344-8D85C8785D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616" y="764704"/>
            <a:ext cx="6912768" cy="3295988"/>
          </a:xfrm>
          <a:prstGeom prst="rect">
            <a:avLst/>
          </a:prstGeom>
        </p:spPr>
      </p:pic>
      <p:sp>
        <p:nvSpPr>
          <p:cNvPr id="13" name="Rectangle 13">
            <a:extLst>
              <a:ext uri="{FF2B5EF4-FFF2-40B4-BE49-F238E27FC236}">
                <a16:creationId xmlns:a16="http://schemas.microsoft.com/office/drawing/2014/main" id="{2A3C20A6-C21F-4504-94BF-A1E0E8AA1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640" y="4414172"/>
            <a:ext cx="6912769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cs-CZ" altLang="cs-CZ" b="1" dirty="0">
                <a:solidFill>
                  <a:srgbClr val="00B050"/>
                </a:solidFill>
              </a:rPr>
              <a:t>+</a:t>
            </a:r>
            <a:r>
              <a:rPr lang="cs-CZ" altLang="cs-CZ" dirty="0"/>
              <a:t> rovnoměrné personální rozložení</a:t>
            </a:r>
          </a:p>
          <a:p>
            <a:pPr eaLnBrk="1" hangingPunct="1">
              <a:spcAft>
                <a:spcPts val="600"/>
              </a:spcAft>
            </a:pPr>
            <a:r>
              <a:rPr lang="cs-CZ" altLang="cs-CZ" b="1" dirty="0">
                <a:solidFill>
                  <a:srgbClr val="00B050"/>
                </a:solidFill>
              </a:rPr>
              <a:t>+</a:t>
            </a:r>
            <a:r>
              <a:rPr lang="cs-CZ" altLang="cs-CZ" dirty="0"/>
              <a:t> efektivnější financování</a:t>
            </a:r>
          </a:p>
          <a:p>
            <a:pPr eaLnBrk="1" hangingPunct="1">
              <a:spcAft>
                <a:spcPts val="600"/>
              </a:spcAft>
            </a:pPr>
            <a:endParaRPr lang="cs-CZ" altLang="cs-CZ" dirty="0"/>
          </a:p>
          <a:p>
            <a:pPr eaLnBrk="1" hangingPunct="1">
              <a:spcAft>
                <a:spcPts val="600"/>
              </a:spcAft>
            </a:pPr>
            <a:r>
              <a:rPr lang="cs-CZ" altLang="cs-CZ" dirty="0"/>
              <a:t>Změna ve společné součinnosti vedení UTB a AS UTB</a:t>
            </a:r>
          </a:p>
          <a:p>
            <a:pPr eaLnBrk="1" hangingPunct="1">
              <a:spcAft>
                <a:spcPts val="600"/>
              </a:spcAft>
            </a:pPr>
            <a:r>
              <a:rPr lang="cs-CZ" altLang="cs-CZ" dirty="0"/>
              <a:t>Diskuze nad názvy organizačních jednotek (ústav/oddělení/výzkumný institut)</a:t>
            </a:r>
          </a:p>
        </p:txBody>
      </p:sp>
    </p:spTree>
    <p:extLst>
      <p:ext uri="{BB962C8B-B14F-4D97-AF65-F5344CB8AC3E}">
        <p14:creationId xmlns:p14="http://schemas.microsoft.com/office/powerpoint/2010/main" val="2520755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BC196088-C3B6-4404-9C43-D8DE8C5BE341}"/>
              </a:ext>
            </a:extLst>
          </p:cNvPr>
          <p:cNvSpPr/>
          <p:nvPr/>
        </p:nvSpPr>
        <p:spPr>
          <a:xfrm>
            <a:off x="0" y="0"/>
            <a:ext cx="9144000" cy="547688"/>
          </a:xfrm>
          <a:prstGeom prst="rect">
            <a:avLst/>
          </a:prstGeom>
          <a:solidFill>
            <a:srgbClr val="E372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cs-CZ" altLang="cs-CZ" sz="2400" b="1" dirty="0">
                <a:solidFill>
                  <a:schemeClr val="bg1"/>
                </a:solidFill>
              </a:rPr>
              <a:t>	Struktura vedení</a:t>
            </a:r>
          </a:p>
        </p:txBody>
      </p:sp>
      <p:sp>
        <p:nvSpPr>
          <p:cNvPr id="8196" name="Rectangle 13">
            <a:extLst>
              <a:ext uri="{FF2B5EF4-FFF2-40B4-BE49-F238E27FC236}">
                <a16:creationId xmlns:a16="http://schemas.microsoft.com/office/drawing/2014/main" id="{C3634AAB-F50F-4DB0-8F79-453DB1B81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1055826"/>
            <a:ext cx="7596459" cy="496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cs-CZ" altLang="cs-CZ" b="1" dirty="0"/>
              <a:t>Řídící struktura</a:t>
            </a:r>
            <a:endParaRPr lang="cs-CZ" altLang="cs-CZ" dirty="0"/>
          </a:p>
          <a:p>
            <a:pPr marL="534988" indent="-285750" eaLnBrk="1" hangingPunct="1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Ředitel CPS,</a:t>
            </a:r>
          </a:p>
          <a:p>
            <a:pPr marL="534988" indent="-285750" eaLnBrk="1" hangingPunct="1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Ekonom CPS,</a:t>
            </a:r>
          </a:p>
          <a:p>
            <a:pPr marL="534988" indent="-285750" eaLnBrk="1" hangingPunct="1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Zástupce ředitele pro tvůrčí činnosti,</a:t>
            </a:r>
          </a:p>
          <a:p>
            <a:pPr marL="534988" indent="-285750" eaLnBrk="1" hangingPunct="1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Zástupce ředitele pro internacionalizaci,</a:t>
            </a:r>
          </a:p>
          <a:p>
            <a:pPr marL="534988" indent="-285750" eaLnBrk="1" hangingPunct="1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Zástupce ředitele pro komunikaci a třetí roli.</a:t>
            </a:r>
          </a:p>
          <a:p>
            <a:pPr marL="285750" indent="-285750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eaLnBrk="1" hangingPunct="1">
              <a:spcAft>
                <a:spcPts val="600"/>
              </a:spcAft>
            </a:pPr>
            <a:r>
              <a:rPr lang="cs-CZ" altLang="cs-CZ" b="1" dirty="0"/>
              <a:t>Poradní orgány</a:t>
            </a:r>
            <a:endParaRPr lang="cs-CZ" altLang="cs-CZ" dirty="0"/>
          </a:p>
          <a:p>
            <a:pPr marL="534988" indent="-285750" eaLnBrk="1" hangingPunct="1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Kolegium CPS,</a:t>
            </a:r>
          </a:p>
          <a:p>
            <a:pPr marL="534988" indent="-285750" eaLnBrk="1" hangingPunct="1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Vědecká rada,</a:t>
            </a:r>
          </a:p>
          <a:p>
            <a:pPr marL="534988" indent="-285750" eaLnBrk="1" hangingPunct="1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Průmyslová rada.</a:t>
            </a:r>
          </a:p>
        </p:txBody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452210FD-F1D4-4912-BC8B-D7C318F4D7F5}"/>
              </a:ext>
            </a:extLst>
          </p:cNvPr>
          <p:cNvGrpSpPr/>
          <p:nvPr/>
        </p:nvGrpSpPr>
        <p:grpSpPr>
          <a:xfrm>
            <a:off x="6516216" y="0"/>
            <a:ext cx="2627784" cy="547688"/>
            <a:chOff x="6516216" y="1617488"/>
            <a:chExt cx="2627784" cy="587376"/>
          </a:xfrm>
        </p:grpSpPr>
        <p:sp>
          <p:nvSpPr>
            <p:cNvPr id="6" name="Obdélník 5">
              <a:extLst>
                <a:ext uri="{FF2B5EF4-FFF2-40B4-BE49-F238E27FC236}">
                  <a16:creationId xmlns:a16="http://schemas.microsoft.com/office/drawing/2014/main" id="{4B9F9A5D-A0C1-4759-849B-57E525B1DA12}"/>
                </a:ext>
              </a:extLst>
            </p:cNvPr>
            <p:cNvSpPr/>
            <p:nvPr/>
          </p:nvSpPr>
          <p:spPr>
            <a:xfrm>
              <a:off x="6516216" y="1617488"/>
              <a:ext cx="2627784" cy="5873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pic>
          <p:nvPicPr>
            <p:cNvPr id="4" name="Grafický objekt 3">
              <a:extLst>
                <a:ext uri="{FF2B5EF4-FFF2-40B4-BE49-F238E27FC236}">
                  <a16:creationId xmlns:a16="http://schemas.microsoft.com/office/drawing/2014/main" id="{675B29B8-3C1B-4AF0-9180-9DD58EACE6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655246" y="1747702"/>
              <a:ext cx="2381250" cy="3809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1643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BC196088-C3B6-4404-9C43-D8DE8C5BE341}"/>
              </a:ext>
            </a:extLst>
          </p:cNvPr>
          <p:cNvSpPr/>
          <p:nvPr/>
        </p:nvSpPr>
        <p:spPr>
          <a:xfrm>
            <a:off x="0" y="0"/>
            <a:ext cx="9144000" cy="547688"/>
          </a:xfrm>
          <a:prstGeom prst="rect">
            <a:avLst/>
          </a:prstGeom>
          <a:solidFill>
            <a:srgbClr val="E372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cs-CZ" altLang="cs-CZ" sz="2400" b="1" dirty="0">
                <a:solidFill>
                  <a:schemeClr val="bg1"/>
                </a:solidFill>
              </a:rPr>
              <a:t>	Závěrem</a:t>
            </a:r>
          </a:p>
        </p:txBody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452210FD-F1D4-4912-BC8B-D7C318F4D7F5}"/>
              </a:ext>
            </a:extLst>
          </p:cNvPr>
          <p:cNvGrpSpPr/>
          <p:nvPr/>
        </p:nvGrpSpPr>
        <p:grpSpPr>
          <a:xfrm>
            <a:off x="6516216" y="0"/>
            <a:ext cx="2627784" cy="547688"/>
            <a:chOff x="6516216" y="1617488"/>
            <a:chExt cx="2627784" cy="587376"/>
          </a:xfrm>
        </p:grpSpPr>
        <p:sp>
          <p:nvSpPr>
            <p:cNvPr id="6" name="Obdélník 5">
              <a:extLst>
                <a:ext uri="{FF2B5EF4-FFF2-40B4-BE49-F238E27FC236}">
                  <a16:creationId xmlns:a16="http://schemas.microsoft.com/office/drawing/2014/main" id="{4B9F9A5D-A0C1-4759-849B-57E525B1DA12}"/>
                </a:ext>
              </a:extLst>
            </p:cNvPr>
            <p:cNvSpPr/>
            <p:nvPr/>
          </p:nvSpPr>
          <p:spPr>
            <a:xfrm>
              <a:off x="6516216" y="1617488"/>
              <a:ext cx="2627784" cy="5873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pic>
          <p:nvPicPr>
            <p:cNvPr id="4" name="Grafický objekt 3">
              <a:extLst>
                <a:ext uri="{FF2B5EF4-FFF2-40B4-BE49-F238E27FC236}">
                  <a16:creationId xmlns:a16="http://schemas.microsoft.com/office/drawing/2014/main" id="{675B29B8-3C1B-4AF0-9180-9DD58EACE6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655246" y="1747702"/>
              <a:ext cx="2381250" cy="380999"/>
            </a:xfrm>
            <a:prstGeom prst="rect">
              <a:avLst/>
            </a:prstGeom>
          </p:spPr>
        </p:pic>
      </p:grpSp>
      <p:sp>
        <p:nvSpPr>
          <p:cNvPr id="8" name="Rectangle 13">
            <a:extLst>
              <a:ext uri="{FF2B5EF4-FFF2-40B4-BE49-F238E27FC236}">
                <a16:creationId xmlns:a16="http://schemas.microsoft.com/office/drawing/2014/main" id="{2C0A3486-2EF6-4CC8-A9FF-F1E59A97B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688" y="2398664"/>
            <a:ext cx="5395614" cy="1524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cs-CZ" sz="1600" dirty="0"/>
              <a:t>Věřím, že naprostá korektnost, otevřenost a individuální přístup ke každému zaměstnanci povede ke spokojenosti nejen zaměstnanců CPS ale i ostatních osob, jimž záleží na budoucnosti UTB ve Zlíně.</a:t>
            </a:r>
            <a:endParaRPr lang="cs-CZ" altLang="cs-CZ" sz="1600" dirty="0"/>
          </a:p>
        </p:txBody>
      </p:sp>
      <p:sp>
        <p:nvSpPr>
          <p:cNvPr id="10" name="Rectangle 13">
            <a:extLst>
              <a:ext uri="{FF2B5EF4-FFF2-40B4-BE49-F238E27FC236}">
                <a16:creationId xmlns:a16="http://schemas.microsoft.com/office/drawing/2014/main" id="{E516A540-F87E-4FE1-8D17-99396D296F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5632918"/>
            <a:ext cx="388843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63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cs-CZ" dirty="0"/>
              <a:t>prof. Ing. Michal Sedlačík, Ph.D.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30123671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 prezentace-cz_final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prezentace-cz_final</Template>
  <TotalTime>1568</TotalTime>
  <Words>209</Words>
  <Application>Microsoft Office PowerPoint</Application>
  <PresentationFormat>Předvádění na obrazovce (4:3)</PresentationFormat>
  <Paragraphs>43</Paragraphs>
  <Slides>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sablona prezentace-cz_final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vlad</dc:creator>
  <cp:lastModifiedBy>Michal Sedlačík</cp:lastModifiedBy>
  <cp:revision>84</cp:revision>
  <dcterms:created xsi:type="dcterms:W3CDTF">2012-11-08T07:41:33Z</dcterms:created>
  <dcterms:modified xsi:type="dcterms:W3CDTF">2024-10-01T11:11:03Z</dcterms:modified>
</cp:coreProperties>
</file>