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415" r:id="rId5"/>
    <p:sldId id="411" r:id="rId6"/>
    <p:sldId id="440" r:id="rId7"/>
    <p:sldId id="427" r:id="rId8"/>
    <p:sldId id="412" r:id="rId9"/>
    <p:sldId id="437" r:id="rId10"/>
  </p:sldIdLst>
  <p:sldSz cx="12192000" cy="6858000"/>
  <p:notesSz cx="6799263" cy="9929813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nápková Adriana" initials="KA" lastIdx="1" clrIdx="0">
    <p:extLst>
      <p:ext uri="{19B8F6BF-5375-455C-9EA6-DF929625EA0E}">
        <p15:presenceInfo xmlns:p15="http://schemas.microsoft.com/office/powerpoint/2012/main" userId="S-1-5-21-770070720-3945125243-2690725130-187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E7E7E7"/>
    <a:srgbClr val="FF8001"/>
    <a:srgbClr val="FF1A0A"/>
    <a:srgbClr val="58A8EA"/>
    <a:srgbClr val="222268"/>
    <a:srgbClr val="2D2D8A"/>
    <a:srgbClr val="993300"/>
    <a:srgbClr val="FF6600"/>
    <a:srgbClr val="D0D0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22" autoAdjust="0"/>
    <p:restoredTop sz="88023" autoAdjust="0"/>
  </p:normalViewPr>
  <p:slideViewPr>
    <p:cSldViewPr>
      <p:cViewPr varScale="1">
        <p:scale>
          <a:sx n="98" d="100"/>
          <a:sy n="98" d="100"/>
        </p:scale>
        <p:origin x="129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FLKŘ</c:v>
                </c:pt>
              </c:strCache>
            </c:strRef>
          </c:tx>
          <c:spPr>
            <a:ln w="28575" cap="rnd">
              <a:solidFill>
                <a:srgbClr val="92D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2D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List1!$J$1:$N$1</c:f>
              <c:strCache>
                <c:ptCount val="5"/>
                <c:pt idx="0">
                  <c:v>LS 2021/2022</c:v>
                </c:pt>
                <c:pt idx="1">
                  <c:v>LS 2020/2021</c:v>
                </c:pt>
                <c:pt idx="2">
                  <c:v>ZS 2019/2020</c:v>
                </c:pt>
                <c:pt idx="3">
                  <c:v>LS 2018/2019</c:v>
                </c:pt>
                <c:pt idx="4">
                  <c:v>ZS 2018/2019</c:v>
                </c:pt>
              </c:strCache>
            </c:strRef>
          </c:cat>
          <c:val>
            <c:numRef>
              <c:f>List1!$J$2:$N$2</c:f>
              <c:numCache>
                <c:formatCode>General</c:formatCode>
                <c:ptCount val="5"/>
                <c:pt idx="0">
                  <c:v>29</c:v>
                </c:pt>
                <c:pt idx="1">
                  <c:v>30</c:v>
                </c:pt>
                <c:pt idx="2">
                  <c:v>21</c:v>
                </c:pt>
                <c:pt idx="3">
                  <c:v>27.91</c:v>
                </c:pt>
                <c:pt idx="4">
                  <c:v>24.88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D09-4F9D-90B6-9866A89A6217}"/>
            </c:ext>
          </c:extLst>
        </c:ser>
        <c:ser>
          <c:idx val="1"/>
          <c:order val="1"/>
          <c:tx>
            <c:strRef>
              <c:f>List1!$A$3</c:f>
              <c:strCache>
                <c:ptCount val="1"/>
                <c:pt idx="0">
                  <c:v>FAI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List1!$J$1:$N$1</c:f>
              <c:strCache>
                <c:ptCount val="5"/>
                <c:pt idx="0">
                  <c:v>LS 2021/2022</c:v>
                </c:pt>
                <c:pt idx="1">
                  <c:v>LS 2020/2021</c:v>
                </c:pt>
                <c:pt idx="2">
                  <c:v>ZS 2019/2020</c:v>
                </c:pt>
                <c:pt idx="3">
                  <c:v>LS 2018/2019</c:v>
                </c:pt>
                <c:pt idx="4">
                  <c:v>ZS 2018/2019</c:v>
                </c:pt>
              </c:strCache>
            </c:strRef>
          </c:cat>
          <c:val>
            <c:numRef>
              <c:f>List1!$J$3:$N$3</c:f>
              <c:numCache>
                <c:formatCode>General</c:formatCode>
                <c:ptCount val="5"/>
                <c:pt idx="0">
                  <c:v>47</c:v>
                </c:pt>
                <c:pt idx="1">
                  <c:v>45</c:v>
                </c:pt>
                <c:pt idx="2">
                  <c:v>39.979999999999997</c:v>
                </c:pt>
                <c:pt idx="3">
                  <c:v>30.83</c:v>
                </c:pt>
                <c:pt idx="4">
                  <c:v>28.29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D09-4F9D-90B6-9866A89A6217}"/>
            </c:ext>
          </c:extLst>
        </c:ser>
        <c:ser>
          <c:idx val="2"/>
          <c:order val="2"/>
          <c:tx>
            <c:strRef>
              <c:f>List1!$A$4</c:f>
              <c:strCache>
                <c:ptCount val="1"/>
                <c:pt idx="0">
                  <c:v>FAME</c:v>
                </c:pt>
              </c:strCache>
            </c:strRef>
          </c:tx>
          <c:spPr>
            <a:ln w="28575" cap="rnd">
              <a:solidFill>
                <a:srgbClr val="58A8EA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58A8EA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List1!$J$1:$N$1</c:f>
              <c:strCache>
                <c:ptCount val="5"/>
                <c:pt idx="0">
                  <c:v>LS 2021/2022</c:v>
                </c:pt>
                <c:pt idx="1">
                  <c:v>LS 2020/2021</c:v>
                </c:pt>
                <c:pt idx="2">
                  <c:v>ZS 2019/2020</c:v>
                </c:pt>
                <c:pt idx="3">
                  <c:v>LS 2018/2019</c:v>
                </c:pt>
                <c:pt idx="4">
                  <c:v>ZS 2018/2019</c:v>
                </c:pt>
              </c:strCache>
            </c:strRef>
          </c:cat>
          <c:val>
            <c:numRef>
              <c:f>List1!$J$4:$N$4</c:f>
              <c:numCache>
                <c:formatCode>General</c:formatCode>
                <c:ptCount val="5"/>
                <c:pt idx="0">
                  <c:v>42</c:v>
                </c:pt>
                <c:pt idx="1">
                  <c:v>33</c:v>
                </c:pt>
                <c:pt idx="2">
                  <c:v>28.61</c:v>
                </c:pt>
                <c:pt idx="3">
                  <c:v>23.47</c:v>
                </c:pt>
                <c:pt idx="4">
                  <c:v>26.72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D09-4F9D-90B6-9866A89A6217}"/>
            </c:ext>
          </c:extLst>
        </c:ser>
        <c:ser>
          <c:idx val="3"/>
          <c:order val="3"/>
          <c:tx>
            <c:strRef>
              <c:f>List1!$A$5</c:f>
              <c:strCache>
                <c:ptCount val="1"/>
                <c:pt idx="0">
                  <c:v>FHS</c:v>
                </c:pt>
              </c:strCache>
            </c:strRef>
          </c:tx>
          <c:spPr>
            <a:ln w="28575" cap="rnd">
              <a:solidFill>
                <a:srgbClr val="9933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993300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List1!$J$1:$N$1</c:f>
              <c:strCache>
                <c:ptCount val="5"/>
                <c:pt idx="0">
                  <c:v>LS 2021/2022</c:v>
                </c:pt>
                <c:pt idx="1">
                  <c:v>LS 2020/2021</c:v>
                </c:pt>
                <c:pt idx="2">
                  <c:v>ZS 2019/2020</c:v>
                </c:pt>
                <c:pt idx="3">
                  <c:v>LS 2018/2019</c:v>
                </c:pt>
                <c:pt idx="4">
                  <c:v>ZS 2018/2019</c:v>
                </c:pt>
              </c:strCache>
            </c:strRef>
          </c:cat>
          <c:val>
            <c:numRef>
              <c:f>List1!$J$5:$N$5</c:f>
              <c:numCache>
                <c:formatCode>General</c:formatCode>
                <c:ptCount val="5"/>
                <c:pt idx="0">
                  <c:v>34</c:v>
                </c:pt>
                <c:pt idx="1">
                  <c:v>24</c:v>
                </c:pt>
                <c:pt idx="2">
                  <c:v>29.14</c:v>
                </c:pt>
                <c:pt idx="3">
                  <c:v>26.46</c:v>
                </c:pt>
                <c:pt idx="4">
                  <c:v>26.35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D09-4F9D-90B6-9866A89A6217}"/>
            </c:ext>
          </c:extLst>
        </c:ser>
        <c:ser>
          <c:idx val="4"/>
          <c:order val="4"/>
          <c:tx>
            <c:strRef>
              <c:f>List1!$A$6</c:f>
              <c:strCache>
                <c:ptCount val="1"/>
                <c:pt idx="0">
                  <c:v>FT</c:v>
                </c:pt>
              </c:strCache>
            </c:strRef>
          </c:tx>
          <c:spPr>
            <a:ln w="28575" cap="rnd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75000"/>
                </a:schemeClr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strRef>
              <c:f>List1!$J$1:$N$1</c:f>
              <c:strCache>
                <c:ptCount val="5"/>
                <c:pt idx="0">
                  <c:v>LS 2021/2022</c:v>
                </c:pt>
                <c:pt idx="1">
                  <c:v>LS 2020/2021</c:v>
                </c:pt>
                <c:pt idx="2">
                  <c:v>ZS 2019/2020</c:v>
                </c:pt>
                <c:pt idx="3">
                  <c:v>LS 2018/2019</c:v>
                </c:pt>
                <c:pt idx="4">
                  <c:v>ZS 2018/2019</c:v>
                </c:pt>
              </c:strCache>
            </c:strRef>
          </c:cat>
          <c:val>
            <c:numRef>
              <c:f>List1!$J$6:$N$6</c:f>
              <c:numCache>
                <c:formatCode>General</c:formatCode>
                <c:ptCount val="5"/>
                <c:pt idx="0">
                  <c:v>36</c:v>
                </c:pt>
                <c:pt idx="1">
                  <c:v>26</c:v>
                </c:pt>
                <c:pt idx="2">
                  <c:v>36.020000000000003</c:v>
                </c:pt>
                <c:pt idx="3">
                  <c:v>31.52</c:v>
                </c:pt>
                <c:pt idx="4">
                  <c:v>23.25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D09-4F9D-90B6-9866A89A6217}"/>
            </c:ext>
          </c:extLst>
        </c:ser>
        <c:ser>
          <c:idx val="5"/>
          <c:order val="5"/>
          <c:tx>
            <c:strRef>
              <c:f>List1!$A$7</c:f>
              <c:strCache>
                <c:ptCount val="1"/>
                <c:pt idx="0">
                  <c:v>FMK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strRef>
              <c:f>List1!$J$1:$N$1</c:f>
              <c:strCache>
                <c:ptCount val="5"/>
                <c:pt idx="0">
                  <c:v>LS 2021/2022</c:v>
                </c:pt>
                <c:pt idx="1">
                  <c:v>LS 2020/2021</c:v>
                </c:pt>
                <c:pt idx="2">
                  <c:v>ZS 2019/2020</c:v>
                </c:pt>
                <c:pt idx="3">
                  <c:v>LS 2018/2019</c:v>
                </c:pt>
                <c:pt idx="4">
                  <c:v>ZS 2018/2019</c:v>
                </c:pt>
              </c:strCache>
            </c:strRef>
          </c:cat>
          <c:val>
            <c:numRef>
              <c:f>List1!$J$7:$N$7</c:f>
              <c:numCache>
                <c:formatCode>General</c:formatCode>
                <c:ptCount val="5"/>
                <c:pt idx="0">
                  <c:v>38</c:v>
                </c:pt>
                <c:pt idx="1">
                  <c:v>40</c:v>
                </c:pt>
                <c:pt idx="2">
                  <c:v>38.869999999999997</c:v>
                </c:pt>
                <c:pt idx="3">
                  <c:v>38.42</c:v>
                </c:pt>
                <c:pt idx="4">
                  <c:v>29.47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D09-4F9D-90B6-9866A89A62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42818656"/>
        <c:axId val="1842824064"/>
      </c:lineChart>
      <c:catAx>
        <c:axId val="1842818656"/>
        <c:scaling>
          <c:orientation val="maxMin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2824064"/>
        <c:crosses val="autoZero"/>
        <c:auto val="1"/>
        <c:lblAlgn val="ctr"/>
        <c:lblOffset val="100"/>
        <c:noMultiLvlLbl val="0"/>
      </c:catAx>
      <c:valAx>
        <c:axId val="1842824064"/>
        <c:scaling>
          <c:orientation val="minMax"/>
          <c:min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42818656"/>
        <c:crosses val="max"/>
        <c:crossBetween val="between"/>
      </c:valAx>
      <c:spPr>
        <a:noFill/>
        <a:ln>
          <a:noFill/>
        </a:ln>
        <a:effectLst/>
      </c:spPr>
    </c:plotArea>
    <c:legend>
      <c:legendPos val="l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1"/>
            <a:ext cx="2946834" cy="497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810" y="1"/>
            <a:ext cx="2946833" cy="497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9431183"/>
            <a:ext cx="2946834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810" y="9431183"/>
            <a:ext cx="2946833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5BAE0F-7636-4A3F-ACB8-A732AD7B1B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027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1"/>
            <a:ext cx="2946834" cy="497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810" y="1"/>
            <a:ext cx="2946833" cy="497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21463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413" y="4716388"/>
            <a:ext cx="5438438" cy="4468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" y="9431183"/>
            <a:ext cx="2946834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810" y="9431183"/>
            <a:ext cx="2946833" cy="497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08" tIns="46104" rIns="92208" bIns="461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82279A-8A31-4208-ABE0-0842D45532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556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88900" y="742950"/>
            <a:ext cx="6621463" cy="3725863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1063+1799+1098+1904+1364+1316= 8544</a:t>
            </a:r>
          </a:p>
          <a:p>
            <a:r>
              <a:rPr lang="cs-CZ" dirty="0" smtClean="0"/>
              <a:t>FT 4,45</a:t>
            </a:r>
          </a:p>
          <a:p>
            <a:r>
              <a:rPr lang="cs-CZ" dirty="0" smtClean="0"/>
              <a:t>FHS 4,502</a:t>
            </a:r>
          </a:p>
          <a:p>
            <a:r>
              <a:rPr lang="cs-CZ" dirty="0" smtClean="0"/>
              <a:t>FMK 4,46</a:t>
            </a:r>
          </a:p>
          <a:p>
            <a:r>
              <a:rPr lang="cs-CZ" dirty="0" smtClean="0"/>
              <a:t>FAI 4,435</a:t>
            </a:r>
          </a:p>
          <a:p>
            <a:r>
              <a:rPr lang="cs-CZ" dirty="0" smtClean="0"/>
              <a:t>FLKR 4,453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0227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12192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6092826"/>
            <a:ext cx="12192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0" y="2565401"/>
            <a:ext cx="43688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7823200" y="2565401"/>
            <a:ext cx="43688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68800" y="2565400"/>
            <a:ext cx="34544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814917" y="549276"/>
            <a:ext cx="10363200" cy="1470025"/>
          </a:xfrm>
          <a:effectLst>
            <a:outerShdw dist="53882" dir="2700000" algn="ctr" rotWithShape="0">
              <a:schemeClr val="bg2"/>
            </a:outerShdw>
          </a:effectLst>
        </p:spPr>
        <p:txBody>
          <a:bodyPr/>
          <a:lstStyle>
            <a:lvl1pPr algn="ctr"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775884" y="3573463"/>
            <a:ext cx="85344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245225"/>
            <a:ext cx="12192000" cy="476250"/>
          </a:xfrm>
        </p:spPr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94234" y="0"/>
            <a:ext cx="2963333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" y="0"/>
            <a:ext cx="8691033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" y="1"/>
            <a:ext cx="8784167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239184" y="836614"/>
            <a:ext cx="5706533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48918" y="836614"/>
            <a:ext cx="5708649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" y="1"/>
            <a:ext cx="8784167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239185" y="836614"/>
            <a:ext cx="11618383" cy="5545137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39184" y="836614"/>
            <a:ext cx="5706533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48918" y="836614"/>
            <a:ext cx="5708649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1" y="1"/>
            <a:ext cx="8784167" cy="620713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0" y="6524626"/>
            <a:ext cx="12192000" cy="3333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28" name="Rectangle 10"/>
          <p:cNvSpPr>
            <a:spLocks noChangeArrowheads="1"/>
          </p:cNvSpPr>
          <p:nvPr/>
        </p:nvSpPr>
        <p:spPr bwMode="auto">
          <a:xfrm>
            <a:off x="0" y="620714"/>
            <a:ext cx="12192000" cy="71437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784168" y="1"/>
            <a:ext cx="3407833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" y="1"/>
            <a:ext cx="8784167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9185" y="836614"/>
            <a:ext cx="11618383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" y="6534151"/>
            <a:ext cx="4699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19667" y="6524626"/>
            <a:ext cx="1147233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1847528" y="549276"/>
            <a:ext cx="8424936" cy="1470025"/>
          </a:xfrm>
        </p:spPr>
        <p:txBody>
          <a:bodyPr/>
          <a:lstStyle/>
          <a:p>
            <a:r>
              <a:rPr lang="cs-CZ" dirty="0" smtClean="0"/>
              <a:t>Hodnocení kvality výuky LS 2021/2022</a:t>
            </a:r>
            <a:endParaRPr lang="cs-CZ" sz="2800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Lubomír Beníček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488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kvality výuky </a:t>
            </a:r>
            <a:r>
              <a:rPr lang="cs-CZ" dirty="0"/>
              <a:t>L</a:t>
            </a:r>
            <a:r>
              <a:rPr lang="cs-CZ" dirty="0" smtClean="0"/>
              <a:t>S 2021/2022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1006400"/>
              </p:ext>
            </p:extLst>
          </p:nvPr>
        </p:nvGraphicFramePr>
        <p:xfrm>
          <a:off x="623392" y="1196752"/>
          <a:ext cx="11017223" cy="345638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75727">
                  <a:extLst>
                    <a:ext uri="{9D8B030D-6E8A-4147-A177-3AD203B41FA5}">
                      <a16:colId xmlns:a16="http://schemas.microsoft.com/office/drawing/2014/main" val="3043618642"/>
                    </a:ext>
                  </a:extLst>
                </a:gridCol>
                <a:gridCol w="1073602">
                  <a:extLst>
                    <a:ext uri="{9D8B030D-6E8A-4147-A177-3AD203B41FA5}">
                      <a16:colId xmlns:a16="http://schemas.microsoft.com/office/drawing/2014/main" val="1808233139"/>
                    </a:ext>
                  </a:extLst>
                </a:gridCol>
                <a:gridCol w="1371738">
                  <a:extLst>
                    <a:ext uri="{9D8B030D-6E8A-4147-A177-3AD203B41FA5}">
                      <a16:colId xmlns:a16="http://schemas.microsoft.com/office/drawing/2014/main" val="373335026"/>
                    </a:ext>
                  </a:extLst>
                </a:gridCol>
                <a:gridCol w="2479720">
                  <a:extLst>
                    <a:ext uri="{9D8B030D-6E8A-4147-A177-3AD203B41FA5}">
                      <a16:colId xmlns:a16="http://schemas.microsoft.com/office/drawing/2014/main" val="3821327194"/>
                    </a:ext>
                  </a:extLst>
                </a:gridCol>
                <a:gridCol w="1343532">
                  <a:extLst>
                    <a:ext uri="{9D8B030D-6E8A-4147-A177-3AD203B41FA5}">
                      <a16:colId xmlns:a16="http://schemas.microsoft.com/office/drawing/2014/main" val="3376354793"/>
                    </a:ext>
                  </a:extLst>
                </a:gridCol>
                <a:gridCol w="1970514">
                  <a:extLst>
                    <a:ext uri="{9D8B030D-6E8A-4147-A177-3AD203B41FA5}">
                      <a16:colId xmlns:a16="http://schemas.microsoft.com/office/drawing/2014/main" val="4229909561"/>
                    </a:ext>
                  </a:extLst>
                </a:gridCol>
                <a:gridCol w="1702390">
                  <a:extLst>
                    <a:ext uri="{9D8B030D-6E8A-4147-A177-3AD203B41FA5}">
                      <a16:colId xmlns:a16="http://schemas.microsoft.com/office/drawing/2014/main" val="3992598251"/>
                    </a:ext>
                  </a:extLst>
                </a:gridCol>
              </a:tblGrid>
              <a:tr h="831997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Fakulta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%</a:t>
                      </a:r>
                      <a:r>
                        <a:rPr lang="cs-CZ" sz="1600" baseline="0" dirty="0" smtClean="0"/>
                        <a:t> účast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Počet hodnotitelů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Počet připomínek k předmětům</a:t>
                      </a:r>
                      <a:br>
                        <a:rPr lang="cs-CZ" sz="1600" dirty="0" smtClean="0"/>
                      </a:br>
                      <a:r>
                        <a:rPr lang="cs-CZ" sz="1600" dirty="0" smtClean="0"/>
                        <a:t>anonymní + podepsané 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Průměrné hodnocení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Průměrný počet připomínek na studenta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Připomínky k semestru + technické</a:t>
                      </a:r>
                      <a:endParaRPr lang="cs-CZ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495783"/>
                  </a:ext>
                </a:extLst>
              </a:tr>
              <a:tr h="37491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FLKŘ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286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410+90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4,15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29+11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4234381"/>
                  </a:ext>
                </a:extLst>
              </a:tr>
              <a:tr h="37491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FAI</a:t>
                      </a:r>
                      <a:endParaRPr lang="cs-CZ" sz="1800" dirty="0"/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495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710+122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4,25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84+55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538837"/>
                  </a:ext>
                </a:extLst>
              </a:tr>
              <a:tr h="37491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FAME</a:t>
                      </a:r>
                      <a:endParaRPr lang="cs-CZ" sz="1800" dirty="0"/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728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868+96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4,17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104+63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266351"/>
                  </a:ext>
                </a:extLst>
              </a:tr>
              <a:tr h="37491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FHS</a:t>
                      </a:r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571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567+65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4,40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1,1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69+20</a:t>
                      </a: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850878"/>
                  </a:ext>
                </a:extLst>
              </a:tr>
              <a:tr h="37491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FT</a:t>
                      </a:r>
                      <a:endParaRPr lang="cs-CZ" sz="1800" dirty="0"/>
                    </a:p>
                  </a:txBody>
                  <a:tcP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367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464+72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4,25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42+19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651321"/>
                  </a:ext>
                </a:extLst>
              </a:tr>
              <a:tr h="374912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FMK</a:t>
                      </a:r>
                      <a:endParaRPr lang="cs-CZ" sz="1800" dirty="0"/>
                    </a:p>
                  </a:txBody>
                  <a:tcP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1029+67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4,32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2,7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118+56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530003"/>
                  </a:ext>
                </a:extLst>
              </a:tr>
              <a:tr h="374912">
                <a:tc>
                  <a:txBody>
                    <a:bodyPr/>
                    <a:lstStyle/>
                    <a:p>
                      <a:r>
                        <a:rPr lang="cs-CZ" sz="1800" b="1" dirty="0" smtClean="0">
                          <a:solidFill>
                            <a:schemeClr val="tx1"/>
                          </a:solidFill>
                        </a:rPr>
                        <a:t>UTB</a:t>
                      </a:r>
                      <a:endParaRPr lang="cs-CZ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38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2854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4048+512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4,26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1,6</a:t>
                      </a:r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cs-CZ" sz="18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487"/>
                  </a:ext>
                </a:extLst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1127448" y="5085184"/>
            <a:ext cx="82809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</a:rPr>
              <a:t>ZS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</a:rPr>
              <a:t>2020/2021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</a:rPr>
              <a:t>účast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</a:rPr>
              <a:t>35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</a:rPr>
              <a:t>%, průměrné hodnocení 4,47</a:t>
            </a:r>
          </a:p>
          <a:p>
            <a:pPr>
              <a:spcAft>
                <a:spcPts val="0"/>
              </a:spcAft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</a:rPr>
              <a:t>LS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</a:rPr>
              <a:t>2020/2021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</a:rPr>
              <a:t>účast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</a:rPr>
              <a:t>32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</a:rPr>
              <a:t>%, průměrné hodnocení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</a:rPr>
              <a:t>4,34</a:t>
            </a:r>
          </a:p>
          <a:p>
            <a:pPr>
              <a:spcAft>
                <a:spcPts val="0"/>
              </a:spcAft>
            </a:pPr>
            <a:r>
              <a:rPr lang="cs-CZ" sz="2000" dirty="0" smtClean="0">
                <a:latin typeface="Calibri" panose="020F0502020204030204" pitchFamily="34" charset="0"/>
              </a:rPr>
              <a:t>ZS 2021/2022 účast 45 %, průměrné hodnocení 4,45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3527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 dle fakult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7339612"/>
              </p:ext>
            </p:extLst>
          </p:nvPr>
        </p:nvGraphicFramePr>
        <p:xfrm>
          <a:off x="1689725" y="772023"/>
          <a:ext cx="8713789" cy="222494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88556">
                  <a:extLst>
                    <a:ext uri="{9D8B030D-6E8A-4147-A177-3AD203B41FA5}">
                      <a16:colId xmlns:a16="http://schemas.microsoft.com/office/drawing/2014/main" val="76807876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72650567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11944914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08570956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1978080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3763712329"/>
                    </a:ext>
                  </a:extLst>
                </a:gridCol>
                <a:gridCol w="720777">
                  <a:extLst>
                    <a:ext uri="{9D8B030D-6E8A-4147-A177-3AD203B41FA5}">
                      <a16:colId xmlns:a16="http://schemas.microsoft.com/office/drawing/2014/main" val="3515210197"/>
                    </a:ext>
                  </a:extLst>
                </a:gridCol>
              </a:tblGrid>
              <a:tr h="370741">
                <a:tc>
                  <a:txBody>
                    <a:bodyPr/>
                    <a:lstStyle/>
                    <a:p>
                      <a:r>
                        <a:rPr lang="cs-CZ" dirty="0" smtClean="0"/>
                        <a:t>Otázka – LS 2021/2022</a:t>
                      </a:r>
                      <a:endParaRPr lang="cs-CZ" dirty="0"/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FLKŘ</a:t>
                      </a:r>
                      <a:endParaRPr lang="cs-CZ" dirty="0"/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FAI</a:t>
                      </a:r>
                      <a:endParaRPr lang="cs-CZ" dirty="0"/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err="1" smtClean="0"/>
                        <a:t>FaME</a:t>
                      </a:r>
                      <a:endParaRPr lang="cs-CZ" dirty="0"/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FHS</a:t>
                      </a:r>
                      <a:endParaRPr lang="cs-CZ" dirty="0"/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FT</a:t>
                      </a:r>
                      <a:endParaRPr lang="cs-CZ" dirty="0"/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FMK</a:t>
                      </a:r>
                      <a:endParaRPr lang="cs-CZ" dirty="0"/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619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přednášky?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4,12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4,12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4,02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4,20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4,08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4,29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5204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semináře?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4,08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4,03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4,29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4,41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4,23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4,31</a:t>
                      </a:r>
                      <a:endParaRPr lang="cs-CZ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379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cvičení?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>
                          <a:solidFill>
                            <a:srgbClr val="FF0000"/>
                          </a:solidFill>
                        </a:rPr>
                        <a:t>3,87</a:t>
                      </a:r>
                      <a:endParaRPr lang="cs-CZ" sz="18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4,35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4,27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4,52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4,26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4,25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026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vyučujícího?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 smtClean="0"/>
                        <a:t>4,24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4,32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4,20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/>
                        <a:t>4,43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4,34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4,37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869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Celkový</a:t>
                      </a:r>
                      <a:r>
                        <a:rPr lang="cs-CZ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průměr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1" dirty="0" smtClean="0"/>
                        <a:t>4,15</a:t>
                      </a:r>
                      <a:endParaRPr lang="cs-CZ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4,25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chemeClr val="tx1"/>
                          </a:solidFill>
                        </a:rPr>
                        <a:t>4,17</a:t>
                      </a:r>
                      <a:endParaRPr lang="cs-CZ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4,40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4,25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4,32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384062"/>
                  </a:ext>
                </a:extLst>
              </a:tr>
            </a:tbl>
          </a:graphicData>
        </a:graphic>
      </p:graphicFrame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598928"/>
              </p:ext>
            </p:extLst>
          </p:nvPr>
        </p:nvGraphicFramePr>
        <p:xfrm>
          <a:off x="1693376" y="3148273"/>
          <a:ext cx="8713791" cy="18541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60441">
                  <a:extLst>
                    <a:ext uri="{9D8B030D-6E8A-4147-A177-3AD203B41FA5}">
                      <a16:colId xmlns:a16="http://schemas.microsoft.com/office/drawing/2014/main" val="2244269667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682149274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1522177360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3445118144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4039974413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3179555688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4115089889"/>
                    </a:ext>
                  </a:extLst>
                </a:gridCol>
              </a:tblGrid>
              <a:tr h="370741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Otázka – ZS 2021/2022</a:t>
                      </a:r>
                      <a:endParaRPr lang="cs-CZ" sz="16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FLKŘ</a:t>
                      </a:r>
                      <a:endParaRPr lang="cs-CZ" sz="16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FAI</a:t>
                      </a:r>
                      <a:endParaRPr lang="cs-CZ" sz="16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err="1" smtClean="0"/>
                        <a:t>FaME</a:t>
                      </a:r>
                      <a:endParaRPr lang="cs-CZ" sz="16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FHS</a:t>
                      </a:r>
                      <a:endParaRPr lang="cs-CZ" sz="16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FT</a:t>
                      </a:r>
                      <a:endParaRPr lang="cs-CZ" sz="16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FMK</a:t>
                      </a:r>
                      <a:endParaRPr lang="cs-CZ" sz="1600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5424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přednášky?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4,27</a:t>
                      </a:r>
                      <a:endParaRPr lang="cs-CZ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4,25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4,09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4,31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4,25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4,26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29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semináře?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4,23</a:t>
                      </a:r>
                      <a:endParaRPr lang="cs-CZ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4,26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4,17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4,38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4,29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4,39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381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cvičení?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3,95</a:t>
                      </a:r>
                      <a:endParaRPr lang="cs-CZ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4,37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4,33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4,59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4,41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4,38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414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vyučujícího?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4,46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4,40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4,25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4,45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4,41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4,44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708457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360004"/>
              </p:ext>
            </p:extLst>
          </p:nvPr>
        </p:nvGraphicFramePr>
        <p:xfrm>
          <a:off x="1689725" y="5153683"/>
          <a:ext cx="8713791" cy="148326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60441">
                  <a:extLst>
                    <a:ext uri="{9D8B030D-6E8A-4147-A177-3AD203B41FA5}">
                      <a16:colId xmlns:a16="http://schemas.microsoft.com/office/drawing/2014/main" val="686568426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2544581697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1745789219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3826189723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3905844640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3817654732"/>
                    </a:ext>
                  </a:extLst>
                </a:gridCol>
                <a:gridCol w="792225">
                  <a:extLst>
                    <a:ext uri="{9D8B030D-6E8A-4147-A177-3AD203B41FA5}">
                      <a16:colId xmlns:a16="http://schemas.microsoft.com/office/drawing/2014/main" val="1975429565"/>
                    </a:ext>
                  </a:extLst>
                </a:gridCol>
              </a:tblGrid>
              <a:tr h="370741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Otázka – LS 2020/2021</a:t>
                      </a:r>
                      <a:endParaRPr lang="cs-CZ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FLKŘ</a:t>
                      </a:r>
                      <a:endParaRPr lang="cs-CZ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FAI</a:t>
                      </a:r>
                      <a:endParaRPr lang="cs-CZ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err="1" smtClean="0"/>
                        <a:t>FaME</a:t>
                      </a:r>
                      <a:endParaRPr lang="cs-CZ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FHS</a:t>
                      </a:r>
                      <a:endParaRPr lang="cs-CZ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FT</a:t>
                      </a:r>
                      <a:endParaRPr lang="cs-CZ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 smtClean="0"/>
                        <a:t>FMK</a:t>
                      </a:r>
                      <a:endParaRPr lang="cs-CZ" sz="1600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243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přednášky?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4,30</a:t>
                      </a:r>
                      <a:endParaRPr lang="cs-CZ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4,34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4,09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4,38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4,30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4,30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505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cvičení?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4,18</a:t>
                      </a:r>
                      <a:endParaRPr lang="cs-CZ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4,16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4,19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4,49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4,32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4,34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904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80000" algn="l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Jak celkově hodnotíte vyučujícího?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b="0" dirty="0" smtClean="0">
                          <a:solidFill>
                            <a:schemeClr val="tx1"/>
                          </a:solidFill>
                        </a:rPr>
                        <a:t>4,43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4,32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4,14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4,53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4,44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0" dirty="0" smtClean="0">
                          <a:solidFill>
                            <a:schemeClr val="tx1"/>
                          </a:solidFill>
                        </a:rPr>
                        <a:t>4,42</a:t>
                      </a:r>
                      <a:endParaRPr lang="cs-CZ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3849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38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Otázky do hodnocení kvality výuky L</a:t>
            </a:r>
            <a:r>
              <a:rPr lang="cs-CZ" dirty="0" smtClean="0"/>
              <a:t>S 2021/2022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1600" b="1" dirty="0"/>
              <a:t>1. Jak celkově hodnotíte vyučujícího? </a:t>
            </a:r>
          </a:p>
          <a:p>
            <a:pPr marL="0" indent="0">
              <a:buNone/>
            </a:pPr>
            <a:r>
              <a:rPr lang="cs-CZ" sz="1600" dirty="0"/>
              <a:t>	- Byl/a vyučující na výuku připraven/a?</a:t>
            </a:r>
          </a:p>
          <a:p>
            <a:pPr marL="0" indent="0">
              <a:buNone/>
            </a:pPr>
            <a:r>
              <a:rPr lang="cs-CZ" sz="1600" dirty="0"/>
              <a:t>	- Vyvolával/a vyučující u studentů zájem o učivo a o samotný předmět?</a:t>
            </a:r>
          </a:p>
          <a:p>
            <a:pPr marL="0" indent="0">
              <a:buNone/>
            </a:pPr>
            <a:r>
              <a:rPr lang="cs-CZ" sz="1600" dirty="0"/>
              <a:t>	- Umožňoval/a vyučující studentům vyjadřovat jejich názory a diskutovat?</a:t>
            </a:r>
          </a:p>
          <a:p>
            <a:pPr marL="0" indent="0">
              <a:buNone/>
            </a:pPr>
            <a:r>
              <a:rPr lang="cs-CZ" sz="1600" b="1" dirty="0">
                <a:solidFill>
                  <a:srgbClr val="FF1A0A"/>
                </a:solidFill>
              </a:rPr>
              <a:t>2. Kolika přednášek jste se zúčastnil/-a?</a:t>
            </a:r>
          </a:p>
          <a:p>
            <a:pPr marL="0" indent="0">
              <a:buNone/>
            </a:pPr>
            <a:r>
              <a:rPr lang="cs-CZ" sz="1600" b="1" dirty="0"/>
              <a:t>3. Jak celkově hodnotíte přednášky? (pouze u předmětů s přednáškami)</a:t>
            </a:r>
          </a:p>
          <a:p>
            <a:pPr marL="0" indent="0">
              <a:buNone/>
            </a:pPr>
            <a:r>
              <a:rPr lang="cs-CZ" sz="1600" dirty="0"/>
              <a:t>	- Přednášky byly zajímavé, srozumitelné a byly pro mne přínosem.</a:t>
            </a:r>
          </a:p>
          <a:p>
            <a:pPr marL="0" indent="0">
              <a:buNone/>
            </a:pPr>
            <a:r>
              <a:rPr lang="cs-CZ" sz="1600" dirty="0"/>
              <a:t>	- Vyučující studentům doporučil/-a (poskytl/a) vhodné studijní materiály.</a:t>
            </a:r>
          </a:p>
          <a:p>
            <a:pPr marL="0" indent="0">
              <a:buNone/>
            </a:pPr>
            <a:r>
              <a:rPr lang="cs-CZ" sz="1600" dirty="0"/>
              <a:t>	- Předmět měl jasnou a ucelenou koncepci přednášek?</a:t>
            </a:r>
          </a:p>
          <a:p>
            <a:pPr marL="0" indent="0">
              <a:buNone/>
            </a:pPr>
            <a:r>
              <a:rPr lang="cs-CZ" sz="1600" dirty="0"/>
              <a:t>	- Předmět mě obohatil o nové znalosti, dovednosti, postoje? </a:t>
            </a:r>
          </a:p>
          <a:p>
            <a:pPr marL="0" indent="0">
              <a:buNone/>
            </a:pPr>
            <a:r>
              <a:rPr lang="cs-CZ" sz="1600" b="1" dirty="0"/>
              <a:t>4. Jak celkově hodnotíte semináře? (pouze u předmětů se semináři) </a:t>
            </a:r>
          </a:p>
          <a:p>
            <a:pPr marL="0" indent="0">
              <a:buNone/>
            </a:pPr>
            <a:r>
              <a:rPr lang="cs-CZ" sz="1600" dirty="0"/>
              <a:t>	- Seminář byl kvalitně vyučován.</a:t>
            </a:r>
          </a:p>
          <a:p>
            <a:pPr marL="0" indent="0">
              <a:buNone/>
            </a:pPr>
            <a:r>
              <a:rPr lang="cs-CZ" sz="1600" dirty="0"/>
              <a:t>	- Dovednosti a znalosti, které jsme si na semináři osvojil jsou pro mne užitečné.</a:t>
            </a:r>
          </a:p>
          <a:p>
            <a:pPr marL="0" indent="0">
              <a:buNone/>
            </a:pPr>
            <a:r>
              <a:rPr lang="cs-CZ" sz="1600" dirty="0"/>
              <a:t>	- Požadavky pro úspěšné splnění semináře byly jasně definovány.</a:t>
            </a:r>
          </a:p>
          <a:p>
            <a:pPr marL="0" indent="0">
              <a:buNone/>
            </a:pPr>
            <a:r>
              <a:rPr lang="cs-CZ" sz="1600" b="1" dirty="0"/>
              <a:t>5. Jak celkově hodnotíte cvičení? (pouze u předmětů s cvičeními) </a:t>
            </a:r>
          </a:p>
          <a:p>
            <a:pPr marL="0" indent="0">
              <a:buNone/>
            </a:pPr>
            <a:r>
              <a:rPr lang="cs-CZ" sz="1600" dirty="0"/>
              <a:t>	- Cvičení bylo kvalitně vyučováno.</a:t>
            </a:r>
          </a:p>
          <a:p>
            <a:pPr marL="0" indent="0">
              <a:buNone/>
            </a:pPr>
            <a:r>
              <a:rPr lang="cs-CZ" sz="1600" dirty="0"/>
              <a:t>	- Dovednosti a znalosti, které jsme si na cvičení osvojil jsou pro mne užitečné.</a:t>
            </a:r>
          </a:p>
          <a:p>
            <a:pPr marL="0" indent="0">
              <a:buNone/>
            </a:pPr>
            <a:r>
              <a:rPr lang="cs-CZ" sz="1600" dirty="0"/>
              <a:t>	- Požadavky pro úspěšné splnění cvičení byly jasně definovány.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07604" y="6237312"/>
            <a:ext cx="117064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1400" dirty="0">
                <a:latin typeface="Calibri" panose="020F0502020204030204" pitchFamily="34" charset="0"/>
                <a:ea typeface="Calibri" panose="020F0502020204030204" pitchFamily="34" charset="0"/>
              </a:rPr>
              <a:t>rozsah hodnocení 1-5 odpovídá odpovědím: </a:t>
            </a:r>
            <a:br>
              <a:rPr lang="cs-CZ" sz="14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s-CZ" sz="1400" dirty="0">
                <a:latin typeface="Calibri" panose="020F0502020204030204" pitchFamily="34" charset="0"/>
                <a:ea typeface="Calibri" panose="020F0502020204030204" pitchFamily="34" charset="0"/>
              </a:rPr>
              <a:t>1-naprosto nesouhlasím, 2-spíše nesouhlasím, 3-ani nesouhlasím ani souhlasím, 4-spíše souhlasím, 5-naprosto souhlasím</a:t>
            </a:r>
          </a:p>
        </p:txBody>
      </p:sp>
    </p:spTree>
    <p:extLst>
      <p:ext uri="{BB962C8B-B14F-4D97-AF65-F5344CB8AC3E}">
        <p14:creationId xmlns:p14="http://schemas.microsoft.com/office/powerpoint/2010/main" val="4048158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Zhodnocení % účasti v hodnocení v časové řadě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5412349"/>
              </p:ext>
            </p:extLst>
          </p:nvPr>
        </p:nvGraphicFramePr>
        <p:xfrm>
          <a:off x="623392" y="980728"/>
          <a:ext cx="10873205" cy="2865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36125">
                  <a:extLst>
                    <a:ext uri="{9D8B030D-6E8A-4147-A177-3AD203B41FA5}">
                      <a16:colId xmlns:a16="http://schemas.microsoft.com/office/drawing/2014/main" val="3043618642"/>
                    </a:ext>
                  </a:extLst>
                </a:gridCol>
                <a:gridCol w="1229635">
                  <a:extLst>
                    <a:ext uri="{9D8B030D-6E8A-4147-A177-3AD203B41FA5}">
                      <a16:colId xmlns:a16="http://schemas.microsoft.com/office/drawing/2014/main" val="1808233139"/>
                    </a:ext>
                  </a:extLst>
                </a:gridCol>
                <a:gridCol w="1229635">
                  <a:extLst>
                    <a:ext uri="{9D8B030D-6E8A-4147-A177-3AD203B41FA5}">
                      <a16:colId xmlns:a16="http://schemas.microsoft.com/office/drawing/2014/main" val="3821327194"/>
                    </a:ext>
                  </a:extLst>
                </a:gridCol>
                <a:gridCol w="1229635">
                  <a:extLst>
                    <a:ext uri="{9D8B030D-6E8A-4147-A177-3AD203B41FA5}">
                      <a16:colId xmlns:a16="http://schemas.microsoft.com/office/drawing/2014/main" val="2765392253"/>
                    </a:ext>
                  </a:extLst>
                </a:gridCol>
                <a:gridCol w="1229635">
                  <a:extLst>
                    <a:ext uri="{9D8B030D-6E8A-4147-A177-3AD203B41FA5}">
                      <a16:colId xmlns:a16="http://schemas.microsoft.com/office/drawing/2014/main" val="3376354793"/>
                    </a:ext>
                  </a:extLst>
                </a:gridCol>
                <a:gridCol w="1229635">
                  <a:extLst>
                    <a:ext uri="{9D8B030D-6E8A-4147-A177-3AD203B41FA5}">
                      <a16:colId xmlns:a16="http://schemas.microsoft.com/office/drawing/2014/main" val="4229909561"/>
                    </a:ext>
                  </a:extLst>
                </a:gridCol>
                <a:gridCol w="1229635">
                  <a:extLst>
                    <a:ext uri="{9D8B030D-6E8A-4147-A177-3AD203B41FA5}">
                      <a16:colId xmlns:a16="http://schemas.microsoft.com/office/drawing/2014/main" val="4249196367"/>
                    </a:ext>
                  </a:extLst>
                </a:gridCol>
                <a:gridCol w="1229635">
                  <a:extLst>
                    <a:ext uri="{9D8B030D-6E8A-4147-A177-3AD203B41FA5}">
                      <a16:colId xmlns:a16="http://schemas.microsoft.com/office/drawing/2014/main" val="130162563"/>
                    </a:ext>
                  </a:extLst>
                </a:gridCol>
                <a:gridCol w="1229635">
                  <a:extLst>
                    <a:ext uri="{9D8B030D-6E8A-4147-A177-3AD203B41FA5}">
                      <a16:colId xmlns:a16="http://schemas.microsoft.com/office/drawing/2014/main" val="1527367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Fakulta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ZS</a:t>
                      </a:r>
                      <a:r>
                        <a:rPr lang="cs-CZ" baseline="0" dirty="0" smtClean="0"/>
                        <a:t> 2018/2019</a:t>
                      </a:r>
                      <a:endParaRPr lang="cs-CZ" dirty="0" smtClean="0"/>
                    </a:p>
                  </a:txBody>
                  <a:tcPr>
                    <a:solidFill>
                      <a:srgbClr val="22226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LS</a:t>
                      </a:r>
                      <a:r>
                        <a:rPr lang="cs-CZ" baseline="0" dirty="0" smtClean="0"/>
                        <a:t> 2018/2019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ZS</a:t>
                      </a:r>
                      <a:r>
                        <a:rPr lang="cs-CZ" baseline="0" dirty="0" smtClean="0"/>
                        <a:t> 2019/2020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LS</a:t>
                      </a:r>
                      <a:r>
                        <a:rPr lang="cs-CZ" baseline="0" dirty="0" smtClean="0"/>
                        <a:t> 2019/2020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ZS</a:t>
                      </a:r>
                      <a:r>
                        <a:rPr lang="cs-CZ" baseline="0" dirty="0" smtClean="0"/>
                        <a:t> 2020/2021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LS</a:t>
                      </a:r>
                      <a:r>
                        <a:rPr lang="cs-CZ" baseline="0" dirty="0" smtClean="0"/>
                        <a:t> 2020/2021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ZS</a:t>
                      </a:r>
                      <a:r>
                        <a:rPr lang="cs-CZ" baseline="0" dirty="0" smtClean="0"/>
                        <a:t> 2021/2022</a:t>
                      </a:r>
                      <a:endParaRPr lang="cs-CZ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LS</a:t>
                      </a:r>
                    </a:p>
                    <a:p>
                      <a:r>
                        <a:rPr lang="cs-CZ" dirty="0" smtClean="0"/>
                        <a:t>2021/2022</a:t>
                      </a:r>
                      <a:endParaRPr lang="cs-CZ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495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FLKŘ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30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343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FAI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33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44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8538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55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266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27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31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34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850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32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36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28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26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35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36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651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FMK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39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37</a:t>
                      </a:r>
                      <a:endParaRPr lang="cs-CZ" sz="18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63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40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48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38</a:t>
                      </a:r>
                      <a:endParaRPr lang="cs-CZ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530003"/>
                  </a:ext>
                </a:extLst>
              </a:tr>
            </a:tbl>
          </a:graphicData>
        </a:graphic>
      </p:graphicFrame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155813078"/>
              </p:ext>
            </p:extLst>
          </p:nvPr>
        </p:nvGraphicFramePr>
        <p:xfrm>
          <a:off x="1703388" y="3701734"/>
          <a:ext cx="8713788" cy="2751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474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Harmonogram hodnocení a vyhodnocení výsledků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cs-CZ" dirty="0" smtClean="0"/>
              <a:t>do </a:t>
            </a:r>
            <a:r>
              <a:rPr lang="cs-CZ" dirty="0"/>
              <a:t>10 dnů od ukončení rozeslání dat proděkanům pro studium (</a:t>
            </a:r>
            <a:r>
              <a:rPr lang="cs-CZ" dirty="0" err="1"/>
              <a:t>odpov</a:t>
            </a:r>
            <a:r>
              <a:rPr lang="cs-CZ" dirty="0"/>
              <a:t>. prorektor)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/>
              <a:t>do </a:t>
            </a:r>
            <a:r>
              <a:rPr lang="cs-CZ" dirty="0"/>
              <a:t>30 dnů od ukončení seznámení s výsledky na poradě proděkanů, KR a AS UTB (</a:t>
            </a:r>
            <a:r>
              <a:rPr lang="cs-CZ" dirty="0" err="1"/>
              <a:t>odpov</a:t>
            </a:r>
            <a:r>
              <a:rPr lang="cs-CZ" dirty="0"/>
              <a:t>. prorektor) </a:t>
            </a:r>
          </a:p>
          <a:p>
            <a:r>
              <a:rPr lang="pl-PL" dirty="0" smtClean="0"/>
              <a:t>do </a:t>
            </a:r>
            <a:r>
              <a:rPr lang="pl-PL" dirty="0"/>
              <a:t>60 dnů od ukončení (odpov. fakulty): </a:t>
            </a:r>
          </a:p>
          <a:p>
            <a:pPr lvl="1"/>
            <a:r>
              <a:rPr lang="cs-CZ" dirty="0" smtClean="0"/>
              <a:t>vytvoření </a:t>
            </a:r>
            <a:r>
              <a:rPr lang="cs-CZ" dirty="0"/>
              <a:t>fakultní zprávy o výsledcích hodnocení - účast, připomínky, hlavní výsledky, další postup a realizace konkrétních opatření + poděkování (fakulty) </a:t>
            </a:r>
          </a:p>
          <a:p>
            <a:pPr lvl="1"/>
            <a:r>
              <a:rPr lang="pt-BR" dirty="0" smtClean="0"/>
              <a:t>představení </a:t>
            </a:r>
            <a:r>
              <a:rPr lang="pt-BR" dirty="0"/>
              <a:t>výsledků na AS fakulty </a:t>
            </a:r>
          </a:p>
          <a:p>
            <a:pPr lvl="1"/>
            <a:r>
              <a:rPr lang="cs-CZ" dirty="0" smtClean="0"/>
              <a:t>email </a:t>
            </a:r>
            <a:r>
              <a:rPr lang="cs-CZ" dirty="0"/>
              <a:t>studentům s výslednou zprávou (souhrnná/po SP) </a:t>
            </a:r>
          </a:p>
          <a:p>
            <a:pPr lvl="1"/>
            <a:r>
              <a:rPr lang="cs-CZ" dirty="0" smtClean="0"/>
              <a:t>tisková </a:t>
            </a:r>
            <a:r>
              <a:rPr lang="cs-CZ" dirty="0"/>
              <a:t>zpráva na webu fakulty + </a:t>
            </a:r>
            <a:r>
              <a:rPr lang="cs-CZ" dirty="0" err="1"/>
              <a:t>info</a:t>
            </a:r>
            <a:r>
              <a:rPr lang="cs-CZ" dirty="0"/>
              <a:t>/odkaz sociální sítě fakulty (umístění v sekci STUDENT/VÝUKA/Hodnocení výuky) </a:t>
            </a:r>
          </a:p>
          <a:p>
            <a:r>
              <a:rPr lang="cs-CZ" dirty="0" smtClean="0"/>
              <a:t>do </a:t>
            </a:r>
            <a:r>
              <a:rPr lang="cs-CZ" dirty="0"/>
              <a:t>90 dnů od ukončení uskutečnit setkání se studenty po jednotlivých SP, diskuze opatření pro zlepšení výuky (</a:t>
            </a:r>
            <a:r>
              <a:rPr lang="cs-CZ" dirty="0" err="1"/>
              <a:t>odpov</a:t>
            </a:r>
            <a:r>
              <a:rPr lang="cs-CZ" dirty="0"/>
              <a:t>. fakulty) </a:t>
            </a:r>
          </a:p>
          <a:p>
            <a:pPr marL="800100" lvl="2" indent="0">
              <a:buNone/>
            </a:pPr>
            <a:r>
              <a:rPr lang="cs-CZ" sz="2400" i="1" dirty="0" smtClean="0"/>
              <a:t>z důvodu letních prázdnin fakulty uskuteční setkání do konce října 2022</a:t>
            </a:r>
            <a:endParaRPr lang="cs-CZ" sz="2400" i="1" dirty="0"/>
          </a:p>
        </p:txBody>
      </p:sp>
    </p:spTree>
    <p:extLst>
      <p:ext uri="{BB962C8B-B14F-4D97-AF65-F5344CB8AC3E}">
        <p14:creationId xmlns:p14="http://schemas.microsoft.com/office/powerpoint/2010/main" val="400799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Z - Personalní">
  <a:themeElements>
    <a:clrScheme name="VZ - Personalní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Z - Personalní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Z - Personalní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4" ma:contentTypeDescription="Vytvoří nový dokument" ma:contentTypeScope="" ma:versionID="552a93a9bb8ca7c33f98cf0507f9d7da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80fc393f9e0f82f9fa46fe17a73a1d19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0B370F6-ACD7-4E81-87B2-91573B34A6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8EDA5C-B341-4AE1-9D44-DA6805E7D1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335239-DC7F-4F5E-9A0B-AC6C1EA0A31F}">
  <ds:schemaRefs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elements/1.1/"/>
    <ds:schemaRef ds:uri="fc4b360f-9c6e-4c32-a22a-07301f39663c"/>
    <ds:schemaRef ds:uri="b8e1fae8-c9da-4f2e-9a78-1df90a178af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VZ - Personalní</Template>
  <TotalTime>37668</TotalTime>
  <Words>747</Words>
  <Application>Microsoft Office PowerPoint</Application>
  <PresentationFormat>Širokoúhlá obrazovka</PresentationFormat>
  <Paragraphs>269</Paragraphs>
  <Slides>6</Slides>
  <Notes>1</Notes>
  <HiddenSlides>1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Arial Narrow</vt:lpstr>
      <vt:lpstr>Calibri</vt:lpstr>
      <vt:lpstr>Wingdings</vt:lpstr>
      <vt:lpstr>VZ - Personalní</vt:lpstr>
      <vt:lpstr>Hodnocení kvality výuky LS 2021/2022</vt:lpstr>
      <vt:lpstr>Hodnocení kvality výuky LS 2021/2022</vt:lpstr>
      <vt:lpstr>Otázky dle fakult</vt:lpstr>
      <vt:lpstr>Otázky do hodnocení kvality výuky LS 2021/2022</vt:lpstr>
      <vt:lpstr>Zhodnocení % účasti v hodnocení v časové řadě</vt:lpstr>
      <vt:lpstr>Harmonogram hodnocení a vyhodnocení výsledků</vt:lpstr>
    </vt:vector>
  </TitlesOfParts>
  <Company>Univerzita Tomáše Bati ve Zlíně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Výjezdní zasedání UTB ve Zlíně 18. – 19. ledna 2011</dc:title>
  <dc:creator>Petr Ticháček</dc:creator>
  <cp:lastModifiedBy>Lubomír Beníček</cp:lastModifiedBy>
  <cp:revision>720</cp:revision>
  <cp:lastPrinted>2022-06-20T11:25:07Z</cp:lastPrinted>
  <dcterms:created xsi:type="dcterms:W3CDTF">2011-01-17T07:56:05Z</dcterms:created>
  <dcterms:modified xsi:type="dcterms:W3CDTF">2022-06-28T10:13:43Z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