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1"/>
  </p:notesMasterIdLst>
  <p:handoutMasterIdLst>
    <p:handoutMasterId r:id="rId42"/>
  </p:handoutMasterIdLst>
  <p:sldIdLst>
    <p:sldId id="332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7" r:id="rId15"/>
    <p:sldId id="348" r:id="rId16"/>
    <p:sldId id="373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61" r:id="rId26"/>
    <p:sldId id="362" r:id="rId27"/>
    <p:sldId id="363" r:id="rId28"/>
    <p:sldId id="364" r:id="rId29"/>
    <p:sldId id="365" r:id="rId30"/>
    <p:sldId id="366" r:id="rId31"/>
    <p:sldId id="367" r:id="rId32"/>
    <p:sldId id="368" r:id="rId33"/>
    <p:sldId id="369" r:id="rId34"/>
    <p:sldId id="370" r:id="rId35"/>
    <p:sldId id="371" r:id="rId36"/>
    <p:sldId id="346" r:id="rId37"/>
    <p:sldId id="372" r:id="rId38"/>
    <p:sldId id="333" r:id="rId39"/>
    <p:sldId id="286" r:id="rId40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8" clrIdx="1"/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Macíková Lenka" initials="ML" lastIdx="2" clrIdx="4">
    <p:extLst>
      <p:ext uri="{19B8F6BF-5375-455C-9EA6-DF929625EA0E}">
        <p15:presenceInfo xmlns:p15="http://schemas.microsoft.com/office/powerpoint/2012/main" userId="S-1-5-21-770070720-3945125243-2690725130-18859" providerId="AD"/>
      </p:ext>
    </p:extLst>
  </p:cmAuthor>
  <p:cmAuthor id="5" name="Jakub Valušek" initials="JV" lastIdx="1" clrIdx="5">
    <p:extLst>
      <p:ext uri="{19B8F6BF-5375-455C-9EA6-DF929625EA0E}">
        <p15:presenceInfo xmlns:p15="http://schemas.microsoft.com/office/powerpoint/2012/main" userId="Jakub Valuše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6600"/>
    <a:srgbClr val="FF8001"/>
    <a:srgbClr val="FF9966"/>
    <a:srgbClr val="FF9933"/>
    <a:srgbClr val="D0D0CE"/>
    <a:srgbClr val="BFFFDD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6357" autoAdjust="0"/>
  </p:normalViewPr>
  <p:slideViewPr>
    <p:cSldViewPr snapToGrid="0">
      <p:cViewPr varScale="1">
        <p:scale>
          <a:sx n="84" d="100"/>
          <a:sy n="84" d="100"/>
        </p:scale>
        <p:origin x="1493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99"/>
    </p:cViewPr>
  </p:sorterViewPr>
  <p:notesViewPr>
    <p:cSldViewPr snapToGrid="0">
      <p:cViewPr varScale="1">
        <p:scale>
          <a:sx n="60" d="100"/>
          <a:sy n="60" d="100"/>
        </p:scale>
        <p:origin x="3197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us\Google%20Drive\UTB\Magistersk&#233;%20studium\1.%20ro&#269;n&#237;k\Letn&#237;%20semestr\St&#225;&#382;_Ekonomick&#233;%20odd&#283;len&#237;\V&#253;ro&#269;n&#237;%20zpr&#225;va%20o%20hospoda&#345;en&#237;\Prezentace%20VZ\Se&#353;it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us\Google%20Drive\UTB\Magistersk&#233;%20studium\1.%20ro&#269;n&#237;k\Letn&#237;%20semestr\St&#225;&#382;_Ekonomick&#233;%20odd&#283;len&#237;\V&#253;ro&#269;n&#237;%20zpr&#225;va%20o%20hospoda&#345;en&#237;\Prezentace%20VZ\Se&#353;it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4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5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6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us\Google%20Drive\UTB\Magistersk&#233;%20studium\1.%20ro&#269;n&#237;k\Letn&#237;%20semestr\St&#225;&#382;_Ekonomick&#233;%20odd&#283;len&#237;\V&#253;ro&#269;n&#237;%20zpr&#225;va%20o%20hospoda&#345;en&#237;\Tabulky\VZ\tab%203%20-%20VH%20dle%20sou&#269;&#225;st&#237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2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us\Disk%20Google\UTB\Magistersk&#233;%20studium\1.%20ro&#269;n&#237;k\Letn&#237;%20semestr\St&#225;&#382;_Ekonomick&#233;%20odd&#283;len&#237;\V&#253;ro&#269;n&#237;%20zpr&#225;va%20o%20hospoda&#345;en&#237;\Prezentace%20VZ\Se&#353;it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alus\Google%20Drive\UTB\Magistersk&#233;%20studium\1.%20ro&#269;n&#237;k\Letn&#237;%20semestr\St&#225;&#382;_Ekonomick&#233;%20odd&#283;len&#237;\V&#253;ro&#269;n&#237;%20zpr&#225;va%20o%20hospoda&#345;en&#237;\Prezentace%20VZ\Se&#353;it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'3'!$C$1</c:f>
              <c:strCache>
                <c:ptCount val="1"/>
                <c:pt idx="0">
                  <c:v>HV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0.184529914529914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89-43B3-961A-9F3F5815104C}"/>
                </c:ext>
              </c:extLst>
            </c:dLbl>
            <c:dLbl>
              <c:idx val="1"/>
              <c:layout>
                <c:manualLayout>
                  <c:x val="-1.5648860276255368E-3"/>
                  <c:y val="0.233376068376068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889-43B3-961A-9F3F5815104C}"/>
                </c:ext>
              </c:extLst>
            </c:dLbl>
            <c:dLbl>
              <c:idx val="2"/>
              <c:layout>
                <c:manualLayout>
                  <c:x val="0"/>
                  <c:y val="0.33378205128205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89-43B3-961A-9F3F5815104C}"/>
                </c:ext>
              </c:extLst>
            </c:dLbl>
            <c:dLbl>
              <c:idx val="3"/>
              <c:layout>
                <c:manualLayout>
                  <c:x val="-1.1475698301007903E-16"/>
                  <c:y val="0.33378205128205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89-43B3-961A-9F3F581510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'3'!$B$2:$B$5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'3'!$C$2:$C$5</c:f>
              <c:numCache>
                <c:formatCode>#,##0</c:formatCode>
                <c:ptCount val="4"/>
                <c:pt idx="0">
                  <c:v>15238</c:v>
                </c:pt>
                <c:pt idx="1">
                  <c:v>18425</c:v>
                </c:pt>
                <c:pt idx="2">
                  <c:v>25928</c:v>
                </c:pt>
                <c:pt idx="3">
                  <c:v>24775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89-43B3-961A-9F3F581510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1146984"/>
        <c:axId val="211141104"/>
        <c:axId val="0"/>
      </c:bar3DChart>
      <c:catAx>
        <c:axId val="211146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141104"/>
        <c:crosses val="autoZero"/>
        <c:auto val="1"/>
        <c:lblAlgn val="ctr"/>
        <c:lblOffset val="100"/>
        <c:noMultiLvlLbl val="0"/>
      </c:catAx>
      <c:valAx>
        <c:axId val="211141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146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List3!$C$7</c:f>
              <c:strCache>
                <c:ptCount val="1"/>
                <c:pt idx="0">
                  <c:v>Podíl osobních nákladů na celkových nákladech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0.154679487179487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91-4348-A87A-8C9B4A8E67B2}"/>
                </c:ext>
              </c:extLst>
            </c:dLbl>
            <c:dLbl>
              <c:idx val="1"/>
              <c:layout>
                <c:manualLayout>
                  <c:x val="0"/>
                  <c:y val="0.233376068376068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91-4348-A87A-8C9B4A8E67B2}"/>
                </c:ext>
              </c:extLst>
            </c:dLbl>
            <c:dLbl>
              <c:idx val="2"/>
              <c:layout>
                <c:manualLayout>
                  <c:x val="0"/>
                  <c:y val="0.298504273504273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991-4348-A87A-8C9B4A8E67B2}"/>
                </c:ext>
              </c:extLst>
            </c:dLbl>
            <c:dLbl>
              <c:idx val="3"/>
              <c:layout>
                <c:manualLayout>
                  <c:x val="0"/>
                  <c:y val="0.36091880341880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991-4348-A87A-8C9B4A8E67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List3!$B$8:$B$11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List3!$C$8:$C$11</c:f>
              <c:numCache>
                <c:formatCode>0%</c:formatCode>
                <c:ptCount val="4"/>
                <c:pt idx="0">
                  <c:v>0.44</c:v>
                </c:pt>
                <c:pt idx="1">
                  <c:v>0.47</c:v>
                </c:pt>
                <c:pt idx="2">
                  <c:v>0.49</c:v>
                </c:pt>
                <c:pt idx="3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91-4348-A87A-8C9B4A8E67B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4168496"/>
        <c:axId val="284165360"/>
        <c:axId val="0"/>
      </c:bar3DChart>
      <c:catAx>
        <c:axId val="28416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84165360"/>
        <c:crosses val="autoZero"/>
        <c:auto val="1"/>
        <c:lblAlgn val="ctr"/>
        <c:lblOffset val="100"/>
        <c:noMultiLvlLbl val="0"/>
      </c:catAx>
      <c:valAx>
        <c:axId val="284165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8416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8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63646408839779001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mzdové náklady DPP, DPČ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-3.9031897472732537E-3"/>
                  <c:y val="-2.3997479579947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AF4-4CB6-9B37-6B372893F3A1}"/>
                </c:ext>
              </c:extLst>
            </c:dLbl>
            <c:dLbl>
              <c:idx val="2"/>
              <c:layout>
                <c:manualLayout>
                  <c:x val="-2.3982293928359894E-3"/>
                  <c:y val="-6.2479654390708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AF4-4CB6-9B37-6B372893F3A1}"/>
                </c:ext>
              </c:extLst>
            </c:dLbl>
            <c:dLbl>
              <c:idx val="3"/>
              <c:layout>
                <c:manualLayout>
                  <c:x val="-2.1643747401212878E-3"/>
                  <c:y val="-2.5142439943805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AF4-4CB6-9B37-6B372893F3A1}"/>
                </c:ext>
              </c:extLst>
            </c:dLbl>
            <c:dLbl>
              <c:idx val="4"/>
              <c:layout>
                <c:manualLayout>
                  <c:x val="-4.5422840911373613E-3"/>
                  <c:y val="-4.4838368322113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AF4-4CB6-9B37-6B372893F3A1}"/>
                </c:ext>
              </c:extLst>
            </c:dLbl>
            <c:dLbl>
              <c:idx val="5"/>
              <c:layout>
                <c:manualLayout>
                  <c:xMode val="edge"/>
                  <c:yMode val="edge"/>
                  <c:x val="0.41325966850828727"/>
                  <c:y val="0.213286713286713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F4-4CB6-9B37-6B372893F3A1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47955801104972445"/>
                  <c:y val="0.197552447552448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F4-4CB6-9B37-6B372893F3A1}"/>
                </c:ext>
              </c:extLst>
            </c:dLbl>
            <c:dLbl>
              <c:idx val="7"/>
              <c:layout>
                <c:manualLayout>
                  <c:xMode val="edge"/>
                  <c:yMode val="edge"/>
                  <c:x val="0.54364640883978022"/>
                  <c:y val="0.181818181818182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AF4-4CB6-9B37-6B372893F3A1}"/>
                </c:ext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26569</c:v>
                </c:pt>
                <c:pt idx="1">
                  <c:v>27999</c:v>
                </c:pt>
                <c:pt idx="2">
                  <c:v>30185</c:v>
                </c:pt>
                <c:pt idx="3">
                  <c:v>26787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AF4-4CB6-9B37-6B372893F3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84171240"/>
        <c:axId val="284167320"/>
        <c:axId val="0"/>
      </c:bar3DChart>
      <c:catAx>
        <c:axId val="284171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84167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4167320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84171240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76243093922651961"/>
          <c:y val="0.32517482517482643"/>
          <c:w val="0.19779005524861867"/>
          <c:h val="0.32867132867132853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8"/>
          <c:y val="1.9230769230769291E-2"/>
          <c:w val="0.71381215469613268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FPP</c:v>
                </c:pt>
              </c:strCache>
            </c:strRef>
          </c:tx>
          <c:spPr>
            <a:solidFill>
              <a:srgbClr val="CCFFFF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372234</c:v>
                </c:pt>
                <c:pt idx="1">
                  <c:v>455265</c:v>
                </c:pt>
                <c:pt idx="2">
                  <c:v>501099</c:v>
                </c:pt>
                <c:pt idx="3">
                  <c:v>523149</c:v>
                </c:pt>
                <c:pt idx="4">
                  <c:v>614790</c:v>
                </c:pt>
                <c:pt idx="5">
                  <c:v>651188</c:v>
                </c:pt>
                <c:pt idx="6">
                  <c:v>628549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15-4D34-BAC9-8FCF51901B2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FRIM</c:v>
                </c:pt>
              </c:strCache>
            </c:strRef>
          </c:tx>
          <c:spPr>
            <a:solidFill>
              <a:srgbClr val="FF99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9956259573814675E-3"/>
                  <c:y val="-2.4767778279768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15-4D34-BAC9-8FCF51901B2F}"/>
                </c:ext>
              </c:extLst>
            </c:dLbl>
            <c:dLbl>
              <c:idx val="6"/>
              <c:layout>
                <c:manualLayout>
                  <c:x val="1.9983307377869639E-3"/>
                  <c:y val="-3.3077939835999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15-4D34-BAC9-8FCF51901B2F}"/>
                </c:ext>
              </c:extLst>
            </c:dLbl>
            <c:spPr>
              <a:noFill/>
              <a:ln w="25371">
                <a:noFill/>
              </a:ln>
            </c:spPr>
            <c:txPr>
              <a:bodyPr/>
              <a:lstStyle/>
              <a:p>
                <a:pPr>
                  <a:defRPr sz="1798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Sheet1!$B$1:$H$1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139450</c:v>
                </c:pt>
                <c:pt idx="1">
                  <c:v>143877</c:v>
                </c:pt>
                <c:pt idx="2">
                  <c:v>114644</c:v>
                </c:pt>
                <c:pt idx="3">
                  <c:v>106987</c:v>
                </c:pt>
                <c:pt idx="4">
                  <c:v>149645</c:v>
                </c:pt>
                <c:pt idx="5">
                  <c:v>184246</c:v>
                </c:pt>
                <c:pt idx="6">
                  <c:v>303672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15-4D34-BAC9-8FCF51901B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84171632"/>
        <c:axId val="284170456"/>
        <c:axId val="0"/>
      </c:bar3DChart>
      <c:catAx>
        <c:axId val="284171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84170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4170456"/>
        <c:scaling>
          <c:orientation val="minMax"/>
        </c:scaling>
        <c:delete val="0"/>
        <c:axPos val="l"/>
        <c:majorGridlines>
          <c:spPr>
            <a:ln w="3171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8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84171632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0.85342470461629505"/>
          <c:y val="0.30944055944055948"/>
          <c:w val="0.13110570739979199"/>
          <c:h val="0.32867132867132876"/>
        </c:manualLayout>
      </c:layout>
      <c:overlay val="0"/>
      <c:spPr>
        <a:noFill/>
        <a:ln w="3171">
          <a:solidFill>
            <a:schemeClr val="tx1"/>
          </a:solidFill>
          <a:prstDash val="solid"/>
        </a:ln>
      </c:spPr>
      <c:txPr>
        <a:bodyPr/>
        <a:lstStyle/>
        <a:p>
          <a:pPr>
            <a:defRPr sz="1654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8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1712707182320441E-2"/>
          <c:y val="1.9230769230769291E-2"/>
          <c:w val="0.72596685082872925"/>
          <c:h val="0.8741258741258773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Sheet1!$A$2:$B$2</c:f>
              <c:strCache>
                <c:ptCount val="2"/>
                <c:pt idx="0">
                  <c:v>Stipendijní fond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Sheet1!$C$1:$I$1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Sheet1!$C$2:$I$2</c:f>
              <c:numCache>
                <c:formatCode>#,##0</c:formatCode>
                <c:ptCount val="7"/>
                <c:pt idx="0">
                  <c:v>28836</c:v>
                </c:pt>
                <c:pt idx="1">
                  <c:v>29626</c:v>
                </c:pt>
                <c:pt idx="2">
                  <c:v>34287</c:v>
                </c:pt>
                <c:pt idx="3">
                  <c:v>36348</c:v>
                </c:pt>
                <c:pt idx="4">
                  <c:v>36679</c:v>
                </c:pt>
                <c:pt idx="5">
                  <c:v>34753</c:v>
                </c:pt>
                <c:pt idx="6">
                  <c:v>27938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26-43E2-AA01-F1C44C066038}"/>
            </c:ext>
          </c:extLst>
        </c:ser>
        <c:ser>
          <c:idx val="1"/>
          <c:order val="1"/>
          <c:tx>
            <c:strRef>
              <c:f>Sheet1!$A$3:$B$3</c:f>
              <c:strCache>
                <c:ptCount val="2"/>
                <c:pt idx="0">
                  <c:v>FÚUP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-2.8311731676213029E-3"/>
                  <c:y val="-2.462653892558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26-43E2-AA01-F1C44C066038}"/>
                </c:ext>
              </c:extLst>
            </c:dLbl>
            <c:dLbl>
              <c:idx val="6"/>
              <c:layout>
                <c:manualLayout>
                  <c:x val="4.9357956421759493E-3"/>
                  <c:y val="2.3218487442841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26-43E2-AA01-F1C44C066038}"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Sheet1!$C$1:$I$1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Sheet1!$C$3:$I$3</c:f>
              <c:numCache>
                <c:formatCode>#,##0</c:formatCode>
                <c:ptCount val="7"/>
                <c:pt idx="0">
                  <c:v>10349</c:v>
                </c:pt>
                <c:pt idx="1">
                  <c:v>12119</c:v>
                </c:pt>
                <c:pt idx="2">
                  <c:v>13966</c:v>
                </c:pt>
                <c:pt idx="3">
                  <c:v>18301</c:v>
                </c:pt>
                <c:pt idx="4">
                  <c:v>19775</c:v>
                </c:pt>
                <c:pt idx="5">
                  <c:v>14914</c:v>
                </c:pt>
                <c:pt idx="6">
                  <c:v>15253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26-43E2-AA01-F1C44C066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84166536"/>
        <c:axId val="284164576"/>
        <c:axId val="0"/>
      </c:bar3DChart>
      <c:catAx>
        <c:axId val="284166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84164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416457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84166536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3646408839779007"/>
          <c:y val="0.30069930069930068"/>
          <c:w val="0.15027624309392293"/>
          <c:h val="0.32867132867132876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11795978194228"/>
          <c:y val="2.9850427350427349E-2"/>
          <c:w val="0.75002279113369608"/>
          <c:h val="0.886152136752136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PP!$C$2</c:f>
              <c:strCache>
                <c:ptCount val="1"/>
                <c:pt idx="0">
                  <c:v>Podíl na celkovém VH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1AB8-4365-A371-F5218EEA490A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1AB8-4365-A371-F5218EEA490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1AB8-4365-A371-F5218EEA490A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1AB8-4365-A371-F5218EEA490A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1AB8-4365-A371-F5218EEA490A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1AB8-4365-A371-F5218EEA490A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1AB8-4365-A371-F5218EEA490A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1AB8-4365-A371-F5218EEA490A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AB8-4365-A371-F5218EEA490A}"/>
              </c:ext>
            </c:extLst>
          </c:dPt>
          <c:dPt>
            <c:idx val="1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1AB8-4365-A371-F5218EEA490A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AB8-4365-A371-F5218EEA490A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1AB8-4365-A371-F5218EEA490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PP!$B$3:$B$15</c:f>
              <c:strCache>
                <c:ptCount val="13"/>
                <c:pt idx="0">
                  <c:v>KMZ</c:v>
                </c:pt>
                <c:pt idx="1">
                  <c:v>Knihovna UTB</c:v>
                </c:pt>
                <c:pt idx="2">
                  <c:v>Univerzitní institut </c:v>
                </c:pt>
                <c:pt idx="3">
                  <c:v>Rektorát</c:v>
                </c:pt>
                <c:pt idx="4">
                  <c:v>FMK</c:v>
                </c:pt>
                <c:pt idx="5">
                  <c:v>FHS</c:v>
                </c:pt>
                <c:pt idx="6">
                  <c:v>FLKŘ</c:v>
                </c:pt>
                <c:pt idx="7">
                  <c:v>CEBIA-Tech</c:v>
                </c:pt>
                <c:pt idx="8">
                  <c:v>FaME</c:v>
                </c:pt>
                <c:pt idx="9">
                  <c:v>FT</c:v>
                </c:pt>
                <c:pt idx="10">
                  <c:v>FAI</c:v>
                </c:pt>
                <c:pt idx="11">
                  <c:v>CPS</c:v>
                </c:pt>
                <c:pt idx="12">
                  <c:v>Celoškolská střediska</c:v>
                </c:pt>
              </c:strCache>
            </c:strRef>
          </c:cat>
          <c:val>
            <c:numRef>
              <c:f>PP!$C$3:$C$15</c:f>
              <c:numCache>
                <c:formatCode>0.00%</c:formatCode>
                <c:ptCount val="13"/>
                <c:pt idx="0">
                  <c:v>0</c:v>
                </c:pt>
                <c:pt idx="1">
                  <c:v>1.1866801210898083E-2</c:v>
                </c:pt>
                <c:pt idx="2">
                  <c:v>1.2230070635721494E-2</c:v>
                </c:pt>
                <c:pt idx="3">
                  <c:v>1.4409687184661958E-2</c:v>
                </c:pt>
                <c:pt idx="4">
                  <c:v>1.6548940464177597E-2</c:v>
                </c:pt>
                <c:pt idx="5">
                  <c:v>3.8224016145307772E-2</c:v>
                </c:pt>
                <c:pt idx="6">
                  <c:v>4.2744702320887992E-2</c:v>
                </c:pt>
                <c:pt idx="7">
                  <c:v>5.239152371342079E-2</c:v>
                </c:pt>
                <c:pt idx="8">
                  <c:v>8.4480322906155397E-2</c:v>
                </c:pt>
                <c:pt idx="9">
                  <c:v>9.4813319878910188E-2</c:v>
                </c:pt>
                <c:pt idx="10">
                  <c:v>0.10821392532795156</c:v>
                </c:pt>
                <c:pt idx="11">
                  <c:v>0.15285570131180626</c:v>
                </c:pt>
                <c:pt idx="12">
                  <c:v>0.37122098890010091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B8-4365-A371-F5218EEA49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11147768"/>
        <c:axId val="211145808"/>
      </c:barChart>
      <c:catAx>
        <c:axId val="211147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145808"/>
        <c:crosses val="autoZero"/>
        <c:auto val="1"/>
        <c:lblAlgn val="ctr"/>
        <c:lblOffset val="100"/>
        <c:noMultiLvlLbl val="0"/>
      </c:catAx>
      <c:valAx>
        <c:axId val="211145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1147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8342541436464134E-2"/>
          <c:y val="1.9230769230769246E-2"/>
          <c:w val="0.72486187845303895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727 227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21-4D7C-9E8E-ABBF8412F905}"/>
                </c:ext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605019</c:v>
                </c:pt>
                <c:pt idx="1">
                  <c:v>718537</c:v>
                </c:pt>
                <c:pt idx="2">
                  <c:v>716129</c:v>
                </c:pt>
                <c:pt idx="3">
                  <c:v>727227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9C-4291-8E24-E9D99971724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59116022099447552"/>
                  <c:y val="4.3706293706293746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9C-4291-8E24-E9D999717246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54143646408839752"/>
                  <c:y val="5.2447552447552462E-2"/>
                </c:manualLayout>
              </c:layout>
              <c:spPr>
                <a:noFill/>
                <a:ln w="25393">
                  <a:noFill/>
                </a:ln>
              </c:spPr>
              <c:txPr>
                <a:bodyPr/>
                <a:lstStyle/>
                <a:p>
                  <a:pPr>
                    <a:defRPr sz="1799" b="1" i="0" u="none" strike="noStrike" baseline="0">
                      <a:solidFill>
                        <a:schemeClr val="tx1"/>
                      </a:solidFill>
                      <a:latin typeface="Arial Narrow"/>
                      <a:ea typeface="Arial Narrow"/>
                      <a:cs typeface="Arial Narrow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9C-4291-8E24-E9D999717246}"/>
                </c:ext>
              </c:extLst>
            </c:dLbl>
            <c:spPr>
              <a:noFill/>
              <a:ln w="2539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212760</c:v>
                </c:pt>
                <c:pt idx="1">
                  <c:v>232984</c:v>
                </c:pt>
                <c:pt idx="2">
                  <c:v>248888</c:v>
                </c:pt>
                <c:pt idx="3">
                  <c:v>223483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9C-4291-8E24-E9D999717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11144240"/>
        <c:axId val="249545256"/>
        <c:axId val="0"/>
      </c:bar3DChart>
      <c:catAx>
        <c:axId val="211144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49545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4954525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11144240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5342198439290029"/>
          <c:y val="0.16766895885439995"/>
          <c:w val="0.14229627866488029"/>
          <c:h val="0.51546431736264653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386740331491709"/>
          <c:y val="1.9230769230769253E-2"/>
          <c:w val="0.7138121546961326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274720</c:v>
                </c:pt>
                <c:pt idx="1">
                  <c:v>252695</c:v>
                </c:pt>
                <c:pt idx="2">
                  <c:v>197485</c:v>
                </c:pt>
                <c:pt idx="3">
                  <c:v>67538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9F-4886-85FE-1940D98B3C3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7.3732723174729023E-3"/>
                  <c:y val="-6.987790412844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9F-4886-85FE-1940D98B3C3C}"/>
                </c:ext>
              </c:extLst>
            </c:dLbl>
            <c:dLbl>
              <c:idx val="1"/>
              <c:layout>
                <c:manualLayout>
                  <c:x val="1.4746544634945803E-3"/>
                  <c:y val="-4.8377010550463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9F-4886-85FE-1940D98B3C3C}"/>
                </c:ext>
              </c:extLst>
            </c:dLbl>
            <c:dLbl>
              <c:idx val="2"/>
              <c:layout>
                <c:manualLayout>
                  <c:x val="1.9170508025429547E-2"/>
                  <c:y val="-0.102129244495422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9F-4886-85FE-1940D98B3C3C}"/>
                </c:ext>
              </c:extLst>
            </c:dLbl>
            <c:dLbl>
              <c:idx val="3"/>
              <c:layout>
                <c:manualLayout>
                  <c:x val="2.5069125879407867E-2"/>
                  <c:y val="-0.108994505209628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9F-4886-85FE-1940D98B3C3C}"/>
                </c:ext>
              </c:extLst>
            </c:dLbl>
            <c:dLbl>
              <c:idx val="5"/>
              <c:layout>
                <c:manualLayout>
                  <c:xMode val="edge"/>
                  <c:yMode val="edge"/>
                  <c:x val="0.4607734806629834"/>
                  <c:y val="0.34440559440559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9F-4886-85FE-1940D98B3C3C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53812154696132597"/>
                  <c:y val="0.470279720279720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39F-4886-85FE-1940D98B3C3C}"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10870</c:v>
                </c:pt>
                <c:pt idx="1">
                  <c:v>18538</c:v>
                </c:pt>
                <c:pt idx="2">
                  <c:v>26676</c:v>
                </c:pt>
                <c:pt idx="3">
                  <c:v>19436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39F-4886-85FE-1940D98B3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49545648"/>
        <c:axId val="249541336"/>
        <c:axId val="0"/>
      </c:bar3DChart>
      <c:catAx>
        <c:axId val="24954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49541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49541336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49545648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15659325611053088"/>
          <c:w val="0.15027624309392276"/>
          <c:h val="0.5504396582433300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02209944751388"/>
          <c:y val="1.9230769230769253E-2"/>
          <c:w val="0.70497237569060778"/>
          <c:h val="0.8741258741258750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Vzdělávací činnost a programové financování</c:v>
                </c:pt>
              </c:strCache>
            </c:strRef>
          </c:tx>
          <c:spPr>
            <a:solidFill>
              <a:srgbClr val="CCFFFF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Sheet1!$B$2:$E$2</c:f>
              <c:numCache>
                <c:formatCode>#,##0</c:formatCode>
                <c:ptCount val="4"/>
                <c:pt idx="0">
                  <c:v>879739</c:v>
                </c:pt>
                <c:pt idx="1">
                  <c:v>971232</c:v>
                </c:pt>
                <c:pt idx="2">
                  <c:v>913614</c:v>
                </c:pt>
                <c:pt idx="3">
                  <c:v>794765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6F-4CA8-BBF8-41740A95B7C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VVaI</c:v>
                </c:pt>
              </c:strCache>
            </c:strRef>
          </c:tx>
          <c:spPr>
            <a:solidFill>
              <a:srgbClr val="FF99CC"/>
            </a:solidFill>
            <a:ln w="1269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Mode val="edge"/>
                  <c:yMode val="edge"/>
                  <c:x val="0.46187845303867436"/>
                  <c:y val="0.173076923076923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6F-4CA8-BBF8-41740A95B7CB}"/>
                </c:ext>
              </c:extLst>
            </c:dLbl>
            <c:dLbl>
              <c:idx val="6"/>
              <c:layout>
                <c:manualLayout>
                  <c:xMode val="edge"/>
                  <c:yMode val="edge"/>
                  <c:x val="0.54475138121546951"/>
                  <c:y val="0.215034965034965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16F-4CA8-BBF8-41740A95B7CB}"/>
                </c:ext>
              </c:extLst>
            </c:dLbl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 Narrow"/>
                    <a:ea typeface="Arial Narrow"/>
                    <a:cs typeface="Arial Narrow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Sheet1!$B$1:$E$1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Sheet1!$B$3:$E$3</c:f>
              <c:numCache>
                <c:formatCode>#,##0</c:formatCode>
                <c:ptCount val="4"/>
                <c:pt idx="0">
                  <c:v>223630</c:v>
                </c:pt>
                <c:pt idx="1">
                  <c:v>251522</c:v>
                </c:pt>
                <c:pt idx="2">
                  <c:v>275564</c:v>
                </c:pt>
                <c:pt idx="3">
                  <c:v>242919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6F-4CA8-BBF8-41740A95B7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0"/>
        <c:shape val="box"/>
        <c:axId val="249541728"/>
        <c:axId val="249544472"/>
        <c:axId val="0"/>
      </c:bar3DChart>
      <c:catAx>
        <c:axId val="24954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49544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49544472"/>
        <c:scaling>
          <c:orientation val="minMax"/>
        </c:scaling>
        <c:delete val="0"/>
        <c:axPos val="l"/>
        <c:majorGridlines>
          <c:spPr>
            <a:ln w="3174">
              <a:solidFill>
                <a:schemeClr val="tx1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cs-CZ"/>
          </a:p>
        </c:txPr>
        <c:crossAx val="249541728"/>
        <c:crosses val="autoZero"/>
        <c:crossBetween val="between"/>
      </c:valAx>
      <c:spPr>
        <a:noFill/>
        <a:ln w="25393">
          <a:noFill/>
        </a:ln>
      </c:spPr>
    </c:plotArea>
    <c:legend>
      <c:legendPos val="r"/>
      <c:layout>
        <c:manualLayout>
          <c:xMode val="edge"/>
          <c:yMode val="edge"/>
          <c:x val="0.84088397790055269"/>
          <c:y val="0.27447552447552431"/>
          <c:w val="0.15469613259668524"/>
          <c:h val="0.45929582272359398"/>
        </c:manualLayout>
      </c:layout>
      <c:overlay val="0"/>
      <c:spPr>
        <a:noFill/>
        <a:ln w="3174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 Narrow"/>
              <a:ea typeface="Arial Narrow"/>
              <a:cs typeface="Arial Narrow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 Narrow"/>
          <a:ea typeface="Arial Narrow"/>
          <a:cs typeface="Arial Narrow"/>
        </a:defRPr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'10'!$C$2</c:f>
              <c:strCache>
                <c:ptCount val="1"/>
                <c:pt idx="0">
                  <c:v>Výnosy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0.151965811965812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59-4197-B0D1-CE4C869A9EA2}"/>
                </c:ext>
              </c:extLst>
            </c:dLbl>
            <c:dLbl>
              <c:idx val="1"/>
              <c:layout>
                <c:manualLayout>
                  <c:x val="-5.9700165039453753E-17"/>
                  <c:y val="0.314786324786324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59-4197-B0D1-CE4C869A9EA2}"/>
                </c:ext>
              </c:extLst>
            </c:dLbl>
            <c:dLbl>
              <c:idx val="2"/>
              <c:layout>
                <c:manualLayout>
                  <c:x val="0"/>
                  <c:y val="0.388055555555555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59-4197-B0D1-CE4C869A9EA2}"/>
                </c:ext>
              </c:extLst>
            </c:dLbl>
            <c:dLbl>
              <c:idx val="3"/>
              <c:layout>
                <c:manualLayout>
                  <c:x val="0"/>
                  <c:y val="0.363632478632478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59-4197-B0D1-CE4C869A9E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'10'!$B$3:$B$6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'10'!$C$3:$C$6</c:f>
              <c:numCache>
                <c:formatCode>#,##0</c:formatCode>
                <c:ptCount val="4"/>
                <c:pt idx="0">
                  <c:v>1197643</c:v>
                </c:pt>
                <c:pt idx="1">
                  <c:v>1332330</c:v>
                </c:pt>
                <c:pt idx="2">
                  <c:v>1376256</c:v>
                </c:pt>
                <c:pt idx="3">
                  <c:v>1361624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59-4197-B0D1-CE4C869A9EA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9543688"/>
        <c:axId val="249542904"/>
        <c:axId val="0"/>
      </c:bar3DChart>
      <c:catAx>
        <c:axId val="249543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2904"/>
        <c:crosses val="autoZero"/>
        <c:auto val="1"/>
        <c:lblAlgn val="ctr"/>
        <c:lblOffset val="100"/>
        <c:noMultiLvlLbl val="0"/>
      </c:catAx>
      <c:valAx>
        <c:axId val="249542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3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40741157378658"/>
          <c:y val="0"/>
          <c:w val="0.76619283248840475"/>
          <c:h val="0.8455630417331854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DAFF-4D8F-BC53-98AAC2780887}"/>
              </c:ext>
            </c:extLst>
          </c:dPt>
          <c:dPt>
            <c:idx val="1"/>
            <c:invertIfNegative val="0"/>
            <c:bubble3D val="0"/>
            <c:spPr>
              <a:solidFill>
                <a:srgbClr val="8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AFF-4D8F-BC53-98AAC2780887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DAFF-4D8F-BC53-98AAC2780887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AFF-4D8F-BC53-98AAC2780887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DAFF-4D8F-BC53-98AAC2780887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AFF-4D8F-BC53-98AAC2780887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DAFF-4D8F-BC53-98AAC2780887}"/>
              </c:ext>
            </c:extLst>
          </c:dPt>
          <c:dPt>
            <c:idx val="7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AFF-4D8F-BC53-98AAC2780887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AFF-4D8F-BC53-98AAC2780887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AFF-4D8F-BC53-98AAC2780887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AFF-4D8F-BC53-98AAC2780887}"/>
              </c:ext>
            </c:extLst>
          </c:dPt>
          <c:dPt>
            <c:idx val="1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AFF-4D8F-BC53-98AAC2780887}"/>
              </c:ext>
            </c:extLst>
          </c:dPt>
          <c:cat>
            <c:strRef>
              <c:f>List1!$A$2:$A$14</c:f>
              <c:strCache>
                <c:ptCount val="13"/>
                <c:pt idx="0">
                  <c:v>Knihovna </c:v>
                </c:pt>
                <c:pt idx="1">
                  <c:v>UNI</c:v>
                </c:pt>
                <c:pt idx="2">
                  <c:v>FLKŘ</c:v>
                </c:pt>
                <c:pt idx="3">
                  <c:v>CEBIA-Tech</c:v>
                </c:pt>
                <c:pt idx="4">
                  <c:v>FHS</c:v>
                </c:pt>
                <c:pt idx="5">
                  <c:v>FAI</c:v>
                </c:pt>
                <c:pt idx="6">
                  <c:v>Rektorát</c:v>
                </c:pt>
                <c:pt idx="7">
                  <c:v>FaME</c:v>
                </c:pt>
                <c:pt idx="8">
                  <c:v>FMK</c:v>
                </c:pt>
                <c:pt idx="9">
                  <c:v>KMZ</c:v>
                </c:pt>
                <c:pt idx="10">
                  <c:v>Celoškolská střediska </c:v>
                </c:pt>
                <c:pt idx="11">
                  <c:v>CPS</c:v>
                </c:pt>
                <c:pt idx="12">
                  <c:v>FT</c:v>
                </c:pt>
              </c:strCache>
            </c:strRef>
          </c:cat>
          <c:val>
            <c:numRef>
              <c:f>List1!$B$2:$B$14</c:f>
              <c:numCache>
                <c:formatCode>0.00%</c:formatCode>
                <c:ptCount val="13"/>
                <c:pt idx="0">
                  <c:v>5.0000000000000001E-3</c:v>
                </c:pt>
                <c:pt idx="1">
                  <c:v>1.4E-2</c:v>
                </c:pt>
                <c:pt idx="2">
                  <c:v>5.1999999999999998E-2</c:v>
                </c:pt>
                <c:pt idx="3">
                  <c:v>5.7000000000000002E-2</c:v>
                </c:pt>
                <c:pt idx="4">
                  <c:v>8.5999999999999993E-2</c:v>
                </c:pt>
                <c:pt idx="5">
                  <c:v>8.7999999999999995E-2</c:v>
                </c:pt>
                <c:pt idx="6">
                  <c:v>0.09</c:v>
                </c:pt>
                <c:pt idx="7">
                  <c:v>9.8000000000000004E-2</c:v>
                </c:pt>
                <c:pt idx="8">
                  <c:v>0.10100000000000001</c:v>
                </c:pt>
                <c:pt idx="9">
                  <c:v>3.5000000000000003E-2</c:v>
                </c:pt>
                <c:pt idx="10">
                  <c:v>0.1404</c:v>
                </c:pt>
                <c:pt idx="11">
                  <c:v>0.107</c:v>
                </c:pt>
                <c:pt idx="12">
                  <c:v>0.12640000000000001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FF-4D8F-BC53-98AAC27808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249544864"/>
        <c:axId val="249546432"/>
      </c:barChart>
      <c:catAx>
        <c:axId val="249544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6432"/>
        <c:crosses val="autoZero"/>
        <c:auto val="1"/>
        <c:lblAlgn val="ctr"/>
        <c:lblOffset val="100"/>
        <c:noMultiLvlLbl val="0"/>
      </c:catAx>
      <c:valAx>
        <c:axId val="249546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'Tržby dle součástí'!$E$2</c:f>
              <c:strCache>
                <c:ptCount val="1"/>
                <c:pt idx="0">
                  <c:v>Podíl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1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3F7-4560-B47B-554BFAA71F7D}"/>
              </c:ext>
            </c:extLst>
          </c:dPt>
          <c:dPt>
            <c:idx val="2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03F7-4560-B47B-554BFAA71F7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3F7-4560-B47B-554BFAA71F7D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A-03F7-4560-B47B-554BFAA71F7D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3F7-4560-B47B-554BFAA71F7D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03F7-4560-B47B-554BFAA71F7D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3F7-4560-B47B-554BFAA71F7D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6-03F7-4560-B47B-554BFAA71F7D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3F7-4560-B47B-554BFAA71F7D}"/>
              </c:ext>
            </c:extLst>
          </c:dPt>
          <c:dPt>
            <c:idx val="1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03F7-4560-B47B-554BFAA71F7D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3F7-4560-B47B-554BFAA71F7D}"/>
              </c:ext>
            </c:extLst>
          </c:dPt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03F7-4560-B47B-554BFAA71F7D}"/>
              </c:ext>
            </c:extLst>
          </c:dPt>
          <c:cat>
            <c:strRef>
              <c:f>'Tržby dle součástí'!$C$3:$C$15</c:f>
              <c:strCache>
                <c:ptCount val="13"/>
                <c:pt idx="0">
                  <c:v>FLKŘ</c:v>
                </c:pt>
                <c:pt idx="1">
                  <c:v>FHS</c:v>
                </c:pt>
                <c:pt idx="2">
                  <c:v>Knihovna</c:v>
                </c:pt>
                <c:pt idx="3">
                  <c:v>UNI </c:v>
                </c:pt>
                <c:pt idx="4">
                  <c:v>FMK</c:v>
                </c:pt>
                <c:pt idx="5">
                  <c:v>Rektorát</c:v>
                </c:pt>
                <c:pt idx="6">
                  <c:v>CEBIA-Tech</c:v>
                </c:pt>
                <c:pt idx="7">
                  <c:v>FT</c:v>
                </c:pt>
                <c:pt idx="8">
                  <c:v>FAI</c:v>
                </c:pt>
                <c:pt idx="9">
                  <c:v>Celoškolská střediska</c:v>
                </c:pt>
                <c:pt idx="10">
                  <c:v>FaME</c:v>
                </c:pt>
                <c:pt idx="11">
                  <c:v>CPS</c:v>
                </c:pt>
                <c:pt idx="12">
                  <c:v>KMZ</c:v>
                </c:pt>
              </c:strCache>
            </c:strRef>
          </c:cat>
          <c:val>
            <c:numRef>
              <c:f>'Tržby dle součástí'!$E$3:$E$15</c:f>
              <c:numCache>
                <c:formatCode>0.0%</c:formatCode>
                <c:ptCount val="13"/>
                <c:pt idx="0">
                  <c:v>8.517764418153561E-3</c:v>
                </c:pt>
                <c:pt idx="1">
                  <c:v>1.589099189185933E-2</c:v>
                </c:pt>
                <c:pt idx="2">
                  <c:v>1.8059588207655144E-2</c:v>
                </c:pt>
                <c:pt idx="3">
                  <c:v>2.5119573991301519E-2</c:v>
                </c:pt>
                <c:pt idx="4">
                  <c:v>3.2492801465007291E-2</c:v>
                </c:pt>
                <c:pt idx="5">
                  <c:v>3.7552859535197526E-2</c:v>
                </c:pt>
                <c:pt idx="6">
                  <c:v>4.8070551666807224E-2</c:v>
                </c:pt>
                <c:pt idx="7">
                  <c:v>5.8889437731166346E-2</c:v>
                </c:pt>
                <c:pt idx="8">
                  <c:v>8.4141537052877607E-2</c:v>
                </c:pt>
                <c:pt idx="9">
                  <c:v>8.5346312783875278E-2</c:v>
                </c:pt>
                <c:pt idx="10">
                  <c:v>9.4008650289748558E-2</c:v>
                </c:pt>
                <c:pt idx="11">
                  <c:v>0.10642988807633459</c:v>
                </c:pt>
                <c:pt idx="12">
                  <c:v>0.38548004289001603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F7-4560-B47B-554BFAA71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49547216"/>
        <c:axId val="249540160"/>
      </c:barChart>
      <c:catAx>
        <c:axId val="249547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0160"/>
        <c:crosses val="autoZero"/>
        <c:auto val="1"/>
        <c:lblAlgn val="ctr"/>
        <c:lblOffset val="100"/>
        <c:noMultiLvlLbl val="0"/>
      </c:catAx>
      <c:valAx>
        <c:axId val="249540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7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List4!$C$2</c:f>
              <c:strCache>
                <c:ptCount val="1"/>
                <c:pt idx="0">
                  <c:v>Náklady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1.6282051282051281E-3"/>
                  <c:y val="0.162820512820512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0D-4550-AA71-13624DBB648D}"/>
                </c:ext>
              </c:extLst>
            </c:dLbl>
            <c:dLbl>
              <c:idx val="1"/>
              <c:layout>
                <c:manualLayout>
                  <c:x val="-1.628205128205188E-3"/>
                  <c:y val="0.295790598290598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0D-4550-AA71-13624DBB648D}"/>
                </c:ext>
              </c:extLst>
            </c:dLbl>
            <c:dLbl>
              <c:idx val="2"/>
              <c:layout>
                <c:manualLayout>
                  <c:x val="0"/>
                  <c:y val="0.328354700854700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0D-4550-AA71-13624DBB648D}"/>
                </c:ext>
              </c:extLst>
            </c:dLbl>
            <c:dLbl>
              <c:idx val="3"/>
              <c:layout>
                <c:manualLayout>
                  <c:x val="6.5128205128203937E-3"/>
                  <c:y val="0.314786324786324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0D-4550-AA71-13624DBB64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List4!$B$3:$B$6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List4!$C$3:$C$6</c:f>
              <c:numCache>
                <c:formatCode>#,##0</c:formatCode>
                <c:ptCount val="4"/>
                <c:pt idx="0">
                  <c:v>1182405</c:v>
                </c:pt>
                <c:pt idx="1">
                  <c:v>1313905</c:v>
                </c:pt>
                <c:pt idx="2">
                  <c:v>1350328</c:v>
                </c:pt>
                <c:pt idx="3">
                  <c:v>1336849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0D-4550-AA71-13624DBB64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49542120"/>
        <c:axId val="249540944"/>
        <c:axId val="0"/>
      </c:bar3DChart>
      <c:catAx>
        <c:axId val="249542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0944"/>
        <c:crosses val="autoZero"/>
        <c:auto val="1"/>
        <c:lblAlgn val="ctr"/>
        <c:lblOffset val="100"/>
        <c:noMultiLvlLbl val="0"/>
      </c:catAx>
      <c:valAx>
        <c:axId val="249540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9542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0.93893</cdr:y>
    </cdr:from>
    <cdr:to>
      <cdr:x>1</cdr:x>
      <cdr:y>1</cdr:y>
    </cdr:to>
    <cdr:sp macro="" textlink="">
      <cdr:nvSpPr>
        <cdr:cNvPr id="3" name="Rectangle 138">
          <a:extLst xmlns:a="http://schemas.openxmlformats.org/drawingml/2006/main">
            <a:ext uri="{FF2B5EF4-FFF2-40B4-BE49-F238E27FC236}">
              <a16:creationId xmlns:a16="http://schemas.microsoft.com/office/drawing/2014/main" id="{1DEF1130-9142-4FD5-8D7B-3E453EC28548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7868" y="6237590"/>
          <a:ext cx="8083364" cy="3385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cs-CZ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eaLnBrk="1" hangingPunct="1">
            <a:spcBef>
              <a:spcPct val="0"/>
            </a:spcBef>
            <a:buFont typeface="Wingdings" pitchFamily="2" charset="2"/>
            <a:buNone/>
          </a:pPr>
          <a:r>
            <a:rPr lang="cs-CZ" altLang="cs-CZ" sz="1600" b="1" dirty="0">
              <a:latin typeface="+mn-lt"/>
            </a:rPr>
            <a:t>Pozn.: bez zúčtování odpisů a fondů, zúčtováno dle Výkazu zisku a ztráty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890" indent="-283804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214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300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386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472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557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643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9729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  <a:prstGeom prst="rect">
            <a:avLst/>
          </a:prstGeo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20337" y="1167119"/>
            <a:ext cx="8713788" cy="5545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1200839"/>
            <a:ext cx="8713787" cy="5453349"/>
          </a:xfrm>
          <a:prstGeom prst="rect">
            <a:avLst/>
          </a:prstGeo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189822"/>
            <a:ext cx="4279900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1189822"/>
            <a:ext cx="4281487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Arial Narrow" panose="020B0606020202030204" pitchFamily="34" charset="0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188" y="836712"/>
            <a:ext cx="7772400" cy="2578517"/>
          </a:xfrm>
        </p:spPr>
        <p:txBody>
          <a:bodyPr/>
          <a:lstStyle/>
          <a:p>
            <a:pPr eaLnBrk="1" hangingPunct="1"/>
            <a:r>
              <a:rPr lang="cs-CZ" dirty="0">
                <a:latin typeface="Arial" charset="0"/>
              </a:rPr>
              <a:t>VÝROČNÍ ZPRÁVA</a:t>
            </a:r>
            <a:br>
              <a:rPr lang="cs-CZ" dirty="0">
                <a:latin typeface="Arial" charset="0"/>
              </a:rPr>
            </a:br>
            <a:r>
              <a:rPr lang="cs-CZ" dirty="0">
                <a:latin typeface="Arial" charset="0"/>
              </a:rPr>
              <a:t>O HOSPODAŘENÍ 2020</a:t>
            </a:r>
            <a:endParaRPr lang="cs-CZ" dirty="0"/>
          </a:p>
        </p:txBody>
      </p:sp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>
                <a:latin typeface="+mj-lt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C612B-B465-4A4C-80FF-7B3761003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Celkové výnosy v letech 2017-2020 (v tis. Kč)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6A20D0F5-B532-4203-B04C-E94DB119C6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684087"/>
              </p:ext>
            </p:extLst>
          </p:nvPr>
        </p:nvGraphicFramePr>
        <p:xfrm>
          <a:off x="852020" y="1340223"/>
          <a:ext cx="7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2528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A20BD3-1955-435A-8413-ED3C7B7E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Poskytnuté dotace a příspěvky z MŠMT (v tis. Kč)</a:t>
            </a:r>
            <a:br>
              <a:rPr lang="cs-CZ" dirty="0"/>
            </a:br>
            <a:r>
              <a:rPr lang="cs-CZ" dirty="0"/>
              <a:t>Institucionální prostředky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7801A72-3E3D-49A7-BD17-1B99BB77D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472846"/>
              </p:ext>
            </p:extLst>
          </p:nvPr>
        </p:nvGraphicFramePr>
        <p:xfrm>
          <a:off x="274176" y="1249829"/>
          <a:ext cx="8613791" cy="4301227"/>
        </p:xfrm>
        <a:graphic>
          <a:graphicData uri="http://schemas.openxmlformats.org/drawingml/2006/table">
            <a:tbl>
              <a:tblPr/>
              <a:tblGrid>
                <a:gridCol w="366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6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5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55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4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 Dotace a příspěvky 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2017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2018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2019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2020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RO I. (A+K)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516 123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570 838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603 342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620 068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>
                        <a:spcAft>
                          <a:spcPts val="0"/>
                        </a:spcAft>
                        <a:tabLst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z toho kapitálový příspěvek 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29 200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48 200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51 110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51 506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RO II. (C,J,S,U)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34 233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37 993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37 755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41 654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RO III. (G, 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31 760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31 615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36 113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35 812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z toho kapitálová dotace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5 232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3 671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8 070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8 801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RO IV. (D, F, ostatní)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14 278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15 394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16 300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z toho kapitálová dotace/příspěvek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222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175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708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2 500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SVV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24 189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23 459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23 765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21 286</a:t>
                      </a:r>
                    </a:p>
                  </a:txBody>
                  <a:tcPr marL="9523" marR="108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z toho kapitálová dotace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370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190</a:t>
                      </a:r>
                    </a:p>
                  </a:txBody>
                  <a:tcPr marL="9523" marR="108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DKRVO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116 764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127 678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129 679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141 823</a:t>
                      </a:r>
                    </a:p>
                  </a:txBody>
                  <a:tcPr marL="9523" marR="108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z toho kapitálová dotace 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10 500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17 500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26 500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19 170</a:t>
                      </a:r>
                    </a:p>
                  </a:txBody>
                  <a:tcPr marL="9523" marR="108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08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737 347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806 977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846 954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882 </a:t>
                      </a:r>
                      <a:r>
                        <a:rPr lang="cs-CZ" b="1" dirty="0" smtClean="0"/>
                        <a:t>596</a:t>
                      </a:r>
                      <a:endParaRPr lang="cs-CZ" b="1" dirty="0"/>
                    </a:p>
                  </a:txBody>
                  <a:tcPr marL="9523" marR="108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931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ED3A53-902D-4C06-BEC5-A843C2822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Poskytnuté prostředky na projekty a granty</a:t>
            </a:r>
            <a:br>
              <a:rPr lang="cs-CZ" dirty="0"/>
            </a:br>
            <a:r>
              <a:rPr lang="cs-CZ" dirty="0"/>
              <a:t>(v tis. Kč)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07ECC04A-A449-4ED2-A954-A2A7460277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462367"/>
              </p:ext>
            </p:extLst>
          </p:nvPr>
        </p:nvGraphicFramePr>
        <p:xfrm>
          <a:off x="178034" y="1210029"/>
          <a:ext cx="8787932" cy="4719231"/>
        </p:xfrm>
        <a:graphic>
          <a:graphicData uri="http://schemas.openxmlformats.org/drawingml/2006/table">
            <a:tbl>
              <a:tblPr/>
              <a:tblGrid>
                <a:gridCol w="3306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5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8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8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43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pl-PL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 Projekty a granty (včetně</a:t>
                      </a:r>
                      <a:br>
                        <a:rPr lang="pl-PL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</a:br>
                      <a:r>
                        <a:rPr lang="pl-PL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 spoluřešitelských)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2017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2018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2019*)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2020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ERDF (OP </a:t>
                      </a:r>
                      <a:r>
                        <a:rPr lang="cs-CZ" sz="1800" u="none" strike="noStrike" dirty="0" err="1">
                          <a:effectLst/>
                          <a:latin typeface="+mn-lt"/>
                          <a:cs typeface="Arial" pitchFamily="34" charset="0"/>
                        </a:rPr>
                        <a:t>VaVpI</a:t>
                      </a:r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a OP PI)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-73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ESF (OP VVV)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18 860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335 841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198 847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78 905</a:t>
                      </a:r>
                      <a:endParaRPr lang="cs-CZ" b="1" dirty="0"/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6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OP PIK</a:t>
                      </a: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5 917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6 858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10 560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/>
                        <a:t>5 323</a:t>
                      </a:r>
                      <a:endParaRPr lang="cs-CZ" dirty="0"/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8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GAČR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19 546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15 216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18 895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14 976</a:t>
                      </a: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TAČR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27 185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29 957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35 851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34 097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Ministerstvo vnitra, kultury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5 067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5 914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10 563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7 824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Ministerstvo zemědělství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1 936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700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4 543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4 619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MPO 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2 398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4 775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7 907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+mn-lt"/>
                        </a:rPr>
                        <a:t>5 918</a:t>
                      </a:r>
                      <a:endParaRPr lang="cs-CZ" dirty="0">
                        <a:latin typeface="+mn-lt"/>
                      </a:endParaRPr>
                    </a:p>
                  </a:txBody>
                  <a:tcPr marL="9523" marR="108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8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baseline="0" dirty="0"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Národní program udržitelnosti</a:t>
                      </a:r>
                      <a:b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</a:br>
                      <a:r>
                        <a:rPr lang="cs-CZ" sz="1800" u="none" strike="noStrike" baseline="0" dirty="0"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MŠMT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33 876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34 108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32 766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13 615</a:t>
                      </a:r>
                    </a:p>
                  </a:txBody>
                  <a:tcPr marL="9523" marR="108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ÚSC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732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856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1 121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Zahraniční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17 115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17 740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13 950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10800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Ostatní dotace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712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2 299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3 255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1343025" algn="l"/>
                        </a:tabLst>
                      </a:pPr>
                      <a:r>
                        <a:rPr lang="cs-CZ" dirty="0" smtClean="0"/>
                        <a:t>7 766</a:t>
                      </a:r>
                      <a:endParaRPr lang="cs-CZ" dirty="0"/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38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 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7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133 344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454 264</a:t>
                      </a:r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338 185</a:t>
                      </a:r>
                    </a:p>
                  </a:txBody>
                  <a:tcPr marL="9523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smtClean="0"/>
                        <a:t>183 502</a:t>
                      </a:r>
                      <a:endParaRPr lang="cs-CZ" b="1" dirty="0"/>
                    </a:p>
                  </a:txBody>
                  <a:tcPr marL="9523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0D42A763-A3E1-49DE-9ECD-DF1D4857AE07}"/>
              </a:ext>
            </a:extLst>
          </p:cNvPr>
          <p:cNvSpPr txBox="1"/>
          <p:nvPr/>
        </p:nvSpPr>
        <p:spPr>
          <a:xfrm>
            <a:off x="178034" y="6213155"/>
            <a:ext cx="86819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7188" algn="l"/>
              </a:tabLst>
            </a:pPr>
            <a:r>
              <a:rPr lang="cs-CZ" sz="1600" dirty="0">
                <a:latin typeface="+mn-lt"/>
              </a:rPr>
              <a:t>*) U ERDF a ESF projektů zahrnuje položka převod způsobilých výdajů minulých let do nezpůsobilých výdajů</a:t>
            </a:r>
          </a:p>
        </p:txBody>
      </p:sp>
    </p:spTree>
    <p:extLst>
      <p:ext uri="{BB962C8B-B14F-4D97-AF65-F5344CB8AC3E}">
        <p14:creationId xmlns:p14="http://schemas.microsoft.com/office/powerpoint/2010/main" val="3406209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445AE0-DE69-4131-900A-060D1C87B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Programové financování z MŠMT (v tis. Kč)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5B72D192-37F5-40F3-98C7-FFF41A9FE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72792"/>
              </p:ext>
            </p:extLst>
          </p:nvPr>
        </p:nvGraphicFramePr>
        <p:xfrm>
          <a:off x="319314" y="1178203"/>
          <a:ext cx="8474941" cy="2062961"/>
        </p:xfrm>
        <a:graphic>
          <a:graphicData uri="http://schemas.openxmlformats.org/drawingml/2006/table">
            <a:tbl>
              <a:tblPr/>
              <a:tblGrid>
                <a:gridCol w="3581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20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2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5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2000" b="1" u="none" strike="noStrike" baseline="0" dirty="0"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20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akce „UTB – Vzdělávací</a:t>
                      </a:r>
                      <a:r>
                        <a:rPr lang="cs-CZ" sz="2000" b="1" u="none" strike="noStrike" baseline="0" dirty="0"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20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komplex“</a:t>
                      </a:r>
                    </a:p>
                    <a:p>
                      <a:pPr algn="r" fontAlgn="b"/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/>
                        <a:t>2020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5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2000" u="none" strike="noStrike" smtClean="0">
                          <a:effectLst/>
                          <a:latin typeface="+mn-lt"/>
                          <a:cs typeface="Arial" pitchFamily="34" charset="0"/>
                        </a:rPr>
                        <a:t>investiční </a:t>
                      </a:r>
                      <a:r>
                        <a:rPr lang="cs-CZ" sz="20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239 049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/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165">
                <a:tc>
                  <a:txBody>
                    <a:bodyPr/>
                    <a:lstStyle/>
                    <a:p>
                      <a:pPr marL="342000" marR="0" lvl="0" indent="-342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provozní dotace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10 000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/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F3E95BC1-B27B-419F-AE01-4E7821102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38916"/>
              </p:ext>
            </p:extLst>
          </p:nvPr>
        </p:nvGraphicFramePr>
        <p:xfrm>
          <a:off x="319315" y="3984170"/>
          <a:ext cx="8453493" cy="2447290"/>
        </p:xfrm>
        <a:graphic>
          <a:graphicData uri="http://schemas.openxmlformats.org/drawingml/2006/table">
            <a:tbl>
              <a:tblPr/>
              <a:tblGrid>
                <a:gridCol w="3591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6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3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8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49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2000" b="1" u="none" strike="noStrike" baseline="0" dirty="0"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2000" b="1" u="none" strike="noStrike" dirty="0">
                          <a:effectLst/>
                          <a:latin typeface="+mn-lt"/>
                          <a:cs typeface="Arial" pitchFamily="34" charset="0"/>
                        </a:rPr>
                        <a:t>akce „Rekonstrukce     poslucháren C, D v objektu U2“</a:t>
                      </a:r>
                    </a:p>
                    <a:p>
                      <a:pPr algn="r" fontAlgn="b"/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marR="0" lvl="0" indent="-3420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/>
                        <a:t>2020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2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000" indent="-342000" algn="l" fontAlgn="b"/>
                      <a:r>
                        <a:rPr lang="cs-CZ" sz="20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investiční dotace</a:t>
                      </a: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12 420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/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933">
                <a:tc>
                  <a:txBody>
                    <a:bodyPr/>
                    <a:lstStyle/>
                    <a:p>
                      <a:pPr marL="342000" marR="0" lvl="0" indent="-3420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u="none" strike="noStrike" dirty="0">
                          <a:effectLst/>
                          <a:latin typeface="+mn-lt"/>
                          <a:cs typeface="Arial" pitchFamily="34" charset="0"/>
                        </a:rPr>
                        <a:t> provozní dotace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  <a:p>
                      <a:pPr marL="342000" indent="-342000" algn="r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3" marR="9523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1 000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/>
                        <a:t>0</a:t>
                      </a:r>
                    </a:p>
                  </a:txBody>
                  <a:tcPr marL="9523" marR="7200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301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D61F0F-9830-45A1-AB26-B709DF6C6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Skladba výnosů bez dotací 2017-2020 (v tis. Kč)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825FFF9-774A-4C16-A2D1-B2FC750B9D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403915"/>
              </p:ext>
            </p:extLst>
          </p:nvPr>
        </p:nvGraphicFramePr>
        <p:xfrm>
          <a:off x="265176" y="1268413"/>
          <a:ext cx="8622792" cy="4218422"/>
        </p:xfrm>
        <a:graphic>
          <a:graphicData uri="http://schemas.openxmlformats.org/drawingml/2006/table">
            <a:tbl>
              <a:tblPr/>
              <a:tblGrid>
                <a:gridCol w="30482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4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3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3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2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Výnosy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2017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6" marR="72010" marT="9526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2020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Tržby za vlastní výkony </a:t>
                      </a:r>
                      <a:b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 za zboží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99 690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106 985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103 950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85 622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94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Aktivace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Výnosové úroky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436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906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6 207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5 009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Smluvní pokuty a úroky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1 467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620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1 234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69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Kurzové zisky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180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585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Zúčtování fondů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65 496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53 163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57 097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90 154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Jiné ostatní výnosy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210 354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211 705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240 433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227 595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Tržby z prodeje majetku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71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5 867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1 148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263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26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Přijaté příspěvky (dary) </a:t>
                      </a: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2 216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1 383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1 051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1 617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51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CELKEM</a:t>
                      </a:r>
                      <a:r>
                        <a:rPr lang="cs-CZ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VÝNOSY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6" marR="9526" marT="9526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379 864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380 809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411 239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410 914</a:t>
                      </a:r>
                    </a:p>
                  </a:txBody>
                  <a:tcPr marL="9526" marR="72010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395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F93572-0682-477B-8E55-913B1DF5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Skladba výnosů v roce 2020 dle zdrojů (v tis. Kč)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F71797F7-FC7F-4DE2-8B3F-66EEE386343E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23721718"/>
              </p:ext>
            </p:extLst>
          </p:nvPr>
        </p:nvGraphicFramePr>
        <p:xfrm>
          <a:off x="419100" y="1677798"/>
          <a:ext cx="8041332" cy="4144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6" name="List" r:id="rId3" imgW="9010715" imgH="4276846" progId="Excel.Sheet.8">
                  <p:embed/>
                </p:oleObj>
              </mc:Choice>
              <mc:Fallback>
                <p:oleObj name="List" r:id="rId3" imgW="9010715" imgH="4276846" progId="Excel.Sheet.8">
                  <p:embed/>
                  <p:pic>
                    <p:nvPicPr>
                      <p:cNvPr id="5" name="Objek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1677798"/>
                        <a:ext cx="8041332" cy="41441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38">
            <a:extLst>
              <a:ext uri="{FF2B5EF4-FFF2-40B4-BE49-F238E27FC236}">
                <a16:creationId xmlns:a16="http://schemas.microsoft.com/office/drawing/2014/main" id="{FAA65FA8-FFA3-4BD4-A722-F00A696D6888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19100" y="5950536"/>
            <a:ext cx="69199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1600" b="1" dirty="0">
                <a:solidFill>
                  <a:srgbClr val="000000"/>
                </a:solidFill>
                <a:latin typeface="+mn-lt"/>
                <a:cs typeface="Arial" charset="0"/>
              </a:rPr>
              <a:t>Pozn.: bez zúčtování odpisů a fondů, zúčtováno dle výkazu zisku a ztráty</a:t>
            </a:r>
          </a:p>
        </p:txBody>
      </p:sp>
    </p:spTree>
    <p:extLst>
      <p:ext uri="{BB962C8B-B14F-4D97-AF65-F5344CB8AC3E}">
        <p14:creationId xmlns:p14="http://schemas.microsoft.com/office/powerpoint/2010/main" val="3891279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65D23C-5372-4B9D-BE0B-ED9D2C575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858581"/>
          </a:xfrm>
        </p:spPr>
        <p:txBody>
          <a:bodyPr/>
          <a:lstStyle/>
          <a:p>
            <a:r>
              <a:rPr lang="cs-CZ" dirty="0" smtClean="0">
                <a:highlight>
                  <a:srgbClr val="00FF00"/>
                </a:highlight>
              </a:rPr>
              <a:t/>
            </a:r>
            <a:br>
              <a:rPr lang="cs-CZ" dirty="0" smtClean="0">
                <a:highlight>
                  <a:srgbClr val="00FF00"/>
                </a:highlight>
              </a:rPr>
            </a:br>
            <a:r>
              <a:rPr lang="cs-CZ" dirty="0"/>
              <a:t>Podíl výnosů součástí na celkových výnosech UTB v roce 2020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dirty="0"/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D4738C37-E0B1-4A9E-B5B2-0CC85BAEE4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851590"/>
              </p:ext>
            </p:extLst>
          </p:nvPr>
        </p:nvGraphicFramePr>
        <p:xfrm>
          <a:off x="530352" y="1266738"/>
          <a:ext cx="7929436" cy="540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4265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11525A-5126-45ED-8CDF-AA095F2A0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883748"/>
          </a:xfrm>
        </p:spPr>
        <p:txBody>
          <a:bodyPr/>
          <a:lstStyle/>
          <a:p>
            <a:r>
              <a:rPr lang="cs-CZ" dirty="0"/>
              <a:t>Podíl tržeb z prodeje služeb dle součástí</a:t>
            </a:r>
            <a:br>
              <a:rPr lang="cs-CZ" dirty="0"/>
            </a:br>
            <a:r>
              <a:rPr lang="cs-CZ" dirty="0"/>
              <a:t>v roce 2020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A5FD061E-91AC-4E06-A99C-F6CF3E68E6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06239"/>
              </p:ext>
            </p:extLst>
          </p:nvPr>
        </p:nvGraphicFramePr>
        <p:xfrm>
          <a:off x="672000" y="1462596"/>
          <a:ext cx="7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3631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B7264-CED6-4B9C-8BE9-A770E1C7C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Hospodaření KMZ v letech 2017-2020 (v tis. Kč)</a:t>
            </a:r>
          </a:p>
        </p:txBody>
      </p:sp>
      <p:graphicFrame>
        <p:nvGraphicFramePr>
          <p:cNvPr id="10" name="Group 72">
            <a:extLst>
              <a:ext uri="{FF2B5EF4-FFF2-40B4-BE49-F238E27FC236}">
                <a16:creationId xmlns:a16="http://schemas.microsoft.com/office/drawing/2014/main" id="{016599A5-D831-4161-B748-D4A7E81E5A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3437812"/>
              </p:ext>
            </p:extLst>
          </p:nvPr>
        </p:nvGraphicFramePr>
        <p:xfrm>
          <a:off x="395288" y="1412875"/>
          <a:ext cx="8373809" cy="1878013"/>
        </p:xfrm>
        <a:graphic>
          <a:graphicData uri="http://schemas.openxmlformats.org/drawingml/2006/table">
            <a:tbl>
              <a:tblPr/>
              <a:tblGrid>
                <a:gridCol w="2734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7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32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KMZ - stravování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2020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výnosy stravování 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26 697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25 618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27 082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+mn-lt"/>
                        </a:rPr>
                        <a:t>20 795</a:t>
                      </a:r>
                      <a:endParaRPr lang="cs-CZ" dirty="0">
                        <a:latin typeface="+mn-lt"/>
                      </a:endParaRP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náklady stravování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26 934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26 292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28 179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 smtClean="0">
                          <a:latin typeface="+mn-lt"/>
                        </a:rPr>
                        <a:t>21 491</a:t>
                      </a:r>
                      <a:endParaRPr lang="cs-CZ" dirty="0">
                        <a:latin typeface="+mn-lt"/>
                      </a:endParaRP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Celkem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- 237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- 674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-1 097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-696</a:t>
                      </a:r>
                    </a:p>
                  </a:txBody>
                  <a:tcPr marL="91438" marR="91438"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Group 73">
            <a:extLst>
              <a:ext uri="{FF2B5EF4-FFF2-40B4-BE49-F238E27FC236}">
                <a16:creationId xmlns:a16="http://schemas.microsoft.com/office/drawing/2014/main" id="{A93D3068-07E9-402D-B0E1-2B5B6ED7E4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090763"/>
              </p:ext>
            </p:extLst>
          </p:nvPr>
        </p:nvGraphicFramePr>
        <p:xfrm>
          <a:off x="395288" y="3790950"/>
          <a:ext cx="8373810" cy="1881188"/>
        </p:xfrm>
        <a:graphic>
          <a:graphicData uri="http://schemas.openxmlformats.org/drawingml/2006/table">
            <a:tbl>
              <a:tblPr/>
              <a:tblGrid>
                <a:gridCol w="2740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5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2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1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KMZ - ubytování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2020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3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výnosy ubytování 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26 150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28 315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30 480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26 </a:t>
                      </a:r>
                      <a:r>
                        <a:rPr lang="cs-CZ" dirty="0" smtClean="0">
                          <a:latin typeface="+mn-lt"/>
                        </a:rPr>
                        <a:t>658</a:t>
                      </a:r>
                      <a:endParaRPr lang="cs-CZ" dirty="0">
                        <a:latin typeface="+mn-lt"/>
                      </a:endParaRP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náklady ubytování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23 944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25 668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26 527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</a:rPr>
                        <a:t>25 </a:t>
                      </a:r>
                      <a:r>
                        <a:rPr lang="cs-CZ" dirty="0" smtClean="0">
                          <a:latin typeface="+mn-lt"/>
                        </a:rPr>
                        <a:t>962</a:t>
                      </a:r>
                      <a:endParaRPr lang="cs-CZ" dirty="0">
                        <a:latin typeface="+mn-lt"/>
                      </a:endParaRP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Celkem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2 206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2 647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3 953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>
                          <a:latin typeface="+mn-lt"/>
                        </a:rPr>
                        <a:t>696</a:t>
                      </a:r>
                    </a:p>
                  </a:txBody>
                  <a:tcPr marL="91438" marR="91438"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046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877372-3B50-4BFA-BA66-21D327731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Náklady KMZ v letech 2017-2020 (v tis. Kč)</a:t>
            </a:r>
          </a:p>
        </p:txBody>
      </p:sp>
      <p:graphicFrame>
        <p:nvGraphicFramePr>
          <p:cNvPr id="4" name="Group 61">
            <a:extLst>
              <a:ext uri="{FF2B5EF4-FFF2-40B4-BE49-F238E27FC236}">
                <a16:creationId xmlns:a16="http://schemas.microsoft.com/office/drawing/2014/main" id="{0C07221F-261F-4216-93D2-A7E4C5FA72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6492993"/>
              </p:ext>
            </p:extLst>
          </p:nvPr>
        </p:nvGraphicFramePr>
        <p:xfrm>
          <a:off x="265176" y="1268413"/>
          <a:ext cx="8631936" cy="4660108"/>
        </p:xfrm>
        <a:graphic>
          <a:graphicData uri="http://schemas.openxmlformats.org/drawingml/2006/table">
            <a:tbl>
              <a:tblPr/>
              <a:tblGrid>
                <a:gridCol w="3094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3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4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4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99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Náklady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2020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spotřeba materiálu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10 050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9 126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9 100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dirty="0"/>
                        <a:t>6 240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6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spotřeba energie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5 773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5 664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5 739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dirty="0"/>
                        <a:t>5 206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prodané zboží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3 164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2 492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2 488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961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9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opravy a udržování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1 568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2 750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1 536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1 171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služby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5 511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5 681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7 429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8 057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8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osobní náklady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15 710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16 475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17 636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16 580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odpisy (včetně tzv. dotačních) 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5 853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6 001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5 995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5 963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0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ostatní náklady (včetně vnitropodnikových)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3 249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3 771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4 783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275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Celkem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50 878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51 960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54 706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Arial" charset="0"/>
                        </a:rPr>
                        <a:t>47 </a:t>
                      </a:r>
                      <a:r>
                        <a:rPr kumimoji="0" lang="cs-C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Arial" charset="0"/>
                        </a:rPr>
                        <a:t>453</a:t>
                      </a:r>
                      <a:endParaRPr kumimoji="0" 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21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672C1E-226F-4073-A403-82CA3969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Hospodářský výsledek UTB 2020 (v tis. Kč)</a:t>
            </a:r>
          </a:p>
        </p:txBody>
      </p:sp>
      <p:sp>
        <p:nvSpPr>
          <p:cNvPr id="8" name="Rectangle 143">
            <a:extLst>
              <a:ext uri="{FF2B5EF4-FFF2-40B4-BE49-F238E27FC236}">
                <a16:creationId xmlns:a16="http://schemas.microsoft.com/office/drawing/2014/main" id="{2AA4B85F-D260-4288-B0FD-5E8C15689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1154111"/>
            <a:ext cx="76811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dirty="0">
                <a:solidFill>
                  <a:srgbClr val="000000"/>
                </a:solidFill>
                <a:latin typeface="+mn-lt"/>
                <a:cs typeface="Arial" charset="0"/>
              </a:rPr>
              <a:t>Hospodářský výsledek UTB po zdanění dle Výkazu zisku a ztráty</a:t>
            </a:r>
          </a:p>
        </p:txBody>
      </p:sp>
      <p:graphicFrame>
        <p:nvGraphicFramePr>
          <p:cNvPr id="9" name="Group 43">
            <a:extLst>
              <a:ext uri="{FF2B5EF4-FFF2-40B4-BE49-F238E27FC236}">
                <a16:creationId xmlns:a16="http://schemas.microsoft.com/office/drawing/2014/main" id="{819FA253-D019-4B0F-AAAF-C68E306EE3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5008150"/>
              </p:ext>
            </p:extLst>
          </p:nvPr>
        </p:nvGraphicFramePr>
        <p:xfrm>
          <a:off x="898525" y="1844675"/>
          <a:ext cx="7345363" cy="2813051"/>
        </p:xfrm>
        <a:graphic>
          <a:graphicData uri="http://schemas.openxmlformats.org/drawingml/2006/table">
            <a:tbl>
              <a:tblPr/>
              <a:tblGrid>
                <a:gridCol w="25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8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Hlavní činnost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Výnosy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Náklady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HV po zdanění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1 312 843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1 309 761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+ 3 082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1 315 407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1 311 778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+ 3 629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Doplňková činnost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Výnosy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Náklady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HV po zdanění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48 781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27 088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+ 21 693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60 849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38 550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+ 22 299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Rectangle 138">
            <a:extLst>
              <a:ext uri="{FF2B5EF4-FFF2-40B4-BE49-F238E27FC236}">
                <a16:creationId xmlns:a16="http://schemas.microsoft.com/office/drawing/2014/main" id="{F7A766B6-1AAC-4CBD-ACFB-4E5E1A84A69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822325" y="5331897"/>
            <a:ext cx="691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cs-CZ" sz="1800" b="1" dirty="0">
                <a:solidFill>
                  <a:srgbClr val="000000"/>
                </a:solidFill>
                <a:latin typeface="+mn-lt"/>
                <a:cs typeface="Arial" charset="0"/>
              </a:rPr>
              <a:t>Meziroční pokles HV v doplňkové </a:t>
            </a:r>
            <a:r>
              <a:rPr lang="cs-CZ" altLang="cs-CZ" sz="1800" b="1" dirty="0">
                <a:latin typeface="+mn-lt"/>
                <a:cs typeface="Arial" charset="0"/>
              </a:rPr>
              <a:t>činnosti o 2,7 %</a:t>
            </a:r>
          </a:p>
        </p:txBody>
      </p:sp>
    </p:spTree>
    <p:extLst>
      <p:ext uri="{BB962C8B-B14F-4D97-AF65-F5344CB8AC3E}">
        <p14:creationId xmlns:p14="http://schemas.microsoft.com/office/powerpoint/2010/main" val="3980925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04035C-4CD5-4B57-B86D-15B902575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Výnosy KMZ v letech 2017-2020 (v tis. Kč)</a:t>
            </a:r>
          </a:p>
        </p:txBody>
      </p:sp>
      <p:graphicFrame>
        <p:nvGraphicFramePr>
          <p:cNvPr id="3" name="Group 85">
            <a:extLst>
              <a:ext uri="{FF2B5EF4-FFF2-40B4-BE49-F238E27FC236}">
                <a16:creationId xmlns:a16="http://schemas.microsoft.com/office/drawing/2014/main" id="{524108E4-05DF-4606-BC13-5B499781EB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7117403"/>
              </p:ext>
            </p:extLst>
          </p:nvPr>
        </p:nvGraphicFramePr>
        <p:xfrm>
          <a:off x="269694" y="1150675"/>
          <a:ext cx="8618275" cy="5230350"/>
        </p:xfrm>
        <a:graphic>
          <a:graphicData uri="http://schemas.openxmlformats.org/drawingml/2006/table">
            <a:tbl>
              <a:tblPr/>
              <a:tblGrid>
                <a:gridCol w="403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4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</a:t>
                      </a: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(včetně vnitropodnikových výnosů)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2017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2018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2019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2020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9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dotace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3 345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3 125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3 021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2 795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4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stravování zaměstnanců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2 622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2 899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3 242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3 054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- příspěvek UTB na stravování zaměstnanců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1 955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2 184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2 862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2 793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5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stravování studentů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6 960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7 103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7 359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3 210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2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stravování ostatní, prodej zboží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11 161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9 350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9 023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4 466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2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ubytování studentů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17 057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18 559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20 638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18 122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4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výnosy – zúčtování odpisů </a:t>
                      </a:r>
                      <a:b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</a:b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 majetku pořízeného z dotace 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3 291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3 289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3 276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zúčtování fondů (úhrada provozní ztráty, soc. fond)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3 932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7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ostatní výnosy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6 456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7 422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8 128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/>
                        <a:t>5 </a:t>
                      </a:r>
                      <a:r>
                        <a:rPr lang="cs-CZ" sz="1800" smtClean="0"/>
                        <a:t>805</a:t>
                      </a:r>
                      <a:endParaRPr lang="cs-CZ" sz="1800" dirty="0"/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Celkem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52 847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53 933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57 562</a:t>
                      </a:r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47 </a:t>
                      </a:r>
                      <a:r>
                        <a:rPr lang="cs-CZ" sz="1800" b="1" dirty="0" smtClean="0"/>
                        <a:t>453</a:t>
                      </a:r>
                      <a:endParaRPr lang="cs-CZ" sz="1800" b="1" dirty="0"/>
                    </a:p>
                  </a:txBody>
                  <a:tcPr marL="91447" marR="91447" marT="45725" marB="4572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295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388ECD-2BD3-45EB-B3FE-998953FF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Náklady UTB v letech 2017-2020 (v tis. Kč)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214B95BA-83A2-4D9B-BF84-F8BD804A13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493079"/>
              </p:ext>
            </p:extLst>
          </p:nvPr>
        </p:nvGraphicFramePr>
        <p:xfrm>
          <a:off x="672000" y="1462596"/>
          <a:ext cx="7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816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C8ADC9-FCA4-48A3-A260-FAC09E3FB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Náklady hlavní činnosti UTB za rok 2020 (v tis. Kč)</a:t>
            </a:r>
          </a:p>
        </p:txBody>
      </p:sp>
      <p:graphicFrame>
        <p:nvGraphicFramePr>
          <p:cNvPr id="4" name="Group 53">
            <a:extLst>
              <a:ext uri="{FF2B5EF4-FFF2-40B4-BE49-F238E27FC236}">
                <a16:creationId xmlns:a16="http://schemas.microsoft.com/office/drawing/2014/main" id="{4334E19B-64AD-4F0F-A581-1E9F18F88E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1995683"/>
              </p:ext>
            </p:extLst>
          </p:nvPr>
        </p:nvGraphicFramePr>
        <p:xfrm>
          <a:off x="246888" y="1311521"/>
          <a:ext cx="8622792" cy="4076702"/>
        </p:xfrm>
        <a:graphic>
          <a:graphicData uri="http://schemas.openxmlformats.org/drawingml/2006/table">
            <a:tbl>
              <a:tblPr/>
              <a:tblGrid>
                <a:gridCol w="526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2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3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31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Náklady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Podíl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Celkové náklady UTB v hlavní činnosti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1 309 761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z toho    osobní náklady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663 873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50,7 %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jiné ostatní náklady*)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235 268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18,0 %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5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odpisy dlouhodobého majetku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198 697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15,2 %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spotřeba materiálu a energie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99 203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7,6 %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ostatní služby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84 068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6,4 %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cestovné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5 050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0,4 %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9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opravy a udržování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14 943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9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                   ostatní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8 659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0,6 %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90">
            <a:extLst>
              <a:ext uri="{FF2B5EF4-FFF2-40B4-BE49-F238E27FC236}">
                <a16:creationId xmlns:a16="http://schemas.microsoft.com/office/drawing/2014/main" id="{FDAF4E3F-9049-4813-A19C-29067DE42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888" y="5630231"/>
            <a:ext cx="86227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tabLst>
                <a:tab pos="357188" algn="l"/>
              </a:tabLst>
            </a:pPr>
            <a:r>
              <a:rPr lang="cs-CZ" altLang="cs-CZ" sz="1800" dirty="0">
                <a:solidFill>
                  <a:srgbClr val="000000"/>
                </a:solidFill>
                <a:latin typeface="+mn-lt"/>
                <a:cs typeface="Arial" charset="0"/>
              </a:rPr>
              <a:t>*) </a:t>
            </a:r>
            <a:r>
              <a:rPr lang="cs-CZ" altLang="cs-CZ" sz="1800" dirty="0">
                <a:latin typeface="+mn-lt"/>
                <a:cs typeface="Arial" charset="0"/>
              </a:rPr>
              <a:t>zejména tvorba fondů, vyplacená stipendia studentům</a:t>
            </a:r>
          </a:p>
        </p:txBody>
      </p:sp>
    </p:spTree>
    <p:extLst>
      <p:ext uri="{BB962C8B-B14F-4D97-AF65-F5344CB8AC3E}">
        <p14:creationId xmlns:p14="http://schemas.microsoft.com/office/powerpoint/2010/main" val="452489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8E4B4-9C2B-46D6-9D57-6F9508336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účetních nákladů UTB za roky 2017-2020</a:t>
            </a:r>
            <a:br>
              <a:rPr lang="cs-CZ" dirty="0"/>
            </a:br>
            <a:r>
              <a:rPr lang="cs-CZ" dirty="0"/>
              <a:t>(v tis. Kč)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A6AF23F1-D637-428A-AE43-E0CA7E57D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560326"/>
              </p:ext>
            </p:extLst>
          </p:nvPr>
        </p:nvGraphicFramePr>
        <p:xfrm>
          <a:off x="268169" y="1164199"/>
          <a:ext cx="8607662" cy="5570661"/>
        </p:xfrm>
        <a:graphic>
          <a:graphicData uri="http://schemas.openxmlformats.org/drawingml/2006/table">
            <a:tbl>
              <a:tblPr/>
              <a:tblGrid>
                <a:gridCol w="375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5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5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5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41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Náklady (část I.)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4" marR="71989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2018</a:t>
                      </a:r>
                    </a:p>
                  </a:txBody>
                  <a:tcPr marL="9524" marR="71989" marT="9523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9524" marR="71989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2020</a:t>
                      </a:r>
                    </a:p>
                  </a:txBody>
                  <a:tcPr marL="9524" marR="71989" marT="952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6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Spotřeba materiálu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97 610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90 667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77 014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69 654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Spotřeba energie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29 156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32 598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35 481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34 910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Prodané zboží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3 334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2 832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3 260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1 281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Opravy a udržování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13 949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20 711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20 433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15 620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5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Cestovné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25 632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28 460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31 040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5 138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Náklady na reprezentaci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2 837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2 899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4 704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2 359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Ostatní služby 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77 461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85 844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96 500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86 678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Změny stavu zásob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vl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. činnosti 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- 876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-771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-397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-291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Mzdové náklady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395 506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463 427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497 107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507 267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Zákonné soc. a zdrav. pojištění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128 020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150 401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161 038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164 192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Ostatní sociální pojištění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2 193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Zákonné sociální náklady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447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636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476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Ostatní sociální náklady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 3 285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Daně a poplatky</a:t>
                      </a:r>
                    </a:p>
                  </a:txBody>
                  <a:tcPr marL="9524" marR="9524" marT="9523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1 068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1 073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1 017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1 331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6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Odpis nedobytné pohledávky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latin typeface="+mn-lt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48</a:t>
                      </a:r>
                    </a:p>
                  </a:txBody>
                  <a:tcPr marL="108000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2032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3330FA-6EF4-4334-82CB-05CA59DF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účetních nákladů UTB za roky 2017-2020</a:t>
            </a:r>
            <a:br>
              <a:rPr lang="cs-CZ" dirty="0"/>
            </a:br>
            <a:r>
              <a:rPr lang="cs-CZ" dirty="0"/>
              <a:t>(v tis. Kč)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2029CEDA-7120-4C8D-8031-8DA2C5003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688324"/>
              </p:ext>
            </p:extLst>
          </p:nvPr>
        </p:nvGraphicFramePr>
        <p:xfrm>
          <a:off x="274319" y="1215047"/>
          <a:ext cx="8595362" cy="4427905"/>
        </p:xfrm>
        <a:graphic>
          <a:graphicData uri="http://schemas.openxmlformats.org/drawingml/2006/table">
            <a:tbl>
              <a:tblPr/>
              <a:tblGrid>
                <a:gridCol w="3389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2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3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Náklady (část II.)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2017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2018</a:t>
                      </a:r>
                    </a:p>
                  </a:txBody>
                  <a:tcPr marL="9525" marR="7200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2020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Sml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. pokuty a úroky z prodlení,</a:t>
                      </a:r>
                      <a:b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</a:b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ostatní pokuty</a:t>
                      </a:r>
                      <a:r>
                        <a:rPr lang="cs-CZ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a penále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- 690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-176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8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Kurzové ztráty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173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423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1 024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Dary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334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672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872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384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Manka a škody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Jiné ostatní náklady *)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197 541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236 054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207 099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235 832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Odpisy dlouhodobého majetku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202 785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187 393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207 018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199 053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7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Zůstat.cena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prod.dl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. majetku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00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Prodaný </a:t>
                      </a:r>
                      <a:r>
                        <a:rPr lang="cs-CZ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dl.majetek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, podíly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0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5 657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633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591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Poskytnuté členské příspěvky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1 333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1 689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1 469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1 636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0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Daň z příjmů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1 903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3 724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4 845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0" dirty="0"/>
                        <a:t>4 176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75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CELKEM NÁKLADY</a:t>
                      </a:r>
                    </a:p>
                  </a:txBody>
                  <a:tcPr marL="9525" marR="9525" marT="9528" marB="0" anchor="ctr">
                    <a:lnL w="12700" cmpd="sng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1 088 036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1 313</a:t>
                      </a:r>
                      <a:r>
                        <a:rPr lang="cs-CZ" sz="18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905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1 350 328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1 336 849</a:t>
                      </a:r>
                    </a:p>
                  </a:txBody>
                  <a:tcPr marL="9525" marR="72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3B081287-A9C9-49EF-8B77-FF6BFD1701D2}"/>
              </a:ext>
            </a:extLst>
          </p:cNvPr>
          <p:cNvSpPr txBox="1"/>
          <p:nvPr/>
        </p:nvSpPr>
        <p:spPr>
          <a:xfrm>
            <a:off x="274319" y="5788486"/>
            <a:ext cx="8631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7188" algn="l"/>
              </a:tabLst>
            </a:pPr>
            <a:r>
              <a:rPr lang="cs-CZ" dirty="0">
                <a:latin typeface="+mn-lt"/>
              </a:rPr>
              <a:t>*) Jiné ostatní </a:t>
            </a:r>
            <a:r>
              <a:rPr lang="cs-CZ" dirty="0" smtClean="0">
                <a:latin typeface="+mn-lt"/>
              </a:rPr>
              <a:t>náklady za rok 2020: </a:t>
            </a:r>
            <a:r>
              <a:rPr lang="cs-CZ" dirty="0">
                <a:latin typeface="+mn-lt"/>
              </a:rPr>
              <a:t>vyplacená stipendia 89 mil. Kč, převody prostředků do fondů 128 mil. Kč, převody dotace partnerům projektů 12 mil. Kč, ostatní (pojištění majetku, odpovědnosti, technické zhodnocení DDHM) 7 mil. Kč  </a:t>
            </a: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81339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766D4A-C6E5-4482-AB44-299DE0619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vyplacených stipendií na UTB za rok 2020 (v tis. Kč)</a:t>
            </a:r>
          </a:p>
        </p:txBody>
      </p:sp>
      <p:graphicFrame>
        <p:nvGraphicFramePr>
          <p:cNvPr id="4" name="Group 51">
            <a:extLst>
              <a:ext uri="{FF2B5EF4-FFF2-40B4-BE49-F238E27FC236}">
                <a16:creationId xmlns:a16="http://schemas.microsoft.com/office/drawing/2014/main" id="{A5EDBA79-97AA-4F5C-A297-38ABD89F72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4824837"/>
              </p:ext>
            </p:extLst>
          </p:nvPr>
        </p:nvGraphicFramePr>
        <p:xfrm>
          <a:off x="251618" y="1218625"/>
          <a:ext cx="8640763" cy="5072259"/>
        </p:xfrm>
        <a:graphic>
          <a:graphicData uri="http://schemas.openxmlformats.org/drawingml/2006/table">
            <a:tbl>
              <a:tblPr/>
              <a:tblGrid>
                <a:gridCol w="604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8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Druh stipendia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Vyplaceno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Podíl 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za vynikající studijní výsledky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5 592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6,3 %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1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za vynikající vědecké, výzkumné, vývojové, umělecké nebo další tvůrčí výsledky přispívající k prohloubení znalostí  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1 392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za výzkumnou, vývojovou a inovační činnost dle zvl. právního předpisu (zákon č. 130/2002 Sb.)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14 544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16,3 %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 případě tíživé sociální situace studenta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0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664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0,7 %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 případech zvláštního zřetele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8 116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9,1 %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2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 případech zvláštního zřetele - ubytovací stipendia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19 316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21,7 %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 podporu studia v zahraničí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9 720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10,9 %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37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na podporu studia v ČR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9 503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10,7 %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studentům doktorských studijních programů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20 237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22,7 %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0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Celkem za UTB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89 084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100,0 %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418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FA9E6-8620-4D83-9D28-047E4FA1A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Vyplacená stipendia dle součástí v letech 2017-2020 (v tis. Kč)</a:t>
            </a:r>
          </a:p>
        </p:txBody>
      </p:sp>
      <p:graphicFrame>
        <p:nvGraphicFramePr>
          <p:cNvPr id="4" name="Group 224">
            <a:extLst>
              <a:ext uri="{FF2B5EF4-FFF2-40B4-BE49-F238E27FC236}">
                <a16:creationId xmlns:a16="http://schemas.microsoft.com/office/drawing/2014/main" id="{34B1790A-F223-4BCE-96B0-81CB1EB899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3729670"/>
              </p:ext>
            </p:extLst>
          </p:nvPr>
        </p:nvGraphicFramePr>
        <p:xfrm>
          <a:off x="231883" y="1208314"/>
          <a:ext cx="8680233" cy="5289343"/>
        </p:xfrm>
        <a:graphic>
          <a:graphicData uri="http://schemas.openxmlformats.org/drawingml/2006/table">
            <a:tbl>
              <a:tblPr/>
              <a:tblGrid>
                <a:gridCol w="4084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02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02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4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Součást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2017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2019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2020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Fakulta technologická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16 511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16 939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18 809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17 492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Fakulta logistiky a krizového řízení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2 576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2 828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3 119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3 025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Fakulta aplikované informatiky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10 359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10 996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9 932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10 292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Fakulta multimediálních komunikací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7 809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8 661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9 600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11 132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Fakulta managementu a ekonomiky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12 230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11 023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12 516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14 324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3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Fakulta humanitních studií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6 849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6 924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7 380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7 914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7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Univerzitní institut 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Rektorát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18 373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18 750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18 032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13 313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Celoškolská střediska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359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448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450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1 768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CEBIA-Tech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1 192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1 886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2 435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1 752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6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Centrum polymerních systémů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3 020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5 440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7 022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8 072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668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Knihovna UTB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dirty="0"/>
                        <a:t>0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Celkem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79 278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83 895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89 295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/>
                        <a:t>89 084</a:t>
                      </a:r>
                    </a:p>
                  </a:txBody>
                  <a:tcPr marL="91436" marR="91436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3435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06F641-B093-430D-8FFD-06F068ABF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Podíl osobních nákladů na celkových nákladech</a:t>
            </a:r>
            <a:br>
              <a:rPr lang="cs-CZ" dirty="0"/>
            </a:br>
            <a:r>
              <a:rPr lang="cs-CZ" dirty="0"/>
              <a:t>v letech 2017-2020 (v tis. Kč)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16A91C90-6ACF-45BF-BB9D-423480FA5E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684459"/>
              </p:ext>
            </p:extLst>
          </p:nvPr>
        </p:nvGraphicFramePr>
        <p:xfrm>
          <a:off x="852020" y="1462596"/>
          <a:ext cx="7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866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7EFE11-5408-4166-BD89-9BF00FD4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Mzdy za rok 2020 dle zdrojů (v tis. Kč)</a:t>
            </a:r>
          </a:p>
        </p:txBody>
      </p:sp>
      <p:graphicFrame>
        <p:nvGraphicFramePr>
          <p:cNvPr id="4" name="Group 68">
            <a:extLst>
              <a:ext uri="{FF2B5EF4-FFF2-40B4-BE49-F238E27FC236}">
                <a16:creationId xmlns:a16="http://schemas.microsoft.com/office/drawing/2014/main" id="{7A6A0291-0ADA-4D48-BD30-2521ED085F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2920344"/>
              </p:ext>
            </p:extLst>
          </p:nvPr>
        </p:nvGraphicFramePr>
        <p:xfrm>
          <a:off x="287337" y="1303766"/>
          <a:ext cx="8569325" cy="4411662"/>
        </p:xfrm>
        <a:graphic>
          <a:graphicData uri="http://schemas.openxmlformats.org/drawingml/2006/table">
            <a:tbl>
              <a:tblPr/>
              <a:tblGrid>
                <a:gridCol w="4392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82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Mzdy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OON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Podíl 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Kapitola 333 – MŠMT bez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VaV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317 899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16 390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Kapitola 333 – MŠMT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VaV</a:t>
                      </a:r>
                      <a:endParaRPr kumimoji="0" lang="cs-CZ" alt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68 994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629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z ostatních zdrojů národní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26 233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6 166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z ostatních zdrojů zahraniční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483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5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Operační programy EU – OP VVV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43 221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2 246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5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Operační programy EU - ostatní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448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9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Fondy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1 783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Doplňková činnost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7 080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497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Ostatní zdroje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12 890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680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2,7%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479 031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26 781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73">
            <a:extLst>
              <a:ext uri="{FF2B5EF4-FFF2-40B4-BE49-F238E27FC236}">
                <a16:creationId xmlns:a16="http://schemas.microsoft.com/office/drawing/2014/main" id="{C5D4D873-A4F6-4B37-8AA7-730DFB267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7" y="5936712"/>
            <a:ext cx="828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1800" dirty="0">
                <a:solidFill>
                  <a:srgbClr val="000000"/>
                </a:solidFill>
                <a:latin typeface="+mn-lt"/>
                <a:cs typeface="Arial" charset="0"/>
              </a:rPr>
              <a:t>OON: DPP, DPČ</a:t>
            </a:r>
          </a:p>
        </p:txBody>
      </p:sp>
    </p:spTree>
    <p:extLst>
      <p:ext uri="{BB962C8B-B14F-4D97-AF65-F5344CB8AC3E}">
        <p14:creationId xmlns:p14="http://schemas.microsoft.com/office/powerpoint/2010/main" val="3997611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672E0E-1D28-4877-9F75-AFF3CE4BE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Mzdové náklady – DPP, DPČ v letech 2017-2020</a:t>
            </a:r>
            <a:br>
              <a:rPr lang="cs-CZ" dirty="0"/>
            </a:br>
            <a:r>
              <a:rPr lang="cs-CZ" dirty="0"/>
              <a:t>(v tis. Kč)</a:t>
            </a:r>
          </a:p>
        </p:txBody>
      </p:sp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9925060D-34F2-41C3-A2A7-E96BAE3FD2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776913"/>
              </p:ext>
            </p:extLst>
          </p:nvPr>
        </p:nvGraphicFramePr>
        <p:xfrm>
          <a:off x="445926" y="1197143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0934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29BA4B-7D37-4BCD-9EA6-A34D9FAE5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cs-CZ" dirty="0"/>
              <a:t>Hospodářský výsledek v letech 2017-2020 (v tis. Kč)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4B0CFB87-FC98-41DD-AD36-785214E506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049321"/>
              </p:ext>
            </p:extLst>
          </p:nvPr>
        </p:nvGraphicFramePr>
        <p:xfrm>
          <a:off x="514196" y="1530432"/>
          <a:ext cx="8115607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9481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863EB0-79C2-4A40-9B2B-2ACBE84C6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Podíl osobních nákladů na celkových výnosech UTB za rok 2020 (v tis. Kč)</a:t>
            </a:r>
          </a:p>
        </p:txBody>
      </p:sp>
      <p:graphicFrame>
        <p:nvGraphicFramePr>
          <p:cNvPr id="4" name="Group 18">
            <a:extLst>
              <a:ext uri="{FF2B5EF4-FFF2-40B4-BE49-F238E27FC236}">
                <a16:creationId xmlns:a16="http://schemas.microsoft.com/office/drawing/2014/main" id="{4700470C-A6EF-409C-987D-EE209BAC88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0793"/>
              </p:ext>
            </p:extLst>
          </p:nvPr>
        </p:nvGraphicFramePr>
        <p:xfrm>
          <a:off x="900113" y="2636838"/>
          <a:ext cx="7200900" cy="1260475"/>
        </p:xfrm>
        <a:graphic>
          <a:graphicData uri="http://schemas.openxmlformats.org/drawingml/2006/table">
            <a:tbl>
              <a:tblPr/>
              <a:tblGrid>
                <a:gridCol w="26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Osobní náklady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Celkové výnosy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Podíl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77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677 413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1 361 624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49,8 %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5575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B3F6C8-F995-49A5-BB2E-208D2579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přepočteného počtu zaměstnanců UTB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DB3865-D48B-4F98-A5A5-33B08032D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Group 53">
            <a:extLst>
              <a:ext uri="{FF2B5EF4-FFF2-40B4-BE49-F238E27FC236}">
                <a16:creationId xmlns:a16="http://schemas.microsoft.com/office/drawing/2014/main" id="{A728C544-2CCF-4521-ABBA-B66E1BB95D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5923586"/>
              </p:ext>
            </p:extLst>
          </p:nvPr>
        </p:nvGraphicFramePr>
        <p:xfrm>
          <a:off x="827088" y="1233488"/>
          <a:ext cx="7345362" cy="4615815"/>
        </p:xfrm>
        <a:graphic>
          <a:graphicData uri="http://schemas.openxmlformats.org/drawingml/2006/table">
            <a:tbl>
              <a:tblPr/>
              <a:tblGrid>
                <a:gridCol w="16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9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Rok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Počet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Změna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Meziroční změna v %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920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+ 13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+ 1,4 %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907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+ 18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+ 2,0 %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889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dirty="0">
                          <a:latin typeface="+mn-lt"/>
                          <a:cs typeface="Arial" panose="020B0604020202020204" pitchFamily="34" charset="0"/>
                        </a:rPr>
                        <a:t>+ 32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2000" b="1" dirty="0">
                          <a:latin typeface="+mn-lt"/>
                          <a:cs typeface="Arial" panose="020B0604020202020204" pitchFamily="34" charset="0"/>
                        </a:rPr>
                        <a:t>+ 3,7 %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+ 1,2 %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+ 1,5 %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9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- 1,0 %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9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- 0,2 %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2125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+ 0,1 %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5841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DD622-CBC0-4499-A554-6DAAFDB0B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Průměrná měsíční mzda bez OON dle kategorií</a:t>
            </a:r>
            <a:br>
              <a:rPr lang="cs-CZ" dirty="0"/>
            </a:br>
            <a:r>
              <a:rPr lang="cs-CZ" dirty="0"/>
              <a:t>a zdrojů za rok 2020</a:t>
            </a:r>
          </a:p>
        </p:txBody>
      </p:sp>
      <p:graphicFrame>
        <p:nvGraphicFramePr>
          <p:cNvPr id="4" name="Group 69">
            <a:extLst>
              <a:ext uri="{FF2B5EF4-FFF2-40B4-BE49-F238E27FC236}">
                <a16:creationId xmlns:a16="http://schemas.microsoft.com/office/drawing/2014/main" id="{46842441-087F-4B2E-BACC-20CD007C7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216477"/>
              </p:ext>
            </p:extLst>
          </p:nvPr>
        </p:nvGraphicFramePr>
        <p:xfrm>
          <a:off x="179388" y="1196975"/>
          <a:ext cx="8785225" cy="4267736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Kap. 333 MŠMT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Ost</a:t>
                      </a: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. zdroje rozpočtu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Celkem UTB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82 253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63 905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78 959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66 180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49 079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62 870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45 652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43 894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45 358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35 836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41 655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36 854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34 265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51 000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34 993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43 583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45 005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44 087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37 300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38 007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37 422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18 267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20 180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19 988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44 904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38 011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43 390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73">
            <a:extLst>
              <a:ext uri="{FF2B5EF4-FFF2-40B4-BE49-F238E27FC236}">
                <a16:creationId xmlns:a16="http://schemas.microsoft.com/office/drawing/2014/main" id="{25D5A36A-88B0-46E3-8B08-B7001BAE6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5785962"/>
            <a:ext cx="8280400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latin typeface="+mn-lt"/>
                <a:cs typeface="Arial" charset="0"/>
              </a:rPr>
              <a:t>Průměrná mzda pracovníka na UTB: 43 390 Kč</a:t>
            </a:r>
          </a:p>
          <a:p>
            <a:pPr>
              <a:buFontTx/>
              <a:buNone/>
            </a:pPr>
            <a:r>
              <a:rPr lang="cs-CZ" altLang="cs-CZ" sz="1800" dirty="0">
                <a:solidFill>
                  <a:srgbClr val="000000"/>
                </a:solidFill>
                <a:latin typeface="+mn-lt"/>
                <a:cs typeface="Arial" charset="0"/>
              </a:rPr>
              <a:t>Ostatní zdroje: zejména </a:t>
            </a:r>
            <a:r>
              <a:rPr lang="cs-CZ" altLang="cs-CZ" sz="1800" dirty="0" err="1">
                <a:solidFill>
                  <a:srgbClr val="000000"/>
                </a:solidFill>
                <a:latin typeface="+mn-lt"/>
                <a:cs typeface="Arial" charset="0"/>
              </a:rPr>
              <a:t>VaV</a:t>
            </a:r>
            <a:r>
              <a:rPr lang="cs-CZ" altLang="cs-CZ" sz="1800" dirty="0">
                <a:solidFill>
                  <a:srgbClr val="000000"/>
                </a:solidFill>
                <a:latin typeface="+mn-lt"/>
                <a:cs typeface="Arial" charset="0"/>
              </a:rPr>
              <a:t> mimo MŠMT, fondy, doplňková činnost</a:t>
            </a:r>
          </a:p>
        </p:txBody>
      </p:sp>
    </p:spTree>
    <p:extLst>
      <p:ext uri="{BB962C8B-B14F-4D97-AF65-F5344CB8AC3E}">
        <p14:creationId xmlns:p14="http://schemas.microsoft.com/office/powerpoint/2010/main" val="9091439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1075DA-7643-4E3E-8810-9743E9681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Meziroční změna průměrné měsíční mzdy bez OON dle kategorií a zdrojů</a:t>
            </a:r>
          </a:p>
        </p:txBody>
      </p:sp>
      <p:graphicFrame>
        <p:nvGraphicFramePr>
          <p:cNvPr id="4" name="Group 69">
            <a:extLst>
              <a:ext uri="{FF2B5EF4-FFF2-40B4-BE49-F238E27FC236}">
                <a16:creationId xmlns:a16="http://schemas.microsoft.com/office/drawing/2014/main" id="{F18A3C27-FBA2-4DAF-A683-D627C1C604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417642"/>
              </p:ext>
            </p:extLst>
          </p:nvPr>
        </p:nvGraphicFramePr>
        <p:xfrm>
          <a:off x="1303338" y="1196975"/>
          <a:ext cx="6592887" cy="3962980"/>
        </p:xfrm>
        <a:graphic>
          <a:graphicData uri="http://schemas.openxmlformats.org/drawingml/2006/table">
            <a:tbl>
              <a:tblPr/>
              <a:tblGrid>
                <a:gridCol w="2554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Kategorie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UTB 2019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UTB 2020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Profesor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72 764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78 959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Docent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61 700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62 870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Odborný asistent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44 615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45 358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Asistent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35 052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36 854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Lektor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35 348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34 993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Vědecký pracovník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45 564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44 087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Ostatní (THP, dělník)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37 198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37 422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Pracovník KMZ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20 386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19 988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Celkem za UTB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42 815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43 390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73">
            <a:extLst>
              <a:ext uri="{FF2B5EF4-FFF2-40B4-BE49-F238E27FC236}">
                <a16:creationId xmlns:a16="http://schemas.microsoft.com/office/drawing/2014/main" id="{A953A3B5-AC1F-4681-B5C8-896EC25C2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5312365"/>
            <a:ext cx="8280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>
                <a:latin typeface="+mn-lt"/>
                <a:cs typeface="Arial" charset="0"/>
              </a:rPr>
              <a:t>Průměrná mzda akademického pracovníka na UTB meziročně vzrostla ze 49 422 Kč na 50 445 Kč měsíčně, tj. o 2 %.</a:t>
            </a:r>
          </a:p>
        </p:txBody>
      </p:sp>
    </p:spTree>
    <p:extLst>
      <p:ext uri="{BB962C8B-B14F-4D97-AF65-F5344CB8AC3E}">
        <p14:creationId xmlns:p14="http://schemas.microsoft.com/office/powerpoint/2010/main" val="19720126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5E858A-A2EA-4E90-B997-E1FF55F5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finančních prostředků na běžných účtech UTB</a:t>
            </a:r>
          </a:p>
        </p:txBody>
      </p:sp>
      <p:graphicFrame>
        <p:nvGraphicFramePr>
          <p:cNvPr id="4" name="Group 42">
            <a:extLst>
              <a:ext uri="{FF2B5EF4-FFF2-40B4-BE49-F238E27FC236}">
                <a16:creationId xmlns:a16="http://schemas.microsoft.com/office/drawing/2014/main" id="{98B0E08C-0F73-45E5-B09D-59B9D17F96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868894"/>
              </p:ext>
            </p:extLst>
          </p:nvPr>
        </p:nvGraphicFramePr>
        <p:xfrm>
          <a:off x="725714" y="1378859"/>
          <a:ext cx="7661049" cy="4483642"/>
        </p:xfrm>
        <a:graphic>
          <a:graphicData uri="http://schemas.openxmlformats.org/drawingml/2006/table">
            <a:tbl>
              <a:tblPr/>
              <a:tblGrid>
                <a:gridCol w="1414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8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35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Rok 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Počet bankovních účtů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 31. 12.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Stav k 31. 12. v tis. Kč</a:t>
                      </a:r>
                      <a:r>
                        <a:rPr kumimoji="0" lang="en-US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kumimoji="0" lang="en-US" alt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1 114 587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2019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996 555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950 527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22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795 006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85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732 865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602 738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8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635 667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1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2013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692 444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Obdélník 4">
            <a:extLst>
              <a:ext uri="{FF2B5EF4-FFF2-40B4-BE49-F238E27FC236}">
                <a16:creationId xmlns:a16="http://schemas.microsoft.com/office/drawing/2014/main" id="{4064EB96-6ED6-4582-B701-07F0E9CC65FF}"/>
              </a:ext>
            </a:extLst>
          </p:cNvPr>
          <p:cNvSpPr/>
          <p:nvPr/>
        </p:nvSpPr>
        <p:spPr>
          <a:xfrm>
            <a:off x="725714" y="6068217"/>
            <a:ext cx="45448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altLang="cs-CZ" dirty="0">
                <a:solidFill>
                  <a:srgbClr val="000000"/>
                </a:solidFill>
                <a:cs typeface="Arial" charset="0"/>
              </a:rPr>
              <a:t>*) zahrnuje zejména prostředky fondů UTB</a:t>
            </a:r>
            <a:endParaRPr lang="cs-CZ" altLang="cs-CZ" dirty="0"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2712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4F2AD5-6234-430A-AE33-C1513B8A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fondů UTB od roku 2014 (v tis. Kč)</a:t>
            </a:r>
          </a:p>
        </p:txBody>
      </p:sp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DF730442-46C8-47BB-8648-4D22CCC67F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230326"/>
              </p:ext>
            </p:extLst>
          </p:nvPr>
        </p:nvGraphicFramePr>
        <p:xfrm>
          <a:off x="434848" y="1188966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93322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42A0D7-B8B6-47EC-AB95-2599856D5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Stav fondů UTB od roku 2014 (v tis. Kč)</a:t>
            </a:r>
          </a:p>
        </p:txBody>
      </p:sp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147E71CB-F0B7-4BF8-B082-E9A6B07BD6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134697"/>
              </p:ext>
            </p:extLst>
          </p:nvPr>
        </p:nvGraphicFramePr>
        <p:xfrm>
          <a:off x="325120" y="1217022"/>
          <a:ext cx="861218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79145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4FC882-7262-4B69-A90F-41F2207CF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Výrok auditora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1A85B-A2B4-488A-9C4B-C8BE92838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b="1" dirty="0"/>
              <a:t>Výrok auditora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cs-CZ" altLang="cs-CZ" sz="2800" b="1" i="1" dirty="0"/>
          </a:p>
          <a:p>
            <a:pPr marL="0" algn="just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dirty="0"/>
              <a:t>Podle našeho názoru účetní závěrka podává věrný a poctivý obraz aktiv a pasiv veřejné vysoké školy Univerzita Tomáše Bati ve Zlíně </a:t>
            </a:r>
            <a:br>
              <a:rPr lang="cs-CZ" altLang="cs-CZ" sz="2000" i="1" dirty="0"/>
            </a:br>
            <a:r>
              <a:rPr lang="cs-CZ" altLang="cs-CZ" sz="2000" i="1" dirty="0"/>
              <a:t>k 31. 12. 2020 a nákladů a výnosů a výsledku jejího hospodaření za období od 1. 1. 2020 do 31. 12. 2020, v souladu s českými účetními předpisy.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dirty="0"/>
              <a:t>V Brně dne 26. dubna 2021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dirty="0">
              <a:highlight>
                <a:srgbClr val="FFFF00"/>
              </a:highlight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dirty="0"/>
              <a:t>BDO </a:t>
            </a:r>
            <a:r>
              <a:rPr lang="cs-CZ" altLang="cs-CZ" sz="2000" b="1" dirty="0" smtClean="0"/>
              <a:t>Audit </a:t>
            </a:r>
            <a:r>
              <a:rPr lang="cs-CZ" altLang="cs-CZ" sz="2000" b="1" dirty="0"/>
              <a:t>s. r. o., evidenční číslo </a:t>
            </a:r>
            <a:r>
              <a:rPr lang="cs-CZ" altLang="cs-CZ" sz="2000" b="1" dirty="0" smtClean="0"/>
              <a:t>018</a:t>
            </a:r>
            <a:endParaRPr lang="cs-CZ" altLang="cs-CZ" sz="2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dirty="0"/>
              <a:t>zastoupená partnerem: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0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dirty="0"/>
              <a:t>Ing. Oldřich Bartušek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000" b="1" dirty="0"/>
              <a:t>evidenční číslo 2256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8105577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8D60DD-1FF9-4E0A-AC77-29A123915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1AA660-0CCB-42CB-BD30-1ECBB5F9F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dirty="0"/>
              <a:t>Po schválení Výroční zprávy o hospodaření UTB za rok 2020 Akademickým senátem UTB ve Zlíně bude hlasování členů Správní rady UTB per rollam.</a:t>
            </a:r>
          </a:p>
        </p:txBody>
      </p:sp>
    </p:spTree>
    <p:extLst>
      <p:ext uri="{BB962C8B-B14F-4D97-AF65-F5344CB8AC3E}">
        <p14:creationId xmlns:p14="http://schemas.microsoft.com/office/powerpoint/2010/main" val="101847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6"/>
          <p:cNvSpPr txBox="1">
            <a:spLocks/>
          </p:cNvSpPr>
          <p:nvPr/>
        </p:nvSpPr>
        <p:spPr bwMode="auto">
          <a:xfrm>
            <a:off x="-1" y="11902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endParaRPr lang="cs-CZ" altLang="cs-CZ" kern="0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42081" y="2020084"/>
            <a:ext cx="6400800" cy="2087562"/>
          </a:xfrm>
        </p:spPr>
        <p:txBody>
          <a:bodyPr/>
          <a:lstStyle/>
          <a:p>
            <a:r>
              <a:rPr lang="cs-CZ" dirty="0">
                <a:latin typeface="Arial Narrow" panose="020B060602020203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50DB09-0525-4294-81EC-75FA66B94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101036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dirty="0"/>
              <a:t>Podíl součástí na hospodářském výsledku UTB</a:t>
            </a:r>
            <a:br>
              <a:rPr lang="cs-CZ" dirty="0"/>
            </a:br>
            <a:r>
              <a:rPr lang="cs-CZ" dirty="0"/>
              <a:t>v roce 2020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C4ACFC63-1F5E-4A26-804F-9E6EA178F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440935"/>
              </p:ext>
            </p:extLst>
          </p:nvPr>
        </p:nvGraphicFramePr>
        <p:xfrm>
          <a:off x="502435" y="1343025"/>
          <a:ext cx="813913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953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CA154F-FB8F-47E0-95DB-EC1D1E1A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Použité provozní příspěvky a dotace v letech</a:t>
            </a:r>
            <a:br>
              <a:rPr lang="cs-CZ" dirty="0"/>
            </a:br>
            <a:r>
              <a:rPr lang="cs-CZ" dirty="0"/>
              <a:t>2017-2020 (v tis. Kč)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29FDBC62-4554-48C4-9E1C-D1379ACE93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597449"/>
              </p:ext>
            </p:extLst>
          </p:nvPr>
        </p:nvGraphicFramePr>
        <p:xfrm>
          <a:off x="0" y="1069513"/>
          <a:ext cx="8898258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966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A39605-6CD1-4BFE-A41E-B2FE104B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Použité kapitálové příspěvky a dotace v letech</a:t>
            </a:r>
            <a:br>
              <a:rPr lang="cs-CZ" dirty="0"/>
            </a:br>
            <a:r>
              <a:rPr lang="cs-CZ" dirty="0"/>
              <a:t>2017-2020 (v tis. Kč)</a:t>
            </a:r>
          </a:p>
        </p:txBody>
      </p:sp>
      <p:graphicFrame>
        <p:nvGraphicFramePr>
          <p:cNvPr id="4" name="Object 26">
            <a:extLst>
              <a:ext uri="{FF2B5EF4-FFF2-40B4-BE49-F238E27FC236}">
                <a16:creationId xmlns:a16="http://schemas.microsoft.com/office/drawing/2014/main" id="{9EF15E53-F7B8-416B-B0FD-8F681244A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03787"/>
              </p:ext>
            </p:extLst>
          </p:nvPr>
        </p:nvGraphicFramePr>
        <p:xfrm>
          <a:off x="352552" y="1211391"/>
          <a:ext cx="8612187" cy="4725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267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EEAA78-334C-446B-938F-7FFDE0D37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Použité příspěvky a dotace celkem v letech</a:t>
            </a:r>
            <a:br>
              <a:rPr lang="cs-CZ" dirty="0"/>
            </a:br>
            <a:r>
              <a:rPr lang="cs-CZ" dirty="0"/>
              <a:t>2017-2020 (v tis. Kč)</a:t>
            </a:r>
          </a:p>
        </p:txBody>
      </p:sp>
      <p:graphicFrame>
        <p:nvGraphicFramePr>
          <p:cNvPr id="5" name="Object 28">
            <a:extLst>
              <a:ext uri="{FF2B5EF4-FFF2-40B4-BE49-F238E27FC236}">
                <a16:creationId xmlns:a16="http://schemas.microsoft.com/office/drawing/2014/main" id="{E9D58C1B-657F-4964-8C8F-B6C0422D1C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528115"/>
              </p:ext>
            </p:extLst>
          </p:nvPr>
        </p:nvGraphicFramePr>
        <p:xfrm>
          <a:off x="279845" y="1122282"/>
          <a:ext cx="8612187" cy="544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7343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9581D7-C7AA-4F7C-B2F2-5B12AC35C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financování UTB v roce 2020 z veřejných prostředků (v tis. Kč)</a:t>
            </a:r>
          </a:p>
        </p:txBody>
      </p:sp>
      <p:graphicFrame>
        <p:nvGraphicFramePr>
          <p:cNvPr id="4" name="Group 37">
            <a:extLst>
              <a:ext uri="{FF2B5EF4-FFF2-40B4-BE49-F238E27FC236}">
                <a16:creationId xmlns:a16="http://schemas.microsoft.com/office/drawing/2014/main" id="{A82F0B1D-16E4-46F8-B882-FCCD88E67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1570970"/>
              </p:ext>
            </p:extLst>
          </p:nvPr>
        </p:nvGraphicFramePr>
        <p:xfrm>
          <a:off x="323850" y="1224444"/>
          <a:ext cx="8497888" cy="3620887"/>
        </p:xfrm>
        <a:graphic>
          <a:graphicData uri="http://schemas.openxmlformats.org/drawingml/2006/table">
            <a:tbl>
              <a:tblPr/>
              <a:tblGrid>
                <a:gridCol w="490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7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66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Struktura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Použito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Z toho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vyplaceno ve </a:t>
                      </a:r>
                    </a:p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mzdách</a:t>
                      </a:r>
                      <a:r>
                        <a:rPr kumimoji="0" lang="en-US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*</a:t>
                      </a: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Celkem prostředky z veřejných zdrojů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1 037 684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dirty="0"/>
                        <a:t>468 931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5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v tom  - přes kapitolu MŠMT (včetně </a:t>
                      </a:r>
                      <a:r>
                        <a:rPr kumimoji="0" lang="cs-CZ" alt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VaV</a:t>
                      </a: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978 692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dirty="0"/>
                        <a:t>449 379</a:t>
                      </a:r>
                    </a:p>
                  </a:txBody>
                  <a:tcPr marL="9525" marR="857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 Narrow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          - z ostatních kapitol státního rozpočtu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46 855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dirty="0"/>
                        <a:t>17 678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          - přes územní rozpočty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2 286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dirty="0"/>
                        <a:t>538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           - ze zahraničí (získané přímo)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9 851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dirty="0"/>
                        <a:t>1 336</a:t>
                      </a:r>
                    </a:p>
                  </a:txBody>
                  <a:tcPr marL="9525" marR="108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 rot="10800000" flipV="1">
            <a:off x="436227" y="5560074"/>
            <a:ext cx="63966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cs-CZ" dirty="0">
                <a:solidFill>
                  <a:srgbClr val="000000"/>
                </a:solidFill>
                <a:cs typeface="Arial" charset="0"/>
              </a:rPr>
              <a:t>*</a:t>
            </a:r>
            <a:r>
              <a:rPr lang="cs-CZ" altLang="cs-CZ" dirty="0">
                <a:solidFill>
                  <a:srgbClr val="000000"/>
                </a:solidFill>
                <a:cs typeface="Arial" charset="0"/>
              </a:rPr>
              <a:t>) zahrnuty DPP, DPČ</a:t>
            </a:r>
          </a:p>
        </p:txBody>
      </p:sp>
    </p:spTree>
    <p:extLst>
      <p:ext uri="{BB962C8B-B14F-4D97-AF65-F5344CB8AC3E}">
        <p14:creationId xmlns:p14="http://schemas.microsoft.com/office/powerpoint/2010/main" val="1599401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16412-63A3-405B-82A6-08B527F95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Výnosy hlavní činnosti UTB za rok 2020 (v tis. Kč)</a:t>
            </a:r>
          </a:p>
        </p:txBody>
      </p:sp>
      <p:graphicFrame>
        <p:nvGraphicFramePr>
          <p:cNvPr id="4" name="Group 65">
            <a:extLst>
              <a:ext uri="{FF2B5EF4-FFF2-40B4-BE49-F238E27FC236}">
                <a16:creationId xmlns:a16="http://schemas.microsoft.com/office/drawing/2014/main" id="{C481A658-D315-44D8-975C-3ECB55196C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9935321"/>
              </p:ext>
            </p:extLst>
          </p:nvPr>
        </p:nvGraphicFramePr>
        <p:xfrm>
          <a:off x="395785" y="1264220"/>
          <a:ext cx="8287153" cy="2910716"/>
        </p:xfrm>
        <a:graphic>
          <a:graphicData uri="http://schemas.openxmlformats.org/drawingml/2006/table">
            <a:tbl>
              <a:tblPr/>
              <a:tblGrid>
                <a:gridCol w="5142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70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Výnosy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Podíl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Celkové výnosy UTB v hlavní činnosti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1 312 843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z toho    provozní dotace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950 710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72,4 %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  jiné ostatní výnosy*)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227 468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17,3 %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2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  zúčtování fondů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83 371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6,4 %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038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  tržby za vlastní výkony a za zboží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44 766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3,4 %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450"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             ostatní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1600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400" b="1" kern="1200">
                          <a:solidFill>
                            <a:schemeClr val="tx1"/>
                          </a:solidFill>
                          <a:latin typeface="Arial Narrow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 kern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6 528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6">
            <a:extLst>
              <a:ext uri="{FF2B5EF4-FFF2-40B4-BE49-F238E27FC236}">
                <a16:creationId xmlns:a16="http://schemas.microsoft.com/office/drawing/2014/main" id="{1E7E9507-5FC3-4FE7-964D-E2385EAC5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" y="4392168"/>
            <a:ext cx="7991475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defTabSz="357188"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  <a:latin typeface="+mn-lt"/>
                <a:cs typeface="Arial" charset="0"/>
              </a:rPr>
              <a:t>*)	zejména zúčtování odpisů z hlavní činnosti u majetku pořízeného z dotace a převedených prostředků </a:t>
            </a:r>
            <a:r>
              <a:rPr lang="cs-CZ" altLang="cs-CZ" sz="2000" dirty="0">
                <a:latin typeface="+mn-lt"/>
                <a:cs typeface="Arial" charset="0"/>
              </a:rPr>
              <a:t>příspěvku (190 482 tis. Kč), výnosy </a:t>
            </a:r>
            <a:r>
              <a:rPr lang="cs-CZ" altLang="cs-CZ" sz="2000" dirty="0">
                <a:solidFill>
                  <a:srgbClr val="000000"/>
                </a:solidFill>
                <a:latin typeface="+mn-lt"/>
                <a:cs typeface="Arial" charset="0"/>
              </a:rPr>
              <a:t>ve formě poplatků za studium –  tvorba stipendijního </a:t>
            </a:r>
            <a:r>
              <a:rPr lang="cs-CZ" altLang="cs-CZ" sz="2000" dirty="0">
                <a:latin typeface="+mn-lt"/>
                <a:cs typeface="Arial" charset="0"/>
              </a:rPr>
              <a:t>fondu	(7 608 tis. Kč), prostředky projektů od hlavního řešitele (25 878 tis. Kč</a:t>
            </a:r>
            <a:r>
              <a:rPr lang="cs-CZ" altLang="cs-CZ" sz="2000" dirty="0"/>
              <a:t>), ostatní výnosy (náhrady škod od pojišťoven, studentů – 3 500 tis. Kč)</a:t>
            </a:r>
          </a:p>
        </p:txBody>
      </p:sp>
    </p:spTree>
    <p:extLst>
      <p:ext uri="{BB962C8B-B14F-4D97-AF65-F5344CB8AC3E}">
        <p14:creationId xmlns:p14="http://schemas.microsoft.com/office/powerpoint/2010/main" val="779605169"/>
      </p:ext>
    </p:extLst>
  </p:cSld>
  <p:clrMapOvr>
    <a:masterClrMapping/>
  </p:clrMapOvr>
</p:sld>
</file>

<file path=ppt/theme/theme1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15266</TotalTime>
  <Words>2796</Words>
  <Application>Microsoft Office PowerPoint</Application>
  <PresentationFormat>Předvádění na obrazovce (4:3)</PresentationFormat>
  <Paragraphs>955</Paragraphs>
  <Slides>39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5" baseType="lpstr">
      <vt:lpstr>Arial</vt:lpstr>
      <vt:lpstr>Arial Narrow</vt:lpstr>
      <vt:lpstr>Times New Roman</vt:lpstr>
      <vt:lpstr>Wingdings</vt:lpstr>
      <vt:lpstr>1_Výchozí návrh</vt:lpstr>
      <vt:lpstr>List</vt:lpstr>
      <vt:lpstr>VÝROČNÍ ZPRÁVA O HOSPODAŘENÍ 2020</vt:lpstr>
      <vt:lpstr>Hospodářský výsledek UTB 2020 (v tis. Kč)</vt:lpstr>
      <vt:lpstr>Hospodářský výsledek v letech 2017-2020 (v tis. Kč)</vt:lpstr>
      <vt:lpstr>Podíl součástí na hospodářském výsledku UTB v roce 2020</vt:lpstr>
      <vt:lpstr>Použité provozní příspěvky a dotace v letech 2017-2020 (v tis. Kč)</vt:lpstr>
      <vt:lpstr>Použité kapitálové příspěvky a dotace v letech 2017-2020 (v tis. Kč)</vt:lpstr>
      <vt:lpstr>Použité příspěvky a dotace celkem v letech 2017-2020 (v tis. Kč)</vt:lpstr>
      <vt:lpstr>Zdroje financování UTB v roce 2020 z veřejných prostředků (v tis. Kč)</vt:lpstr>
      <vt:lpstr>Výnosy hlavní činnosti UTB za rok 2020 (v tis. Kč)</vt:lpstr>
      <vt:lpstr>Celkové výnosy v letech 2017-2020 (v tis. Kč)</vt:lpstr>
      <vt:lpstr>Poskytnuté dotace a příspěvky z MŠMT (v tis. Kč) Institucionální prostředky</vt:lpstr>
      <vt:lpstr>Poskytnuté prostředky na projekty a granty (v tis. Kč)</vt:lpstr>
      <vt:lpstr>Programové financování z MŠMT (v tis. Kč)</vt:lpstr>
      <vt:lpstr>Skladba výnosů bez dotací 2017-2020 (v tis. Kč)</vt:lpstr>
      <vt:lpstr>Skladba výnosů v roce 2020 dle zdrojů (v tis. Kč)</vt:lpstr>
      <vt:lpstr> Podíl výnosů součástí na celkových výnosech UTB v roce 2020 </vt:lpstr>
      <vt:lpstr>Podíl tržeb z prodeje služeb dle součástí v roce 2020</vt:lpstr>
      <vt:lpstr>Hospodaření KMZ v letech 2017-2020 (v tis. Kč)</vt:lpstr>
      <vt:lpstr>Náklady KMZ v letech 2017-2020 (v tis. Kč)</vt:lpstr>
      <vt:lpstr>Výnosy KMZ v letech 2017-2020 (v tis. Kč)</vt:lpstr>
      <vt:lpstr>Náklady UTB v letech 2017-2020 (v tis. Kč)</vt:lpstr>
      <vt:lpstr>Náklady hlavní činnosti UTB za rok 2020 (v tis. Kč)</vt:lpstr>
      <vt:lpstr>Přehled účetních nákladů UTB za roky 2017-2020 (v tis. Kč)</vt:lpstr>
      <vt:lpstr>Přehled účetních nákladů UTB za roky 2017-2020 (v tis. Kč)</vt:lpstr>
      <vt:lpstr>Struktura vyplacených stipendií na UTB za rok 2020 (v tis. Kč)</vt:lpstr>
      <vt:lpstr>Vyplacená stipendia dle součástí v letech 2017-2020 (v tis. Kč)</vt:lpstr>
      <vt:lpstr>Podíl osobních nákladů na celkových nákladech v letech 2017-2020 (v tis. Kč)</vt:lpstr>
      <vt:lpstr>Mzdy za rok 2020 dle zdrojů (v tis. Kč)</vt:lpstr>
      <vt:lpstr>Mzdové náklady – DPP, DPČ v letech 2017-2020 (v tis. Kč)</vt:lpstr>
      <vt:lpstr>Podíl osobních nákladů na celkových výnosech UTB za rok 2020 (v tis. Kč)</vt:lpstr>
      <vt:lpstr>Vývoj přepočteného počtu zaměstnanců UTB</vt:lpstr>
      <vt:lpstr>Průměrná měsíční mzda bez OON dle kategorií a zdrojů za rok 2020</vt:lpstr>
      <vt:lpstr>Meziroční změna průměrné měsíční mzdy bez OON dle kategorií a zdrojů</vt:lpstr>
      <vt:lpstr>Stav finančních prostředků na běžných účtech UTB</vt:lpstr>
      <vt:lpstr>Stav fondů UTB od roku 2014 (v tis. Kč)</vt:lpstr>
      <vt:lpstr>Stav fondů UTB od roku 2014 (v tis. Kč)</vt:lpstr>
      <vt:lpstr>Výrok auditora</vt:lpstr>
      <vt:lpstr>Závěr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hospodaření 2020</dc:title>
  <dc:creator>Večeřová;Černý</dc:creator>
  <cp:lastModifiedBy>RNDr. Alexander Černý</cp:lastModifiedBy>
  <cp:revision>1480</cp:revision>
  <cp:lastPrinted>2019-02-20T10:57:54Z</cp:lastPrinted>
  <dcterms:created xsi:type="dcterms:W3CDTF">2006-02-27T10:09:50Z</dcterms:created>
  <dcterms:modified xsi:type="dcterms:W3CDTF">2021-05-04T09:57:55Z</dcterms:modified>
</cp:coreProperties>
</file>