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58" r:id="rId2"/>
    <p:sldId id="398" r:id="rId3"/>
    <p:sldId id="39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F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46" autoAdjust="0"/>
    <p:restoredTop sz="94566" autoAdjust="0"/>
  </p:normalViewPr>
  <p:slideViewPr>
    <p:cSldViewPr snapToGrid="0" snapToObjects="1">
      <p:cViewPr varScale="1">
        <p:scale>
          <a:sx n="187" d="100"/>
          <a:sy n="187" d="100"/>
        </p:scale>
        <p:origin x="944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53823-B0A7-9942-9603-12127369EE4D}" type="datetimeFigureOut">
              <a:rPr lang="en-US" smtClean="0"/>
              <a:t>1/20/25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17C37-D031-9548-B5F5-F3CA575B1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4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7C37-D031-9548-B5F5-F3CA575B1E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81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527EA-336D-1829-5FE7-9AB1F0656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B5D786-D4EE-5F08-5172-C80B1FEAAE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A1D2C4-F17E-5B5D-24A9-8774417702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780E3-1C61-A6DC-7CEC-EC6B3DDAA7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7C37-D031-9548-B5F5-F3CA575B1E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0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17C37-D031-9548-B5F5-F3CA575B1E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91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516625"/>
            <a:ext cx="97536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66530"/>
            <a:ext cx="97536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31201" y="1826709"/>
            <a:ext cx="1989999" cy="4484454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9365" y="1826709"/>
            <a:ext cx="6988635" cy="4484454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1/20/25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017572"/>
            <a:ext cx="97536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865098"/>
            <a:ext cx="97536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219200" y="1544716"/>
            <a:ext cx="9753600" cy="1154097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219200" y="2743200"/>
            <a:ext cx="4754880" cy="3593592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42304" y="2743201"/>
            <a:ext cx="4754880" cy="3595687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8464" y="2743200"/>
            <a:ext cx="44866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3526" y="2743200"/>
            <a:ext cx="4482749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219200" y="1544716"/>
            <a:ext cx="9753600" cy="1154097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9200" y="3383280"/>
            <a:ext cx="4754880" cy="2953512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42303" y="3383280"/>
            <a:ext cx="4754880" cy="2953512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825363"/>
            <a:ext cx="3934581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336" y="1826709"/>
            <a:ext cx="5610464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061096"/>
            <a:ext cx="3934581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828800"/>
            <a:ext cx="3938016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88000" y="2286000"/>
            <a:ext cx="53848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059936"/>
            <a:ext cx="3938016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247024" y="573807"/>
            <a:ext cx="114981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11425892" y="573807"/>
            <a:ext cx="76809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1544716"/>
            <a:ext cx="97536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2769834"/>
            <a:ext cx="97536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10254" y="548797"/>
            <a:ext cx="1585509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1/20/25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52554" y="548797"/>
            <a:ext cx="1254937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11585" y="855957"/>
            <a:ext cx="299531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43" y="473010"/>
            <a:ext cx="10520647" cy="793863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U1</a:t>
            </a:r>
            <a:r>
              <a:rPr lang="en-US" dirty="0"/>
              <a:t>    </a:t>
            </a:r>
            <a:r>
              <a:rPr lang="en-US" dirty="0" err="1"/>
              <a:t>Financování</a:t>
            </a:r>
            <a:r>
              <a:rPr lang="en-US" dirty="0"/>
              <a:t> </a:t>
            </a:r>
            <a:r>
              <a:rPr lang="en-US" dirty="0" err="1"/>
              <a:t>celkem</a:t>
            </a: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2AA5A57-1F03-7D68-E2F6-521EF6D8C64C}"/>
              </a:ext>
            </a:extLst>
          </p:cNvPr>
          <p:cNvSpPr/>
          <p:nvPr/>
        </p:nvSpPr>
        <p:spPr>
          <a:xfrm>
            <a:off x="281511" y="2639543"/>
            <a:ext cx="5362051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PD, IČ, TDI, BOZP, AD, VZ	  </a:t>
            </a:r>
            <a:r>
              <a:rPr lang="cs-CZ" sz="2000" dirty="0">
                <a:solidFill>
                  <a:schemeClr val="tx2"/>
                </a:solidFill>
              </a:rPr>
              <a:t>21,7 mil. 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Stavba			</a:t>
            </a:r>
            <a:r>
              <a:rPr lang="cs-CZ" sz="2000" dirty="0">
                <a:solidFill>
                  <a:schemeClr val="tx2"/>
                </a:solidFill>
              </a:rPr>
              <a:t>550,2 mil. 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Interiéry		    	  </a:t>
            </a:r>
            <a:r>
              <a:rPr lang="cs-CZ" sz="2000" dirty="0">
                <a:solidFill>
                  <a:schemeClr val="tx2"/>
                </a:solidFill>
              </a:rPr>
              <a:t>25,7 mil. </a:t>
            </a:r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Technologické vybavení	  </a:t>
            </a:r>
            <a:r>
              <a:rPr lang="cs-CZ" sz="2000" dirty="0">
                <a:solidFill>
                  <a:schemeClr val="tx2"/>
                </a:solidFill>
              </a:rPr>
              <a:t>55,4 mil. </a:t>
            </a:r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CELKEM:			</a:t>
            </a:r>
            <a:r>
              <a:rPr lang="cs-CZ" sz="2000" dirty="0">
                <a:solidFill>
                  <a:schemeClr val="tx2"/>
                </a:solidFill>
              </a:rPr>
              <a:t>653,0 mil. </a:t>
            </a:r>
          </a:p>
          <a:p>
            <a:pPr marL="1376362" lvl="3">
              <a:spcAft>
                <a:spcPts val="1800"/>
              </a:spcAft>
            </a:pPr>
            <a:endParaRPr lang="cs-CZ" dirty="0">
              <a:solidFill>
                <a:schemeClr val="tx2"/>
              </a:solidFill>
            </a:endParaRPr>
          </a:p>
          <a:p>
            <a:pPr lvl="0"/>
            <a:endParaRPr lang="cs-C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0276C0F3-9C20-5D13-6762-B9B751E67584}"/>
              </a:ext>
            </a:extLst>
          </p:cNvPr>
          <p:cNvSpPr/>
          <p:nvPr/>
        </p:nvSpPr>
        <p:spPr>
          <a:xfrm>
            <a:off x="5757863" y="2639543"/>
            <a:ext cx="6286500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MŠMT			</a:t>
            </a:r>
            <a:r>
              <a:rPr lang="cs-CZ" sz="2000" dirty="0">
                <a:solidFill>
                  <a:schemeClr val="tx2"/>
                </a:solidFill>
              </a:rPr>
              <a:t>201,6 mil.    (30,9%)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Zlínský kraj			</a:t>
            </a:r>
            <a:r>
              <a:rPr lang="cs-CZ" sz="2000" dirty="0">
                <a:solidFill>
                  <a:schemeClr val="tx2"/>
                </a:solidFill>
              </a:rPr>
              <a:t>200,0 mil.    (30,6%)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OP JAK, ERDF Kvalita</a:t>
            </a:r>
            <a:r>
              <a:rPr lang="cs-CZ" sz="2000" dirty="0">
                <a:solidFill>
                  <a:schemeClr val="tx2"/>
                </a:solidFill>
              </a:rPr>
              <a:t>	  59,7 mil.      (9,1%)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UTB			</a:t>
            </a:r>
            <a:r>
              <a:rPr lang="cs-CZ" sz="2000" dirty="0">
                <a:solidFill>
                  <a:schemeClr val="tx2"/>
                </a:solidFill>
              </a:rPr>
              <a:t>191,7 mil.    (29,4%)</a:t>
            </a:r>
            <a:endParaRPr lang="cs-CZ" sz="2000" dirty="0"/>
          </a:p>
          <a:p>
            <a:pPr marL="449263" lvl="3" indent="-280988">
              <a:spcAft>
                <a:spcPts val="1800"/>
              </a:spcAft>
              <a:buFont typeface="Wingdings" pitchFamily="2" charset="2"/>
              <a:buChar char="Ø"/>
            </a:pPr>
            <a:r>
              <a:rPr lang="cs-CZ" sz="2000" dirty="0"/>
              <a:t>CELKEM:			</a:t>
            </a:r>
            <a:r>
              <a:rPr lang="cs-CZ" sz="2000" dirty="0">
                <a:solidFill>
                  <a:schemeClr val="tx2"/>
                </a:solidFill>
              </a:rPr>
              <a:t>653,0 mil.   (100,0%)</a:t>
            </a:r>
            <a:endParaRPr lang="cs-CZ" dirty="0">
              <a:solidFill>
                <a:schemeClr val="tx2"/>
              </a:solidFill>
            </a:endParaRPr>
          </a:p>
          <a:p>
            <a:pPr lvl="0"/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8C35AE7-D15A-0B84-30D1-7BC46DCCFAAE}"/>
              </a:ext>
            </a:extLst>
          </p:cNvPr>
          <p:cNvSpPr txBox="1"/>
          <p:nvPr/>
        </p:nvSpPr>
        <p:spPr>
          <a:xfrm>
            <a:off x="489243" y="1801185"/>
            <a:ext cx="30540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NÁKLADY: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22D6744-0F21-4412-A688-B5E3000DAF07}"/>
              </a:ext>
            </a:extLst>
          </p:cNvPr>
          <p:cNvSpPr txBox="1"/>
          <p:nvPr/>
        </p:nvSpPr>
        <p:spPr>
          <a:xfrm>
            <a:off x="5919605" y="1819622"/>
            <a:ext cx="30540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ZDROJE:</a:t>
            </a: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7A9C1120-A7DD-9C38-72FD-5322091E0D48}"/>
              </a:ext>
            </a:extLst>
          </p:cNvPr>
          <p:cNvCxnSpPr>
            <a:cxnSpLocks/>
          </p:cNvCxnSpPr>
          <p:nvPr/>
        </p:nvCxnSpPr>
        <p:spPr>
          <a:xfrm>
            <a:off x="539750" y="4702827"/>
            <a:ext cx="4660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62D96BDF-FAEB-5A1A-38EF-B2D2DD46F3C1}"/>
              </a:ext>
            </a:extLst>
          </p:cNvPr>
          <p:cNvCxnSpPr>
            <a:cxnSpLocks/>
          </p:cNvCxnSpPr>
          <p:nvPr/>
        </p:nvCxnSpPr>
        <p:spPr>
          <a:xfrm>
            <a:off x="6029325" y="4702827"/>
            <a:ext cx="5786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54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228E8-9FAD-B068-1B6A-84C3E3770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30B7081-CBA1-00DE-3DAA-1DC117356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43" y="473010"/>
            <a:ext cx="10520647" cy="793863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U1</a:t>
            </a:r>
            <a:r>
              <a:rPr lang="en-US" dirty="0"/>
              <a:t>    </a:t>
            </a:r>
            <a:r>
              <a:rPr lang="en-US" dirty="0" err="1"/>
              <a:t>Financování</a:t>
            </a:r>
            <a:r>
              <a:rPr lang="en-US" dirty="0"/>
              <a:t> </a:t>
            </a:r>
            <a:r>
              <a:rPr lang="en-US" dirty="0" err="1"/>
              <a:t>celkem</a:t>
            </a:r>
            <a:endParaRPr lang="en-US" dirty="0"/>
          </a:p>
        </p:txBody>
      </p:sp>
      <p:pic>
        <p:nvPicPr>
          <p:cNvPr id="6" name="Obrázek 5" descr="Obsah obrázku text, číslo, snímek obrazovky, účtenka&#10;&#10;Obsah vygenerovaný umělou inteligencí může být nesprávný.">
            <a:extLst>
              <a:ext uri="{FF2B5EF4-FFF2-40B4-BE49-F238E27FC236}">
                <a16:creationId xmlns:a16="http://schemas.microsoft.com/office/drawing/2014/main" id="{5886011D-B36A-EB80-0075-A66EE4B5C8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7" y="1555093"/>
            <a:ext cx="11991558" cy="427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43" y="473010"/>
            <a:ext cx="10520647" cy="793863"/>
          </a:xfrm>
        </p:spPr>
        <p:txBody>
          <a:bodyPr>
            <a:normAutofit fontScale="90000"/>
          </a:bodyPr>
          <a:lstStyle/>
          <a:p>
            <a:r>
              <a:rPr lang="en-US" sz="4900" b="1" dirty="0"/>
              <a:t>U1</a:t>
            </a:r>
            <a:r>
              <a:rPr lang="en-US" dirty="0"/>
              <a:t>    </a:t>
            </a:r>
            <a:r>
              <a:rPr lang="en-US" dirty="0" err="1"/>
              <a:t>Zdroje</a:t>
            </a:r>
            <a:r>
              <a:rPr lang="en-US" dirty="0"/>
              <a:t> UTB v </a:t>
            </a:r>
            <a:r>
              <a:rPr lang="en-US" dirty="0" err="1"/>
              <a:t>létech</a:t>
            </a:r>
            <a:r>
              <a:rPr lang="en-US" dirty="0"/>
              <a:t> 2025, 2026, 2027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92A2E78-D249-2117-4CB6-0D5F31E2B07C}"/>
              </a:ext>
            </a:extLst>
          </p:cNvPr>
          <p:cNvSpPr txBox="1"/>
          <p:nvPr/>
        </p:nvSpPr>
        <p:spPr>
          <a:xfrm>
            <a:off x="3775420" y="2027956"/>
            <a:ext cx="38502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lvl="3">
              <a:spcAft>
                <a:spcPts val="1800"/>
              </a:spcAft>
            </a:pPr>
            <a:r>
              <a:rPr lang="cs-CZ" sz="2000" dirty="0"/>
              <a:t>Potřebné zdroje: </a:t>
            </a:r>
            <a:r>
              <a:rPr lang="cs-CZ" sz="2000" b="1" dirty="0">
                <a:solidFill>
                  <a:schemeClr val="tx2"/>
                </a:solidFill>
              </a:rPr>
              <a:t>169,2 mil. Kč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C4CCCFC-B52A-BDE8-B15B-6143C844CF60}"/>
              </a:ext>
            </a:extLst>
          </p:cNvPr>
          <p:cNvCxnSpPr>
            <a:cxnSpLocks/>
          </p:cNvCxnSpPr>
          <p:nvPr/>
        </p:nvCxnSpPr>
        <p:spPr>
          <a:xfrm flipH="1">
            <a:off x="2581154" y="2570151"/>
            <a:ext cx="2983697" cy="1444978"/>
          </a:xfrm>
          <a:prstGeom prst="line">
            <a:avLst/>
          </a:prstGeom>
          <a:ln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94EBCDCF-DAF0-154C-27E2-86FC89257020}"/>
              </a:ext>
            </a:extLst>
          </p:cNvPr>
          <p:cNvCxnSpPr>
            <a:cxnSpLocks/>
          </p:cNvCxnSpPr>
          <p:nvPr/>
        </p:nvCxnSpPr>
        <p:spPr>
          <a:xfrm>
            <a:off x="5700532" y="2570151"/>
            <a:ext cx="0" cy="1444978"/>
          </a:xfrm>
          <a:prstGeom prst="line">
            <a:avLst/>
          </a:prstGeom>
          <a:ln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6EDFF355-7AA9-7225-3BA5-FD5C5551A091}"/>
              </a:ext>
            </a:extLst>
          </p:cNvPr>
          <p:cNvCxnSpPr>
            <a:cxnSpLocks/>
          </p:cNvCxnSpPr>
          <p:nvPr/>
        </p:nvCxnSpPr>
        <p:spPr>
          <a:xfrm>
            <a:off x="5948745" y="2575581"/>
            <a:ext cx="2882739" cy="1439548"/>
          </a:xfrm>
          <a:prstGeom prst="line">
            <a:avLst/>
          </a:prstGeom>
          <a:ln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AE5ACE1-BD22-00A2-9920-7568F1197DA9}"/>
              </a:ext>
            </a:extLst>
          </p:cNvPr>
          <p:cNvSpPr txBox="1"/>
          <p:nvPr/>
        </p:nvSpPr>
        <p:spPr>
          <a:xfrm>
            <a:off x="353662" y="4379688"/>
            <a:ext cx="2743914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lvl="3" algn="ctr">
              <a:spcAft>
                <a:spcPts val="1800"/>
              </a:spcAft>
            </a:pPr>
            <a:r>
              <a:rPr lang="cs-CZ" sz="2000" dirty="0"/>
              <a:t>Fond U1 + SK 24:</a:t>
            </a:r>
          </a:p>
          <a:p>
            <a:pPr marL="168275" lvl="3" algn="ctr">
              <a:spcAft>
                <a:spcPts val="1800"/>
              </a:spcAft>
            </a:pPr>
            <a:r>
              <a:rPr lang="cs-CZ" sz="2000" b="1" dirty="0">
                <a:solidFill>
                  <a:schemeClr val="tx2"/>
                </a:solidFill>
              </a:rPr>
              <a:t>125,0 mil. Kč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0FD4EDEE-7BCF-3C17-817F-A65F9DD6103F}"/>
              </a:ext>
            </a:extLst>
          </p:cNvPr>
          <p:cNvSpPr txBox="1"/>
          <p:nvPr/>
        </p:nvSpPr>
        <p:spPr>
          <a:xfrm>
            <a:off x="4457418" y="4396244"/>
            <a:ext cx="2360441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lvl="3" algn="ctr">
              <a:spcAft>
                <a:spcPts val="1800"/>
              </a:spcAft>
            </a:pPr>
            <a:r>
              <a:rPr lang="cs-CZ" sz="2000" dirty="0"/>
              <a:t>SK 25, 26, 27:</a:t>
            </a:r>
          </a:p>
          <a:p>
            <a:pPr marL="168275" lvl="3" algn="ctr">
              <a:spcAft>
                <a:spcPts val="1800"/>
              </a:spcAft>
            </a:pPr>
            <a:r>
              <a:rPr lang="cs-CZ" sz="2000" b="1" dirty="0">
                <a:solidFill>
                  <a:schemeClr val="tx2"/>
                </a:solidFill>
              </a:rPr>
              <a:t>19,2 mil. Kč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9BBFCE66-7AA9-28B1-B23A-CC46862F1238}"/>
              </a:ext>
            </a:extLst>
          </p:cNvPr>
          <p:cNvSpPr txBox="1"/>
          <p:nvPr/>
        </p:nvSpPr>
        <p:spPr>
          <a:xfrm>
            <a:off x="8303818" y="4379688"/>
            <a:ext cx="230837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275" lvl="3" algn="ctr">
              <a:spcAft>
                <a:spcPts val="1800"/>
              </a:spcAft>
            </a:pPr>
            <a:r>
              <a:rPr lang="cs-CZ" sz="2000" dirty="0"/>
              <a:t>FT 25, 26, 27:</a:t>
            </a:r>
          </a:p>
          <a:p>
            <a:pPr marL="168275" lvl="3" algn="ctr">
              <a:spcAft>
                <a:spcPts val="1800"/>
              </a:spcAft>
            </a:pPr>
            <a:r>
              <a:rPr lang="cs-CZ" sz="2000" b="1" dirty="0">
                <a:solidFill>
                  <a:schemeClr val="tx2"/>
                </a:solidFill>
              </a:rPr>
              <a:t>25,0 mil. Kč</a:t>
            </a:r>
          </a:p>
          <a:p>
            <a:pPr marL="168275" lvl="3">
              <a:spcAft>
                <a:spcPts val="1800"/>
              </a:spcAft>
            </a:pPr>
            <a:r>
              <a:rPr lang="cs-CZ" sz="2000" dirty="0">
                <a:solidFill>
                  <a:schemeClr val="tx2"/>
                </a:solidFill>
              </a:rPr>
              <a:t>  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66EF39F6-1013-262B-621B-8E5793F18E62}"/>
              </a:ext>
            </a:extLst>
          </p:cNvPr>
          <p:cNvSpPr/>
          <p:nvPr/>
        </p:nvSpPr>
        <p:spPr>
          <a:xfrm>
            <a:off x="624318" y="4146745"/>
            <a:ext cx="2360440" cy="1444979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B2338D33-4E8B-1DD6-010D-F83C302E2F7C}"/>
              </a:ext>
            </a:extLst>
          </p:cNvPr>
          <p:cNvSpPr/>
          <p:nvPr/>
        </p:nvSpPr>
        <p:spPr>
          <a:xfrm>
            <a:off x="4552869" y="4110382"/>
            <a:ext cx="2261019" cy="1477329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C068A740-B6FB-EE0C-90E3-08692AD7DFD4}"/>
              </a:ext>
            </a:extLst>
          </p:cNvPr>
          <p:cNvSpPr/>
          <p:nvPr/>
        </p:nvSpPr>
        <p:spPr>
          <a:xfrm>
            <a:off x="8382000" y="4116516"/>
            <a:ext cx="2152011" cy="1477329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8048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{3FAAEF36-FEF7-744D-A129-2B38AB533995}tf10001057</Template>
  <TotalTime>10307</TotalTime>
  <Words>165</Words>
  <Application>Microsoft Macintosh PowerPoint</Application>
  <PresentationFormat>Širokoúhlá obrazovka</PresentationFormat>
  <Paragraphs>26</Paragraphs>
  <Slides>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Perspective</vt:lpstr>
      <vt:lpstr>U1    Financování celkem</vt:lpstr>
      <vt:lpstr>U1    Financování celkem</vt:lpstr>
      <vt:lpstr>U1    Zdroje UTB v létech 2025, 2026, 2027</vt:lpstr>
    </vt:vector>
  </TitlesOfParts>
  <Company>pblazek_x0016__x0016__x0016_@rektorat.utb.cz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INFRASTRUKTURA UTB</dc:title>
  <dc:creator>Pavel Blažek</dc:creator>
  <cp:lastModifiedBy>Pavel Blažek</cp:lastModifiedBy>
  <cp:revision>153</cp:revision>
  <cp:lastPrinted>2018-10-07T14:27:52Z</cp:lastPrinted>
  <dcterms:created xsi:type="dcterms:W3CDTF">2016-11-01T08:20:14Z</dcterms:created>
  <dcterms:modified xsi:type="dcterms:W3CDTF">2025-01-20T18:01:22Z</dcterms:modified>
</cp:coreProperties>
</file>