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28" r:id="rId2"/>
  </p:sldMasterIdLst>
  <p:notesMasterIdLst>
    <p:notesMasterId r:id="rId21"/>
  </p:notesMasterIdLst>
  <p:handoutMasterIdLst>
    <p:handoutMasterId r:id="rId22"/>
  </p:handoutMasterIdLst>
  <p:sldIdLst>
    <p:sldId id="332" r:id="rId3"/>
    <p:sldId id="289" r:id="rId4"/>
    <p:sldId id="361" r:id="rId5"/>
    <p:sldId id="364" r:id="rId6"/>
    <p:sldId id="342" r:id="rId7"/>
    <p:sldId id="345" r:id="rId8"/>
    <p:sldId id="348" r:id="rId9"/>
    <p:sldId id="349" r:id="rId10"/>
    <p:sldId id="353" r:id="rId11"/>
    <p:sldId id="354" r:id="rId12"/>
    <p:sldId id="355" r:id="rId13"/>
    <p:sldId id="356" r:id="rId14"/>
    <p:sldId id="358" r:id="rId15"/>
    <p:sldId id="359" r:id="rId16"/>
    <p:sldId id="362" r:id="rId17"/>
    <p:sldId id="365" r:id="rId18"/>
    <p:sldId id="363" r:id="rId19"/>
    <p:sldId id="286" r:id="rId20"/>
  </p:sldIdLst>
  <p:sldSz cx="9144000" cy="6858000" type="screen4x3"/>
  <p:notesSz cx="6808788" cy="99409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g. Hana Večeřová" initials="IHV" lastIdx="12" clrIdx="0"/>
  <p:cmAuthor id="1" name="RNDr. Alexander Černý" initials="RAČ" lastIdx="21" clrIdx="1">
    <p:extLst/>
  </p:cmAuthor>
  <p:cmAuthor id="2" name="lmacikova" initials="l" lastIdx="7" clrIdx="2"/>
  <p:cmAuthor id="3" name="Lenka" initials="L" lastIdx="1" clrIdx="3">
    <p:extLst>
      <p:ext uri="{19B8F6BF-5375-455C-9EA6-DF929625EA0E}">
        <p15:presenceInfo xmlns:p15="http://schemas.microsoft.com/office/powerpoint/2012/main" userId="Lenka" providerId="None"/>
      </p:ext>
    </p:extLst>
  </p:cmAuthor>
  <p:cmAuthor id="4" name="Macíková Lenka" initials="ML" lastIdx="2" clrIdx="4">
    <p:extLst>
      <p:ext uri="{19B8F6BF-5375-455C-9EA6-DF929625EA0E}">
        <p15:presenceInfo xmlns:p15="http://schemas.microsoft.com/office/powerpoint/2012/main" userId="S-1-5-21-770070720-3945125243-2690725130-188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9933"/>
    <a:srgbClr val="FF8001"/>
    <a:srgbClr val="FF6600"/>
    <a:srgbClr val="D0D0CE"/>
    <a:srgbClr val="BFFFDD"/>
    <a:srgbClr val="80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479" autoAdjust="0"/>
    <p:restoredTop sz="93682" autoAdjust="0"/>
  </p:normalViewPr>
  <p:slideViewPr>
    <p:cSldViewPr snapToGrid="0">
      <p:cViewPr varScale="1">
        <p:scale>
          <a:sx n="110" d="100"/>
          <a:sy n="110" d="100"/>
        </p:scale>
        <p:origin x="217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95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589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589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fld id="{E5A2ED6A-B33C-45B9-A690-725FD4B9D9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853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589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2099" y="4721439"/>
            <a:ext cx="5444594" cy="4473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589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fld id="{1C06010A-B06B-4DAB-9AA5-076519213F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0486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37890" indent="-283804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35214" indent="-227042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89300" indent="-227042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43386" indent="-227042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97472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51557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05643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59729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6F65575-6B2D-46A0-8DF6-AF7F84C4B58B}" type="slidenum">
              <a:rPr lang="cs-CZ" altLang="cs-CZ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cs-CZ" alt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70463" cy="372745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696214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059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2826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34633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2086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645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9"/>
          <p:cNvSpPr>
            <a:spLocks noChangeArrowheads="1"/>
          </p:cNvSpPr>
          <p:nvPr userDrawn="1"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" name="Rectangle 50"/>
          <p:cNvSpPr>
            <a:spLocks noChangeArrowheads="1"/>
          </p:cNvSpPr>
          <p:nvPr userDrawn="1"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" name="Rectangle 51"/>
          <p:cNvSpPr>
            <a:spLocks noChangeArrowheads="1"/>
          </p:cNvSpPr>
          <p:nvPr userDrawn="1"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7" name="Rectangle 52"/>
          <p:cNvSpPr>
            <a:spLocks noChangeArrowheads="1"/>
          </p:cNvSpPr>
          <p:nvPr userDrawn="1"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8" name="Picture 53" descr="utb_logo_cz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26" name="Rectangle 54"/>
          <p:cNvSpPr>
            <a:spLocks noGrp="1" noChangeArrowheads="1"/>
          </p:cNvSpPr>
          <p:nvPr>
            <p:ph type="ctrTitle"/>
          </p:nvPr>
        </p:nvSpPr>
        <p:spPr bwMode="auto">
          <a:xfrm>
            <a:off x="611188" y="5492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127" name="Rectangle 5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31913" y="3573463"/>
            <a:ext cx="6400800" cy="20875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 b="1">
                <a:latin typeface="Berlin CE" pitchFamily="2" charset="0"/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41574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8535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120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altLang="cs-CZ" sz="1800" b="1" dirty="0" smtClean="0">
                <a:solidFill>
                  <a:srgbClr val="000000"/>
                </a:solidFill>
              </a:rPr>
              <a:t>AS UTB, 6. března 2018, Zlín</a:t>
            </a:r>
          </a:p>
        </p:txBody>
      </p:sp>
      <p:sp>
        <p:nvSpPr>
          <p:cNvPr id="6" name="Rectangle 11"/>
          <p:cNvSpPr>
            <a:spLocks noChangeArrowheads="1"/>
          </p:cNvSpPr>
          <p:nvPr userDrawn="1"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 userDrawn="1"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1080189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0"/>
          </p:nvPr>
        </p:nvSpPr>
        <p:spPr>
          <a:xfrm>
            <a:off x="1259632" y="6597352"/>
            <a:ext cx="914400" cy="914400"/>
          </a:xfrm>
        </p:spPr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0558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65480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076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36993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9648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85660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9987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0245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580748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387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47898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836613"/>
            <a:ext cx="8713787" cy="5545137"/>
          </a:xfrm>
        </p:spPr>
        <p:txBody>
          <a:bodyPr/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val="948554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4472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992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57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215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101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0895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09595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Rectangle 42"/>
          <p:cNvSpPr>
            <a:spLocks noChangeArrowheads="1"/>
          </p:cNvSpPr>
          <p:nvPr userDrawn="1"/>
        </p:nvSpPr>
        <p:spPr bwMode="auto">
          <a:xfrm>
            <a:off x="0" y="0"/>
            <a:ext cx="6588125" cy="911225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67" name="Rectangle 43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68" name="Rectangle 44"/>
          <p:cNvSpPr>
            <a:spLocks noChangeArrowheads="1"/>
          </p:cNvSpPr>
          <p:nvPr userDrawn="1"/>
        </p:nvSpPr>
        <p:spPr bwMode="auto">
          <a:xfrm>
            <a:off x="0" y="911225"/>
            <a:ext cx="9144000" cy="71438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9" name="Picture 45" descr="utb_logo_cz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61925"/>
            <a:ext cx="25558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 userDrawn="1"/>
        </p:nvSpPr>
        <p:spPr bwMode="auto">
          <a:xfrm>
            <a:off x="0" y="0"/>
            <a:ext cx="6588125" cy="620713"/>
          </a:xfrm>
          <a:prstGeom prst="rect">
            <a:avLst/>
          </a:prstGeom>
          <a:solidFill>
            <a:srgbClr val="FF8001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 userDrawn="1"/>
        </p:nvSpPr>
        <p:spPr bwMode="auto">
          <a:xfrm>
            <a:off x="36513" y="6524625"/>
            <a:ext cx="9144000" cy="333375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altLang="cs-CZ" sz="1800" smtClean="0">
                <a:solidFill>
                  <a:srgbClr val="000000"/>
                </a:solidFill>
              </a:rPr>
              <a:t>     </a:t>
            </a:r>
            <a:r>
              <a:rPr lang="cs-CZ" altLang="cs-CZ" sz="1400" b="1" smtClean="0">
                <a:solidFill>
                  <a:srgbClr val="000000"/>
                </a:solidFill>
              </a:rPr>
              <a:t> Akademický senát dne 6. května 2014</a:t>
            </a:r>
          </a:p>
        </p:txBody>
      </p:sp>
      <p:sp>
        <p:nvSpPr>
          <p:cNvPr id="1028" name="Rectangle 10"/>
          <p:cNvSpPr>
            <a:spLocks noChangeArrowheads="1"/>
          </p:cNvSpPr>
          <p:nvPr userDrawn="1"/>
        </p:nvSpPr>
        <p:spPr bwMode="auto">
          <a:xfrm>
            <a:off x="0" y="620713"/>
            <a:ext cx="9144000" cy="71437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0"/>
            <a:ext cx="25558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836613"/>
            <a:ext cx="8713788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05575"/>
            <a:ext cx="3524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4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573463"/>
            <a:ext cx="8496300" cy="2087562"/>
          </a:xfrm>
        </p:spPr>
        <p:txBody>
          <a:bodyPr/>
          <a:lstStyle/>
          <a:p>
            <a:pPr eaLnBrk="1" hangingPunct="1"/>
            <a:endParaRPr lang="cs-CZ" altLang="cs-CZ" sz="1000" dirty="0" smtClean="0">
              <a:latin typeface="Arial" charset="0"/>
            </a:endParaRPr>
          </a:p>
          <a:p>
            <a:pPr eaLnBrk="1" hangingPunct="1"/>
            <a:r>
              <a:rPr lang="cs-CZ" altLang="cs-CZ" sz="3200" dirty="0" smtClean="0">
                <a:latin typeface="Arial" charset="0"/>
              </a:rPr>
              <a:t>Plán rozpočtu UTB 2018 </a:t>
            </a:r>
          </a:p>
          <a:p>
            <a:pPr eaLnBrk="1" hangingPunct="1"/>
            <a:r>
              <a:rPr lang="cs-CZ" altLang="cs-CZ" sz="3200" dirty="0" smtClean="0">
                <a:latin typeface="Arial" charset="0"/>
              </a:rPr>
              <a:t>Střednědobý výhled rozpočtu UTB </a:t>
            </a:r>
          </a:p>
          <a:p>
            <a:pPr eaLnBrk="1" hangingPunct="1"/>
            <a:r>
              <a:rPr lang="cs-CZ" altLang="cs-CZ" sz="3200" dirty="0" smtClean="0">
                <a:latin typeface="Arial" charset="0"/>
              </a:rPr>
              <a:t>2019 - 2020</a:t>
            </a:r>
          </a:p>
          <a:p>
            <a:pPr eaLnBrk="1" hangingPunct="1"/>
            <a:endParaRPr lang="cs-CZ" altLang="cs-CZ" sz="1600" dirty="0" smtClean="0">
              <a:latin typeface="Arial" charset="0"/>
            </a:endParaRPr>
          </a:p>
          <a:p>
            <a:pPr eaLnBrk="1" hangingPunct="1"/>
            <a:r>
              <a:rPr lang="cs-CZ" altLang="cs-CZ" sz="1600" dirty="0" smtClean="0">
                <a:latin typeface="Arial" charset="0"/>
              </a:rPr>
              <a:t>RNDr. Alexander Černý</a:t>
            </a:r>
          </a:p>
        </p:txBody>
      </p:sp>
    </p:spTree>
    <p:extLst>
      <p:ext uri="{BB962C8B-B14F-4D97-AF65-F5344CB8AC3E}">
        <p14:creationId xmlns:p14="http://schemas.microsoft.com/office/powerpoint/2010/main" val="38173244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20215325"/>
              </p:ext>
            </p:extLst>
          </p:nvPr>
        </p:nvGraphicFramePr>
        <p:xfrm>
          <a:off x="150124" y="1869742"/>
          <a:ext cx="8680367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4653"/>
                <a:gridCol w="1088572"/>
                <a:gridCol w="1062445"/>
                <a:gridCol w="1114697"/>
              </a:tblGrid>
              <a:tr h="327328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Dotace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900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1 000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1 000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Města, obce, kraje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72825">
                <a:tc>
                  <a:txBody>
                    <a:bodyPr/>
                    <a:lstStyle/>
                    <a:p>
                      <a:pPr defTabSz="447675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       největšími poskytovateli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je město Uherské Hradiště,</a:t>
                      </a:r>
                      <a:b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	Statutární město Zlín, Zlínský kraj 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Dary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Od fyzických a právnických osob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1"/>
            <a:ext cx="6588125" cy="385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D.	Prostředky od ÚSC, právnických osob a nadací - plán</a:t>
            </a:r>
            <a:endParaRPr lang="cs-CZ" altLang="cs-CZ" kern="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34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46834439"/>
              </p:ext>
            </p:extLst>
          </p:nvPr>
        </p:nvGraphicFramePr>
        <p:xfrm>
          <a:off x="245660" y="2238232"/>
          <a:ext cx="8079734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1506"/>
                <a:gridCol w="1184365"/>
                <a:gridCol w="1297578"/>
                <a:gridCol w="1306285"/>
              </a:tblGrid>
              <a:tr h="17231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Kč.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17231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ERASMUS, ostatní dotace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18 300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18 300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18 600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2"/>
            <a:ext cx="6588125" cy="455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E.	Prostředky ze zahraničí – </a:t>
            </a:r>
            <a:r>
              <a:rPr lang="cs-CZ" altLang="cs-CZ" kern="0" dirty="0">
                <a:latin typeface="Arial Narrow" panose="020B0606020202030204" pitchFamily="34" charset="0"/>
              </a:rPr>
              <a:t>plán </a:t>
            </a:r>
            <a:r>
              <a:rPr lang="cs-CZ" altLang="cs-CZ" kern="0" dirty="0" smtClean="0">
                <a:latin typeface="Arial Narrow" panose="020B0606020202030204" pitchFamily="34" charset="0"/>
              </a:rPr>
              <a:t> </a:t>
            </a:r>
            <a:endParaRPr lang="cs-CZ" altLang="cs-CZ" kern="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57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79238658"/>
              </p:ext>
            </p:extLst>
          </p:nvPr>
        </p:nvGraphicFramePr>
        <p:xfrm>
          <a:off x="235131" y="1567542"/>
          <a:ext cx="8665029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1829"/>
                <a:gridCol w="888274"/>
                <a:gridCol w="914400"/>
                <a:gridCol w="940526"/>
              </a:tblGrid>
              <a:tr h="30192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30192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Poplatky studentů (včetně poplatků stipendijního fondu)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21 000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21 000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192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Smluvní výzkum, spolupráce ve </a:t>
                      </a:r>
                      <a:r>
                        <a:rPr lang="cs-CZ" sz="18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VaV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17 000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17 000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0192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Stravování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a ubytování (KMZ)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41 000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41 000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42 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192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Nájemné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0192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Hospodářské smlouvy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3 300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192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Konference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1 600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0192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Kurzy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1 800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2 200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192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Vydavatelská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a nakladatelská činnost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52836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výnosy (úroky, administrativní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úkony, </a:t>
                      </a:r>
                      <a:r>
                        <a:rPr lang="cs-CZ" sz="1800" baseline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reproslužby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, </a:t>
                      </a:r>
                    </a:p>
                    <a:p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služby)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6 600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7 100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7 300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1"/>
            <a:ext cx="6588125" cy="481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F.	Vlastní prostředky UTB – </a:t>
            </a:r>
            <a:r>
              <a:rPr lang="cs-CZ" altLang="cs-CZ" kern="0" dirty="0">
                <a:latin typeface="Arial Narrow" panose="020B0606020202030204" pitchFamily="34" charset="0"/>
              </a:rPr>
              <a:t>plán </a:t>
            </a:r>
            <a:r>
              <a:rPr lang="cs-CZ" altLang="cs-CZ" kern="0" dirty="0" smtClean="0">
                <a:latin typeface="Arial Narrow" panose="020B0606020202030204" pitchFamily="34" charset="0"/>
              </a:rPr>
              <a:t> </a:t>
            </a:r>
            <a:endParaRPr lang="cs-CZ" altLang="cs-CZ" kern="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82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4246"/>
            <a:ext cx="6588125" cy="367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/>
            <a:r>
              <a:rPr lang="cs-CZ" altLang="cs-CZ" kern="0" dirty="0" smtClean="0">
                <a:latin typeface="Arial Narrow" panose="020B0606020202030204" pitchFamily="34" charset="0"/>
              </a:rPr>
              <a:t>Rozpočet – celkové očekávané prostředky </a:t>
            </a:r>
          </a:p>
        </p:txBody>
      </p:sp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281722" y="2243117"/>
            <a:ext cx="8650224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800" b="1" dirty="0" smtClean="0">
                <a:solidFill>
                  <a:srgbClr val="000000"/>
                </a:solidFill>
                <a:cs typeface="Arial" charset="0"/>
              </a:rPr>
              <a:t>Celkem očekávané prostředky UTB ve Zlíně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800" b="1" dirty="0" smtClean="0">
              <a:solidFill>
                <a:srgbClr val="FF8001"/>
              </a:solidFill>
              <a:cs typeface="Arial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800" b="1" dirty="0" smtClean="0">
                <a:solidFill>
                  <a:srgbClr val="FF8001"/>
                </a:solidFill>
                <a:cs typeface="Arial" charset="0"/>
              </a:rPr>
              <a:t>1 363 793 tis</a:t>
            </a:r>
            <a:r>
              <a:rPr lang="cs-CZ" altLang="cs-CZ" sz="2800" b="1" dirty="0">
                <a:solidFill>
                  <a:srgbClr val="FF8001"/>
                </a:solidFill>
                <a:cs typeface="Arial" charset="0"/>
              </a:rPr>
              <a:t>. Kč za rok </a:t>
            </a:r>
            <a:r>
              <a:rPr lang="cs-CZ" altLang="cs-CZ" sz="2800" b="1" dirty="0" smtClean="0">
                <a:solidFill>
                  <a:srgbClr val="FF8001"/>
                </a:solidFill>
                <a:cs typeface="Arial" charset="0"/>
              </a:rPr>
              <a:t>2018 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800" b="1" dirty="0">
              <a:solidFill>
                <a:srgbClr val="FF8001"/>
              </a:solidFill>
              <a:cs typeface="Arial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800" b="1" dirty="0" smtClean="0">
                <a:solidFill>
                  <a:srgbClr val="FF8001"/>
                </a:solidFill>
                <a:cs typeface="Arial" charset="0"/>
              </a:rPr>
              <a:t>1 189 911 tis. Kč za rok 2019 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800" b="1" dirty="0" smtClean="0">
              <a:solidFill>
                <a:srgbClr val="FF8001"/>
              </a:solidFill>
              <a:cs typeface="Arial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800" b="1" dirty="0" smtClean="0">
                <a:solidFill>
                  <a:srgbClr val="FF8001"/>
                </a:solidFill>
                <a:cs typeface="Arial" charset="0"/>
              </a:rPr>
              <a:t>984 485 tis. Kč za rok 2020 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800" b="1" dirty="0" smtClean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9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6435276"/>
              </p:ext>
            </p:extLst>
          </p:nvPr>
        </p:nvGraphicFramePr>
        <p:xfrm>
          <a:off x="705394" y="1645920"/>
          <a:ext cx="8177349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6835"/>
                <a:gridCol w="1045028"/>
                <a:gridCol w="1345250"/>
                <a:gridCol w="1180236"/>
              </a:tblGrid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Osobní náklady (včetně sociálních nákladů)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568 401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578 401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588 401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Spotřeba materiálu, energie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Prodané zboží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Opravy a udržování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Náklady na cestovné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29 000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29 000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28 000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Náklady na reprezentaci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služby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94 000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95 000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93 000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Změna stavu zásob a </a:t>
                      </a:r>
                      <a:r>
                        <a:rPr lang="cs-CZ" sz="18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vl.činnosti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, aktivace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-600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-600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-700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Daně a poplatky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1 400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1 400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2"/>
            <a:ext cx="6588125" cy="402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Předpokládaný objem provozních nákladů </a:t>
            </a:r>
          </a:p>
        </p:txBody>
      </p:sp>
    </p:spTree>
    <p:extLst>
      <p:ext uri="{BB962C8B-B14F-4D97-AF65-F5344CB8AC3E}">
        <p14:creationId xmlns:p14="http://schemas.microsoft.com/office/powerpoint/2010/main" val="287643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76521761"/>
              </p:ext>
            </p:extLst>
          </p:nvPr>
        </p:nvGraphicFramePr>
        <p:xfrm>
          <a:off x="283464" y="1341121"/>
          <a:ext cx="8686364" cy="4894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9690"/>
                <a:gridCol w="1157943"/>
                <a:gridCol w="1088309"/>
                <a:gridCol w="1080422"/>
              </a:tblGrid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Smluvní pokuty, úroky z prodlení, </a:t>
                      </a:r>
                      <a:r>
                        <a:rPr lang="cs-CZ" sz="18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. pokuty a penále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Odpis nedobytné pohledávky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Kurzové ztráty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Dary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Manka a škody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67175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Jiné ostatní náklady (zejména převody do fondů,</a:t>
                      </a:r>
                    </a:p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výplata stipendií, převody partnerům projektů a jiné)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216 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791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174 575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119 433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Odpisy (majetku nepořízeného z dotace)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Poskytnuté členské příspěvky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1 400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Daň z příjmu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83860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CELKEM NÁKLADY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1 077 042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1 015 926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965 734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1"/>
            <a:ext cx="6588125" cy="411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Předpokládaný objem  provozních nákladů </a:t>
            </a:r>
          </a:p>
        </p:txBody>
      </p:sp>
    </p:spTree>
    <p:extLst>
      <p:ext uri="{BB962C8B-B14F-4D97-AF65-F5344CB8AC3E}">
        <p14:creationId xmlns:p14="http://schemas.microsoft.com/office/powerpoint/2010/main" val="109353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84900465"/>
              </p:ext>
            </p:extLst>
          </p:nvPr>
        </p:nvGraphicFramePr>
        <p:xfrm>
          <a:off x="222504" y="2299064"/>
          <a:ext cx="8686364" cy="76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9690"/>
                <a:gridCol w="1157943"/>
                <a:gridCol w="1088309"/>
                <a:gridCol w="1080422"/>
              </a:tblGrid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Fond provozních prostředků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1"/>
            <a:ext cx="6588125" cy="411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Plán čerpání fondů </a:t>
            </a:r>
          </a:p>
        </p:txBody>
      </p:sp>
    </p:spTree>
    <p:extLst>
      <p:ext uri="{BB962C8B-B14F-4D97-AF65-F5344CB8AC3E}">
        <p14:creationId xmlns:p14="http://schemas.microsoft.com/office/powerpoint/2010/main" val="115262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28214473"/>
              </p:ext>
            </p:extLst>
          </p:nvPr>
        </p:nvGraphicFramePr>
        <p:xfrm>
          <a:off x="287382" y="1271452"/>
          <a:ext cx="8534401" cy="4382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6698"/>
                <a:gridCol w="949234"/>
                <a:gridCol w="949331"/>
                <a:gridCol w="949138"/>
              </a:tblGrid>
              <a:tr h="41987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4683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Operační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program Výzkum, vývoj a vzdělávání (OP VVV)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240 040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116 115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266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966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Institucionální podpora na dlouhodobý koncepční rozvoj výzkumné organizace (RVO)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409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Kapitálový příspěvek MŠMT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888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Specifický vysokoškolský výzkum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419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Rozvojové projekty, institucionální plány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4 511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1 670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1 670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987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Programové financování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419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Fond reprodukce investičního majetku</a:t>
                      </a:r>
                    </a:p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33 000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27 000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25 000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9877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CELKEM ČERPÁNÍ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301 751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182 985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62 136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1"/>
            <a:ext cx="6588125" cy="411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Plán čerpání investic </a:t>
            </a:r>
          </a:p>
        </p:txBody>
      </p:sp>
    </p:spTree>
    <p:extLst>
      <p:ext uri="{BB962C8B-B14F-4D97-AF65-F5344CB8AC3E}">
        <p14:creationId xmlns:p14="http://schemas.microsoft.com/office/powerpoint/2010/main" val="115345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  <a:defRPr/>
            </a:pPr>
            <a:endParaRPr lang="cs-CZ" sz="3600" kern="0" dirty="0" smtClean="0">
              <a:latin typeface="Arial" pitchFamily="34" charset="0"/>
            </a:endParaRPr>
          </a:p>
          <a:p>
            <a:pPr algn="ctr">
              <a:buFontTx/>
              <a:buNone/>
              <a:defRPr/>
            </a:pPr>
            <a:endParaRPr lang="cs-CZ" sz="3600" kern="0" dirty="0">
              <a:latin typeface="Arial" pitchFamily="34" charset="0"/>
            </a:endParaRPr>
          </a:p>
          <a:p>
            <a:pPr algn="ctr">
              <a:buFontTx/>
              <a:buNone/>
              <a:defRPr/>
            </a:pPr>
            <a:r>
              <a:rPr lang="cs-CZ" sz="3600" kern="0" dirty="0" smtClean="0">
                <a:latin typeface="Arial Narrow" panose="020B0606020202030204" pitchFamily="34" charset="0"/>
              </a:rPr>
              <a:t>Děkuji za pozornost</a:t>
            </a:r>
          </a:p>
          <a:p>
            <a:pPr algn="ctr">
              <a:buFontTx/>
              <a:buNone/>
              <a:defRPr/>
            </a:pPr>
            <a:endParaRPr lang="cs-CZ" b="1" kern="0" dirty="0" smtClean="0">
              <a:latin typeface="Arial" pitchFamily="34" charset="0"/>
            </a:endParaRPr>
          </a:p>
          <a:p>
            <a:pPr>
              <a:buFontTx/>
              <a:buNone/>
              <a:defRPr/>
            </a:pPr>
            <a:endParaRPr lang="cs-CZ" b="1" kern="0" dirty="0" smtClean="0">
              <a:latin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cs-CZ" kern="0" dirty="0" smtClean="0">
              <a:latin typeface="Arial" pitchFamily="34" charset="0"/>
            </a:endParaRPr>
          </a:p>
        </p:txBody>
      </p:sp>
      <p:sp>
        <p:nvSpPr>
          <p:cNvPr id="5" name="Nadpis 6"/>
          <p:cNvSpPr txBox="1">
            <a:spLocks/>
          </p:cNvSpPr>
          <p:nvPr/>
        </p:nvSpPr>
        <p:spPr bwMode="auto">
          <a:xfrm>
            <a:off x="-1" y="290471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/>
            <a:r>
              <a:rPr lang="cs-CZ" altLang="cs-CZ" kern="0" dirty="0" smtClean="0">
                <a:latin typeface="Arial Narrow" panose="020B0606020202030204" pitchFamily="34" charset="0"/>
              </a:rPr>
              <a:t>Závěr</a:t>
            </a:r>
          </a:p>
        </p:txBody>
      </p:sp>
    </p:spTree>
    <p:extLst>
      <p:ext uri="{BB962C8B-B14F-4D97-AF65-F5344CB8AC3E}">
        <p14:creationId xmlns:p14="http://schemas.microsoft.com/office/powerpoint/2010/main" val="192219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4245"/>
            <a:ext cx="6588125" cy="43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/>
            <a:r>
              <a:rPr lang="cs-CZ" altLang="cs-CZ" kern="0" dirty="0" smtClean="0">
                <a:latin typeface="Arial Narrow" panose="020B0606020202030204" pitchFamily="34" charset="0"/>
              </a:rPr>
              <a:t>Rozpočet </a:t>
            </a:r>
          </a:p>
        </p:txBody>
      </p:sp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246888" y="1154110"/>
            <a:ext cx="8650224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algn="ctr" eaLnBrk="1" hangingPunct="1">
              <a:spcBef>
                <a:spcPct val="0"/>
              </a:spcBef>
              <a:buAutoNum type="alphaUcPeriod"/>
            </a:pPr>
            <a:r>
              <a:rPr lang="cs-CZ" altLang="cs-CZ" b="1" dirty="0" smtClean="0">
                <a:solidFill>
                  <a:srgbClr val="000000"/>
                </a:solidFill>
                <a:cs typeface="Arial" charset="0"/>
              </a:rPr>
              <a:t>Financování dle ukazatelů MŠMT </a:t>
            </a:r>
            <a:br>
              <a:rPr lang="cs-CZ" altLang="cs-CZ" b="1" dirty="0" smtClean="0">
                <a:solidFill>
                  <a:srgbClr val="000000"/>
                </a:solidFill>
                <a:cs typeface="Arial" charset="0"/>
              </a:rPr>
            </a:br>
            <a:r>
              <a:rPr lang="cs-CZ" altLang="cs-CZ" b="1" dirty="0" smtClean="0">
                <a:solidFill>
                  <a:srgbClr val="000000"/>
                </a:solidFill>
                <a:cs typeface="Arial" charset="0"/>
              </a:rPr>
              <a:t>a účelová podpora dle rozpočtu MŠMT</a:t>
            </a:r>
          </a:p>
          <a:p>
            <a:pPr marL="514350" indent="-514350" algn="ctr" eaLnBrk="1" hangingPunct="1">
              <a:spcBef>
                <a:spcPct val="0"/>
              </a:spcBef>
              <a:buAutoNum type="alphaUcPeriod"/>
            </a:pPr>
            <a:endParaRPr lang="cs-CZ" altLang="cs-CZ" b="1" dirty="0" smtClean="0">
              <a:solidFill>
                <a:srgbClr val="000000"/>
              </a:solidFill>
              <a:cs typeface="Arial" charset="0"/>
            </a:endParaRPr>
          </a:p>
          <a:p>
            <a:pPr marL="514350" indent="-514350" algn="ctr" eaLnBrk="1" hangingPunct="1">
              <a:spcBef>
                <a:spcPct val="0"/>
              </a:spcBef>
              <a:buAutoNum type="alphaUcPeriod"/>
            </a:pPr>
            <a:r>
              <a:rPr lang="cs-CZ" altLang="cs-CZ" b="1" dirty="0" smtClean="0">
                <a:solidFill>
                  <a:srgbClr val="000000"/>
                </a:solidFill>
                <a:cs typeface="Arial" charset="0"/>
              </a:rPr>
              <a:t>Projektové financování</a:t>
            </a:r>
          </a:p>
          <a:p>
            <a:pPr marL="514350" indent="-514350" algn="ctr" eaLnBrk="1" hangingPunct="1">
              <a:spcBef>
                <a:spcPct val="0"/>
              </a:spcBef>
              <a:buAutoNum type="alphaUcPeriod"/>
            </a:pPr>
            <a:endParaRPr lang="cs-CZ" altLang="cs-CZ" b="1" dirty="0" smtClean="0">
              <a:solidFill>
                <a:srgbClr val="000000"/>
              </a:solidFill>
              <a:cs typeface="Arial" charset="0"/>
            </a:endParaRPr>
          </a:p>
          <a:p>
            <a:pPr marL="514350" indent="-514350" algn="ctr" eaLnBrk="1" hangingPunct="1">
              <a:spcBef>
                <a:spcPct val="0"/>
              </a:spcBef>
              <a:buAutoNum type="alphaUcPeriod"/>
            </a:pPr>
            <a:r>
              <a:rPr lang="cs-CZ" altLang="cs-CZ" b="1" dirty="0" smtClean="0">
                <a:solidFill>
                  <a:srgbClr val="000000"/>
                </a:solidFill>
                <a:cs typeface="Arial" charset="0"/>
              </a:rPr>
              <a:t>Programové financování</a:t>
            </a:r>
          </a:p>
          <a:p>
            <a:pPr marL="514350" indent="-514350" algn="ctr" eaLnBrk="1" hangingPunct="1">
              <a:spcBef>
                <a:spcPct val="0"/>
              </a:spcBef>
              <a:buAutoNum type="alphaUcPeriod"/>
            </a:pPr>
            <a:endParaRPr lang="cs-CZ" altLang="cs-CZ" b="1" dirty="0" smtClean="0">
              <a:solidFill>
                <a:srgbClr val="000000"/>
              </a:solidFill>
              <a:cs typeface="Arial" charset="0"/>
            </a:endParaRPr>
          </a:p>
          <a:p>
            <a:pPr marL="514350" indent="-514350" algn="ctr" eaLnBrk="1" hangingPunct="1">
              <a:spcBef>
                <a:spcPct val="0"/>
              </a:spcBef>
              <a:buAutoNum type="alphaUcPeriod"/>
            </a:pPr>
            <a:r>
              <a:rPr lang="cs-CZ" altLang="cs-CZ" b="1" dirty="0" smtClean="0">
                <a:solidFill>
                  <a:srgbClr val="000000"/>
                </a:solidFill>
                <a:cs typeface="Arial" charset="0"/>
              </a:rPr>
              <a:t>Prostředky od ÚSC, právnických osob a nadací</a:t>
            </a:r>
          </a:p>
          <a:p>
            <a:pPr marL="514350" indent="-514350" algn="ctr" eaLnBrk="1" hangingPunct="1">
              <a:spcBef>
                <a:spcPct val="0"/>
              </a:spcBef>
              <a:buAutoNum type="alphaUcPeriod"/>
            </a:pPr>
            <a:endParaRPr lang="cs-CZ" altLang="cs-CZ" b="1" dirty="0" smtClean="0">
              <a:solidFill>
                <a:srgbClr val="000000"/>
              </a:solidFill>
              <a:cs typeface="Arial" charset="0"/>
            </a:endParaRPr>
          </a:p>
          <a:p>
            <a:pPr marL="514350" indent="-514350" algn="ctr" eaLnBrk="1" hangingPunct="1">
              <a:spcBef>
                <a:spcPct val="0"/>
              </a:spcBef>
              <a:buAutoNum type="alphaUcPeriod"/>
            </a:pPr>
            <a:r>
              <a:rPr lang="cs-CZ" altLang="cs-CZ" b="1" dirty="0" smtClean="0">
                <a:solidFill>
                  <a:srgbClr val="000000"/>
                </a:solidFill>
                <a:cs typeface="Arial" charset="0"/>
              </a:rPr>
              <a:t>Prostředky ze zahraničí</a:t>
            </a:r>
          </a:p>
          <a:p>
            <a:pPr marL="514350" indent="-514350" algn="ctr" eaLnBrk="1" hangingPunct="1">
              <a:spcBef>
                <a:spcPct val="0"/>
              </a:spcBef>
              <a:buAutoNum type="alphaUcPeriod"/>
            </a:pPr>
            <a:endParaRPr lang="cs-CZ" altLang="cs-CZ" b="1" dirty="0" smtClean="0">
              <a:solidFill>
                <a:srgbClr val="000000"/>
              </a:solidFill>
              <a:cs typeface="Arial" charset="0"/>
            </a:endParaRPr>
          </a:p>
          <a:p>
            <a:pPr marL="514350" indent="-514350" algn="ctr" eaLnBrk="1" hangingPunct="1">
              <a:spcBef>
                <a:spcPct val="0"/>
              </a:spcBef>
              <a:buAutoNum type="alphaUcPeriod"/>
            </a:pPr>
            <a:r>
              <a:rPr lang="cs-CZ" altLang="cs-CZ" b="1" dirty="0" smtClean="0">
                <a:solidFill>
                  <a:srgbClr val="000000"/>
                </a:solidFill>
                <a:cs typeface="Arial" charset="0"/>
              </a:rPr>
              <a:t>Vlastní prostředky UTB</a:t>
            </a:r>
          </a:p>
          <a:p>
            <a:pPr marL="514350" indent="-514350" algn="ctr" eaLnBrk="1" hangingPunct="1">
              <a:spcBef>
                <a:spcPct val="0"/>
              </a:spcBef>
              <a:buAutoNum type="alphaUcPeriod"/>
            </a:pPr>
            <a:endParaRPr lang="cs-CZ" altLang="cs-CZ" b="1" dirty="0" smtClean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35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4246"/>
            <a:ext cx="6588125" cy="419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/>
            <a:r>
              <a:rPr lang="cs-CZ" altLang="cs-CZ" kern="0" dirty="0" smtClean="0">
                <a:latin typeface="Arial Narrow" panose="020B0606020202030204" pitchFamily="34" charset="0"/>
              </a:rPr>
              <a:t>Rozpočet a střednědobý výhled rozpočtu VVŠ </a:t>
            </a:r>
          </a:p>
        </p:txBody>
      </p:sp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369010" y="1784217"/>
            <a:ext cx="8639033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b="1" dirty="0" smtClean="0">
                <a:solidFill>
                  <a:srgbClr val="000000"/>
                </a:solidFill>
                <a:cs typeface="Arial" charset="0"/>
              </a:rPr>
              <a:t>Zákon č. 23/2017 Sb. o pravidlech rozpočtové odpovědnosti zařazuje veřejné vysoké školy (VVŠ) mezi veřejné instituce. Povinnosti definované tímto zákonem pro veřejné vysoké školy: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b="1" dirty="0" smtClean="0">
                <a:solidFill>
                  <a:srgbClr val="000000"/>
                </a:solidFill>
                <a:cs typeface="Arial" charset="0"/>
              </a:rPr>
              <a:t>§ 4 odst. (1): </a:t>
            </a:r>
            <a:r>
              <a:rPr lang="cs-CZ" altLang="cs-CZ" sz="1800" b="1" i="1" dirty="0" smtClean="0">
                <a:solidFill>
                  <a:srgbClr val="000000"/>
                </a:solidFill>
                <a:cs typeface="Arial" charset="0"/>
              </a:rPr>
              <a:t>,,Rozpočtem veřejné instituce je plán, jímž se řídí financování činnosti veřejné instituce. Rozpočet obsahuje plán příjmů a výdajů, nebo plán výnosů a nákladů.”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b="1" dirty="0" smtClean="0">
                <a:solidFill>
                  <a:srgbClr val="000000"/>
                </a:solidFill>
                <a:cs typeface="Arial" charset="0"/>
              </a:rPr>
              <a:t>  </a:t>
            </a:r>
            <a:endParaRPr lang="cs-CZ" altLang="cs-CZ" sz="1800" b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altLang="cs-CZ" sz="1800" b="1" dirty="0">
                <a:solidFill>
                  <a:srgbClr val="000000"/>
                </a:solidFill>
                <a:cs typeface="Arial" charset="0"/>
              </a:rPr>
              <a:t>§ 4 odst. </a:t>
            </a:r>
            <a:r>
              <a:rPr lang="cs-CZ" altLang="cs-CZ" sz="1800" b="1" dirty="0" smtClean="0">
                <a:solidFill>
                  <a:srgbClr val="000000"/>
                </a:solidFill>
                <a:cs typeface="Arial" charset="0"/>
              </a:rPr>
              <a:t>(3): </a:t>
            </a:r>
            <a:r>
              <a:rPr lang="cs-CZ" altLang="cs-CZ" sz="1800" b="1" i="1" dirty="0" smtClean="0">
                <a:solidFill>
                  <a:srgbClr val="000000"/>
                </a:solidFill>
                <a:cs typeface="Arial" charset="0"/>
              </a:rPr>
              <a:t>,,Střednědobým výhledem rozpočtu veřejné instituce je plán příjmů a výdajů, nebo plán výnosů a nákladů, na každý z rozpočtových roků, na který je střednědobý výhled rozpočtu sestavován.” </a:t>
            </a:r>
            <a:endParaRPr lang="cs-CZ" altLang="cs-CZ" sz="1800" b="1" i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b="1" i="1" dirty="0" smtClean="0">
                <a:solidFill>
                  <a:srgbClr val="000000"/>
                </a:solidFill>
                <a:cs typeface="Arial" charset="0"/>
              </a:rPr>
              <a:t>    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altLang="cs-CZ" sz="1800" b="1" dirty="0" smtClean="0">
                <a:solidFill>
                  <a:srgbClr val="000000"/>
                </a:solidFill>
                <a:cs typeface="Arial" charset="0"/>
              </a:rPr>
              <a:t>§ 5 </a:t>
            </a:r>
            <a:r>
              <a:rPr lang="cs-CZ" altLang="cs-CZ" sz="1800" b="1" dirty="0">
                <a:solidFill>
                  <a:srgbClr val="000000"/>
                </a:solidFill>
                <a:cs typeface="Arial" charset="0"/>
              </a:rPr>
              <a:t>odst. </a:t>
            </a:r>
            <a:r>
              <a:rPr lang="cs-CZ" altLang="cs-CZ" sz="1800" b="1" dirty="0" smtClean="0">
                <a:solidFill>
                  <a:srgbClr val="000000"/>
                </a:solidFill>
                <a:cs typeface="Arial" charset="0"/>
              </a:rPr>
              <a:t>(1): </a:t>
            </a:r>
            <a:r>
              <a:rPr lang="cs-CZ" altLang="cs-CZ" sz="1800" b="1" i="1" dirty="0" smtClean="0">
                <a:solidFill>
                  <a:srgbClr val="000000"/>
                </a:solidFill>
                <a:cs typeface="Arial" charset="0"/>
              </a:rPr>
              <a:t>,,Veřejná instituce sestavuje návrh rozpočtu na rozpočtový rok a střednědobý výhled rozpočtu na nejméně 2 další následující rozpočtové roky, při tom zohledňuje veškeré hospodářské skutečnosti, včetně své ekonomické a finanční situace</a:t>
            </a:r>
            <a:r>
              <a:rPr lang="cs-CZ" altLang="cs-CZ" sz="1800" b="1" i="1" dirty="0">
                <a:solidFill>
                  <a:srgbClr val="000000"/>
                </a:solidFill>
                <a:cs typeface="Arial" charset="0"/>
              </a:rPr>
              <a:t>.”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b="1" i="1" dirty="0" smtClean="0">
                <a:solidFill>
                  <a:srgbClr val="000000"/>
                </a:solidFill>
                <a:cs typeface="Arial" charset="0"/>
              </a:rPr>
              <a:t>    </a:t>
            </a:r>
            <a:endParaRPr lang="cs-CZ" altLang="cs-CZ" sz="1800" b="1" i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70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4246"/>
            <a:ext cx="6588125" cy="385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/>
            <a:r>
              <a:rPr lang="cs-CZ" altLang="cs-CZ" kern="0" dirty="0" smtClean="0">
                <a:latin typeface="Arial Narrow" panose="020B0606020202030204" pitchFamily="34" charset="0"/>
              </a:rPr>
              <a:t>Problematika střednědobého plánování rozpočtu VVŠ </a:t>
            </a:r>
          </a:p>
        </p:txBody>
      </p:sp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444137" y="1175657"/>
            <a:ext cx="8502237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b="1" dirty="0" smtClean="0">
                <a:solidFill>
                  <a:srgbClr val="000000"/>
                </a:solidFill>
                <a:cs typeface="Arial" charset="0"/>
              </a:rPr>
              <a:t>VVŠ se na jednání kvestorů dne 31. 10. 2017 dohodly na společném postupu ve věci kvalifikovaného odhadu jednotlivých položek rozpočtu na rok 2017 a střednědobého výhledu na roky 2018 a 2019: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cs typeface="Arial" charset="0"/>
            </a:endParaRPr>
          </a:p>
          <a:p>
            <a:pPr marL="285750" indent="-285750" algn="just" eaLnBrk="1" hangingPunct="1">
              <a:spcBef>
                <a:spcPct val="0"/>
              </a:spcBef>
              <a:buFontTx/>
              <a:buChar char="-"/>
            </a:pPr>
            <a:r>
              <a:rPr lang="cs-CZ" altLang="cs-CZ" sz="1800" b="1" dirty="0" smtClean="0">
                <a:solidFill>
                  <a:srgbClr val="000000"/>
                </a:solidFill>
                <a:cs typeface="Arial" charset="0"/>
              </a:rPr>
              <a:t>rozpočet VVŠ bude nově sestavován v redukovaném rozsahu (ve srovnání se stávajícím stavem), který bude odrážet zákonné požadavky. </a:t>
            </a:r>
            <a:r>
              <a:rPr lang="cs-CZ" altLang="cs-CZ" sz="1800" b="1" dirty="0" smtClean="0">
                <a:cs typeface="Arial" charset="0"/>
              </a:rPr>
              <a:t>Půjde o rozpočet nákladů a výnosů, který bude sestavován jako vyrovnaný.</a:t>
            </a:r>
          </a:p>
          <a:p>
            <a:pPr marL="285750" indent="-285750" algn="just" eaLnBrk="1" hangingPunct="1">
              <a:spcBef>
                <a:spcPct val="0"/>
              </a:spcBef>
              <a:buFontTx/>
              <a:buChar char="-"/>
            </a:pPr>
            <a:r>
              <a:rPr lang="cs-CZ" altLang="cs-CZ" sz="1800" b="1" dirty="0" smtClean="0">
                <a:solidFill>
                  <a:srgbClr val="000000"/>
                </a:solidFill>
                <a:cs typeface="Arial" charset="0"/>
              </a:rPr>
              <a:t>všechny ostatní součásti stávajícího rozpočtu VVŠ zůstanou zachovány a budou schvalovány současně s rozpočtem. Budou označeny názvem </a:t>
            </a:r>
            <a:r>
              <a:rPr lang="cs-CZ" altLang="cs-CZ" sz="1800" b="1" i="1" dirty="0" smtClean="0">
                <a:solidFill>
                  <a:srgbClr val="000000"/>
                </a:solidFill>
                <a:cs typeface="Arial" charset="0"/>
              </a:rPr>
              <a:t>Rozpis rozpočtu UTB na rok ….   </a:t>
            </a:r>
            <a:endParaRPr lang="cs-CZ" altLang="cs-CZ" sz="1800" b="1" i="1" dirty="0">
              <a:solidFill>
                <a:srgbClr val="000000"/>
              </a:solidFill>
              <a:cs typeface="Arial" charset="0"/>
            </a:endParaRPr>
          </a:p>
          <a:p>
            <a:pPr marL="285750" indent="-285750" algn="just" eaLnBrk="1" hangingPunct="1">
              <a:spcBef>
                <a:spcPct val="0"/>
              </a:spcBef>
              <a:buFontTx/>
              <a:buChar char="-"/>
            </a:pPr>
            <a:r>
              <a:rPr lang="cs-CZ" altLang="cs-CZ" sz="1800" b="1" dirty="0" smtClean="0">
                <a:solidFill>
                  <a:srgbClr val="000000"/>
                </a:solidFill>
                <a:cs typeface="Arial" charset="0"/>
              </a:rPr>
              <a:t>Střednědobý výhled rozpočtu bude sestavován a schvalován ve stejném rozsahu jako rozpočet.</a:t>
            </a:r>
          </a:p>
          <a:p>
            <a:pPr marL="285750" indent="-285750" algn="just" eaLnBrk="1" hangingPunct="1">
              <a:spcBef>
                <a:spcPct val="0"/>
              </a:spcBef>
              <a:buFontTx/>
              <a:buChar char="-"/>
            </a:pPr>
            <a:endParaRPr lang="cs-CZ" altLang="cs-CZ" sz="1800" b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altLang="cs-CZ" sz="1800" b="1" u="sng" dirty="0" smtClean="0">
                <a:solidFill>
                  <a:srgbClr val="000000"/>
                </a:solidFill>
                <a:cs typeface="Arial" charset="0"/>
              </a:rPr>
              <a:t>V roce 2018 vydává UTB: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cs-CZ" altLang="cs-CZ" sz="1800" b="1" u="sng" dirty="0" smtClean="0">
              <a:solidFill>
                <a:srgbClr val="000000"/>
              </a:solidFill>
              <a:cs typeface="Arial" charset="0"/>
            </a:endParaRPr>
          </a:p>
          <a:p>
            <a:pPr marL="342900" indent="-342900" algn="just" eaLnBrk="1" hangingPunct="1">
              <a:spcBef>
                <a:spcPct val="0"/>
              </a:spcBef>
              <a:buAutoNum type="arabicPeriod"/>
            </a:pPr>
            <a:r>
              <a:rPr lang="cs-CZ" altLang="cs-CZ" sz="1800" b="1" dirty="0" smtClean="0">
                <a:solidFill>
                  <a:srgbClr val="000000"/>
                </a:solidFill>
                <a:cs typeface="Arial" charset="0"/>
              </a:rPr>
              <a:t>Plán rozpočtu UTB 2018</a:t>
            </a:r>
          </a:p>
          <a:p>
            <a:pPr marL="342900" indent="-342900" algn="just" eaLnBrk="1" hangingPunct="1">
              <a:spcBef>
                <a:spcPct val="0"/>
              </a:spcBef>
              <a:buAutoNum type="arabicPeriod"/>
            </a:pPr>
            <a:r>
              <a:rPr lang="cs-CZ" altLang="cs-CZ" sz="1800" b="1" dirty="0" smtClean="0">
                <a:solidFill>
                  <a:srgbClr val="000000"/>
                </a:solidFill>
                <a:cs typeface="Arial" charset="0"/>
              </a:rPr>
              <a:t>Střednědobý výhled rozpočtu UTB 2019 - 2020 </a:t>
            </a:r>
          </a:p>
        </p:txBody>
      </p:sp>
    </p:spTree>
    <p:extLst>
      <p:ext uri="{BB962C8B-B14F-4D97-AF65-F5344CB8AC3E}">
        <p14:creationId xmlns:p14="http://schemas.microsoft.com/office/powerpoint/2010/main" val="172893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63366505"/>
              </p:ext>
            </p:extLst>
          </p:nvPr>
        </p:nvGraphicFramePr>
        <p:xfrm>
          <a:off x="256169" y="1214650"/>
          <a:ext cx="8600448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7911"/>
                <a:gridCol w="949234"/>
                <a:gridCol w="1010195"/>
                <a:gridCol w="923108"/>
              </a:tblGrid>
              <a:tr h="23037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230374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Institucionální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financování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553 882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560 000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570 000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Rozpočtový okruh I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Sociální záležitosti studentů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40 228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40 750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41 250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61601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Stipendia pro studenty doktorských studijních programů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2893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Dotace na ubytování a stravování studentů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Sociální stipendia studentům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Příspěvek na ubytovací stipendia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Rozvoj vysokých škol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31 540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Institucionální (rozvojový) plán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Centralizované rozvojové projekty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Mezinárodní spolupráce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8 334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Podpora mezinárodní spolupráce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Vládní stipendisté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CEEPUS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1"/>
            <a:ext cx="6588125" cy="481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A.	Financování dle ukazatelů MŠMT a účelová podpora dle rozpočtu</a:t>
            </a:r>
            <a:br>
              <a:rPr lang="cs-CZ" altLang="cs-CZ" kern="0" dirty="0" smtClean="0">
                <a:latin typeface="Arial Narrow" panose="020B0606020202030204" pitchFamily="34" charset="0"/>
              </a:rPr>
            </a:br>
            <a:r>
              <a:rPr lang="cs-CZ" altLang="cs-CZ" kern="0" dirty="0" smtClean="0">
                <a:latin typeface="Arial Narrow" panose="020B0606020202030204" pitchFamily="34" charset="0"/>
              </a:rPr>
              <a:t>	MŠMT  - plán</a:t>
            </a:r>
          </a:p>
        </p:txBody>
      </p:sp>
    </p:spTree>
    <p:extLst>
      <p:ext uri="{BB962C8B-B14F-4D97-AF65-F5344CB8AC3E}">
        <p14:creationId xmlns:p14="http://schemas.microsoft.com/office/powerpoint/2010/main" val="76716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25155331"/>
              </p:ext>
            </p:extLst>
          </p:nvPr>
        </p:nvGraphicFramePr>
        <p:xfrm>
          <a:off x="200298" y="1341118"/>
          <a:ext cx="8717279" cy="4865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39245"/>
                <a:gridCol w="879566"/>
                <a:gridCol w="966651"/>
                <a:gridCol w="931817"/>
              </a:tblGrid>
              <a:tr h="377119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377119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Fond vzdělávací politiky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2 976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771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Univerzita třetího věku (U3V)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599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Podpora financování zvýšených nákladů souvisejících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 studiem studentů se specifickými potřebami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Projekty fondu vzdělávací politiky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7119">
                <a:tc>
                  <a:txBody>
                    <a:bodyPr/>
                    <a:lstStyle/>
                    <a:p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VaV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prostředky MŠMT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185 245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176 266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157 115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659958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Institucionální podpora na dlouhodobý koncepční rozvoj výzkumné organizace (RVO)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5084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Účelová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podpora na specifický vysokoškolský výzkum (SVV)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Národní program udržitelnosti (NPU)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prostředky VaV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94245"/>
            <a:ext cx="6588125" cy="472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>
                <a:latin typeface="Arial Narrow" panose="020B0606020202030204" pitchFamily="34" charset="0"/>
              </a:rPr>
              <a:t>A.	Financování dle ukazatelů MŠMT a účelová podpora dle rozpočtu</a:t>
            </a:r>
            <a:br>
              <a:rPr lang="cs-CZ" altLang="cs-CZ" kern="0" dirty="0">
                <a:latin typeface="Arial Narrow" panose="020B0606020202030204" pitchFamily="34" charset="0"/>
              </a:rPr>
            </a:br>
            <a:r>
              <a:rPr lang="cs-CZ" altLang="cs-CZ" kern="0" dirty="0">
                <a:latin typeface="Arial Narrow" panose="020B0606020202030204" pitchFamily="34" charset="0"/>
              </a:rPr>
              <a:t>	</a:t>
            </a:r>
            <a:r>
              <a:rPr lang="cs-CZ" altLang="cs-CZ" kern="0" dirty="0" smtClean="0">
                <a:latin typeface="Arial Narrow" panose="020B0606020202030204" pitchFamily="34" charset="0"/>
              </a:rPr>
              <a:t>MŠMT – plán</a:t>
            </a:r>
            <a:endParaRPr lang="cs-CZ" altLang="cs-CZ" kern="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97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84494800"/>
              </p:ext>
            </p:extLst>
          </p:nvPr>
        </p:nvGraphicFramePr>
        <p:xfrm>
          <a:off x="368490" y="1965280"/>
          <a:ext cx="8570794" cy="321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3571"/>
                <a:gridCol w="993575"/>
                <a:gridCol w="977462"/>
                <a:gridCol w="936186"/>
              </a:tblGrid>
              <a:tr h="40158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401585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Strukturální fondy 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364 248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208 009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49 098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40158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Operační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program Výzkum, vývoj a vzdělávání (OP VVV)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01585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projekty MŠMT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2 110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1 990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40158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Mobility, ostatní projekty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01585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Grantové agentury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34 654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28 723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1 437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40158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Technologická agentura ČR (TAČR)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0158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Grantová agentura ČR (GAČR)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2"/>
            <a:ext cx="6588125" cy="37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B.	Projektové financování – plán</a:t>
            </a:r>
            <a:endParaRPr lang="cs-CZ" altLang="cs-CZ" kern="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93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56236441"/>
              </p:ext>
            </p:extLst>
          </p:nvPr>
        </p:nvGraphicFramePr>
        <p:xfrm>
          <a:off x="259307" y="1760560"/>
          <a:ext cx="8484099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7093"/>
                <a:gridCol w="1061064"/>
                <a:gridCol w="1063827"/>
                <a:gridCol w="1132115"/>
              </a:tblGrid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Ministerstva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2 841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2 474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zemědělství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vnitra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Spoluřešitelské projekty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(UTB partner)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15 335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10 099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1 885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Grantová agentura (GAČR)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Technologická agentura (TAČR)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průmyslu a obchodu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OP PIK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zemědělství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ministerstva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2"/>
            <a:ext cx="6588125" cy="333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B.	Projektové financování – plán</a:t>
            </a:r>
            <a:endParaRPr lang="cs-CZ" altLang="cs-CZ" kern="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7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06676264"/>
              </p:ext>
            </p:extLst>
          </p:nvPr>
        </p:nvGraphicFramePr>
        <p:xfrm>
          <a:off x="152836" y="1419497"/>
          <a:ext cx="8686364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9809"/>
                <a:gridCol w="939378"/>
                <a:gridCol w="857610"/>
                <a:gridCol w="1049567"/>
              </a:tblGrid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Program MŠMT „Obnova a rozvoj materiálně technické základny VVŠ“ -   Rekonstrukce a modernizace objektu U7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       z toho INV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       z toho NINV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2"/>
            <a:ext cx="6588125" cy="48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C.	Programové financování – plán</a:t>
            </a:r>
            <a:endParaRPr lang="cs-CZ" altLang="cs-CZ" kern="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06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Berlin CE"/>
        <a:ea typeface=""/>
        <a:cs typeface=""/>
      </a:majorFont>
      <a:minorFont>
        <a:latin typeface="J Baskerville TxN CE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13426</TotalTime>
  <Words>1144</Words>
  <Application>Microsoft Office PowerPoint</Application>
  <PresentationFormat>Předvádění na obrazovce (4:3)</PresentationFormat>
  <Paragraphs>366</Paragraphs>
  <Slides>18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18</vt:i4>
      </vt:variant>
    </vt:vector>
  </HeadingPairs>
  <TitlesOfParts>
    <vt:vector size="25" baseType="lpstr">
      <vt:lpstr>Arial</vt:lpstr>
      <vt:lpstr>Arial Narrow</vt:lpstr>
      <vt:lpstr>Berlin CE</vt:lpstr>
      <vt:lpstr>J Baskerville TxN CE</vt:lpstr>
      <vt:lpstr>Wingdings</vt:lpstr>
      <vt:lpstr>Výchozí návrh</vt:lpstr>
      <vt:lpstr>1_Výchozí návrh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UTB ve Zlíně, rektorát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Večeřová;Černý</dc:creator>
  <cp:lastModifiedBy>Večeřová Hana</cp:lastModifiedBy>
  <cp:revision>1209</cp:revision>
  <cp:lastPrinted>2018-02-28T09:19:46Z</cp:lastPrinted>
  <dcterms:created xsi:type="dcterms:W3CDTF">2006-02-27T10:09:50Z</dcterms:created>
  <dcterms:modified xsi:type="dcterms:W3CDTF">2018-02-28T13:49:16Z</dcterms:modified>
</cp:coreProperties>
</file>