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4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6.xml" ContentType="application/vnd.openxmlformats-officedocument.drawingml.chart+xml"/>
  <Override PartName="/ppt/notesSlides/notesSlide39.xml" ContentType="application/vnd.openxmlformats-officedocument.presentationml.notesSlide+xml"/>
  <Override PartName="/ppt/charts/chart7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45"/>
  </p:notesMasterIdLst>
  <p:handoutMasterIdLst>
    <p:handoutMasterId r:id="rId46"/>
  </p:handoutMasterIdLst>
  <p:sldIdLst>
    <p:sldId id="332" r:id="rId3"/>
    <p:sldId id="289" r:id="rId4"/>
    <p:sldId id="287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7" r:id="rId13"/>
    <p:sldId id="298" r:id="rId14"/>
    <p:sldId id="335" r:id="rId15"/>
    <p:sldId id="300" r:id="rId16"/>
    <p:sldId id="337" r:id="rId17"/>
    <p:sldId id="301" r:id="rId18"/>
    <p:sldId id="302" r:id="rId19"/>
    <p:sldId id="305" r:id="rId20"/>
    <p:sldId id="338" r:id="rId21"/>
    <p:sldId id="311" r:id="rId22"/>
    <p:sldId id="310" r:id="rId23"/>
    <p:sldId id="309" r:id="rId24"/>
    <p:sldId id="308" r:id="rId25"/>
    <p:sldId id="307" r:id="rId26"/>
    <p:sldId id="313" r:id="rId27"/>
    <p:sldId id="321" r:id="rId28"/>
    <p:sldId id="334" r:id="rId29"/>
    <p:sldId id="319" r:id="rId30"/>
    <p:sldId id="312" r:id="rId31"/>
    <p:sldId id="318" r:id="rId32"/>
    <p:sldId id="317" r:id="rId33"/>
    <p:sldId id="326" r:id="rId34"/>
    <p:sldId id="323" r:id="rId35"/>
    <p:sldId id="322" r:id="rId36"/>
    <p:sldId id="325" r:id="rId37"/>
    <p:sldId id="339" r:id="rId38"/>
    <p:sldId id="329" r:id="rId39"/>
    <p:sldId id="327" r:id="rId40"/>
    <p:sldId id="328" r:id="rId41"/>
    <p:sldId id="330" r:id="rId42"/>
    <p:sldId id="340" r:id="rId43"/>
    <p:sldId id="286" r:id="rId44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1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D0D0CE"/>
    <a:srgbClr val="FF6600"/>
    <a:srgbClr val="BFFFDD"/>
    <a:srgbClr val="FF9933"/>
    <a:srgbClr val="FF9966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682" autoAdjust="0"/>
  </p:normalViewPr>
  <p:slideViewPr>
    <p:cSldViewPr snapToGrid="0">
      <p:cViewPr varScale="1">
        <p:scale>
          <a:sx n="79" d="100"/>
          <a:sy n="79" d="100"/>
        </p:scale>
        <p:origin x="15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6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8342541436464134E-2"/>
          <c:y val="1.9230769230769246E-2"/>
          <c:w val="0.72486187845303895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597408</c:v>
                </c:pt>
                <c:pt idx="1">
                  <c:v>560953</c:v>
                </c:pt>
                <c:pt idx="2">
                  <c:v>605019</c:v>
                </c:pt>
                <c:pt idx="3">
                  <c:v>718537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00-44F4-93A1-C2F7F0BC963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59116022099447552"/>
                  <c:y val="4.3706293706293746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900-44F4-93A1-C2F7F0BC9630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4143646408839752"/>
                  <c:y val="5.2447552447552462E-2"/>
                </c:manualLayout>
              </c:layout>
              <c:spPr>
                <a:noFill/>
                <a:ln w="25393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Arial Narrow"/>
                      <a:ea typeface="Arial Narrow"/>
                      <a:cs typeface="Arial Narrow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900-44F4-93A1-C2F7F0BC9630}"/>
                </c:ext>
              </c:extLst>
            </c:dLbl>
            <c:spPr>
              <a:noFill/>
              <a:ln w="2539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196508</c:v>
                </c:pt>
                <c:pt idx="1">
                  <c:v>193517</c:v>
                </c:pt>
                <c:pt idx="2">
                  <c:v>212760</c:v>
                </c:pt>
                <c:pt idx="3">
                  <c:v>232984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00-44F4-93A1-C2F7F0BC9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82296320"/>
        <c:axId val="482297496"/>
        <c:axId val="0"/>
      </c:bar3DChart>
      <c:catAx>
        <c:axId val="48229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297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29749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296320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5342198439290029"/>
          <c:y val="0.16766895885439995"/>
          <c:w val="0.14229627866488029"/>
          <c:h val="0.51546431736264653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9"/>
          <c:y val="1.9230769230769253E-2"/>
          <c:w val="0.7138121546961326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46611</c:v>
                </c:pt>
                <c:pt idx="1">
                  <c:v>175633</c:v>
                </c:pt>
                <c:pt idx="2">
                  <c:v>274720</c:v>
                </c:pt>
                <c:pt idx="3">
                  <c:v>252695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9-4CB9-9CFC-242252D71E5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1.3271890171451224E-2"/>
                  <c:y val="-0.11825491467890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59-4CB9-9CFC-242252D71E51}"/>
                </c:ext>
              </c:extLst>
            </c:dLbl>
            <c:dLbl>
              <c:idx val="3"/>
              <c:layout>
                <c:manualLayout>
                  <c:x val="2.0645162488924125E-2"/>
                  <c:y val="-0.11974495199862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59-4CB9-9CFC-242252D71E51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607734806629834"/>
                  <c:y val="0.34440559440559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59-4CB9-9CFC-242252D71E51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3812154696132597"/>
                  <c:y val="0.47027972027972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59-4CB9-9CFC-242252D71E51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183398</c:v>
                </c:pt>
                <c:pt idx="1">
                  <c:v>9665</c:v>
                </c:pt>
                <c:pt idx="2">
                  <c:v>10870</c:v>
                </c:pt>
                <c:pt idx="3">
                  <c:v>18538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59-4CB9-9CFC-242252D71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82301024"/>
        <c:axId val="482301416"/>
        <c:axId val="0"/>
      </c:bar3DChart>
      <c:catAx>
        <c:axId val="48230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301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301416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301024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15659325611053088"/>
          <c:w val="0.15027624309392276"/>
          <c:h val="0.5504396582433300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602209944751388"/>
          <c:y val="1.9230769230769253E-2"/>
          <c:w val="0.70497237569060778"/>
          <c:h val="0.8741258741258750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Vzdělávací činnost a programové financování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644019</c:v>
                </c:pt>
                <c:pt idx="1">
                  <c:v>736586</c:v>
                </c:pt>
                <c:pt idx="2">
                  <c:v>879739</c:v>
                </c:pt>
                <c:pt idx="3">
                  <c:v>971232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18-4E10-9DB0-68DE0E824E2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VVaI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Mode val="edge"/>
                  <c:yMode val="edge"/>
                  <c:x val="0.46187845303867436"/>
                  <c:y val="0.173076923076923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18-4E10-9DB0-68DE0E824E28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54475138121546951"/>
                  <c:y val="0.2150349650349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18-4E10-9DB0-68DE0E824E28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Sheet1!$B$3:$E$3</c:f>
              <c:numCache>
                <c:formatCode>#,##0</c:formatCode>
                <c:ptCount val="4"/>
                <c:pt idx="0">
                  <c:v>379906</c:v>
                </c:pt>
                <c:pt idx="1">
                  <c:v>203182</c:v>
                </c:pt>
                <c:pt idx="2">
                  <c:v>223630</c:v>
                </c:pt>
                <c:pt idx="3">
                  <c:v>251522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18-4E10-9DB0-68DE0E824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82297888"/>
        <c:axId val="482298280"/>
        <c:axId val="0"/>
      </c:bar3DChart>
      <c:catAx>
        <c:axId val="48229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298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2298280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2297888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84088397790055269"/>
          <c:y val="0.27447552447552431"/>
          <c:w val="0.15469613259668524"/>
          <c:h val="0.45929582272359398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9613259668508329E-2"/>
          <c:y val="1.9230769230769291E-2"/>
          <c:w val="0.65635359116022096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Podíl osobních nákladů na celkových nákladech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74654463494594E-3"/>
                  <c:y val="-0.10037933130565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AB-45AE-B40D-BDA86B12948B}"/>
                </c:ext>
              </c:extLst>
            </c:dLbl>
            <c:dLbl>
              <c:idx val="1"/>
              <c:layout>
                <c:manualLayout>
                  <c:x val="-1.3455351120452911E-3"/>
                  <c:y val="-1.060554231399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AB-45AE-B40D-BDA86B12948B}"/>
                </c:ext>
              </c:extLst>
            </c:dLbl>
            <c:dLbl>
              <c:idx val="2"/>
              <c:layout>
                <c:manualLayout>
                  <c:x val="-1.8533039284911563E-3"/>
                  <c:y val="-2.5376615494223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AB-45AE-B40D-BDA86B12948B}"/>
                </c:ext>
              </c:extLst>
            </c:dLbl>
            <c:dLbl>
              <c:idx val="3"/>
              <c:layout>
                <c:manualLayout>
                  <c:x val="1.9241337885487211E-3"/>
                  <c:y val="-2.2696095830370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AB-45AE-B40D-BDA86B12948B}"/>
                </c:ext>
              </c:extLst>
            </c:dLbl>
            <c:dLbl>
              <c:idx val="4"/>
              <c:layout>
                <c:manualLayout>
                  <c:x val="3.0631011611800814E-3"/>
                  <c:y val="-1.4297942986525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AB-45AE-B40D-BDA86B12948B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AB-45AE-B40D-BDA86B12948B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AB-45AE-B40D-BDA86B12948B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AB-45AE-B40D-BDA86B12948B}"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0%</c:formatCode>
                <c:ptCount val="4"/>
                <c:pt idx="0">
                  <c:v>0.41</c:v>
                </c:pt>
                <c:pt idx="1">
                  <c:v>0.44</c:v>
                </c:pt>
                <c:pt idx="2">
                  <c:v>0.44</c:v>
                </c:pt>
                <c:pt idx="3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AB-45AE-B40D-BDA86B129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87158480"/>
        <c:axId val="387160832"/>
        <c:axId val="0"/>
      </c:bar3DChart>
      <c:catAx>
        <c:axId val="38715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87160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7160832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8715848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7569060773480869"/>
          <c:y val="0.30594405594405677"/>
          <c:w val="0.1977900552486184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63646408839779001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mzdové náklady DPP, DPČ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3.9031897472732537E-3"/>
                  <c:y val="-2.399747957994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877-4478-92FD-DD0DAF47E3FA}"/>
                </c:ext>
              </c:extLst>
            </c:dLbl>
            <c:dLbl>
              <c:idx val="2"/>
              <c:layout>
                <c:manualLayout>
                  <c:x val="-2.3982293928359894E-3"/>
                  <c:y val="-6.247965439070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877-4478-92FD-DD0DAF47E3FA}"/>
                </c:ext>
              </c:extLst>
            </c:dLbl>
            <c:dLbl>
              <c:idx val="3"/>
              <c:layout>
                <c:manualLayout>
                  <c:x val="-2.1643747401212878E-3"/>
                  <c:y val="-2.5142439943805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77-4478-92FD-DD0DAF47E3FA}"/>
                </c:ext>
              </c:extLst>
            </c:dLbl>
            <c:dLbl>
              <c:idx val="4"/>
              <c:layout>
                <c:manualLayout>
                  <c:x val="-4.5422840911373613E-3"/>
                  <c:y val="-4.4838368322113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77-4478-92FD-DD0DAF47E3FA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41325966850828727"/>
                  <c:y val="0.21328671328671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77-4478-92FD-DD0DAF47E3FA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47955801104972445"/>
                  <c:y val="0.19755244755244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77-4478-92FD-DD0DAF47E3FA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54364640883978022"/>
                  <c:y val="0.18181818181818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77-4478-92FD-DD0DAF47E3FA}"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#,##0</c:formatCode>
                <c:ptCount val="4"/>
                <c:pt idx="0">
                  <c:v>22830</c:v>
                </c:pt>
                <c:pt idx="1">
                  <c:v>24828</c:v>
                </c:pt>
                <c:pt idx="2">
                  <c:v>26569</c:v>
                </c:pt>
                <c:pt idx="3">
                  <c:v>27999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877-4478-92FD-DD0DAF47E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387153384"/>
        <c:axId val="387155736"/>
        <c:axId val="0"/>
      </c:bar3DChart>
      <c:catAx>
        <c:axId val="387153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87155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715573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387153384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76243093922651961"/>
          <c:y val="0.32517482517482643"/>
          <c:w val="0.19779005524861867"/>
          <c:h val="0.32867132867132853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86740331491708"/>
          <c:y val="1.9230769230769291E-2"/>
          <c:w val="0.71381215469613268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FPP</c:v>
                </c:pt>
              </c:strCache>
            </c:strRef>
          </c:tx>
          <c:spPr>
            <a:solidFill>
              <a:srgbClr val="CCFFFF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301651</c:v>
                </c:pt>
                <c:pt idx="1">
                  <c:v>305955</c:v>
                </c:pt>
                <c:pt idx="2">
                  <c:v>372234</c:v>
                </c:pt>
                <c:pt idx="3">
                  <c:v>455265</c:v>
                </c:pt>
                <c:pt idx="4">
                  <c:v>501099</c:v>
                </c:pt>
                <c:pt idx="5">
                  <c:v>523149</c:v>
                </c:pt>
                <c:pt idx="6">
                  <c:v>614790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B-4601-8D5B-DF8764D2453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FRIM</c:v>
                </c:pt>
              </c:strCache>
            </c:strRef>
          </c:tx>
          <c:spPr>
            <a:solidFill>
              <a:srgbClr val="FF99CC"/>
            </a:solidFill>
            <a:ln w="1268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9956259573814675E-3"/>
                  <c:y val="-2.4767778279768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BB-4601-8D5B-DF8764D24531}"/>
                </c:ext>
              </c:extLst>
            </c:dLbl>
            <c:dLbl>
              <c:idx val="6"/>
              <c:layout>
                <c:manualLayout>
                  <c:x val="1.9983307377869639E-3"/>
                  <c:y val="-3.3077939835999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BB-4601-8D5B-DF8764D24531}"/>
                </c:ext>
              </c:extLst>
            </c:dLbl>
            <c:spPr>
              <a:noFill/>
              <a:ln w="25371">
                <a:noFill/>
              </a:ln>
            </c:spPr>
            <c:txPr>
              <a:bodyPr/>
              <a:lstStyle/>
              <a:p>
                <a:pPr>
                  <a:defRPr sz="1798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Sheet1!$B$3:$H$3</c:f>
              <c:numCache>
                <c:formatCode>#,##0</c:formatCode>
                <c:ptCount val="7"/>
                <c:pt idx="0">
                  <c:v>65593</c:v>
                </c:pt>
                <c:pt idx="1">
                  <c:v>124369</c:v>
                </c:pt>
                <c:pt idx="2">
                  <c:v>139450</c:v>
                </c:pt>
                <c:pt idx="3">
                  <c:v>143877</c:v>
                </c:pt>
                <c:pt idx="4">
                  <c:v>114644</c:v>
                </c:pt>
                <c:pt idx="5">
                  <c:v>106987</c:v>
                </c:pt>
                <c:pt idx="6">
                  <c:v>149645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BB-4601-8D5B-DF8764D24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95715800"/>
        <c:axId val="495716192"/>
        <c:axId val="0"/>
      </c:bar3DChart>
      <c:catAx>
        <c:axId val="495715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9571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5716192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95715800"/>
        <c:crosses val="autoZero"/>
        <c:crossBetween val="between"/>
      </c:valAx>
      <c:spPr>
        <a:noFill/>
        <a:ln w="25379">
          <a:noFill/>
        </a:ln>
      </c:spPr>
    </c:plotArea>
    <c:legend>
      <c:legendPos val="r"/>
      <c:layout>
        <c:manualLayout>
          <c:xMode val="edge"/>
          <c:yMode val="edge"/>
          <c:x val="0.83425414364640882"/>
          <c:y val="0.30944055944055948"/>
          <c:w val="0.15027624309392262"/>
          <c:h val="0.32867132867132876"/>
        </c:manualLayout>
      </c:layout>
      <c:overlay val="0"/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1712707182320441E-2"/>
          <c:y val="1.9230769230769291E-2"/>
          <c:w val="0.72596685082872925"/>
          <c:h val="0.874125874125877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Stipendijní fond</c:v>
                </c:pt>
              </c:strCache>
            </c:strRef>
          </c:tx>
          <c:spPr>
            <a:solidFill>
              <a:srgbClr val="CCFFFF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7"/>
                <c:pt idx="0">
                  <c:v>21411</c:v>
                </c:pt>
                <c:pt idx="1">
                  <c:v>25661</c:v>
                </c:pt>
                <c:pt idx="2">
                  <c:v>28836</c:v>
                </c:pt>
                <c:pt idx="3">
                  <c:v>29626</c:v>
                </c:pt>
                <c:pt idx="4">
                  <c:v>34287</c:v>
                </c:pt>
                <c:pt idx="5">
                  <c:v>36348</c:v>
                </c:pt>
                <c:pt idx="6">
                  <c:v>36679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D-4AFD-80F6-57F21C88228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FÚUP</c:v>
                </c:pt>
              </c:strCache>
            </c:strRef>
          </c:tx>
          <c:spPr>
            <a:solidFill>
              <a:srgbClr val="FF99CC"/>
            </a:solidFill>
            <a:ln w="1269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2.8311731676213029E-3"/>
                  <c:y val="-2.4626538925584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1D-4AFD-80F6-57F21C88228E}"/>
                </c:ext>
              </c:extLst>
            </c:dLbl>
            <c:dLbl>
              <c:idx val="6"/>
              <c:layout>
                <c:manualLayout>
                  <c:x val="4.9357956421759493E-3"/>
                  <c:y val="2.3218487442841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1D-4AFD-80F6-57F21C88228E}"/>
                </c:ext>
              </c:extLst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Sheet1!$B$1:$I$1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7"/>
                <c:pt idx="0">
                  <c:v>6001</c:v>
                </c:pt>
                <c:pt idx="1">
                  <c:v>8678</c:v>
                </c:pt>
                <c:pt idx="2">
                  <c:v>10349</c:v>
                </c:pt>
                <c:pt idx="3">
                  <c:v>12119</c:v>
                </c:pt>
                <c:pt idx="4">
                  <c:v>13966</c:v>
                </c:pt>
                <c:pt idx="5">
                  <c:v>18301</c:v>
                </c:pt>
                <c:pt idx="6">
                  <c:v>19775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1D-4AFD-80F6-57F21C88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0"/>
        <c:shape val="box"/>
        <c:axId val="484075952"/>
        <c:axId val="484078304"/>
        <c:axId val="0"/>
      </c:bar3DChart>
      <c:catAx>
        <c:axId val="484075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407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84078304"/>
        <c:scaling>
          <c:orientation val="minMax"/>
        </c:scaling>
        <c:delete val="0"/>
        <c:axPos val="l"/>
        <c:majorGridlines>
          <c:spPr>
            <a:ln w="3174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cs-CZ"/>
          </a:p>
        </c:txPr>
        <c:crossAx val="484075952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83646408839779007"/>
          <c:y val="0.30069930069930068"/>
          <c:w val="0.15027624309392293"/>
          <c:h val="0.32867132867132876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2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defTabSz="90834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9" tIns="45414" rIns="90829" bIns="45414" numCol="1" anchor="b" anchorCtr="0" compatLnSpc="1">
            <a:prstTxWarp prst="textNoShape">
              <a:avLst/>
            </a:prstTxWarp>
          </a:bodyPr>
          <a:lstStyle>
            <a:lvl1pPr algn="r" defTabSz="90834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963" indent="-283832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327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459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590" indent="-227065" defTabSz="9161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721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852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983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0114" indent="-227065" defTabSz="91614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009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6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073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0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181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5408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023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63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13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1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950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934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987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345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438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808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9888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9764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973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47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9178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10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917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083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5293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5981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2167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9501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5328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2301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64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9927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928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432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038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84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92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9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1800" b="1" dirty="0" smtClean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 smtClean="0">
              <a:latin typeface="Arial" charset="0"/>
            </a:endParaRP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VÝROČNÍ ZPRÁVA O HOSPODAŘENÍ 2018</a:t>
            </a:r>
          </a:p>
          <a:p>
            <a:pPr eaLnBrk="1" hangingPunct="1"/>
            <a:endParaRPr lang="cs-CZ" altLang="cs-CZ" sz="3200" dirty="0" smtClean="0">
              <a:latin typeface="Arial" charset="0"/>
            </a:endParaRP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24827780"/>
              </p:ext>
            </p:extLst>
          </p:nvPr>
        </p:nvGraphicFramePr>
        <p:xfrm>
          <a:off x="190500" y="965200"/>
          <a:ext cx="8728075" cy="562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45" name="List" r:id="rId4" imgW="8734500" imgH="5629294" progId="Excel.Sheet.8">
                  <p:embed/>
                </p:oleObj>
              </mc:Choice>
              <mc:Fallback>
                <p:oleObj name="List" r:id="rId4" imgW="8734500" imgH="5629294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965200"/>
                        <a:ext cx="8728075" cy="562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4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Celkové výnosy v letech 2015 – 2018 (v tis. Kč)</a:t>
            </a:r>
          </a:p>
        </p:txBody>
      </p:sp>
    </p:spTree>
    <p:extLst>
      <p:ext uri="{BB962C8B-B14F-4D97-AF65-F5344CB8AC3E}">
        <p14:creationId xmlns:p14="http://schemas.microsoft.com/office/powerpoint/2010/main" val="2865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54588"/>
              </p:ext>
            </p:extLst>
          </p:nvPr>
        </p:nvGraphicFramePr>
        <p:xfrm>
          <a:off x="274176" y="1249829"/>
          <a:ext cx="8613791" cy="4301227"/>
        </p:xfrm>
        <a:graphic>
          <a:graphicData uri="http://schemas.openxmlformats.org/drawingml/2006/table">
            <a:tbl>
              <a:tblPr/>
              <a:tblGrid>
                <a:gridCol w="3666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7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0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Dotace </a:t>
                      </a:r>
                      <a:r>
                        <a:rPr lang="cs-CZ" sz="18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příspěvky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2015</a:t>
                      </a: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*)</a:t>
                      </a:r>
                      <a:endParaRPr lang="cs-CZ" sz="18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</a:t>
                      </a: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I. (A+K)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518 965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517 195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516 123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570 838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>
                        <a:spcAft>
                          <a:spcPts val="0"/>
                        </a:spcAft>
                        <a:tabLst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kapitálový příspěvek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48 200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II. (C,J,S,U)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40 179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37 336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34 233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37 993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III. (G, 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31 866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31 661 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31 615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6 223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4 897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5 232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RO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IV. (D, F)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11 888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880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14 278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dotace/příspěvek</a:t>
                      </a: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SVV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24 542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24 189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23 459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RVO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95 325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112 680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116 764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127 678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kapitálová dotace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8 200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9 400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17 500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721 716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737 294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737 347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806 977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*)	Není zahrnut příspěvek, který UTB obdržela v roce 2015 na posílení institucionálního</a:t>
            </a:r>
            <a:b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	financování roku 2016 (15 919 tis. Kč), zahrnuto v roce 2016</a:t>
            </a:r>
            <a:endParaRPr lang="cs-CZ" altLang="cs-CZ" sz="16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63374"/>
            <a:ext cx="6588125" cy="8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Poskytnuté dotace a příspěvky z MŠMT (v tis. Kč)</a:t>
            </a:r>
          </a:p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Institucionální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2644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087549"/>
              </p:ext>
            </p:extLst>
          </p:nvPr>
        </p:nvGraphicFramePr>
        <p:xfrm>
          <a:off x="109183" y="1114779"/>
          <a:ext cx="8787932" cy="5003126"/>
        </p:xfrm>
        <a:graphic>
          <a:graphicData uri="http://schemas.openxmlformats.org/drawingml/2006/table">
            <a:tbl>
              <a:tblPr/>
              <a:tblGrid>
                <a:gridCol w="3306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3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Projekty   a granty (včetně</a:t>
                      </a:r>
                      <a:b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pl-PL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spoluřešitelských)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2016*)</a:t>
                      </a: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3" marR="72000" marT="0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  <a:p>
                      <a:pPr algn="r" fontAlgn="b"/>
                      <a:endParaRPr lang="cs-CZ" sz="1800" b="1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ERDF (OP </a:t>
                      </a:r>
                      <a:r>
                        <a:rPr lang="cs-CZ" sz="1800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VaVpI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a OP PI)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15 371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9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(OP VK)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26 033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-2 142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ESF (OP VVV)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18 860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335 841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86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OP PIK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6 858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GAČR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7 946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8 546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19 546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15 216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TAČR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22 056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27 185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29 957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vnitra, kultury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2 185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5 067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5 914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Ministerstvo zemědělství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2 025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MPO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4 775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82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Národní program udržitelnosti</a:t>
                      </a:r>
                      <a:b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MŠMT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19 728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33 034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33 876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34 108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ÚSC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1 425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Zahraniční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14 078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21 774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17 115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17 740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Ostatní </a:t>
                      </a:r>
                      <a:r>
                        <a:rPr lang="cs-CZ" sz="18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dotace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2 382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2 299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3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Celkem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7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113 528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90 809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133 344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454 264</a:t>
                      </a:r>
                      <a:endParaRPr lang="cs-CZ" sz="1800" b="1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6588125" cy="91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Poskytnuté prostředky na projekty a granty 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15153" y="5998464"/>
            <a:ext cx="86819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357188" algn="l"/>
              </a:tabLst>
            </a:pPr>
            <a:r>
              <a:rPr lang="cs-CZ" sz="1600" dirty="0" smtClean="0"/>
              <a:t>4</a:t>
            </a:r>
          </a:p>
          <a:p>
            <a:pPr algn="just">
              <a:tabLst>
                <a:tab pos="357188" algn="l"/>
              </a:tabLst>
            </a:pPr>
            <a:r>
              <a:rPr lang="cs-CZ" sz="1600" dirty="0" smtClean="0"/>
              <a:t>*)	U ERDF a ESF projektů zahrnuje položka převod způsobilých výdajů minulých let </a:t>
            </a:r>
            <a:br>
              <a:rPr lang="cs-CZ" sz="1600" dirty="0" smtClean="0"/>
            </a:br>
            <a:r>
              <a:rPr lang="cs-CZ" sz="1600" dirty="0" smtClean="0"/>
              <a:t>	do nezpůsobilých výdajů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269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56463"/>
              </p:ext>
            </p:extLst>
          </p:nvPr>
        </p:nvGraphicFramePr>
        <p:xfrm>
          <a:off x="461555" y="2515867"/>
          <a:ext cx="8405272" cy="2589981"/>
        </p:xfrm>
        <a:graphic>
          <a:graphicData uri="http://schemas.openxmlformats.org/drawingml/2006/table">
            <a:tbl>
              <a:tblPr/>
              <a:tblGrid>
                <a:gridCol w="3552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10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akce „UTB – Vzdělávací</a:t>
                      </a: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1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komplex“</a:t>
                      </a:r>
                    </a:p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2015</a:t>
                      </a: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2016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2017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marR="0" lvl="0" indent="-3420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2018</a:t>
                      </a:r>
                      <a:endParaRPr kumimoji="0" lang="cs-CZ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000" indent="-342000" algn="l" fontAlgn="b"/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342000" indent="-342000" algn="l" fontAlgn="b"/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investiční dotace</a:t>
                      </a: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1 740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134 719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239 049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569">
                <a:tc>
                  <a:txBody>
                    <a:bodyPr/>
                    <a:lstStyle/>
                    <a:p>
                      <a:pPr marL="342000" marR="0" lvl="0" indent="-3420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provozní dotace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000" indent="-342000"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3" marR="9523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10 000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kumimoji="0" lang="cs-CZ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3" marR="7200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4" y="6170588"/>
            <a:ext cx="71906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/>
                <a:cs typeface="Arial"/>
              </a:rPr>
              <a:t>*</a:t>
            </a:r>
            <a:endParaRPr lang="cs-CZ" altLang="cs-CZ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Programové financování z MŠMT  (v tis. Kč)</a:t>
            </a:r>
          </a:p>
        </p:txBody>
      </p:sp>
    </p:spTree>
    <p:extLst>
      <p:ext uri="{BB962C8B-B14F-4D97-AF65-F5344CB8AC3E}">
        <p14:creationId xmlns:p14="http://schemas.microsoft.com/office/powerpoint/2010/main" val="25892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37174"/>
              </p:ext>
            </p:extLst>
          </p:nvPr>
        </p:nvGraphicFramePr>
        <p:xfrm>
          <a:off x="265176" y="1268413"/>
          <a:ext cx="8622792" cy="4218422"/>
        </p:xfrm>
        <a:graphic>
          <a:graphicData uri="http://schemas.openxmlformats.org/drawingml/2006/table">
            <a:tbl>
              <a:tblPr/>
              <a:tblGrid>
                <a:gridCol w="3048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20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za vlastní výkony 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za zboží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87 130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82 766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99 690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106 985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Aktivace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Výnosové úroky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1 378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Smluvní pokuty a úroky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zisky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Zúčtování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fondů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35 653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44 225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53 163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ostatní výnosy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214 153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211 360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210 354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211 705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Tržby z prodeje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5 867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Přijaté příspěvky (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dary) </a:t>
                      </a:r>
                    </a:p>
                  </a:txBody>
                  <a:tcPr marL="9526" marR="9526" marT="9526" marB="0" anchor="b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2 216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CELKEM</a:t>
                      </a:r>
                      <a:r>
                        <a:rPr lang="cs-CZ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VÝNOSY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9526" marT="9526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341 784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341 198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379 864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380 809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6" marR="72010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bez dotací 2015 – 2018 (v tis. Kč)</a:t>
            </a:r>
          </a:p>
        </p:txBody>
      </p:sp>
    </p:spTree>
    <p:extLst>
      <p:ext uri="{BB962C8B-B14F-4D97-AF65-F5344CB8AC3E}">
        <p14:creationId xmlns:p14="http://schemas.microsoft.com/office/powerpoint/2010/main" val="22289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Skladba výnosů v roce 2018 dle zdrojů (v tis. Kč)</a:t>
            </a:r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67276135"/>
              </p:ext>
            </p:extLst>
          </p:nvPr>
        </p:nvGraphicFramePr>
        <p:xfrm>
          <a:off x="419100" y="1143000"/>
          <a:ext cx="8440738" cy="460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List" r:id="rId4" imgW="8982232" imgH="4619568" progId="Excel.Sheet.8">
                  <p:embed/>
                </p:oleObj>
              </mc:Choice>
              <mc:Fallback>
                <p:oleObj name="List" r:id="rId4" imgW="8982232" imgH="461956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1143000"/>
                        <a:ext cx="8440738" cy="4608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590096" y="5437187"/>
            <a:ext cx="6919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Pozn.: bez zúčtování odpisů, fondů a aktivace, zúčtováno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130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50987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výnosů součástí na celkových výnosech UTB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roce 2018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894004"/>
              </p:ext>
            </p:extLst>
          </p:nvPr>
        </p:nvGraphicFramePr>
        <p:xfrm>
          <a:off x="219075" y="1262063"/>
          <a:ext cx="8883650" cy="4616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8" name="List" r:id="rId4" imgW="8553318" imgH="4086278" progId="Excel.Sheet.8">
                  <p:embed/>
                </p:oleObj>
              </mc:Choice>
              <mc:Fallback>
                <p:oleObj name="List" r:id="rId4" imgW="8553318" imgH="4086278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75" y="1262063"/>
                        <a:ext cx="8883650" cy="46162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>
            <a:off x="347726" y="5989892"/>
            <a:ext cx="720248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cs-CZ" altLang="cs-CZ" sz="1200" b="1" dirty="0">
                <a:latin typeface="Arial" charset="0"/>
              </a:rPr>
              <a:t>Pozn.: bez zúčtování </a:t>
            </a:r>
            <a:r>
              <a:rPr lang="cs-CZ" altLang="cs-CZ" sz="1200" b="1" dirty="0" smtClean="0">
                <a:latin typeface="Arial" charset="0"/>
              </a:rPr>
              <a:t>odpisů a fondů, zúčtováno dle Výkazu zisku a ztráty</a:t>
            </a:r>
            <a:endParaRPr lang="cs-CZ" altLang="cs-CZ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-1" y="117695"/>
            <a:ext cx="6588125" cy="79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tržeb z prodeje služeb dle součástí v roce 2018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619890"/>
              </p:ext>
            </p:extLst>
          </p:nvPr>
        </p:nvGraphicFramePr>
        <p:xfrm>
          <a:off x="276225" y="1176338"/>
          <a:ext cx="8367713" cy="521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1" name="List" r:id="rId4" imgW="8648632" imgH="4372064" progId="Excel.Sheet.8">
                  <p:embed/>
                </p:oleObj>
              </mc:Choice>
              <mc:Fallback>
                <p:oleObj name="List" r:id="rId4" imgW="8648632" imgH="4372064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1176338"/>
                        <a:ext cx="8367713" cy="5213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72428"/>
            <a:ext cx="6588125" cy="840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Hospodaření KMZ v letech 2015 – 2018 (v tis. Kč)</a:t>
            </a:r>
          </a:p>
        </p:txBody>
      </p:sp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1516771"/>
              </p:ext>
            </p:extLst>
          </p:nvPr>
        </p:nvGraphicFramePr>
        <p:xfrm>
          <a:off x="395288" y="1412875"/>
          <a:ext cx="8373809" cy="1878013"/>
        </p:xfrm>
        <a:graphic>
          <a:graphicData uri="http://schemas.openxmlformats.org/drawingml/2006/table">
            <a:tbl>
              <a:tblPr/>
              <a:tblGrid>
                <a:gridCol w="2734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0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7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stravování 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24 785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24 700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26 697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25 618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stravování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24 811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24 905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26 934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26 292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- 26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- 205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- 237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-674</a:t>
                      </a:r>
                    </a:p>
                  </a:txBody>
                  <a:tcPr marL="91438" marR="91438"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399428"/>
              </p:ext>
            </p:extLst>
          </p:nvPr>
        </p:nvGraphicFramePr>
        <p:xfrm>
          <a:off x="395288" y="3790950"/>
          <a:ext cx="8373810" cy="1881188"/>
        </p:xfrm>
        <a:graphic>
          <a:graphicData uri="http://schemas.openxmlformats.org/drawingml/2006/table">
            <a:tbl>
              <a:tblPr/>
              <a:tblGrid>
                <a:gridCol w="274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4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KMZ -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2015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2018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3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výnosy ubytování 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23 988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25 331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26 150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28 315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náklady ubytování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22 171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22 541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23 944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25 668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L="91438" marR="91438"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1 817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2 790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2 206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2 647</a:t>
                      </a:r>
                    </a:p>
                  </a:txBody>
                  <a:tcPr marL="91438" marR="91438" marT="45703" marB="457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295842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Náklady KMZ v letech 2015 – 2018 (v tis. Kč)</a:t>
            </a:r>
          </a:p>
        </p:txBody>
      </p:sp>
      <p:graphicFrame>
        <p:nvGraphicFramePr>
          <p:cNvPr id="5" name="Group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305749"/>
              </p:ext>
            </p:extLst>
          </p:nvPr>
        </p:nvGraphicFramePr>
        <p:xfrm>
          <a:off x="265176" y="1268413"/>
          <a:ext cx="8631936" cy="4660902"/>
        </p:xfrm>
        <a:graphic>
          <a:graphicData uri="http://schemas.openxmlformats.org/drawingml/2006/table">
            <a:tbl>
              <a:tblPr/>
              <a:tblGrid>
                <a:gridCol w="309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materiálu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8 927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10 050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9 126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4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spotřeba energie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prodané zboží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3 040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3 164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2 492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opravy a udržování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1 138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1 568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2 750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služby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4 513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4 921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5 511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osobní náklady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13 624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14 696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15 710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16 475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odpisy (včetně tzv. dotačních)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5 085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5 682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5 853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6 001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náklady (včetně vnitropodnikových)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3 634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3 261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3 249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3 771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46 982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47 446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50 878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51 960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1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69583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Hospodářský výsledek UTB (v tis. Kč)</a:t>
            </a:r>
          </a:p>
        </p:txBody>
      </p:sp>
      <p:graphicFrame>
        <p:nvGraphicFramePr>
          <p:cNvPr id="6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099392"/>
              </p:ext>
            </p:extLst>
          </p:nvPr>
        </p:nvGraphicFramePr>
        <p:xfrm>
          <a:off x="898525" y="1844675"/>
          <a:ext cx="7345363" cy="2813051"/>
        </p:xfrm>
        <a:graphic>
          <a:graphicData uri="http://schemas.openxmlformats.org/drawingml/2006/table">
            <a:tbl>
              <a:tblPr/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Hlavní činnost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1 259 679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1 265 222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- 5 543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1 135 435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1 139 459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- 4 024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Výnosy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HV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72 651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48 683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+ 23 968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62 208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42 946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+ 19 262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38"/>
          <p:cNvSpPr>
            <a:spLocks noChangeArrowheads="1"/>
          </p:cNvSpPr>
          <p:nvPr/>
        </p:nvSpPr>
        <p:spPr bwMode="auto">
          <a:xfrm rot="10800000" flipV="1">
            <a:off x="822325" y="5331897"/>
            <a:ext cx="69199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Meziroční nárůst HV v doplňkové činnosti o 24,4 %</a:t>
            </a:r>
            <a:endParaRPr lang="cs-CZ" altLang="cs-CZ" sz="18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827088" y="1154111"/>
            <a:ext cx="76811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Hospodářský výsledek UTB po zdanění dle Výkazu zisku a ztráty</a:t>
            </a: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Výnosy KMZ v letech 2015 – 2018 (v tis. Kč)</a:t>
            </a:r>
          </a:p>
        </p:txBody>
      </p:sp>
      <p:graphicFrame>
        <p:nvGraphicFramePr>
          <p:cNvPr id="6" name="Group 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54820"/>
              </p:ext>
            </p:extLst>
          </p:nvPr>
        </p:nvGraphicFramePr>
        <p:xfrm>
          <a:off x="269694" y="1150675"/>
          <a:ext cx="8618275" cy="5443539"/>
        </p:xfrm>
        <a:graphic>
          <a:graphicData uri="http://schemas.openxmlformats.org/drawingml/2006/table">
            <a:tbl>
              <a:tblPr/>
              <a:tblGrid>
                <a:gridCol w="4037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9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(včetně vnitropodnikových výnosů)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dotace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3 705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3 402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3 345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zaměstnanců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2 116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2 622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- příspěvek UTB na stravování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1 926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1 955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2 184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6 404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6 435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6 960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7 103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stravování ostatní, prodej zboží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10 582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10 599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11 161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9 350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ubytování studentů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17 339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17 024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17 057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18 559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4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výnosy – zúčtování odpisů </a:t>
                      </a:r>
                      <a:b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 majetku poříz. z dotace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3 123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3 358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3 291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ostatní výnosy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3 578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4 949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6 456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7 422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48 773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50 031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52 847 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53 933</a:t>
                      </a:r>
                    </a:p>
                  </a:txBody>
                  <a:tcPr marL="91447" marR="91447"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8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3375"/>
            <a:ext cx="6588125" cy="838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Náklady UTB v letech 2015 – 2018 (v tis. Kč)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725441"/>
              </p:ext>
            </p:extLst>
          </p:nvPr>
        </p:nvGraphicFramePr>
        <p:xfrm>
          <a:off x="152400" y="1041400"/>
          <a:ext cx="8728075" cy="577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6" name="List" r:id="rId4" imgW="8734500" imgH="5781707" progId="Excel.Sheet.8">
                  <p:embed/>
                </p:oleObj>
              </mc:Choice>
              <mc:Fallback>
                <p:oleObj name="List" r:id="rId4" imgW="8734500" imgH="5781707" progId="Excel.Sheet.8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41400"/>
                        <a:ext cx="8728075" cy="577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6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5"/>
            <a:ext cx="6588125" cy="824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Náklady hlavní činnosti UTB za rok 2018 (v tis. Kč)</a:t>
            </a:r>
          </a:p>
        </p:txBody>
      </p:sp>
      <p:graphicFrame>
        <p:nvGraphicFramePr>
          <p:cNvPr id="5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219302"/>
              </p:ext>
            </p:extLst>
          </p:nvPr>
        </p:nvGraphicFramePr>
        <p:xfrm>
          <a:off x="246888" y="1244537"/>
          <a:ext cx="8622792" cy="4076702"/>
        </p:xfrm>
        <a:graphic>
          <a:graphicData uri="http://schemas.openxmlformats.org/drawingml/2006/table">
            <a:tbl>
              <a:tblPr/>
              <a:tblGrid>
                <a:gridCol w="526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3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3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Náklady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Celkové náklady UTB v hlavní činnosti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1 263 593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100,0 %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z toho    osobní náklady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597 500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47,3 %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jiné ostatní náklady*)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234 860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18,6 %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5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odpisy dlouhodobého majetku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187 062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14,8 %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spotřeba materiálu a energie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112 983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8,9 %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 služby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79 529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6,3 %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cestovné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27 704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2,2 %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9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opravy a udržování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19 500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4 455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0,4 %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90"/>
          <p:cNvSpPr>
            <a:spLocks noChangeArrowheads="1"/>
          </p:cNvSpPr>
          <p:nvPr/>
        </p:nvSpPr>
        <p:spPr bwMode="auto">
          <a:xfrm>
            <a:off x="246888" y="5784787"/>
            <a:ext cx="8622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tabLst>
                <a:tab pos="357188" algn="l"/>
              </a:tabLst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</a:t>
            </a:r>
            <a:r>
              <a:rPr lang="cs-CZ" altLang="cs-CZ" sz="1800" dirty="0" smtClean="0">
                <a:latin typeface="Arial" charset="0"/>
                <a:cs typeface="Arial" charset="0"/>
              </a:rPr>
              <a:t>zejména tvorba fondů, vyplacená stipendia studentům</a:t>
            </a:r>
          </a:p>
        </p:txBody>
      </p:sp>
    </p:spTree>
    <p:extLst>
      <p:ext uri="{BB962C8B-B14F-4D97-AF65-F5344CB8AC3E}">
        <p14:creationId xmlns:p14="http://schemas.microsoft.com/office/powerpoint/2010/main" val="120146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8047"/>
              </p:ext>
            </p:extLst>
          </p:nvPr>
        </p:nvGraphicFramePr>
        <p:xfrm>
          <a:off x="280307" y="1064524"/>
          <a:ext cx="8607662" cy="5677464"/>
        </p:xfrm>
        <a:graphic>
          <a:graphicData uri="http://schemas.openxmlformats.org/drawingml/2006/table">
            <a:tbl>
              <a:tblPr/>
              <a:tblGrid>
                <a:gridCol w="375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95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(část I.)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4" marR="71989" marT="9523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524" marR="71989" marT="952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materiálu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67 269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52 011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97 610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90 667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Spotřeba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energie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28 302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28 564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29 156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32 598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Prodané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zboží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3 162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3 334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2 832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Opravy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udržování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14 627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13 912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20 711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5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Cestovné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29 927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26 398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25 632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28 460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Náklady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reprezentaci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2 899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služby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97 749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77 461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85 844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29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Změny stavu zásob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činnosti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- 2 307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- 876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-771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Mzdové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348 026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357 383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395 506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463 427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7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soc. a zdrav. pojištění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112 896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115 645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128 020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150 401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pojištění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Zákonné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Ostatní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náklady</a:t>
                      </a: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Daně a poplatky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4" marR="9524" marT="9523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1 384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1 068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1 073</a:t>
                      </a: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62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nedobytné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pohledávky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94566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2015 – 2018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</p:spTree>
    <p:extLst>
      <p:ext uri="{BB962C8B-B14F-4D97-AF65-F5344CB8AC3E}">
        <p14:creationId xmlns:p14="http://schemas.microsoft.com/office/powerpoint/2010/main" val="276428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945593"/>
              </p:ext>
            </p:extLst>
          </p:nvPr>
        </p:nvGraphicFramePr>
        <p:xfrm>
          <a:off x="265176" y="1078548"/>
          <a:ext cx="8595362" cy="4427905"/>
        </p:xfrm>
        <a:graphic>
          <a:graphicData uri="http://schemas.openxmlformats.org/drawingml/2006/table">
            <a:tbl>
              <a:tblPr/>
              <a:tblGrid>
                <a:gridCol w="3389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5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Náklady (část II.)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525" marR="72000" marT="0" marB="0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L="9525" marR="720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Sml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pokuty a úroky z prodlení,</a:t>
                      </a:r>
                      <a:b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ostatní pokuty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 penále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1 312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- 690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-176</a:t>
                      </a: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Kurzové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ztráty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342    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5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Dary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524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672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Manka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škody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Jiné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náklady *)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199 854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210 454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197 541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236 054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Odpisy dlouhodobého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majetku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175 566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206 872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202 785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187 393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Zůstat.cena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prod.dl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majetku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0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Prodaný </a:t>
                      </a:r>
                      <a:r>
                        <a:rPr lang="cs-CZ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dl.majetek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podíly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5 657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Poskytnuté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členské příspěvky</a:t>
                      </a: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1 364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1 689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Daň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příjmů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3 023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algn="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3 062</a:t>
                      </a:r>
                      <a:endParaRPr lang="cs-CZ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1 903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3 724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CELKEM NÁKLADY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8" marB="0"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1 174 120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1 130 125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1 088 036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1 313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905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72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72429"/>
            <a:ext cx="6588125" cy="83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Přehled účetních nákladů UTB za roky 2015 – 2018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(v tis. Kč)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46888" y="5590032"/>
            <a:ext cx="8631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7188" algn="l"/>
              </a:tabLst>
            </a:pPr>
            <a:r>
              <a:rPr lang="cs-CZ" dirty="0" smtClean="0"/>
              <a:t>*) Jiné ostatní náklady: vyplacená stipendia 84 mil. Kč, převody prostředků do fondů 133 mil. Kč, převody dotace partnerům projektů 13 mil. Kč, ostatní (pojištění majetku, odpovědnosti, technické zhodnocení DDHM) 6 mil. Kč  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8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součástí za rok 2018 (v tis. Kč)</a:t>
            </a:r>
          </a:p>
        </p:txBody>
      </p:sp>
      <p:graphicFrame>
        <p:nvGraphicFramePr>
          <p:cNvPr id="5" name="Group 1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896851"/>
              </p:ext>
            </p:extLst>
          </p:nvPr>
        </p:nvGraphicFramePr>
        <p:xfrm>
          <a:off x="135845" y="1058180"/>
          <a:ext cx="8785225" cy="5630680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2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Zahraničí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Tuzemsko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1 473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2 230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891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961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49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94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345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617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3 014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21 270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7 190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1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6"/>
            <a:ext cx="6588125" cy="8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dle zdrojů a součástí </a:t>
            </a:r>
          </a:p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za rok 2018 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5822376"/>
              </p:ext>
            </p:extLst>
          </p:nvPr>
        </p:nvGraphicFramePr>
        <p:xfrm>
          <a:off x="130628" y="1097134"/>
          <a:ext cx="8785225" cy="5598899"/>
        </p:xfrm>
        <a:graphic>
          <a:graphicData uri="http://schemas.openxmlformats.org/drawingml/2006/table">
            <a:tbl>
              <a:tblPr/>
              <a:tblGrid>
                <a:gridCol w="4644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Zdroj 1100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Ostatní zdroje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1 704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1 286 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953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803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1 223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1 102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1 622   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1 148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181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49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81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755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484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185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3 554 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8 008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20 452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4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Cestovné zaměstnanci a studenti dle součástí</a:t>
            </a:r>
          </a:p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za rok 2018 (v tis. Kč)</a:t>
            </a:r>
          </a:p>
        </p:txBody>
      </p:sp>
      <p:graphicFrame>
        <p:nvGraphicFramePr>
          <p:cNvPr id="5" name="Group 1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667703"/>
              </p:ext>
            </p:extLst>
          </p:nvPr>
        </p:nvGraphicFramePr>
        <p:xfrm>
          <a:off x="174171" y="1082620"/>
          <a:ext cx="8785225" cy="5598899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Součást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zaměstnanci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technologická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defTabSz="900113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2 662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logistiky a krizového řízení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aplikované informatiky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689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multimediálních komunikací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1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849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managementu a ekonomiky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Fakulta humanitních studií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2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Univerzitní institut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4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Koleje a menza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Knihovna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Rektorát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Celoškolská střediska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515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CEBIA-Tech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662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Centrum polymerních systémů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3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8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23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4 </a:t>
                      </a:r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"/>
            <a:ext cx="6588125" cy="914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  <a:cs typeface="Arial" charset="0"/>
              </a:rPr>
              <a:t>Struktura vyplacených stipendií na UTB </a:t>
            </a:r>
          </a:p>
          <a:p>
            <a:pPr indent="1588" eaLnBrk="1" hangingPunct="1"/>
            <a:r>
              <a:rPr lang="cs-CZ" altLang="cs-CZ" kern="0" dirty="0" smtClean="0">
                <a:latin typeface="Arial" charset="0"/>
                <a:cs typeface="Arial" charset="0"/>
              </a:rPr>
              <a:t>za rok 2018 (v tis. Kč)  </a:t>
            </a:r>
          </a:p>
        </p:txBody>
      </p:sp>
      <p:graphicFrame>
        <p:nvGraphicFramePr>
          <p:cNvPr id="5" name="Group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62662"/>
              </p:ext>
            </p:extLst>
          </p:nvPr>
        </p:nvGraphicFramePr>
        <p:xfrm>
          <a:off x="236310" y="1113850"/>
          <a:ext cx="8640763" cy="5728145"/>
        </p:xfrm>
        <a:graphic>
          <a:graphicData uri="http://schemas.openxmlformats.org/drawingml/2006/table">
            <a:tbl>
              <a:tblPr/>
              <a:tblGrid>
                <a:gridCol w="6048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0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8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Druh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Vyplaceno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Podíl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studijní výsledky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2 831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3,4 %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vynikající vědecké, výzkumné, vývojové, umělecké nebo další tvůrčí výsledky přispívající k prohloubení znalostí 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3 052</a:t>
                      </a: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3,6 %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za výzkumnou, vývojovou a inovační činnost dle zvl. právního předpisu (zákon č. 130/2002 Sb.)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12 </a:t>
                      </a:r>
                      <a:r>
                        <a:rPr lang="cs-CZ" sz="20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919</a:t>
                      </a:r>
                      <a:endParaRPr lang="cs-CZ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15,4 %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1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případě tíživé sociální situace studenta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660</a:t>
                      </a:r>
                      <a:endParaRPr lang="cs-CZ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0,8 %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 případech zvláštního zřetele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8 018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9,6 %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ubytovací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17 204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20,5 %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zahraničí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13 858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16,5 %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7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na podporu studia v ČR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9 039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10,8 %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studentům doktorských studijních programů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16 279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19,4 %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jiná stipendia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0,0 %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2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Celkem za UTB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83 895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100 %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62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Vyplacená stipendia dle součástí </a:t>
            </a:r>
          </a:p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v letech 2015 – 2018 (v tis. Kč)</a:t>
            </a:r>
          </a:p>
        </p:txBody>
      </p:sp>
      <p:graphicFrame>
        <p:nvGraphicFramePr>
          <p:cNvPr id="5" name="Group 2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647730"/>
              </p:ext>
            </p:extLst>
          </p:nvPr>
        </p:nvGraphicFramePr>
        <p:xfrm>
          <a:off x="207736" y="1198789"/>
          <a:ext cx="8680233" cy="5576876"/>
        </p:xfrm>
        <a:graphic>
          <a:graphicData uri="http://schemas.openxmlformats.org/drawingml/2006/table">
            <a:tbl>
              <a:tblPr/>
              <a:tblGrid>
                <a:gridCol w="408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0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14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Součást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2017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technologická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16 726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16 800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16 511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16 939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logistiky a krizového řízení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2 148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2 152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2 576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2 828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aplikované informatiky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10 257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10 996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multimediálních komunikací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8 336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7 758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7 809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8 661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managementu a ekonomiky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17 638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16 541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12 230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11 023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3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Fakulta humanitních studií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6 019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5 921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6 849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6 924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7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Univerzitní institut 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Rektorát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16 946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19 138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18 373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18 750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Celoškolská střediska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CEBIA-Tech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854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1 192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1 886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66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Centrum polymerních systémů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1 971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1 643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3 020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5 440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6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Knihovna UTB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</a:p>
                  </a:txBody>
                  <a:tcPr marL="91436" marR="91436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82 843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81 612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79 278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83 895</a:t>
                      </a:r>
                    </a:p>
                  </a:txBody>
                  <a:tcPr marL="91436" marR="9143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90105099"/>
              </p:ext>
            </p:extLst>
          </p:nvPr>
        </p:nvGraphicFramePr>
        <p:xfrm>
          <a:off x="228600" y="990600"/>
          <a:ext cx="8553450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3" name="List" r:id="rId4" imgW="8553318" imgH="6076922" progId="Excel.Sheet.8">
                  <p:embed/>
                </p:oleObj>
              </mc:Choice>
              <mc:Fallback>
                <p:oleObj name="List" r:id="rId4" imgW="8553318" imgH="6076922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553450" cy="607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81481"/>
            <a:ext cx="6588125" cy="82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Hospodářský výsledek v letech 2015 – 2018 (v tis. Kč)</a:t>
            </a:r>
          </a:p>
        </p:txBody>
      </p:sp>
    </p:spTree>
    <p:extLst>
      <p:ext uri="{BB962C8B-B14F-4D97-AF65-F5344CB8AC3E}">
        <p14:creationId xmlns:p14="http://schemas.microsoft.com/office/powerpoint/2010/main" val="3768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81482"/>
            <a:ext cx="6588125" cy="83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osobních nákladů na celkových nákladech v letech 2015 – 2018</a:t>
            </a:r>
          </a:p>
        </p:txBody>
      </p:sp>
      <p:graphicFrame>
        <p:nvGraphicFramePr>
          <p:cNvPr id="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263922"/>
              </p:ext>
            </p:extLst>
          </p:nvPr>
        </p:nvGraphicFramePr>
        <p:xfrm>
          <a:off x="429306" y="112500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28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Mzdy za rok 2018 dle zdrojů (v tis. Kč)</a:t>
            </a:r>
          </a:p>
        </p:txBody>
      </p:sp>
      <p:graphicFrame>
        <p:nvGraphicFramePr>
          <p:cNvPr id="5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568128"/>
              </p:ext>
            </p:extLst>
          </p:nvPr>
        </p:nvGraphicFramePr>
        <p:xfrm>
          <a:off x="323850" y="1399016"/>
          <a:ext cx="8569325" cy="4411662"/>
        </p:xfrm>
        <a:graphic>
          <a:graphicData uri="http://schemas.openxmlformats.org/drawingml/2006/table">
            <a:tbl>
              <a:tblPr/>
              <a:tblGrid>
                <a:gridCol w="4392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82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Podíl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bez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257 994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16 954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59,5 %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Kapitola 333 – MŠMT VaV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79 174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730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17,3 %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národní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23 932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4 278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6,1 %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z ostatních zdrojů zahraniční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413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0,1 %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– OP VVV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49 616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3 156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11,4 %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5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Operační programy EU - ostatní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1 058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0,3 %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9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Fondy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0,1 %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Doplňková činnost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11 495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1 139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2,8 </a:t>
                      </a:r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zdroje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10 718</a:t>
                      </a:r>
                      <a:endParaRPr kumimoji="0" lang="cs-CZ" alt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1 642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2,7 %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2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434 852 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28 092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100,0 %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323850" y="5873162"/>
            <a:ext cx="828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OON: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7569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012873"/>
              </p:ext>
            </p:extLst>
          </p:nvPr>
        </p:nvGraphicFramePr>
        <p:xfrm>
          <a:off x="386779" y="1139215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4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Mzdové náklady - DPP, DPČ v letech 2015 – 2018</a:t>
            </a:r>
          </a:p>
          <a:p>
            <a:pPr eaLnBrk="1" hangingPunct="1"/>
            <a:r>
              <a:rPr lang="cs-CZ" altLang="cs-CZ" kern="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  (v tis. Kč)</a:t>
            </a:r>
          </a:p>
        </p:txBody>
      </p:sp>
    </p:spTree>
    <p:extLst>
      <p:ext uri="{BB962C8B-B14F-4D97-AF65-F5344CB8AC3E}">
        <p14:creationId xmlns:p14="http://schemas.microsoft.com/office/powerpoint/2010/main" val="17026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117696"/>
            <a:ext cx="6588125" cy="79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Podíl osobních nákladů na celkových výnosech UTB </a:t>
            </a:r>
            <a:b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</a:br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za rok 2018 (v tis. Kč)</a:t>
            </a:r>
          </a:p>
        </p:txBody>
      </p:sp>
      <p:graphicFrame>
        <p:nvGraphicFramePr>
          <p:cNvPr id="5" name="Group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542975"/>
              </p:ext>
            </p:extLst>
          </p:nvPr>
        </p:nvGraphicFramePr>
        <p:xfrm>
          <a:off x="900113" y="2636838"/>
          <a:ext cx="7200900" cy="1260475"/>
        </p:xfrm>
        <a:graphic>
          <a:graphicData uri="http://schemas.openxmlformats.org/drawingml/2006/table">
            <a:tbl>
              <a:tblPr/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Osobní náklady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77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614 276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1 332 330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46,1 %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55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786785"/>
              </p:ext>
            </p:extLst>
          </p:nvPr>
        </p:nvGraphicFramePr>
        <p:xfrm>
          <a:off x="827088" y="1233488"/>
          <a:ext cx="7345362" cy="4615815"/>
        </p:xfrm>
        <a:graphic>
          <a:graphicData uri="http://schemas.openxmlformats.org/drawingml/2006/table">
            <a:tbl>
              <a:tblPr/>
              <a:tblGrid>
                <a:gridCol w="161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Změna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Meziroční změna v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889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+ 32</a:t>
                      </a:r>
                      <a:endParaRPr lang="cs-CZ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+ 3,7 %</a:t>
                      </a:r>
                      <a:endParaRPr lang="cs-CZ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- 1,0 %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- 0,2 %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+ 0,1 %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9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- 0,5 %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+ 2,4 %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45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>
              <a:buFont typeface="Wingdings" pitchFamily="2" charset="2"/>
              <a:buNone/>
            </a:pPr>
            <a:r>
              <a:rPr lang="cs-CZ" altLang="cs-CZ" kern="0" dirty="0" smtClean="0">
                <a:latin typeface="Arial" charset="0"/>
              </a:rPr>
              <a:t>Vývoj přepočteného počtu zaměstnanců UTB</a:t>
            </a:r>
          </a:p>
        </p:txBody>
      </p:sp>
    </p:spTree>
    <p:extLst>
      <p:ext uri="{BB962C8B-B14F-4D97-AF65-F5344CB8AC3E}">
        <p14:creationId xmlns:p14="http://schemas.microsoft.com/office/powerpoint/2010/main" val="18051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Průměrná měsíční mzda bez OON dle kategorií a zdrojů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za rok </a:t>
            </a:r>
            <a:r>
              <a:rPr lang="cs-CZ" altLang="cs-CZ" kern="0" dirty="0" smtClean="0">
                <a:latin typeface="Arial" charset="0"/>
              </a:rPr>
              <a:t>2018</a:t>
            </a:r>
            <a:endParaRPr lang="cs-CZ" altLang="cs-CZ" kern="0" dirty="0" smtClean="0">
              <a:latin typeface="Arial" charset="0"/>
            </a:endParaRP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45667"/>
              </p:ext>
            </p:extLst>
          </p:nvPr>
        </p:nvGraphicFramePr>
        <p:xfrm>
          <a:off x="179388" y="1196975"/>
          <a:ext cx="8785225" cy="426773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7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Kap. 333 MŠMT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</a:t>
                      </a: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zdroje rozpočtu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70 358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56 798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67 793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65 324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48 661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60 658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43 120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43 720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43 247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30 894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32 306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31 012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32 215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25 625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31 744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39 753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47 194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42 603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34 943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36 468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35 224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18 556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18 449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41 811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37 513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40 762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179388" y="5785962"/>
            <a:ext cx="8280400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Průměrná mzda akademického pracovníka na UTB: 47 477 Kč</a:t>
            </a:r>
          </a:p>
          <a:p>
            <a:pPr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Ostatní zdroje: zejména </a:t>
            </a:r>
            <a:r>
              <a:rPr lang="cs-CZ" altLang="cs-CZ" sz="18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VaV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mimo MŠMT, fondy, doplňková činnost</a:t>
            </a:r>
          </a:p>
        </p:txBody>
      </p:sp>
    </p:spTree>
    <p:extLst>
      <p:ext uri="{BB962C8B-B14F-4D97-AF65-F5344CB8AC3E}">
        <p14:creationId xmlns:p14="http://schemas.microsoft.com/office/powerpoint/2010/main" val="16349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Meziroční změna průměrné měsíční mzdy bez OON dle kategorií a </a:t>
            </a:r>
            <a:r>
              <a:rPr lang="cs-CZ" altLang="cs-CZ" kern="0" dirty="0" smtClean="0">
                <a:latin typeface="Arial" charset="0"/>
              </a:rPr>
              <a:t>zdrojů</a:t>
            </a:r>
            <a:endParaRPr lang="cs-CZ" altLang="cs-CZ" kern="0" dirty="0" smtClean="0">
              <a:latin typeface="Arial" charset="0"/>
            </a:endParaRPr>
          </a:p>
        </p:txBody>
      </p:sp>
      <p:graphicFrame>
        <p:nvGraphicFramePr>
          <p:cNvPr id="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432948"/>
              </p:ext>
            </p:extLst>
          </p:nvPr>
        </p:nvGraphicFramePr>
        <p:xfrm>
          <a:off x="1303338" y="1196975"/>
          <a:ext cx="6592887" cy="3962980"/>
        </p:xfrm>
        <a:graphic>
          <a:graphicData uri="http://schemas.openxmlformats.org/drawingml/2006/table">
            <a:tbl>
              <a:tblPr/>
              <a:tblGrid>
                <a:gridCol w="255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Kategorie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UTB 2017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UTB 2018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Profesor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55 875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67 793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Docent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51 803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60 658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Odborný 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38 154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43 247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Asistent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29 022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31 012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Lektor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29 185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31 744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Vědecký pracovník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36 721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42 603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Ostatní (THP, dělník)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31 057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35 224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Pracovník KMZ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17 111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18 467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za UTB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35 821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40 762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0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590550" y="5312365"/>
            <a:ext cx="828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r>
              <a:rPr lang="cs-CZ" altLang="cs-CZ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Průměrná mzda akademického pracovníka na UTB meziročně vzrostla ze 41 559 Kč na 47 477 Kč měsíčně, tj. o 14,2 %.</a:t>
            </a:r>
          </a:p>
        </p:txBody>
      </p:sp>
    </p:spTree>
    <p:extLst>
      <p:ext uri="{BB962C8B-B14F-4D97-AF65-F5344CB8AC3E}">
        <p14:creationId xmlns:p14="http://schemas.microsoft.com/office/powerpoint/2010/main" val="42947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"/>
            <a:ext cx="6588125" cy="91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Stav finančních prostředků na běžných účtech UTB</a:t>
            </a:r>
          </a:p>
        </p:txBody>
      </p:sp>
      <p:graphicFrame>
        <p:nvGraphicFramePr>
          <p:cNvPr id="5" name="Group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408420"/>
              </p:ext>
            </p:extLst>
          </p:nvPr>
        </p:nvGraphicFramePr>
        <p:xfrm>
          <a:off x="725714" y="1378859"/>
          <a:ext cx="7661049" cy="4483642"/>
        </p:xfrm>
        <a:graphic>
          <a:graphicData uri="http://schemas.openxmlformats.org/drawingml/2006/table">
            <a:tbl>
              <a:tblPr/>
              <a:tblGrid>
                <a:gridCol w="141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8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35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Rok 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Počet bankovních účtů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 31. 12.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Stav k 31. 12. v tis. Kč</a:t>
                      </a:r>
                      <a:r>
                        <a:rPr kumimoji="0" lang="en-US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kumimoji="0" lang="en-US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950 527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795 006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732 865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8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602 738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635 667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692 444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605 810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606 033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717233" y="5435600"/>
            <a:ext cx="76327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 zahrnuje zejména prostředky fondů UTB</a:t>
            </a:r>
            <a:endParaRPr lang="cs-CZ" altLang="cs-CZ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9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81482"/>
            <a:ext cx="6588125" cy="83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2012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332420"/>
              </p:ext>
            </p:extLst>
          </p:nvPr>
        </p:nvGraphicFramePr>
        <p:xfrm>
          <a:off x="434848" y="1188966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29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9589"/>
            <a:ext cx="6588125" cy="81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Stav fondů UTB od roku 2012 (v tis. Kč)</a:t>
            </a:r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12787"/>
              </p:ext>
            </p:extLst>
          </p:nvPr>
        </p:nvGraphicFramePr>
        <p:xfrm>
          <a:off x="325120" y="1217022"/>
          <a:ext cx="861218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20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44125472"/>
              </p:ext>
            </p:extLst>
          </p:nvPr>
        </p:nvGraphicFramePr>
        <p:xfrm>
          <a:off x="425450" y="1201738"/>
          <a:ext cx="7908925" cy="484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" name="List" r:id="rId4" imgW="7905787" imgH="4848120" progId="Excel.Sheet.8">
                  <p:embed/>
                </p:oleObj>
              </mc:Choice>
              <mc:Fallback>
                <p:oleObj name="List" r:id="rId4" imgW="7905787" imgH="4848120" progId="Excel.Sheet.8">
                  <p:embed/>
                  <p:pic>
                    <p:nvPicPr>
                      <p:cNvPr id="0" name="Picture 4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1201738"/>
                        <a:ext cx="7908925" cy="484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108642"/>
            <a:ext cx="6588125" cy="804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Podíl součástí na hospodářském výsledku UTB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v roce 2018</a:t>
            </a:r>
          </a:p>
        </p:txBody>
      </p:sp>
    </p:spTree>
    <p:extLst>
      <p:ext uri="{BB962C8B-B14F-4D97-AF65-F5344CB8AC3E}">
        <p14:creationId xmlns:p14="http://schemas.microsoft.com/office/powerpoint/2010/main" val="42903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9588"/>
            <a:ext cx="6588125" cy="81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Výrok auditora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825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kern="0" dirty="0" smtClean="0">
                <a:latin typeface="Arial" charset="0"/>
              </a:rPr>
              <a:t>Výrok auditora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800" b="1" i="1" kern="0" dirty="0" smtClean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 Podle našeho názoru účetní závěrka podává věrný a poctivý obraz aktiv a pasiv veřejné vysoké školy Univerzita Tomáše Bati ve Zlíně </a:t>
            </a:r>
            <a:br>
              <a:rPr lang="cs-CZ" altLang="cs-CZ" sz="2000" i="1" kern="0" dirty="0" smtClean="0">
                <a:latin typeface="Arial" charset="0"/>
              </a:rPr>
            </a:br>
            <a:r>
              <a:rPr lang="cs-CZ" altLang="cs-CZ" sz="2000" i="1" kern="0" dirty="0" smtClean="0">
                <a:latin typeface="Arial" charset="0"/>
              </a:rPr>
              <a:t>k 31. 12. 2018 a nákladů a výnosů a výsledku jejího hospodaření za období od 1. 1. 2018 do 31. 12. 2018, v souladu s českými účetními předpisy.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i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i="1" kern="0" dirty="0" smtClean="0">
                <a:latin typeface="Arial" charset="0"/>
              </a:rPr>
              <a:t>    V Brně dne 23. dubna 2019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BDO </a:t>
            </a:r>
            <a:r>
              <a:rPr lang="cs-CZ" altLang="cs-CZ" sz="2000" b="1" kern="0" dirty="0">
                <a:latin typeface="Arial" charset="0"/>
              </a:rPr>
              <a:t>CA s. r. </a:t>
            </a:r>
            <a:r>
              <a:rPr lang="cs-CZ" altLang="cs-CZ" sz="2000" b="1" kern="0" dirty="0" smtClean="0">
                <a:latin typeface="Arial" charset="0"/>
              </a:rPr>
              <a:t>o., evidenční číslo 305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zastoupená partnerem:</a:t>
            </a:r>
            <a:endParaRPr lang="cs-CZ" altLang="cs-CZ" sz="20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kern="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Ing. Rostislav Chalupa</a:t>
            </a:r>
            <a:endParaRPr lang="cs-CZ" altLang="cs-CZ" sz="1600" kern="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b="1" kern="0" dirty="0" smtClean="0">
                <a:latin typeface="Arial" charset="0"/>
              </a:rPr>
              <a:t>	evidenční číslo 1245</a:t>
            </a:r>
            <a:endParaRPr lang="cs-CZ" altLang="cs-CZ" sz="2800" b="1" kern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" pitchFamily="34" charset="0"/>
              </a:rPr>
              <a:t>Po schválení Výroční zprávy                    o hospodaření UTB za rok 2018 Akademickým senátem UTB ve Zlíně bude hlasování členů Správní rady UTB per </a:t>
            </a:r>
            <a:r>
              <a:rPr lang="cs-CZ" sz="3600" kern="0" dirty="0" err="1" smtClean="0">
                <a:latin typeface="Arial" pitchFamily="34" charset="0"/>
              </a:rPr>
              <a:t>rolam</a:t>
            </a:r>
            <a:r>
              <a:rPr lang="cs-CZ" sz="3600" kern="0" dirty="0" smtClean="0">
                <a:latin typeface="Arial" pitchFamily="34" charset="0"/>
              </a:rPr>
              <a:t>. 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17695"/>
            <a:ext cx="6588125" cy="79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 smtClean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41785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17695"/>
            <a:ext cx="6588125" cy="79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r>
              <a:rPr lang="cs-CZ" altLang="cs-CZ" kern="0" dirty="0" smtClean="0">
                <a:latin typeface="Arial" pitchFamily="34" charset="0"/>
              </a:rPr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27268"/>
              </p:ext>
            </p:extLst>
          </p:nvPr>
        </p:nvGraphicFramePr>
        <p:xfrm>
          <a:off x="0" y="1056535"/>
          <a:ext cx="8898258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63374"/>
            <a:ext cx="6588125" cy="85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provozní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2015 – 2018  (v tis. Kč)</a:t>
            </a:r>
          </a:p>
        </p:txBody>
      </p:sp>
    </p:spTree>
    <p:extLst>
      <p:ext uri="{BB962C8B-B14F-4D97-AF65-F5344CB8AC3E}">
        <p14:creationId xmlns:p14="http://schemas.microsoft.com/office/powerpoint/2010/main" val="330193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" y="81482"/>
            <a:ext cx="6588125" cy="83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kapitálové příspěvky a dotace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2015 – 2018  (v tis. Kč)</a:t>
            </a:r>
          </a:p>
        </p:txBody>
      </p:sp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990432"/>
              </p:ext>
            </p:extLst>
          </p:nvPr>
        </p:nvGraphicFramePr>
        <p:xfrm>
          <a:off x="352552" y="1211391"/>
          <a:ext cx="8612187" cy="47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38"/>
          <p:cNvSpPr>
            <a:spLocks noChangeArrowheads="1"/>
          </p:cNvSpPr>
          <p:nvPr/>
        </p:nvSpPr>
        <p:spPr bwMode="auto">
          <a:xfrm rot="10800000" flipV="1">
            <a:off x="319313" y="6016701"/>
            <a:ext cx="8568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tabLst>
                <a:tab pos="265113" algn="l"/>
              </a:tabLst>
            </a:pPr>
            <a:r>
              <a:rPr lang="cs-CZ" altLang="cs-CZ" sz="1600" dirty="0" smtClean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cs-CZ" altLang="cs-CZ" sz="1600" dirty="0" smtClean="0">
                <a:latin typeface="Arial"/>
                <a:cs typeface="Arial"/>
              </a:rPr>
              <a:t>árůst prostředků ve vzdělávací činnosti je způsoben čerpáním prostředků na akci UTB – Vzdělávací komplex (rok 2016, 2017), v roce 2018 čerpání prostředků v rámci OP VVV.</a:t>
            </a:r>
            <a:endParaRPr lang="cs-CZ" altLang="cs-CZ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60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93640"/>
              </p:ext>
            </p:extLst>
          </p:nvPr>
        </p:nvGraphicFramePr>
        <p:xfrm>
          <a:off x="279845" y="1122282"/>
          <a:ext cx="8612187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latin typeface="Arial" charset="0"/>
              </a:rPr>
              <a:t>Použité příspěvky a dotace celkem v letech </a:t>
            </a:r>
            <a:br>
              <a:rPr lang="cs-CZ" altLang="cs-CZ" kern="0" dirty="0" smtClean="0">
                <a:latin typeface="Arial" charset="0"/>
              </a:rPr>
            </a:br>
            <a:r>
              <a:rPr lang="cs-CZ" altLang="cs-CZ" kern="0" dirty="0" smtClean="0">
                <a:latin typeface="Arial" charset="0"/>
              </a:rPr>
              <a:t>2015 – 2018 (v tis. Kč)</a:t>
            </a:r>
          </a:p>
        </p:txBody>
      </p:sp>
    </p:spTree>
    <p:extLst>
      <p:ext uri="{BB962C8B-B14F-4D97-AF65-F5344CB8AC3E}">
        <p14:creationId xmlns:p14="http://schemas.microsoft.com/office/powerpoint/2010/main" val="42644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" y="0"/>
            <a:ext cx="6588125" cy="9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Zdroje financování UTB v roce 2018 z veřejných prostředků (v tis. Kč)</a:t>
            </a:r>
          </a:p>
        </p:txBody>
      </p:sp>
      <p:graphicFrame>
        <p:nvGraphicFramePr>
          <p:cNvPr id="8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191139"/>
              </p:ext>
            </p:extLst>
          </p:nvPr>
        </p:nvGraphicFramePr>
        <p:xfrm>
          <a:off x="323850" y="1224444"/>
          <a:ext cx="8497888" cy="3736976"/>
        </p:xfrm>
        <a:graphic>
          <a:graphicData uri="http://schemas.openxmlformats.org/drawingml/2006/table">
            <a:tbl>
              <a:tblPr/>
              <a:tblGrid>
                <a:gridCol w="490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7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6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Struktura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Použito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 toho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vyplaceno ve </a:t>
                      </a:r>
                    </a:p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mzdách</a:t>
                      </a:r>
                      <a:r>
                        <a:rPr kumimoji="0" lang="en-US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Celkem prostředky z veřejných zdrojů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1 222 754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437 480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v tom  - přes kapitolu MŠMT (včetně 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VaV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1 157 048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407 624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z ostatních kapitol státního </a:t>
                      </a:r>
                      <a:r>
                        <a:rPr kumimoji="0" lang="cs-CZ" altLang="cs-CZ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rozp</a:t>
                      </a: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45 190     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28 661   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přes územní rozpočty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2 776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- ze zahraničí (získané přímo)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17 740 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délník 7"/>
          <p:cNvSpPr>
            <a:spLocks noChangeArrowheads="1"/>
          </p:cNvSpPr>
          <p:nvPr/>
        </p:nvSpPr>
        <p:spPr bwMode="auto">
          <a:xfrm>
            <a:off x="323850" y="5256589"/>
            <a:ext cx="7127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</a:t>
            </a:r>
            <a:r>
              <a:rPr lang="cs-CZ" altLang="cs-CZ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 zahrnuty DPP, DPČ, autorské honoráře externím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5385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1" y="90536"/>
            <a:ext cx="6588125" cy="822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eaLnBrk="1" hangingPunct="1"/>
            <a:r>
              <a:rPr lang="cs-CZ" altLang="cs-CZ" kern="0" dirty="0" smtClean="0">
                <a:solidFill>
                  <a:srgbClr val="000000"/>
                </a:solidFill>
                <a:latin typeface="Arial" charset="0"/>
              </a:rPr>
              <a:t>Výnosy hlavní činnosti UTB za rok 2018 (v tis. Kč)</a:t>
            </a:r>
          </a:p>
        </p:txBody>
      </p:sp>
      <p:graphicFrame>
        <p:nvGraphicFramePr>
          <p:cNvPr id="5" name="Group 6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800326"/>
              </p:ext>
            </p:extLst>
          </p:nvPr>
        </p:nvGraphicFramePr>
        <p:xfrm>
          <a:off x="395785" y="1264220"/>
          <a:ext cx="8287153" cy="2910716"/>
        </p:xfrm>
        <a:graphic>
          <a:graphicData uri="http://schemas.openxmlformats.org/drawingml/2006/table">
            <a:tbl>
              <a:tblPr/>
              <a:tblGrid>
                <a:gridCol w="514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Výnosy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Podíl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Celkové výnosy UTB v hlavní činnosti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1 259 679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100,0 %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z toho    provozní dotace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951 521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75,5 %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jiné ostatní výnosy*)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211 521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16,8 %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02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zúčtování fondů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50 395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4,0 %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038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tržby za vlastní výkony a za zboží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43 219</a:t>
                      </a:r>
                      <a:endParaRPr kumimoji="0" lang="cs-CZ" alt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3,5 %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ostatní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1600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400" b="1" kern="1200">
                          <a:solidFill>
                            <a:schemeClr val="tx1"/>
                          </a:solidFill>
                          <a:latin typeface="Arial Narrow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0,2 %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541337" y="4392168"/>
            <a:ext cx="7991475" cy="16312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357188"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*)	zejména zúčtování odpisů u majetku pořízeného z dotace a převedených prostředků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příspěvku (179 302 tis. Kč), </a:t>
            </a:r>
            <a:r>
              <a:rPr lang="cs-CZ" altLang="cs-CZ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výnosy ve         formě poplatků za studium – tvorba stipendijního 	</a:t>
            </a:r>
            <a:r>
              <a:rPr lang="cs-CZ" altLang="cs-CZ" sz="2000" dirty="0" smtClean="0">
                <a:latin typeface="Arial" charset="0"/>
                <a:cs typeface="Arial" charset="0"/>
              </a:rPr>
              <a:t>fondu	(11 077 tis. Kč), prostředky projektů od hlavního řešitele (18 457 tis. Kč), ostatní výnosy (náhrady škod od pojišťoven, studentů – 2 685 tis. Kč).</a:t>
            </a:r>
          </a:p>
        </p:txBody>
      </p:sp>
    </p:spTree>
    <p:extLst>
      <p:ext uri="{BB962C8B-B14F-4D97-AF65-F5344CB8AC3E}">
        <p14:creationId xmlns:p14="http://schemas.microsoft.com/office/powerpoint/2010/main" val="34764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15279</TotalTime>
  <Words>2974</Words>
  <Application>Microsoft Office PowerPoint</Application>
  <PresentationFormat>Předvádění na obrazovce (4:3)</PresentationFormat>
  <Paragraphs>1159</Paragraphs>
  <Slides>42</Slides>
  <Notes>42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1" baseType="lpstr">
      <vt:lpstr>Arial</vt:lpstr>
      <vt:lpstr>Arial Narrow</vt:lpstr>
      <vt:lpstr>Berlin CE</vt:lpstr>
      <vt:lpstr>J Baskerville TxN CE</vt:lpstr>
      <vt:lpstr>Times New Roman</vt:lpstr>
      <vt:lpstr>Wingdings</vt:lpstr>
      <vt:lpstr>Výchozí návrh</vt:lpstr>
      <vt:lpstr>1_Výchozí návrh</vt:lpstr>
      <vt:lpstr>List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výroční hospodaření 2018</dc:title>
  <dc:creator>Večeřová;Černý</dc:creator>
  <cp:lastModifiedBy>Rektorát UTB ve Zlíně</cp:lastModifiedBy>
  <cp:revision>1302</cp:revision>
  <cp:lastPrinted>2019-04-03T12:03:16Z</cp:lastPrinted>
  <dcterms:created xsi:type="dcterms:W3CDTF">2006-02-27T10:09:50Z</dcterms:created>
  <dcterms:modified xsi:type="dcterms:W3CDTF">2019-05-14T11:43:36Z</dcterms:modified>
</cp:coreProperties>
</file>