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411" r:id="rId5"/>
    <p:sldId id="408" r:id="rId6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  <p:cmAuthor id="2" name="Jana Mikesková" initials="JM" lastIdx="1" clrIdx="1">
    <p:extLst>
      <p:ext uri="{19B8F6BF-5375-455C-9EA6-DF929625EA0E}">
        <p15:presenceInfo xmlns:p15="http://schemas.microsoft.com/office/powerpoint/2012/main" userId="S-1-5-21-770070720-3945125243-2690725130-537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993300"/>
    <a:srgbClr val="FF6600"/>
    <a:srgbClr val="FF1A0A"/>
    <a:srgbClr val="D0D0CE"/>
    <a:srgbClr val="58A8EA"/>
    <a:srgbClr val="7CCE7C"/>
    <a:srgbClr val="79B395"/>
    <a:srgbClr val="FFC58B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2" autoAdjust="0"/>
    <p:restoredTop sz="87870" autoAdjust="0"/>
  </p:normalViewPr>
  <p:slideViewPr>
    <p:cSldViewPr>
      <p:cViewPr varScale="1">
        <p:scale>
          <a:sx n="101" d="100"/>
          <a:sy n="101" d="100"/>
        </p:scale>
        <p:origin x="22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0"/>
            <a:ext cx="294614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0"/>
            <a:ext cx="2946144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28167"/>
            <a:ext cx="294614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428167"/>
            <a:ext cx="2946144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0"/>
            <a:ext cx="294614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1" y="0"/>
            <a:ext cx="2946144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54" y="4714879"/>
            <a:ext cx="543716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28167"/>
            <a:ext cx="294614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1" y="9428167"/>
            <a:ext cx="2946144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42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Počet aktivních studií dle SIMS </a:t>
            </a:r>
            <a:br>
              <a:rPr lang="cs-CZ" dirty="0"/>
            </a:br>
            <a:r>
              <a:rPr lang="cs-CZ" dirty="0"/>
              <a:t>k 31. 12. 2022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Lenka Drábková</a:t>
            </a:r>
          </a:p>
        </p:txBody>
      </p:sp>
    </p:spTree>
    <p:extLst>
      <p:ext uri="{BB962C8B-B14F-4D97-AF65-F5344CB8AC3E}">
        <p14:creationId xmlns:p14="http://schemas.microsoft.com/office/powerpoint/2010/main" val="55807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000" dirty="0"/>
              <a:t>Počet aktivních studií dle SIMS k 31. 12. 2022 (k 31. 10. 2022)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>
              <a:latin typeface="+mn-lt"/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2213036684"/>
              </p:ext>
            </p:extLst>
          </p:nvPr>
        </p:nvGraphicFramePr>
        <p:xfrm>
          <a:off x="251520" y="908720"/>
          <a:ext cx="327585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40527"/>
              </p:ext>
            </p:extLst>
          </p:nvPr>
        </p:nvGraphicFramePr>
        <p:xfrm>
          <a:off x="1475656" y="980728"/>
          <a:ext cx="6624736" cy="524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363729029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1113819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72664535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71438092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07953590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230121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chemeClr val="tx1"/>
                          </a:solidFill>
                        </a:rPr>
                        <a:t>Fakulta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chemeClr val="tx1"/>
                          </a:solidFill>
                        </a:rPr>
                        <a:t>BSP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chemeClr val="tx1"/>
                          </a:solidFill>
                        </a:rPr>
                        <a:t>MSP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chemeClr val="tx1"/>
                          </a:solidFill>
                        </a:rPr>
                        <a:t>NMSP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chemeClr val="tx1"/>
                          </a:solidFill>
                        </a:rPr>
                        <a:t>DSP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>
                          <a:solidFill>
                            <a:schemeClr val="tx1"/>
                          </a:solidFill>
                        </a:rPr>
                        <a:t>Celkem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570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/>
                        <a:t>FAI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967 (1042)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343 (363)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80 (99)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1390 (1504) </a:t>
                      </a:r>
                    </a:p>
                    <a:p>
                      <a:r>
                        <a:rPr lang="cs-CZ" sz="1700" dirty="0">
                          <a:solidFill>
                            <a:srgbClr val="FF0000"/>
                          </a:solidFill>
                        </a:rPr>
                        <a:t>-114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79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/>
                        <a:t>FAME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1175 (1395)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679 (798)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121 (131)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1975 (2324) </a:t>
                      </a:r>
                    </a:p>
                    <a:p>
                      <a:r>
                        <a:rPr lang="cs-CZ" sz="1700" b="1" dirty="0">
                          <a:solidFill>
                            <a:srgbClr val="FF0000"/>
                          </a:solidFill>
                        </a:rPr>
                        <a:t>-349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58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1403 (1451)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213 (215)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255 (266)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9 (9)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1880 (1941) </a:t>
                      </a:r>
                    </a:p>
                    <a:p>
                      <a:r>
                        <a:rPr lang="cs-CZ" sz="1700" dirty="0">
                          <a:solidFill>
                            <a:srgbClr val="FF0000"/>
                          </a:solidFill>
                        </a:rPr>
                        <a:t>-61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649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/>
                        <a:t>FLKŘ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858 (932)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351 (375)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1209 (1307) </a:t>
                      </a:r>
                    </a:p>
                    <a:p>
                      <a:r>
                        <a:rPr lang="cs-CZ" sz="1700" dirty="0">
                          <a:solidFill>
                            <a:srgbClr val="FF0000"/>
                          </a:solidFill>
                        </a:rPr>
                        <a:t>-98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886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/>
                        <a:t>FMK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699 (714)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384 (391)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38 (46)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1121 (1151) </a:t>
                      </a:r>
                    </a:p>
                    <a:p>
                      <a:r>
                        <a:rPr lang="cs-CZ" sz="1700" dirty="0">
                          <a:solidFill>
                            <a:srgbClr val="FF0000"/>
                          </a:solidFill>
                        </a:rPr>
                        <a:t>-30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393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/>
                        <a:t>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1075 (1173)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343 (351)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107 (108)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1525 (1632) </a:t>
                      </a:r>
                    </a:p>
                    <a:p>
                      <a:r>
                        <a:rPr lang="cs-CZ" sz="1700" dirty="0">
                          <a:solidFill>
                            <a:srgbClr val="FF0000"/>
                          </a:solidFill>
                        </a:rPr>
                        <a:t>-107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613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dirty="0"/>
                        <a:t>UNI-CPS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56 (55)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56 (55) </a:t>
                      </a:r>
                    </a:p>
                    <a:p>
                      <a:r>
                        <a:rPr lang="cs-CZ" sz="1700" dirty="0">
                          <a:solidFill>
                            <a:srgbClr val="FF0000"/>
                          </a:solidFill>
                        </a:rPr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4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700" b="1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6177 (6707)</a:t>
                      </a:r>
                    </a:p>
                    <a:p>
                      <a:r>
                        <a:rPr lang="cs-CZ" sz="1700" b="1" dirty="0">
                          <a:solidFill>
                            <a:srgbClr val="FF0000"/>
                          </a:solidFill>
                        </a:rPr>
                        <a:t>-530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213 (215) </a:t>
                      </a:r>
                    </a:p>
                    <a:p>
                      <a:r>
                        <a:rPr lang="cs-CZ" sz="1700" b="1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2355 (2544) </a:t>
                      </a:r>
                    </a:p>
                    <a:p>
                      <a:r>
                        <a:rPr lang="cs-CZ" sz="1700" b="1" dirty="0">
                          <a:solidFill>
                            <a:srgbClr val="FF0000"/>
                          </a:solidFill>
                        </a:rPr>
                        <a:t>-189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411 (448) </a:t>
                      </a:r>
                    </a:p>
                    <a:p>
                      <a:r>
                        <a:rPr lang="cs-CZ" sz="1700" b="1" dirty="0">
                          <a:solidFill>
                            <a:srgbClr val="FF0000"/>
                          </a:solidFill>
                        </a:rPr>
                        <a:t>-37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b="1" dirty="0"/>
                        <a:t>9156 (9914) </a:t>
                      </a:r>
                    </a:p>
                    <a:p>
                      <a:r>
                        <a:rPr lang="cs-CZ" sz="1700" b="1" dirty="0">
                          <a:solidFill>
                            <a:srgbClr val="FF0000"/>
                          </a:solidFill>
                        </a:rPr>
                        <a:t>-758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371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340091"/>
      </p:ext>
    </p:extLst>
  </p:cSld>
  <p:clrMapOvr>
    <a:masterClrMapping/>
  </p:clrMapOvr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3" ma:contentTypeDescription="Vytvoří nový dokument" ma:contentTypeScope="" ma:versionID="55c15fa6efdae6bfe4d70c2a8c93d53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27713fb3ca553085f77d886b6af86e57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335239-DC7F-4F5E-9A0B-AC6C1EA0A31F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b8e1fae8-c9da-4f2e-9a78-1df90a178af4"/>
    <ds:schemaRef ds:uri="http://schemas.microsoft.com/office/infopath/2007/PartnerControls"/>
    <ds:schemaRef ds:uri="http://purl.org/dc/elements/1.1/"/>
    <ds:schemaRef ds:uri="fc4b360f-9c6e-4c32-a22a-07301f39663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3FCDD2A-8B19-4A92-B1C5-9255B0E462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21891</TotalTime>
  <Words>205</Words>
  <Application>Microsoft Office PowerPoint</Application>
  <PresentationFormat>Předvádění na obrazovce (4:3)</PresentationFormat>
  <Paragraphs>70</Paragraphs>
  <Slides>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Arial Narrow</vt:lpstr>
      <vt:lpstr>VZ - Personalní</vt:lpstr>
      <vt:lpstr>Počet aktivních studií dle SIMS  k 31. 12. 2022</vt:lpstr>
      <vt:lpstr>Počet aktivních studií dle SIMS k 31. 12. 2022 (k 31. 10. 2022)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Lenka Drábková</cp:lastModifiedBy>
  <cp:revision>596</cp:revision>
  <cp:lastPrinted>2023-01-26T14:44:55Z</cp:lastPrinted>
  <dcterms:created xsi:type="dcterms:W3CDTF">2011-01-17T07:56:05Z</dcterms:created>
  <dcterms:modified xsi:type="dcterms:W3CDTF">2023-02-22T16:00:08Z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