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5"/>
  </p:notesMasterIdLst>
  <p:handoutMasterIdLst>
    <p:handoutMasterId r:id="rId86"/>
  </p:handoutMasterIdLst>
  <p:sldIdLst>
    <p:sldId id="294" r:id="rId2"/>
    <p:sldId id="420" r:id="rId3"/>
    <p:sldId id="525" r:id="rId4"/>
    <p:sldId id="460" r:id="rId5"/>
    <p:sldId id="490" r:id="rId6"/>
    <p:sldId id="491" r:id="rId7"/>
    <p:sldId id="492" r:id="rId8"/>
    <p:sldId id="494" r:id="rId9"/>
    <p:sldId id="449" r:id="rId10"/>
    <p:sldId id="463" r:id="rId11"/>
    <p:sldId id="415" r:id="rId12"/>
    <p:sldId id="658" r:id="rId13"/>
    <p:sldId id="620" r:id="rId14"/>
    <p:sldId id="659" r:id="rId15"/>
    <p:sldId id="660" r:id="rId16"/>
    <p:sldId id="661" r:id="rId17"/>
    <p:sldId id="666" r:id="rId18"/>
    <p:sldId id="665" r:id="rId19"/>
    <p:sldId id="563" r:id="rId20"/>
    <p:sldId id="651" r:id="rId21"/>
    <p:sldId id="650" r:id="rId22"/>
    <p:sldId id="614" r:id="rId23"/>
    <p:sldId id="616" r:id="rId24"/>
    <p:sldId id="653" r:id="rId25"/>
    <p:sldId id="654" r:id="rId26"/>
    <p:sldId id="453" r:id="rId27"/>
    <p:sldId id="625" r:id="rId28"/>
    <p:sldId id="655" r:id="rId29"/>
    <p:sldId id="644" r:id="rId30"/>
    <p:sldId id="455" r:id="rId31"/>
    <p:sldId id="615" r:id="rId32"/>
    <p:sldId id="609" r:id="rId33"/>
    <p:sldId id="663" r:id="rId34"/>
    <p:sldId id="664" r:id="rId35"/>
    <p:sldId id="604" r:id="rId36"/>
    <p:sldId id="606" r:id="rId37"/>
    <p:sldId id="568" r:id="rId38"/>
    <p:sldId id="570" r:id="rId39"/>
    <p:sldId id="590" r:id="rId40"/>
    <p:sldId id="565" r:id="rId41"/>
    <p:sldId id="566" r:id="rId42"/>
    <p:sldId id="567" r:id="rId43"/>
    <p:sldId id="468" r:id="rId44"/>
    <p:sldId id="571" r:id="rId45"/>
    <p:sldId id="581" r:id="rId46"/>
    <p:sldId id="610" r:id="rId47"/>
    <p:sldId id="611" r:id="rId48"/>
    <p:sldId id="469" r:id="rId49"/>
    <p:sldId id="628" r:id="rId50"/>
    <p:sldId id="475" r:id="rId51"/>
    <p:sldId id="514" r:id="rId52"/>
    <p:sldId id="539" r:id="rId53"/>
    <p:sldId id="515" r:id="rId54"/>
    <p:sldId id="477" r:id="rId55"/>
    <p:sldId id="519" r:id="rId56"/>
    <p:sldId id="517" r:id="rId57"/>
    <p:sldId id="591" r:id="rId58"/>
    <p:sldId id="592" r:id="rId59"/>
    <p:sldId id="593" r:id="rId60"/>
    <p:sldId id="594" r:id="rId61"/>
    <p:sldId id="595" r:id="rId62"/>
    <p:sldId id="479" r:id="rId63"/>
    <p:sldId id="480" r:id="rId64"/>
    <p:sldId id="529" r:id="rId65"/>
    <p:sldId id="530" r:id="rId66"/>
    <p:sldId id="531" r:id="rId67"/>
    <p:sldId id="481" r:id="rId68"/>
    <p:sldId id="508" r:id="rId69"/>
    <p:sldId id="577" r:id="rId70"/>
    <p:sldId id="583" r:id="rId71"/>
    <p:sldId id="518" r:id="rId72"/>
    <p:sldId id="540" r:id="rId73"/>
    <p:sldId id="368" r:id="rId74"/>
    <p:sldId id="544" r:id="rId75"/>
    <p:sldId id="552" r:id="rId76"/>
    <p:sldId id="589" r:id="rId77"/>
    <p:sldId id="619" r:id="rId78"/>
    <p:sldId id="636" r:id="rId79"/>
    <p:sldId id="637" r:id="rId80"/>
    <p:sldId id="657" r:id="rId81"/>
    <p:sldId id="656" r:id="rId82"/>
    <p:sldId id="486" r:id="rId83"/>
    <p:sldId id="342" r:id="rId84"/>
  </p:sldIdLst>
  <p:sldSz cx="9144000" cy="6858000" type="screen4x3"/>
  <p:notesSz cx="6808788" cy="9940925"/>
  <p:defaultTextStyle>
    <a:defPPr>
      <a:defRPr lang="cs-CZ"/>
    </a:defPPr>
    <a:lvl1pPr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5pPr>
    <a:lvl6pPr marL="2286000" algn="l" defTabSz="914400" rtl="0" eaLnBrk="1" latinLnBrk="0" hangingPunct="1">
      <a:defRPr kern="1200">
        <a:solidFill>
          <a:schemeClr val="tx1"/>
        </a:solidFill>
        <a:latin typeface="Arial Narrow" panose="020B0606020202030204" pitchFamily="34" charset="0"/>
        <a:ea typeface="+mn-ea"/>
        <a:cs typeface="+mn-cs"/>
      </a:defRPr>
    </a:lvl6pPr>
    <a:lvl7pPr marL="2743200" algn="l" defTabSz="914400" rtl="0" eaLnBrk="1" latinLnBrk="0" hangingPunct="1">
      <a:defRPr kern="1200">
        <a:solidFill>
          <a:schemeClr val="tx1"/>
        </a:solidFill>
        <a:latin typeface="Arial Narrow" panose="020B0606020202030204" pitchFamily="34" charset="0"/>
        <a:ea typeface="+mn-ea"/>
        <a:cs typeface="+mn-cs"/>
      </a:defRPr>
    </a:lvl7pPr>
    <a:lvl8pPr marL="3200400" algn="l" defTabSz="914400" rtl="0" eaLnBrk="1" latinLnBrk="0" hangingPunct="1">
      <a:defRPr kern="1200">
        <a:solidFill>
          <a:schemeClr val="tx1"/>
        </a:solidFill>
        <a:latin typeface="Arial Narrow" panose="020B0606020202030204" pitchFamily="34" charset="0"/>
        <a:ea typeface="+mn-ea"/>
        <a:cs typeface="+mn-cs"/>
      </a:defRPr>
    </a:lvl8pPr>
    <a:lvl9pPr marL="3657600" algn="l" defTabSz="914400" rtl="0" eaLnBrk="1" latinLnBrk="0" hangingPunct="1">
      <a:defRPr kern="1200">
        <a:solidFill>
          <a:schemeClr val="tx1"/>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vecerova" initials="h" lastIdx="13" clrIdx="0">
    <p:extLst>
      <p:ext uri="{19B8F6BF-5375-455C-9EA6-DF929625EA0E}">
        <p15:presenceInfo xmlns:p15="http://schemas.microsoft.com/office/powerpoint/2012/main" userId="hvecerov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9FA"/>
    <a:srgbClr val="FF6600"/>
    <a:srgbClr val="F0F0F0"/>
    <a:srgbClr val="FF1A0A"/>
    <a:srgbClr val="0000FF"/>
    <a:srgbClr val="FF8001"/>
    <a:srgbClr val="D0D0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12" autoAdjust="0"/>
    <p:restoredTop sz="95400" autoAdjust="0"/>
  </p:normalViewPr>
  <p:slideViewPr>
    <p:cSldViewPr>
      <p:cViewPr varScale="1">
        <p:scale>
          <a:sx n="81" d="100"/>
          <a:sy n="81" d="100"/>
        </p:scale>
        <p:origin x="1670" y="72"/>
      </p:cViewPr>
      <p:guideLst>
        <p:guide orient="horz" pos="2160"/>
        <p:guide pos="2880"/>
      </p:guideLst>
    </p:cSldViewPr>
  </p:slideViewPr>
  <p:outlineViewPr>
    <p:cViewPr>
      <p:scale>
        <a:sx n="33" d="100"/>
        <a:sy n="33" d="100"/>
      </p:scale>
      <p:origin x="0" y="-97906"/>
    </p:cViewPr>
  </p:outlineViewPr>
  <p:notesTextViewPr>
    <p:cViewPr>
      <p:scale>
        <a:sx n="100" d="100"/>
        <a:sy n="100" d="100"/>
      </p:scale>
      <p:origin x="0" y="0"/>
    </p:cViewPr>
  </p:notesTextViewPr>
  <p:sorterViewPr>
    <p:cViewPr varScale="1">
      <p:scale>
        <a:sx n="1" d="1"/>
        <a:sy n="1" d="1"/>
      </p:scale>
      <p:origin x="0" y="-1728"/>
    </p:cViewPr>
  </p:sorterViewPr>
  <p:notesViewPr>
    <p:cSldViewPr>
      <p:cViewPr varScale="1">
        <p:scale>
          <a:sx n="60" d="100"/>
          <a:sy n="60" d="100"/>
        </p:scale>
        <p:origin x="3202" y="38"/>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eaLnBrk="1" hangingPunct="1">
              <a:defRPr sz="1200">
                <a:latin typeface="Arial" charset="0"/>
              </a:defRPr>
            </a:lvl1pPr>
          </a:lstStyle>
          <a:p>
            <a:pPr>
              <a:defRPr/>
            </a:pPr>
            <a:endParaRPr lang="cs-CZ"/>
          </a:p>
        </p:txBody>
      </p:sp>
      <p:sp>
        <p:nvSpPr>
          <p:cNvPr id="8195" name="Rectangle 3"/>
          <p:cNvSpPr>
            <a:spLocks noGrp="1" noChangeArrowheads="1"/>
          </p:cNvSpPr>
          <p:nvPr>
            <p:ph type="dt" sz="quarter" idx="1"/>
          </p:nvPr>
        </p:nvSpPr>
        <p:spPr bwMode="auto">
          <a:xfrm>
            <a:off x="3856038" y="0"/>
            <a:ext cx="2951162" cy="496888"/>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eaLnBrk="1" hangingPunct="1">
              <a:defRPr sz="1200">
                <a:latin typeface="Arial" charset="0"/>
              </a:defRPr>
            </a:lvl1pPr>
          </a:lstStyle>
          <a:p>
            <a:pPr>
              <a:defRPr/>
            </a:pPr>
            <a:endParaRPr lang="cs-CZ"/>
          </a:p>
        </p:txBody>
      </p:sp>
      <p:sp>
        <p:nvSpPr>
          <p:cNvPr id="8196" name="Rectangle 4"/>
          <p:cNvSpPr>
            <a:spLocks noGrp="1" noChangeArrowheads="1"/>
          </p:cNvSpPr>
          <p:nvPr>
            <p:ph type="ftr" sz="quarter" idx="2"/>
          </p:nvPr>
        </p:nvSpPr>
        <p:spPr bwMode="auto">
          <a:xfrm>
            <a:off x="0" y="9442450"/>
            <a:ext cx="2951163" cy="496888"/>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eaLnBrk="1" hangingPunct="1">
              <a:defRPr sz="1200">
                <a:latin typeface="Arial" charset="0"/>
              </a:defRPr>
            </a:lvl1pPr>
          </a:lstStyle>
          <a:p>
            <a:pPr>
              <a:defRPr/>
            </a:pPr>
            <a:endParaRPr lang="cs-CZ"/>
          </a:p>
        </p:txBody>
      </p:sp>
      <p:sp>
        <p:nvSpPr>
          <p:cNvPr id="8197" name="Rectangle 5"/>
          <p:cNvSpPr>
            <a:spLocks noGrp="1" noChangeArrowheads="1"/>
          </p:cNvSpPr>
          <p:nvPr>
            <p:ph type="sldNum" sz="quarter" idx="3"/>
          </p:nvPr>
        </p:nvSpPr>
        <p:spPr bwMode="auto">
          <a:xfrm>
            <a:off x="3856038" y="9442450"/>
            <a:ext cx="2951162" cy="496888"/>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5FF20C52-2008-43F6-90C2-AAB90BB05E2A}" type="slidenum">
              <a:rPr lang="cs-CZ" altLang="cs-CZ"/>
              <a:pPr>
                <a:defRPr/>
              </a:pPr>
              <a:t>‹#›</a:t>
            </a:fld>
            <a:endParaRPr lang="cs-CZ" altLang="cs-CZ"/>
          </a:p>
        </p:txBody>
      </p:sp>
    </p:spTree>
    <p:extLst>
      <p:ext uri="{BB962C8B-B14F-4D97-AF65-F5344CB8AC3E}">
        <p14:creationId xmlns:p14="http://schemas.microsoft.com/office/powerpoint/2010/main" val="884661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eaLnBrk="1" hangingPunct="1">
              <a:defRPr sz="1200">
                <a:latin typeface="Arial" charset="0"/>
              </a:defRPr>
            </a:lvl1pPr>
          </a:lstStyle>
          <a:p>
            <a:pPr>
              <a:defRPr/>
            </a:pPr>
            <a:endParaRPr lang="cs-CZ"/>
          </a:p>
        </p:txBody>
      </p:sp>
      <p:sp>
        <p:nvSpPr>
          <p:cNvPr id="4099" name="Rectangle 3"/>
          <p:cNvSpPr>
            <a:spLocks noGrp="1" noChangeArrowheads="1"/>
          </p:cNvSpPr>
          <p:nvPr>
            <p:ph type="dt" idx="1"/>
          </p:nvPr>
        </p:nvSpPr>
        <p:spPr bwMode="auto">
          <a:xfrm>
            <a:off x="3856038" y="0"/>
            <a:ext cx="2951162" cy="496888"/>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eaLnBrk="1" hangingPunct="1">
              <a:defRPr sz="1200">
                <a:latin typeface="Arial" charset="0"/>
              </a:defRPr>
            </a:lvl1pPr>
          </a:lstStyle>
          <a:p>
            <a:pPr>
              <a:defRPr/>
            </a:pPr>
            <a:endParaRPr lang="cs-CZ"/>
          </a:p>
        </p:txBody>
      </p:sp>
      <p:sp>
        <p:nvSpPr>
          <p:cNvPr id="3076" name="Rectangle 4"/>
          <p:cNvSpPr>
            <a:spLocks noGrp="1" noRot="1" noChangeAspect="1" noChangeArrowheads="1" noTextEdit="1"/>
          </p:cNvSpPr>
          <p:nvPr>
            <p:ph type="sldImg" idx="2"/>
          </p:nvPr>
        </p:nvSpPr>
        <p:spPr bwMode="auto">
          <a:xfrm>
            <a:off x="920750" y="746125"/>
            <a:ext cx="4968875"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2625" y="4721225"/>
            <a:ext cx="5443538" cy="4473575"/>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4102" name="Rectangle 6"/>
          <p:cNvSpPr>
            <a:spLocks noGrp="1" noChangeArrowheads="1"/>
          </p:cNvSpPr>
          <p:nvPr>
            <p:ph type="ftr" sz="quarter" idx="4"/>
          </p:nvPr>
        </p:nvSpPr>
        <p:spPr bwMode="auto">
          <a:xfrm>
            <a:off x="0" y="9442450"/>
            <a:ext cx="2951163" cy="496888"/>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eaLnBrk="1" hangingPunct="1">
              <a:defRPr sz="1200">
                <a:latin typeface="Arial" charset="0"/>
              </a:defRPr>
            </a:lvl1pPr>
          </a:lstStyle>
          <a:p>
            <a:pPr>
              <a:defRPr/>
            </a:pPr>
            <a:endParaRPr lang="cs-CZ"/>
          </a:p>
        </p:txBody>
      </p:sp>
      <p:sp>
        <p:nvSpPr>
          <p:cNvPr id="4103" name="Rectangle 7"/>
          <p:cNvSpPr>
            <a:spLocks noGrp="1" noChangeArrowheads="1"/>
          </p:cNvSpPr>
          <p:nvPr>
            <p:ph type="sldNum" sz="quarter" idx="5"/>
          </p:nvPr>
        </p:nvSpPr>
        <p:spPr bwMode="auto">
          <a:xfrm>
            <a:off x="3856038" y="9442450"/>
            <a:ext cx="2951162" cy="496888"/>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16A7121E-81CD-4D65-99F4-D3AE72DDDB46}" type="slidenum">
              <a:rPr lang="cs-CZ" altLang="cs-CZ"/>
              <a:pPr>
                <a:defRPr/>
              </a:pPr>
              <a:t>‹#›</a:t>
            </a:fld>
            <a:endParaRPr lang="cs-CZ" altLang="cs-CZ"/>
          </a:p>
        </p:txBody>
      </p:sp>
    </p:spTree>
    <p:extLst>
      <p:ext uri="{BB962C8B-B14F-4D97-AF65-F5344CB8AC3E}">
        <p14:creationId xmlns:p14="http://schemas.microsoft.com/office/powerpoint/2010/main" val="4055689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4588" indent="-228600">
              <a:spcBef>
                <a:spcPct val="30000"/>
              </a:spcBef>
              <a:defRPr sz="1200">
                <a:solidFill>
                  <a:schemeClr val="tx1"/>
                </a:solidFill>
                <a:latin typeface="Arial" panose="020B0604020202020204" pitchFamily="34" charset="0"/>
              </a:defRPr>
            </a:lvl3pPr>
            <a:lvl4pPr marL="1601788" indent="-228600">
              <a:spcBef>
                <a:spcPct val="30000"/>
              </a:spcBef>
              <a:defRPr sz="1200">
                <a:solidFill>
                  <a:schemeClr val="tx1"/>
                </a:solidFill>
                <a:latin typeface="Arial" panose="020B0604020202020204" pitchFamily="34" charset="0"/>
              </a:defRPr>
            </a:lvl4pPr>
            <a:lvl5pPr marL="2058988" indent="-228600">
              <a:spcBef>
                <a:spcPct val="30000"/>
              </a:spcBef>
              <a:defRPr sz="1200">
                <a:solidFill>
                  <a:schemeClr val="tx1"/>
                </a:solidFill>
                <a:latin typeface="Arial" panose="020B0604020202020204" pitchFamily="34" charset="0"/>
              </a:defRPr>
            </a:lvl5pPr>
            <a:lvl6pPr marL="2516188" indent="-228600" eaLnBrk="0" fontAlgn="base" hangingPunct="0">
              <a:spcBef>
                <a:spcPct val="30000"/>
              </a:spcBef>
              <a:spcAft>
                <a:spcPct val="0"/>
              </a:spcAft>
              <a:defRPr sz="1200">
                <a:solidFill>
                  <a:schemeClr val="tx1"/>
                </a:solidFill>
                <a:latin typeface="Arial" panose="020B0604020202020204" pitchFamily="34" charset="0"/>
              </a:defRPr>
            </a:lvl6pPr>
            <a:lvl7pPr marL="2973388" indent="-228600" eaLnBrk="0" fontAlgn="base" hangingPunct="0">
              <a:spcBef>
                <a:spcPct val="30000"/>
              </a:spcBef>
              <a:spcAft>
                <a:spcPct val="0"/>
              </a:spcAft>
              <a:defRPr sz="1200">
                <a:solidFill>
                  <a:schemeClr val="tx1"/>
                </a:solidFill>
                <a:latin typeface="Arial" panose="020B0604020202020204" pitchFamily="34" charset="0"/>
              </a:defRPr>
            </a:lvl7pPr>
            <a:lvl8pPr marL="3430588" indent="-228600" eaLnBrk="0" fontAlgn="base" hangingPunct="0">
              <a:spcBef>
                <a:spcPct val="30000"/>
              </a:spcBef>
              <a:spcAft>
                <a:spcPct val="0"/>
              </a:spcAft>
              <a:defRPr sz="1200">
                <a:solidFill>
                  <a:schemeClr val="tx1"/>
                </a:solidFill>
                <a:latin typeface="Arial" panose="020B0604020202020204" pitchFamily="34" charset="0"/>
              </a:defRPr>
            </a:lvl8pPr>
            <a:lvl9pPr marL="3887788"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9EF13FC-C892-4793-A7D2-65DE86135A8C}" type="slidenum">
              <a:rPr lang="cs-CZ" altLang="cs-CZ" smtClean="0"/>
              <a:pPr>
                <a:spcBef>
                  <a:spcPct val="0"/>
                </a:spcBef>
              </a:pPr>
              <a:t>1</a:t>
            </a:fld>
            <a:endParaRPr lang="cs-CZ" altLang="cs-CZ"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latin typeface="Arial" panose="020B0604020202020204" pitchFamily="34" charset="0"/>
            </a:endParaRPr>
          </a:p>
        </p:txBody>
      </p:sp>
    </p:spTree>
    <p:extLst>
      <p:ext uri="{BB962C8B-B14F-4D97-AF65-F5344CB8AC3E}">
        <p14:creationId xmlns:p14="http://schemas.microsoft.com/office/powerpoint/2010/main" val="1767978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a:ln/>
        </p:spPr>
      </p:sp>
      <p:sp>
        <p:nvSpPr>
          <p:cNvPr id="8195"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Arial" panose="020B0604020202020204" pitchFamily="34" charset="0"/>
            </a:endParaRPr>
          </a:p>
        </p:txBody>
      </p:sp>
      <p:sp>
        <p:nvSpPr>
          <p:cNvPr id="8196"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defRPr>
            </a:lvl1pPr>
            <a:lvl2pPr marL="742950" indent="-285750">
              <a:defRPr>
                <a:solidFill>
                  <a:schemeClr val="tx1"/>
                </a:solidFill>
                <a:latin typeface="Arial Narrow" panose="020B0606020202030204" pitchFamily="34" charset="0"/>
              </a:defRPr>
            </a:lvl2pPr>
            <a:lvl3pPr marL="1144588" indent="-228600">
              <a:defRPr>
                <a:solidFill>
                  <a:schemeClr val="tx1"/>
                </a:solidFill>
                <a:latin typeface="Arial Narrow" panose="020B0606020202030204" pitchFamily="34" charset="0"/>
              </a:defRPr>
            </a:lvl3pPr>
            <a:lvl4pPr marL="1601788" indent="-228600">
              <a:defRPr>
                <a:solidFill>
                  <a:schemeClr val="tx1"/>
                </a:solidFill>
                <a:latin typeface="Arial Narrow" panose="020B0606020202030204" pitchFamily="34" charset="0"/>
              </a:defRPr>
            </a:lvl4pPr>
            <a:lvl5pPr marL="2058988" indent="-228600">
              <a:defRPr>
                <a:solidFill>
                  <a:schemeClr val="tx1"/>
                </a:solidFill>
                <a:latin typeface="Arial Narrow" panose="020B0606020202030204" pitchFamily="34" charset="0"/>
              </a:defRPr>
            </a:lvl5pPr>
            <a:lvl6pPr marL="2516188" indent="-228600" eaLnBrk="0" fontAlgn="base" hangingPunct="0">
              <a:spcBef>
                <a:spcPct val="0"/>
              </a:spcBef>
              <a:spcAft>
                <a:spcPct val="0"/>
              </a:spcAft>
              <a:defRPr>
                <a:solidFill>
                  <a:schemeClr val="tx1"/>
                </a:solidFill>
                <a:latin typeface="Arial Narrow" panose="020B0606020202030204" pitchFamily="34" charset="0"/>
              </a:defRPr>
            </a:lvl6pPr>
            <a:lvl7pPr marL="2973388" indent="-228600" eaLnBrk="0" fontAlgn="base" hangingPunct="0">
              <a:spcBef>
                <a:spcPct val="0"/>
              </a:spcBef>
              <a:spcAft>
                <a:spcPct val="0"/>
              </a:spcAft>
              <a:defRPr>
                <a:solidFill>
                  <a:schemeClr val="tx1"/>
                </a:solidFill>
                <a:latin typeface="Arial Narrow" panose="020B0606020202030204" pitchFamily="34" charset="0"/>
              </a:defRPr>
            </a:lvl7pPr>
            <a:lvl8pPr marL="3430588" indent="-228600" eaLnBrk="0" fontAlgn="base" hangingPunct="0">
              <a:spcBef>
                <a:spcPct val="0"/>
              </a:spcBef>
              <a:spcAft>
                <a:spcPct val="0"/>
              </a:spcAft>
              <a:defRPr>
                <a:solidFill>
                  <a:schemeClr val="tx1"/>
                </a:solidFill>
                <a:latin typeface="Arial Narrow" panose="020B0606020202030204" pitchFamily="34" charset="0"/>
              </a:defRPr>
            </a:lvl8pPr>
            <a:lvl9pPr marL="3887788" indent="-228600" eaLnBrk="0" fontAlgn="base" hangingPunct="0">
              <a:spcBef>
                <a:spcPct val="0"/>
              </a:spcBef>
              <a:spcAft>
                <a:spcPct val="0"/>
              </a:spcAft>
              <a:defRPr>
                <a:solidFill>
                  <a:schemeClr val="tx1"/>
                </a:solidFill>
                <a:latin typeface="Arial Narrow" panose="020B0606020202030204" pitchFamily="34" charset="0"/>
              </a:defRPr>
            </a:lvl9pPr>
          </a:lstStyle>
          <a:p>
            <a:fld id="{FDA38F19-EB24-4816-B7B1-9DEDD755BF62}" type="slidenum">
              <a:rPr lang="cs-CZ" altLang="cs-CZ" smtClean="0">
                <a:latin typeface="Arial" panose="020B0604020202020204" pitchFamily="34" charset="0"/>
              </a:rPr>
              <a:pPr/>
              <a:t>2</a:t>
            </a:fld>
            <a:endParaRPr lang="cs-CZ" altLang="cs-CZ" smtClean="0">
              <a:latin typeface="Arial" panose="020B0604020202020204" pitchFamily="34" charset="0"/>
            </a:endParaRPr>
          </a:p>
        </p:txBody>
      </p:sp>
    </p:spTree>
    <p:extLst>
      <p:ext uri="{BB962C8B-B14F-4D97-AF65-F5344CB8AC3E}">
        <p14:creationId xmlns:p14="http://schemas.microsoft.com/office/powerpoint/2010/main" val="1954750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16A7121E-81CD-4D65-99F4-D3AE72DDDB46}" type="slidenum">
              <a:rPr lang="cs-CZ" altLang="cs-CZ" smtClean="0"/>
              <a:pPr>
                <a:defRPr/>
              </a:pPr>
              <a:t>32</a:t>
            </a:fld>
            <a:endParaRPr lang="cs-CZ" altLang="cs-CZ"/>
          </a:p>
        </p:txBody>
      </p:sp>
    </p:spTree>
    <p:extLst>
      <p:ext uri="{BB962C8B-B14F-4D97-AF65-F5344CB8AC3E}">
        <p14:creationId xmlns:p14="http://schemas.microsoft.com/office/powerpoint/2010/main" val="474109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pro obrázek snímku 1"/>
          <p:cNvSpPr>
            <a:spLocks noGrp="1" noRot="1" noChangeAspect="1" noTextEdit="1"/>
          </p:cNvSpPr>
          <p:nvPr>
            <p:ph type="sldImg"/>
          </p:nvPr>
        </p:nvSpPr>
        <p:spPr>
          <a:ln/>
        </p:spPr>
      </p:sp>
      <p:sp>
        <p:nvSpPr>
          <p:cNvPr id="41987"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Arial" panose="020B0604020202020204" pitchFamily="34" charset="0"/>
            </a:endParaRPr>
          </a:p>
        </p:txBody>
      </p:sp>
      <p:sp>
        <p:nvSpPr>
          <p:cNvPr id="41988"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4588" indent="-228600">
              <a:spcBef>
                <a:spcPct val="30000"/>
              </a:spcBef>
              <a:defRPr sz="1200">
                <a:solidFill>
                  <a:schemeClr val="tx1"/>
                </a:solidFill>
                <a:latin typeface="Arial" panose="020B0604020202020204" pitchFamily="34" charset="0"/>
              </a:defRPr>
            </a:lvl3pPr>
            <a:lvl4pPr marL="1601788" indent="-228600">
              <a:spcBef>
                <a:spcPct val="30000"/>
              </a:spcBef>
              <a:defRPr sz="1200">
                <a:solidFill>
                  <a:schemeClr val="tx1"/>
                </a:solidFill>
                <a:latin typeface="Arial" panose="020B0604020202020204" pitchFamily="34" charset="0"/>
              </a:defRPr>
            </a:lvl4pPr>
            <a:lvl5pPr marL="2058988" indent="-228600">
              <a:spcBef>
                <a:spcPct val="30000"/>
              </a:spcBef>
              <a:defRPr sz="1200">
                <a:solidFill>
                  <a:schemeClr val="tx1"/>
                </a:solidFill>
                <a:latin typeface="Arial" panose="020B0604020202020204" pitchFamily="34" charset="0"/>
              </a:defRPr>
            </a:lvl5pPr>
            <a:lvl6pPr marL="2516188" indent="-228600" eaLnBrk="0" fontAlgn="base" hangingPunct="0">
              <a:spcBef>
                <a:spcPct val="30000"/>
              </a:spcBef>
              <a:spcAft>
                <a:spcPct val="0"/>
              </a:spcAft>
              <a:defRPr sz="1200">
                <a:solidFill>
                  <a:schemeClr val="tx1"/>
                </a:solidFill>
                <a:latin typeface="Arial" panose="020B0604020202020204" pitchFamily="34" charset="0"/>
              </a:defRPr>
            </a:lvl6pPr>
            <a:lvl7pPr marL="2973388" indent="-228600" eaLnBrk="0" fontAlgn="base" hangingPunct="0">
              <a:spcBef>
                <a:spcPct val="30000"/>
              </a:spcBef>
              <a:spcAft>
                <a:spcPct val="0"/>
              </a:spcAft>
              <a:defRPr sz="1200">
                <a:solidFill>
                  <a:schemeClr val="tx1"/>
                </a:solidFill>
                <a:latin typeface="Arial" panose="020B0604020202020204" pitchFamily="34" charset="0"/>
              </a:defRPr>
            </a:lvl7pPr>
            <a:lvl8pPr marL="3430588" indent="-228600" eaLnBrk="0" fontAlgn="base" hangingPunct="0">
              <a:spcBef>
                <a:spcPct val="30000"/>
              </a:spcBef>
              <a:spcAft>
                <a:spcPct val="0"/>
              </a:spcAft>
              <a:defRPr sz="1200">
                <a:solidFill>
                  <a:schemeClr val="tx1"/>
                </a:solidFill>
                <a:latin typeface="Arial" panose="020B0604020202020204" pitchFamily="34" charset="0"/>
              </a:defRPr>
            </a:lvl8pPr>
            <a:lvl9pPr marL="3887788"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B34688-E7AD-49EB-9322-D9AF2C515A1C}" type="slidenum">
              <a:rPr lang="cs-CZ" altLang="cs-CZ" smtClean="0"/>
              <a:pPr>
                <a:spcBef>
                  <a:spcPct val="0"/>
                </a:spcBef>
              </a:pPr>
              <a:t>43</a:t>
            </a:fld>
            <a:endParaRPr lang="cs-CZ" altLang="cs-CZ" smtClean="0"/>
          </a:p>
        </p:txBody>
      </p:sp>
    </p:spTree>
    <p:extLst>
      <p:ext uri="{BB962C8B-B14F-4D97-AF65-F5344CB8AC3E}">
        <p14:creationId xmlns:p14="http://schemas.microsoft.com/office/powerpoint/2010/main" val="26870819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Zástupný symbol pro obrázek snímku 1"/>
          <p:cNvSpPr>
            <a:spLocks noGrp="1" noRot="1" noChangeAspect="1" noTextEdit="1"/>
          </p:cNvSpPr>
          <p:nvPr>
            <p:ph type="sldImg"/>
          </p:nvPr>
        </p:nvSpPr>
        <p:spPr>
          <a:ln/>
        </p:spPr>
      </p:sp>
      <p:sp>
        <p:nvSpPr>
          <p:cNvPr id="46083"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Arial" panose="020B0604020202020204" pitchFamily="34" charset="0"/>
            </a:endParaRPr>
          </a:p>
        </p:txBody>
      </p:sp>
      <p:sp>
        <p:nvSpPr>
          <p:cNvPr id="46084"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4588" indent="-228600">
              <a:spcBef>
                <a:spcPct val="30000"/>
              </a:spcBef>
              <a:defRPr sz="1200">
                <a:solidFill>
                  <a:schemeClr val="tx1"/>
                </a:solidFill>
                <a:latin typeface="Arial" panose="020B0604020202020204" pitchFamily="34" charset="0"/>
              </a:defRPr>
            </a:lvl3pPr>
            <a:lvl4pPr marL="1601788" indent="-228600">
              <a:spcBef>
                <a:spcPct val="30000"/>
              </a:spcBef>
              <a:defRPr sz="1200">
                <a:solidFill>
                  <a:schemeClr val="tx1"/>
                </a:solidFill>
                <a:latin typeface="Arial" panose="020B0604020202020204" pitchFamily="34" charset="0"/>
              </a:defRPr>
            </a:lvl4pPr>
            <a:lvl5pPr marL="2058988" indent="-228600">
              <a:spcBef>
                <a:spcPct val="30000"/>
              </a:spcBef>
              <a:defRPr sz="1200">
                <a:solidFill>
                  <a:schemeClr val="tx1"/>
                </a:solidFill>
                <a:latin typeface="Arial" panose="020B0604020202020204" pitchFamily="34" charset="0"/>
              </a:defRPr>
            </a:lvl5pPr>
            <a:lvl6pPr marL="2516188" indent="-228600" eaLnBrk="0" fontAlgn="base" hangingPunct="0">
              <a:spcBef>
                <a:spcPct val="30000"/>
              </a:spcBef>
              <a:spcAft>
                <a:spcPct val="0"/>
              </a:spcAft>
              <a:defRPr sz="1200">
                <a:solidFill>
                  <a:schemeClr val="tx1"/>
                </a:solidFill>
                <a:latin typeface="Arial" panose="020B0604020202020204" pitchFamily="34" charset="0"/>
              </a:defRPr>
            </a:lvl6pPr>
            <a:lvl7pPr marL="2973388" indent="-228600" eaLnBrk="0" fontAlgn="base" hangingPunct="0">
              <a:spcBef>
                <a:spcPct val="30000"/>
              </a:spcBef>
              <a:spcAft>
                <a:spcPct val="0"/>
              </a:spcAft>
              <a:defRPr sz="1200">
                <a:solidFill>
                  <a:schemeClr val="tx1"/>
                </a:solidFill>
                <a:latin typeface="Arial" panose="020B0604020202020204" pitchFamily="34" charset="0"/>
              </a:defRPr>
            </a:lvl7pPr>
            <a:lvl8pPr marL="3430588" indent="-228600" eaLnBrk="0" fontAlgn="base" hangingPunct="0">
              <a:spcBef>
                <a:spcPct val="30000"/>
              </a:spcBef>
              <a:spcAft>
                <a:spcPct val="0"/>
              </a:spcAft>
              <a:defRPr sz="1200">
                <a:solidFill>
                  <a:schemeClr val="tx1"/>
                </a:solidFill>
                <a:latin typeface="Arial" panose="020B0604020202020204" pitchFamily="34" charset="0"/>
              </a:defRPr>
            </a:lvl8pPr>
            <a:lvl9pPr marL="3887788"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E04B81B-2130-4C53-A413-E271D4687C4C}" type="slidenum">
              <a:rPr lang="cs-CZ" altLang="cs-CZ" smtClean="0"/>
              <a:pPr>
                <a:spcBef>
                  <a:spcPct val="0"/>
                </a:spcBef>
              </a:pPr>
              <a:t>48</a:t>
            </a:fld>
            <a:endParaRPr lang="cs-CZ" altLang="cs-CZ" smtClean="0"/>
          </a:p>
        </p:txBody>
      </p:sp>
    </p:spTree>
    <p:extLst>
      <p:ext uri="{BB962C8B-B14F-4D97-AF65-F5344CB8AC3E}">
        <p14:creationId xmlns:p14="http://schemas.microsoft.com/office/powerpoint/2010/main" val="17896873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Zástupný symbol pro obrázek snímku 1"/>
          <p:cNvSpPr>
            <a:spLocks noGrp="1" noRot="1" noChangeAspect="1" noTextEdit="1"/>
          </p:cNvSpPr>
          <p:nvPr>
            <p:ph type="sldImg"/>
          </p:nvPr>
        </p:nvSpPr>
        <p:spPr>
          <a:ln/>
        </p:spPr>
      </p:sp>
      <p:sp>
        <p:nvSpPr>
          <p:cNvPr id="46083"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Arial" panose="020B0604020202020204" pitchFamily="34" charset="0"/>
            </a:endParaRPr>
          </a:p>
        </p:txBody>
      </p:sp>
      <p:sp>
        <p:nvSpPr>
          <p:cNvPr id="46084"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4588" indent="-228600">
              <a:spcBef>
                <a:spcPct val="30000"/>
              </a:spcBef>
              <a:defRPr sz="1200">
                <a:solidFill>
                  <a:schemeClr val="tx1"/>
                </a:solidFill>
                <a:latin typeface="Arial" panose="020B0604020202020204" pitchFamily="34" charset="0"/>
              </a:defRPr>
            </a:lvl3pPr>
            <a:lvl4pPr marL="1601788" indent="-228600">
              <a:spcBef>
                <a:spcPct val="30000"/>
              </a:spcBef>
              <a:defRPr sz="1200">
                <a:solidFill>
                  <a:schemeClr val="tx1"/>
                </a:solidFill>
                <a:latin typeface="Arial" panose="020B0604020202020204" pitchFamily="34" charset="0"/>
              </a:defRPr>
            </a:lvl4pPr>
            <a:lvl5pPr marL="2058988" indent="-228600">
              <a:spcBef>
                <a:spcPct val="30000"/>
              </a:spcBef>
              <a:defRPr sz="1200">
                <a:solidFill>
                  <a:schemeClr val="tx1"/>
                </a:solidFill>
                <a:latin typeface="Arial" panose="020B0604020202020204" pitchFamily="34" charset="0"/>
              </a:defRPr>
            </a:lvl5pPr>
            <a:lvl6pPr marL="2516188" indent="-228600" eaLnBrk="0" fontAlgn="base" hangingPunct="0">
              <a:spcBef>
                <a:spcPct val="30000"/>
              </a:spcBef>
              <a:spcAft>
                <a:spcPct val="0"/>
              </a:spcAft>
              <a:defRPr sz="1200">
                <a:solidFill>
                  <a:schemeClr val="tx1"/>
                </a:solidFill>
                <a:latin typeface="Arial" panose="020B0604020202020204" pitchFamily="34" charset="0"/>
              </a:defRPr>
            </a:lvl6pPr>
            <a:lvl7pPr marL="2973388" indent="-228600" eaLnBrk="0" fontAlgn="base" hangingPunct="0">
              <a:spcBef>
                <a:spcPct val="30000"/>
              </a:spcBef>
              <a:spcAft>
                <a:spcPct val="0"/>
              </a:spcAft>
              <a:defRPr sz="1200">
                <a:solidFill>
                  <a:schemeClr val="tx1"/>
                </a:solidFill>
                <a:latin typeface="Arial" panose="020B0604020202020204" pitchFamily="34" charset="0"/>
              </a:defRPr>
            </a:lvl7pPr>
            <a:lvl8pPr marL="3430588" indent="-228600" eaLnBrk="0" fontAlgn="base" hangingPunct="0">
              <a:spcBef>
                <a:spcPct val="30000"/>
              </a:spcBef>
              <a:spcAft>
                <a:spcPct val="0"/>
              </a:spcAft>
              <a:defRPr sz="1200">
                <a:solidFill>
                  <a:schemeClr val="tx1"/>
                </a:solidFill>
                <a:latin typeface="Arial" panose="020B0604020202020204" pitchFamily="34" charset="0"/>
              </a:defRPr>
            </a:lvl8pPr>
            <a:lvl9pPr marL="3887788"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E04B81B-2130-4C53-A413-E271D4687C4C}" type="slidenum">
              <a:rPr lang="cs-CZ" altLang="cs-CZ" smtClean="0"/>
              <a:pPr>
                <a:spcBef>
                  <a:spcPct val="0"/>
                </a:spcBef>
              </a:pPr>
              <a:t>49</a:t>
            </a:fld>
            <a:endParaRPr lang="cs-CZ" altLang="cs-CZ" smtClean="0"/>
          </a:p>
        </p:txBody>
      </p:sp>
    </p:spTree>
    <p:extLst>
      <p:ext uri="{BB962C8B-B14F-4D97-AF65-F5344CB8AC3E}">
        <p14:creationId xmlns:p14="http://schemas.microsoft.com/office/powerpoint/2010/main" val="34833675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rgbClr val="FF6600"/>
        </a:solidFill>
        <a:effectLst/>
      </p:bgPr>
    </p:bg>
    <p:spTree>
      <p:nvGrpSpPr>
        <p:cNvPr id="1" name=""/>
        <p:cNvGrpSpPr/>
        <p:nvPr/>
      </p:nvGrpSpPr>
      <p:grpSpPr>
        <a:xfrm>
          <a:off x="0" y="0"/>
          <a:ext cx="0" cy="0"/>
          <a:chOff x="0" y="0"/>
          <a:chExt cx="0" cy="0"/>
        </a:xfrm>
      </p:grpSpPr>
      <p:sp>
        <p:nvSpPr>
          <p:cNvPr id="128006" name="Rectangle 6"/>
          <p:cNvSpPr>
            <a:spLocks noGrp="1" noChangeArrowheads="1"/>
          </p:cNvSpPr>
          <p:nvPr>
            <p:ph type="ctrTitle" hasCustomPrompt="1"/>
          </p:nvPr>
        </p:nvSpPr>
        <p:spPr>
          <a:xfrm>
            <a:off x="611188" y="836712"/>
            <a:ext cx="7772400" cy="1470025"/>
          </a:xfrm>
        </p:spPr>
        <p:txBody>
          <a:bodyPr/>
          <a:lstStyle>
            <a:lvl1pPr marL="0" indent="0" algn="ctr">
              <a:defRPr sz="4000">
                <a:solidFill>
                  <a:schemeClr val="bg1"/>
                </a:solidFill>
              </a:defRPr>
            </a:lvl1pPr>
          </a:lstStyle>
          <a:p>
            <a:r>
              <a:rPr lang="cs-CZ" dirty="0" smtClean="0"/>
              <a:t>KLEPNUTÍM LZE UPRAVIT STYL PŘEDLOHY NADPISŮ.</a:t>
            </a:r>
            <a:endParaRPr lang="cs-CZ" dirty="0"/>
          </a:p>
        </p:txBody>
      </p:sp>
      <p:sp>
        <p:nvSpPr>
          <p:cNvPr id="128007" name="Rectangle 7"/>
          <p:cNvSpPr>
            <a:spLocks noGrp="1" noChangeArrowheads="1"/>
          </p:cNvSpPr>
          <p:nvPr>
            <p:ph type="subTitle" idx="1"/>
          </p:nvPr>
        </p:nvSpPr>
        <p:spPr>
          <a:xfrm>
            <a:off x="1331913" y="3573463"/>
            <a:ext cx="6400800" cy="2087562"/>
          </a:xfrm>
        </p:spPr>
        <p:txBody>
          <a:bodyPr anchor="ctr"/>
          <a:lstStyle>
            <a:lvl1pPr marL="0" indent="0" algn="ctr">
              <a:buFontTx/>
              <a:buNone/>
              <a:defRPr sz="3200" b="1">
                <a:solidFill>
                  <a:schemeClr val="bg1"/>
                </a:solidFill>
              </a:defRPr>
            </a:lvl1pPr>
          </a:lstStyle>
          <a:p>
            <a:r>
              <a:rPr lang="cs-CZ" dirty="0"/>
              <a:t>Klepnutím lze upravit styl předlohy podnadpisů.</a:t>
            </a:r>
          </a:p>
        </p:txBody>
      </p:sp>
      <p:pic>
        <p:nvPicPr>
          <p:cNvPr id="9" name="Obrázek 8"/>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3057388" y="5949280"/>
            <a:ext cx="2880000" cy="681839"/>
          </a:xfrm>
          <a:prstGeom prst="rect">
            <a:avLst/>
          </a:prstGeom>
        </p:spPr>
      </p:pic>
    </p:spTree>
    <p:extLst>
      <p:ext uri="{BB962C8B-B14F-4D97-AF65-F5344CB8AC3E}">
        <p14:creationId xmlns:p14="http://schemas.microsoft.com/office/powerpoint/2010/main" val="3301155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026325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70675" y="0"/>
            <a:ext cx="2222500" cy="6381750"/>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0" y="0"/>
            <a:ext cx="6518275" cy="6381750"/>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793052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Nadpis a tabulka">
    <p:spTree>
      <p:nvGrpSpPr>
        <p:cNvPr id="1" name=""/>
        <p:cNvGrpSpPr/>
        <p:nvPr/>
      </p:nvGrpSpPr>
      <p:grpSpPr>
        <a:xfrm>
          <a:off x="0" y="0"/>
          <a:ext cx="0" cy="0"/>
          <a:chOff x="0" y="0"/>
          <a:chExt cx="0" cy="0"/>
        </a:xfrm>
      </p:grpSpPr>
      <p:sp>
        <p:nvSpPr>
          <p:cNvPr id="2" name="Nadpis 1"/>
          <p:cNvSpPr>
            <a:spLocks noGrp="1"/>
          </p:cNvSpPr>
          <p:nvPr>
            <p:ph type="title"/>
          </p:nvPr>
        </p:nvSpPr>
        <p:spPr>
          <a:xfrm>
            <a:off x="1053296" y="332656"/>
            <a:ext cx="7889598" cy="692721"/>
          </a:xfrm>
        </p:spPr>
        <p:txBody>
          <a:bodyPr/>
          <a:lstStyle/>
          <a:p>
            <a:r>
              <a:rPr lang="cs-CZ" dirty="0" smtClean="0"/>
              <a:t>Klepnutím lze upravit styl předlohy nadpisů.</a:t>
            </a:r>
            <a:endParaRPr lang="cs-CZ" dirty="0"/>
          </a:p>
        </p:txBody>
      </p:sp>
      <p:sp>
        <p:nvSpPr>
          <p:cNvPr id="3" name="Zástupný symbol pro tabulku 2"/>
          <p:cNvSpPr>
            <a:spLocks noGrp="1"/>
          </p:cNvSpPr>
          <p:nvPr>
            <p:ph type="tbl" idx="1"/>
          </p:nvPr>
        </p:nvSpPr>
        <p:spPr>
          <a:xfrm>
            <a:off x="179388" y="1124744"/>
            <a:ext cx="8785100" cy="5472608"/>
          </a:xfrm>
        </p:spPr>
        <p:txBody>
          <a:bodyPr/>
          <a:lstStyle/>
          <a:p>
            <a:pPr lvl="0"/>
            <a:endParaRPr lang="cs-CZ" noProof="0" smtClean="0"/>
          </a:p>
        </p:txBody>
      </p:sp>
    </p:spTree>
    <p:extLst>
      <p:ext uri="{BB962C8B-B14F-4D97-AF65-F5344CB8AC3E}">
        <p14:creationId xmlns:p14="http://schemas.microsoft.com/office/powerpoint/2010/main" val="2433979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marL="0" indent="0">
              <a:defRPr/>
            </a:lvl1pPr>
          </a:lstStyle>
          <a:p>
            <a:r>
              <a:rPr lang="cs-CZ" dirty="0" smtClean="0"/>
              <a:t>Klepnutím lze upravit styl předlohy nadpisů.</a:t>
            </a:r>
            <a:endParaRPr lang="cs-CZ" dirty="0"/>
          </a:p>
        </p:txBody>
      </p:sp>
      <p:sp>
        <p:nvSpPr>
          <p:cNvPr id="3" name="Zástupný symbol pro obsah 2"/>
          <p:cNvSpPr>
            <a:spLocks noGrp="1"/>
          </p:cNvSpPr>
          <p:nvPr>
            <p:ph idx="1"/>
          </p:nvPr>
        </p:nvSpPr>
        <p:spPr/>
        <p:txBody>
          <a:bodyPr/>
          <a:lstStyle>
            <a:lvl1pPr>
              <a:defRPr sz="2000"/>
            </a:lvl1pPr>
            <a:lvl2pPr>
              <a:defRPr sz="1800"/>
            </a:lvl2pPr>
            <a:lvl3pPr>
              <a:defRPr sz="1600"/>
            </a:lvl3pPr>
            <a:lvl4pPr>
              <a:defRPr sz="1400"/>
            </a:lvl4pPr>
            <a:lvl5pPr>
              <a:defRPr sz="1200"/>
            </a:lvl5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77478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Tree>
    <p:extLst>
      <p:ext uri="{BB962C8B-B14F-4D97-AF65-F5344CB8AC3E}">
        <p14:creationId xmlns:p14="http://schemas.microsoft.com/office/powerpoint/2010/main" val="307992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179388" y="1196752"/>
            <a:ext cx="4279900" cy="5328592"/>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4" name="Zástupný symbol pro obsah 3"/>
          <p:cNvSpPr>
            <a:spLocks noGrp="1"/>
          </p:cNvSpPr>
          <p:nvPr>
            <p:ph sz="half" idx="2"/>
          </p:nvPr>
        </p:nvSpPr>
        <p:spPr>
          <a:xfrm>
            <a:off x="4611688" y="1196752"/>
            <a:ext cx="4281487" cy="5328592"/>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1407573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1043608" y="332656"/>
            <a:ext cx="7643192" cy="792088"/>
          </a:xfrm>
        </p:spPr>
        <p:txBody>
          <a:bodyPr/>
          <a:lstStyle>
            <a:lvl1pPr marL="0" indent="0">
              <a:defRPr/>
            </a:lvl1pPr>
          </a:lstStyle>
          <a:p>
            <a:r>
              <a:rPr lang="cs-CZ" dirty="0" smtClean="0"/>
              <a:t>Klepnutím lze upravit styl předlohy nadpisů.</a:t>
            </a:r>
            <a:endParaRPr lang="cs-CZ" dirty="0"/>
          </a:p>
        </p:txBody>
      </p:sp>
      <p:sp>
        <p:nvSpPr>
          <p:cNvPr id="3" name="Zástupný symbol pro text 2"/>
          <p:cNvSpPr>
            <a:spLocks noGrp="1"/>
          </p:cNvSpPr>
          <p:nvPr>
            <p:ph type="body" idx="1"/>
          </p:nvPr>
        </p:nvSpPr>
        <p:spPr>
          <a:xfrm>
            <a:off x="457200" y="1268760"/>
            <a:ext cx="4040188" cy="90611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0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5" name="Zástupný symbol pro text 4"/>
          <p:cNvSpPr>
            <a:spLocks noGrp="1"/>
          </p:cNvSpPr>
          <p:nvPr>
            <p:ph type="body" sz="quarter" idx="3"/>
          </p:nvPr>
        </p:nvSpPr>
        <p:spPr>
          <a:xfrm>
            <a:off x="4645025" y="1268760"/>
            <a:ext cx="4041775" cy="90611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0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347539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marL="0" indent="0">
              <a:defRPr/>
            </a:lvl1pPr>
          </a:lstStyle>
          <a:p>
            <a:r>
              <a:rPr lang="cs-CZ" dirty="0" smtClean="0"/>
              <a:t>Klepnutím lze upravit styl předlohy nadpisů.</a:t>
            </a:r>
            <a:endParaRPr lang="cs-CZ" dirty="0"/>
          </a:p>
        </p:txBody>
      </p:sp>
    </p:spTree>
    <p:extLst>
      <p:ext uri="{BB962C8B-B14F-4D97-AF65-F5344CB8AC3E}">
        <p14:creationId xmlns:p14="http://schemas.microsoft.com/office/powerpoint/2010/main" val="3723894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887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Tree>
    <p:extLst>
      <p:ext uri="{BB962C8B-B14F-4D97-AF65-F5344CB8AC3E}">
        <p14:creationId xmlns:p14="http://schemas.microsoft.com/office/powerpoint/2010/main" val="138812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Tree>
    <p:extLst>
      <p:ext uri="{BB962C8B-B14F-4D97-AF65-F5344CB8AC3E}">
        <p14:creationId xmlns:p14="http://schemas.microsoft.com/office/powerpoint/2010/main" val="2218721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2"/>
          <p:cNvSpPr>
            <a:spLocks noGrp="1" noChangeArrowheads="1"/>
          </p:cNvSpPr>
          <p:nvPr>
            <p:ph type="title"/>
          </p:nvPr>
        </p:nvSpPr>
        <p:spPr bwMode="auto">
          <a:xfrm>
            <a:off x="1043608" y="332656"/>
            <a:ext cx="7416824" cy="736857"/>
          </a:xfrm>
          <a:prstGeom prst="rect">
            <a:avLst/>
          </a:prstGeom>
          <a:extLst/>
        </p:spPr>
        <p:txBody>
          <a:bodyPr vert="horz" lIns="91340" tIns="45718" rIns="91340" bIns="45718" rtlCol="0" anchor="ctr">
            <a:noAutofit/>
          </a:bodyPr>
          <a:lstStyle/>
          <a:p>
            <a:pPr lvl="0" defTabSz="913267" eaLnBrk="1" latinLnBrk="0" hangingPunct="1">
              <a:lnSpc>
                <a:spcPct val="90000"/>
              </a:lnSpc>
              <a:buNone/>
            </a:pPr>
            <a:r>
              <a:rPr lang="cs-CZ" altLang="cs-CZ" dirty="0" smtClean="0"/>
              <a:t>Klepnutím lze upravit styl předlohy nadpisů.</a:t>
            </a:r>
          </a:p>
        </p:txBody>
      </p:sp>
      <p:sp>
        <p:nvSpPr>
          <p:cNvPr id="1031" name="Rectangle 3"/>
          <p:cNvSpPr>
            <a:spLocks noGrp="1" noChangeArrowheads="1"/>
          </p:cNvSpPr>
          <p:nvPr>
            <p:ph type="body" idx="1"/>
          </p:nvPr>
        </p:nvSpPr>
        <p:spPr bwMode="auto">
          <a:xfrm>
            <a:off x="1043607" y="1124744"/>
            <a:ext cx="7416825" cy="5544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dirty="0" smtClean="0"/>
              <a:t>Klepnutím lze upravit styly předlohy textu.</a:t>
            </a:r>
          </a:p>
          <a:p>
            <a:pPr lvl="1"/>
            <a:r>
              <a:rPr lang="cs-CZ" altLang="cs-CZ" dirty="0" smtClean="0"/>
              <a:t>Druhá úroveň</a:t>
            </a:r>
          </a:p>
          <a:p>
            <a:pPr lvl="2"/>
            <a:r>
              <a:rPr lang="cs-CZ" altLang="cs-CZ" dirty="0" smtClean="0"/>
              <a:t>Třetí úroveň</a:t>
            </a:r>
          </a:p>
          <a:p>
            <a:pPr lvl="3"/>
            <a:r>
              <a:rPr lang="cs-CZ" altLang="cs-CZ" dirty="0" smtClean="0"/>
              <a:t>Čtvrtá úroveň</a:t>
            </a:r>
          </a:p>
        </p:txBody>
      </p:sp>
      <p:pic>
        <p:nvPicPr>
          <p:cNvPr id="10" name="Obrázek 9"/>
          <p:cNvPicPr>
            <a:picLocks noChangeAspect="1"/>
          </p:cNvPicPr>
          <p:nvPr userDrawn="1"/>
        </p:nvPicPr>
        <p:blipFill>
          <a:blip r:embed="rId14" cstate="email">
            <a:extLst>
              <a:ext uri="{28A0092B-C50C-407E-A947-70E740481C1C}">
                <a14:useLocalDpi xmlns:a14="http://schemas.microsoft.com/office/drawing/2010/main" val="0"/>
              </a:ext>
            </a:extLst>
          </a:blip>
          <a:stretch>
            <a:fillRect/>
          </a:stretch>
        </p:blipFill>
        <p:spPr>
          <a:xfrm>
            <a:off x="179512" y="332656"/>
            <a:ext cx="767558" cy="736857"/>
          </a:xfrm>
          <a:prstGeom prst="rect">
            <a:avLst/>
          </a:prstGeom>
        </p:spPr>
      </p:pic>
    </p:spTree>
  </p:cSld>
  <p:clrMap bg1="lt1" tx1="dk1" bg2="lt2" tx2="dk2" accent1="accent1" accent2="accent2" accent3="accent3" accent4="accent4" accent5="accent5" accent6="accent6" hlink="hlink" folHlink="folHlink"/>
  <p:sldLayoutIdLst>
    <p:sldLayoutId id="2147484960"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 id="2147484958" r:id="rId11"/>
    <p:sldLayoutId id="2147484959" r:id="rId12"/>
  </p:sldLayoutIdLst>
  <p:timing>
    <p:tnLst>
      <p:par>
        <p:cTn id="1" dur="indefinite" restart="never" nodeType="tmRoot"/>
      </p:par>
    </p:tnLst>
  </p:timing>
  <p:hf sldNum="0" hdr="0" dt="0"/>
  <p:txStyles>
    <p:titleStyle>
      <a:lvl1pPr marL="180975" indent="-180975" algn="l" rtl="0" eaLnBrk="0" fontAlgn="base" hangingPunct="0">
        <a:spcBef>
          <a:spcPct val="0"/>
        </a:spcBef>
        <a:spcAft>
          <a:spcPct val="0"/>
        </a:spcAft>
        <a:defRPr lang="cs-CZ" altLang="cs-CZ" sz="2800" b="1" kern="1200" smtClean="0">
          <a:solidFill>
            <a:srgbClr val="E65014"/>
          </a:solidFill>
          <a:latin typeface="+mj-lt"/>
          <a:ea typeface="+mj-ea"/>
          <a:cs typeface="+mj-cs"/>
        </a:defRPr>
      </a:lvl1pPr>
      <a:lvl2pPr marL="180975" indent="-180975" algn="l" rtl="0" eaLnBrk="0" fontAlgn="base" hangingPunct="0">
        <a:spcBef>
          <a:spcPct val="0"/>
        </a:spcBef>
        <a:spcAft>
          <a:spcPct val="0"/>
        </a:spcAft>
        <a:defRPr b="1">
          <a:solidFill>
            <a:schemeClr val="tx1"/>
          </a:solidFill>
          <a:latin typeface="Arial Narrow" pitchFamily="34" charset="0"/>
        </a:defRPr>
      </a:lvl2pPr>
      <a:lvl3pPr marL="180975" indent="-180975" algn="l" rtl="0" eaLnBrk="0" fontAlgn="base" hangingPunct="0">
        <a:spcBef>
          <a:spcPct val="0"/>
        </a:spcBef>
        <a:spcAft>
          <a:spcPct val="0"/>
        </a:spcAft>
        <a:defRPr b="1">
          <a:solidFill>
            <a:schemeClr val="tx1"/>
          </a:solidFill>
          <a:latin typeface="Arial Narrow" pitchFamily="34" charset="0"/>
        </a:defRPr>
      </a:lvl3pPr>
      <a:lvl4pPr marL="180975" indent="-180975" algn="l" rtl="0" eaLnBrk="0" fontAlgn="base" hangingPunct="0">
        <a:spcBef>
          <a:spcPct val="0"/>
        </a:spcBef>
        <a:spcAft>
          <a:spcPct val="0"/>
        </a:spcAft>
        <a:defRPr b="1">
          <a:solidFill>
            <a:schemeClr val="tx1"/>
          </a:solidFill>
          <a:latin typeface="Arial Narrow" pitchFamily="34" charset="0"/>
        </a:defRPr>
      </a:lvl4pPr>
      <a:lvl5pPr marL="180975" indent="-180975" algn="l" rtl="0" eaLnBrk="0" fontAlgn="base" hangingPunct="0">
        <a:spcBef>
          <a:spcPct val="0"/>
        </a:spcBef>
        <a:spcAft>
          <a:spcPct val="0"/>
        </a:spcAft>
        <a:defRPr b="1">
          <a:solidFill>
            <a:schemeClr val="tx1"/>
          </a:solidFill>
          <a:latin typeface="Arial Narrow" pitchFamily="34" charset="0"/>
        </a:defRPr>
      </a:lvl5pPr>
      <a:lvl6pPr marL="638175" algn="l" rtl="0" fontAlgn="base">
        <a:spcBef>
          <a:spcPct val="0"/>
        </a:spcBef>
        <a:spcAft>
          <a:spcPct val="0"/>
        </a:spcAft>
        <a:defRPr b="1">
          <a:solidFill>
            <a:schemeClr val="tx1"/>
          </a:solidFill>
          <a:latin typeface="Arial Narrow" pitchFamily="34" charset="0"/>
        </a:defRPr>
      </a:lvl6pPr>
      <a:lvl7pPr marL="1095375" algn="l" rtl="0" fontAlgn="base">
        <a:spcBef>
          <a:spcPct val="0"/>
        </a:spcBef>
        <a:spcAft>
          <a:spcPct val="0"/>
        </a:spcAft>
        <a:defRPr b="1">
          <a:solidFill>
            <a:schemeClr val="tx1"/>
          </a:solidFill>
          <a:latin typeface="Arial Narrow" pitchFamily="34" charset="0"/>
        </a:defRPr>
      </a:lvl7pPr>
      <a:lvl8pPr marL="1552575" algn="l" rtl="0" fontAlgn="base">
        <a:spcBef>
          <a:spcPct val="0"/>
        </a:spcBef>
        <a:spcAft>
          <a:spcPct val="0"/>
        </a:spcAft>
        <a:defRPr b="1">
          <a:solidFill>
            <a:schemeClr val="tx1"/>
          </a:solidFill>
          <a:latin typeface="Arial Narrow" pitchFamily="34" charset="0"/>
        </a:defRPr>
      </a:lvl8pPr>
      <a:lvl9pPr marL="2009775" algn="l" rtl="0" fontAlgn="base">
        <a:spcBef>
          <a:spcPct val="0"/>
        </a:spcBef>
        <a:spcAft>
          <a:spcPct val="0"/>
        </a:spcAft>
        <a:defRPr b="1">
          <a:solidFill>
            <a:schemeClr val="tx1"/>
          </a:solidFill>
          <a:latin typeface="Arial Narrow" pitchFamily="34"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b="1">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Arial" charset="0"/>
        </a:defRPr>
      </a:lvl5pPr>
      <a:lvl6pPr marL="2514600" indent="-228600" algn="l" rtl="0" fontAlgn="base">
        <a:spcBef>
          <a:spcPct val="20000"/>
        </a:spcBef>
        <a:spcAft>
          <a:spcPct val="0"/>
        </a:spcAft>
        <a:buChar char="»"/>
        <a:defRPr sz="1400">
          <a:solidFill>
            <a:schemeClr val="tx1"/>
          </a:solidFill>
          <a:latin typeface="Arial" charset="0"/>
        </a:defRPr>
      </a:lvl6pPr>
      <a:lvl7pPr marL="2971800" indent="-228600" algn="l" rtl="0" fontAlgn="base">
        <a:spcBef>
          <a:spcPct val="20000"/>
        </a:spcBef>
        <a:spcAft>
          <a:spcPct val="0"/>
        </a:spcAft>
        <a:buChar char="»"/>
        <a:defRPr sz="1400">
          <a:solidFill>
            <a:schemeClr val="tx1"/>
          </a:solidFill>
          <a:latin typeface="Arial" charset="0"/>
        </a:defRPr>
      </a:lvl7pPr>
      <a:lvl8pPr marL="3429000" indent="-228600" algn="l" rtl="0" fontAlgn="base">
        <a:spcBef>
          <a:spcPct val="20000"/>
        </a:spcBef>
        <a:spcAft>
          <a:spcPct val="0"/>
        </a:spcAft>
        <a:buChar char="»"/>
        <a:defRPr sz="1400">
          <a:solidFill>
            <a:schemeClr val="tx1"/>
          </a:solidFill>
          <a:latin typeface="Arial" charset="0"/>
        </a:defRPr>
      </a:lvl8pPr>
      <a:lvl9pPr marL="3886200" indent="-228600" algn="l" rtl="0" fontAlgn="base">
        <a:spcBef>
          <a:spcPct val="20000"/>
        </a:spcBef>
        <a:spcAft>
          <a:spcPct val="0"/>
        </a:spcAft>
        <a:buChar char="»"/>
        <a:defRPr sz="1400">
          <a:solidFill>
            <a:schemeClr val="tx1"/>
          </a:solidFill>
          <a:latin typeface="Arial" charset="0"/>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hodnoceni17.rvvi.cz/www/nebiblio"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4"/>
          <p:cNvSpPr>
            <a:spLocks noGrp="1" noChangeArrowheads="1"/>
          </p:cNvSpPr>
          <p:nvPr>
            <p:ph type="ctrTitle"/>
          </p:nvPr>
        </p:nvSpPr>
        <p:spPr/>
        <p:txBody>
          <a:bodyPr/>
          <a:lstStyle/>
          <a:p>
            <a:pPr marL="0" indent="0" algn="ctr" eaLnBrk="1" hangingPunct="1"/>
            <a:r>
              <a:rPr lang="cs-CZ" altLang="cs-CZ" dirty="0" smtClean="0"/>
              <a:t>PRAVIDLA ROZPOČTU UTB </a:t>
            </a:r>
            <a:br>
              <a:rPr lang="cs-CZ" altLang="cs-CZ" dirty="0" smtClean="0"/>
            </a:br>
            <a:r>
              <a:rPr lang="cs-CZ" altLang="cs-CZ" dirty="0" smtClean="0"/>
              <a:t>PRO ROK 2021 </a:t>
            </a:r>
          </a:p>
        </p:txBody>
      </p:sp>
      <p:sp>
        <p:nvSpPr>
          <p:cNvPr id="5123" name="Rectangle 12"/>
          <p:cNvSpPr>
            <a:spLocks noGrp="1" noChangeArrowheads="1"/>
          </p:cNvSpPr>
          <p:nvPr>
            <p:ph type="subTitle" idx="1"/>
          </p:nvPr>
        </p:nvSpPr>
        <p:spPr>
          <a:xfrm>
            <a:off x="1296988" y="3573016"/>
            <a:ext cx="6400800" cy="2087562"/>
          </a:xfrm>
        </p:spPr>
        <p:txBody>
          <a:bodyPr/>
          <a:lstStyle/>
          <a:p>
            <a:pPr eaLnBrk="1" hangingPunct="1"/>
            <a:r>
              <a:rPr lang="cs-CZ" altLang="cs-CZ" sz="2800" dirty="0" smtClean="0"/>
              <a:t>RNDr. Alexander Černý</a:t>
            </a:r>
          </a:p>
          <a:p>
            <a:pPr eaLnBrk="1" hangingPunct="1"/>
            <a:endParaRPr lang="cs-CZ" altLang="cs-CZ" sz="2800" dirty="0" smtClean="0"/>
          </a:p>
          <a:p>
            <a:pPr eaLnBrk="1" hangingPunct="1"/>
            <a:r>
              <a:rPr lang="cs-CZ" altLang="cs-CZ" sz="2800" dirty="0" smtClean="0"/>
              <a:t>Verze  6. prosince 2020</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pPr indent="0" eaLnBrk="1" hangingPunct="1"/>
            <a:r>
              <a:rPr lang="cs-CZ" altLang="cs-CZ" sz="2400" dirty="0" smtClean="0"/>
              <a:t>Interní rozdělení institucionálních prostředků </a:t>
            </a:r>
          </a:p>
        </p:txBody>
      </p:sp>
      <p:sp>
        <p:nvSpPr>
          <p:cNvPr id="23555" name="Rectangle 3"/>
          <p:cNvSpPr>
            <a:spLocks noGrp="1" noChangeArrowheads="1"/>
          </p:cNvSpPr>
          <p:nvPr>
            <p:ph type="body" idx="4294967295"/>
          </p:nvPr>
        </p:nvSpPr>
        <p:spPr/>
        <p:txBody>
          <a:bodyPr/>
          <a:lstStyle/>
          <a:p>
            <a:pPr eaLnBrk="1" hangingPunct="1">
              <a:buFont typeface="Wingdings" panose="05000000000000000000" pitchFamily="2" charset="2"/>
              <a:buChar char="§"/>
            </a:pPr>
            <a:r>
              <a:rPr lang="cs-CZ" altLang="cs-CZ" sz="2000" dirty="0" smtClean="0"/>
              <a:t>Přidělené prostředky na institucionální financování pro UTB jsou ministerstvem rozděleny (pro každou VVŠ) na: </a:t>
            </a:r>
          </a:p>
          <a:p>
            <a:pPr lvl="1" eaLnBrk="1" hangingPunct="1">
              <a:buFont typeface="Wingdings" panose="05000000000000000000" pitchFamily="2" charset="2"/>
              <a:buChar char="§"/>
            </a:pPr>
            <a:r>
              <a:rPr lang="cs-CZ" altLang="cs-CZ" dirty="0" smtClean="0"/>
              <a:t>Fixní část </a:t>
            </a:r>
            <a:r>
              <a:rPr lang="cs-CZ" altLang="cs-CZ" b="1" dirty="0" smtClean="0"/>
              <a:t>FA </a:t>
            </a:r>
          </a:p>
          <a:p>
            <a:pPr lvl="1" eaLnBrk="1" hangingPunct="1">
              <a:buFont typeface="Wingdings" panose="05000000000000000000" pitchFamily="2" charset="2"/>
              <a:buChar char="§"/>
            </a:pPr>
            <a:r>
              <a:rPr lang="cs-CZ" altLang="cs-CZ" dirty="0" smtClean="0"/>
              <a:t>Výkonovou část </a:t>
            </a:r>
            <a:r>
              <a:rPr lang="cs-CZ" altLang="cs-CZ" b="1" dirty="0" smtClean="0"/>
              <a:t>FK</a:t>
            </a:r>
          </a:p>
          <a:p>
            <a:pPr eaLnBrk="1" hangingPunct="1">
              <a:buFont typeface="Wingdings" panose="05000000000000000000" pitchFamily="2" charset="2"/>
              <a:buChar char="§"/>
            </a:pPr>
            <a:r>
              <a:rPr lang="cs-CZ" altLang="cs-CZ" sz="2000" b="1" dirty="0" smtClean="0"/>
              <a:t>Dispoziční fond</a:t>
            </a:r>
            <a:r>
              <a:rPr lang="cs-CZ" altLang="cs-CZ" sz="2000" dirty="0" smtClean="0"/>
              <a:t>: výše finančního příspěvku </a:t>
            </a:r>
            <a:r>
              <a:rPr lang="cs-CZ" altLang="cs-CZ" sz="2000" b="1" i="1" dirty="0" smtClean="0"/>
              <a:t>FDF</a:t>
            </a:r>
            <a:r>
              <a:rPr lang="cs-CZ" altLang="cs-CZ" sz="2000" dirty="0" smtClean="0"/>
              <a:t> bude stanovena v Rozpisu rozpočtu UTB na rok 2021 (odděleno z FA)</a:t>
            </a:r>
          </a:p>
          <a:p>
            <a:pPr eaLnBrk="1" hangingPunct="1">
              <a:buFont typeface="Wingdings" panose="05000000000000000000" pitchFamily="2" charset="2"/>
              <a:buChar char="§"/>
            </a:pPr>
            <a:r>
              <a:rPr lang="cs-CZ" altLang="cs-CZ" sz="2000" b="1" dirty="0" smtClean="0"/>
              <a:t>Fond strategického rozvoje</a:t>
            </a:r>
            <a:r>
              <a:rPr lang="cs-CZ" altLang="cs-CZ" sz="2000" dirty="0" smtClean="0"/>
              <a:t>: finanční příspěvek </a:t>
            </a:r>
            <a:r>
              <a:rPr lang="cs-CZ" altLang="cs-CZ" sz="2000" b="1" i="1" dirty="0" smtClean="0"/>
              <a:t>FSR</a:t>
            </a:r>
            <a:r>
              <a:rPr lang="cs-CZ" altLang="cs-CZ" sz="2000" i="1" dirty="0" smtClean="0"/>
              <a:t> </a:t>
            </a:r>
            <a:r>
              <a:rPr lang="cs-CZ" altLang="cs-CZ" sz="2000" dirty="0" smtClean="0"/>
              <a:t>je stanoven na     10 000 tis. Kč (odděleno z FA)</a:t>
            </a:r>
          </a:p>
          <a:p>
            <a:pPr algn="just" eaLnBrk="1" hangingPunct="1">
              <a:buFont typeface="Wingdings" panose="05000000000000000000" pitchFamily="2" charset="2"/>
              <a:buChar char="§"/>
            </a:pPr>
            <a:r>
              <a:rPr lang="cs-CZ" altLang="cs-CZ" sz="2000" dirty="0" smtClean="0"/>
              <a:t>Fixní část prostředků (po oddělení potřebných prostředků) </a:t>
            </a:r>
            <a:r>
              <a:rPr lang="cs-CZ" altLang="cs-CZ" sz="2000" b="1" dirty="0" smtClean="0"/>
              <a:t>FA´ </a:t>
            </a:r>
            <a:r>
              <a:rPr lang="cs-CZ" altLang="cs-CZ" sz="2000" dirty="0" smtClean="0"/>
              <a:t>se rozdělí na organizační jednotky </a:t>
            </a:r>
          </a:p>
          <a:p>
            <a:pPr algn="just" eaLnBrk="1" hangingPunct="1">
              <a:buFont typeface="Wingdings" panose="05000000000000000000" pitchFamily="2" charset="2"/>
              <a:buChar char="§"/>
            </a:pPr>
            <a:r>
              <a:rPr lang="cs-CZ" altLang="cs-CZ" sz="2000" dirty="0" smtClean="0"/>
              <a:t>Výkonová část prostředků </a:t>
            </a:r>
            <a:r>
              <a:rPr lang="cs-CZ" altLang="cs-CZ" sz="2000" b="1" dirty="0" smtClean="0"/>
              <a:t>FK</a:t>
            </a:r>
            <a:r>
              <a:rPr lang="cs-CZ" altLang="cs-CZ" sz="2000" dirty="0" smtClean="0"/>
              <a:t> se celá rozdělí mezi organizační jednotky (fakulta, výzkumné centrum) podle jejich podílu na výkonu UTB v jednotlivých výkonových indikátorech</a:t>
            </a:r>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Char char="Ø"/>
            </a:pPr>
            <a:endParaRPr lang="cs-CZ" altLang="cs-CZ" dirty="0" smtClean="0"/>
          </a:p>
          <a:p>
            <a:pPr eaLnBrk="1" hangingPunct="1">
              <a:buFont typeface="Wingdings" panose="05000000000000000000" pitchFamily="2" charset="2"/>
              <a:buNone/>
            </a:pPr>
            <a:endParaRPr lang="cs-CZ" altLang="cs-CZ"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fixní část</a:t>
            </a:r>
          </a:p>
        </p:txBody>
      </p:sp>
      <mc:AlternateContent xmlns:mc="http://schemas.openxmlformats.org/markup-compatibility/2006" xmlns:a14="http://schemas.microsoft.com/office/drawing/2010/main">
        <mc:Choice Requires="a14">
          <p:sp>
            <p:nvSpPr>
              <p:cNvPr id="27651" name="Rectangle 3"/>
              <p:cNvSpPr>
                <a:spLocks noGrp="1" noChangeArrowheads="1"/>
              </p:cNvSpPr>
              <p:nvPr>
                <p:ph type="body" idx="1"/>
              </p:nvPr>
            </p:nvSpPr>
            <p:spPr/>
            <p:txBody>
              <a:bodyPr/>
              <a:lstStyle/>
              <a:p>
                <a:pPr marL="0" indent="0" eaLnBrk="1" hangingPunct="1">
                  <a:buFontTx/>
                  <a:buNone/>
                  <a:defRPr/>
                </a:pPr>
                <a:r>
                  <a:rPr lang="cs-CZ" altLang="cs-CZ" b="1" dirty="0" smtClean="0"/>
                  <a:t>Interní rozdělení institucionálních prostředků - fixní část</a:t>
                </a:r>
              </a:p>
              <a:p>
                <a:pPr algn="just">
                  <a:buFont typeface="Wingdings" panose="05000000000000000000" pitchFamily="2" charset="2"/>
                  <a:buChar char="§"/>
                  <a:defRPr/>
                </a:pPr>
                <a14:m>
                  <m:oMath xmlns:m="http://schemas.openxmlformats.org/officeDocument/2006/math">
                    <m:r>
                      <a:rPr lang="cs-CZ" b="1" i="1">
                        <a:latin typeface="Cambria Math" panose="02040503050406030204" pitchFamily="18" charset="0"/>
                      </a:rPr>
                      <m:t>𝑭𝑨</m:t>
                    </m:r>
                    <m:r>
                      <a:rPr lang="cs-CZ" b="1" i="1">
                        <a:latin typeface="Cambria Math" panose="02040503050406030204" pitchFamily="18" charset="0"/>
                      </a:rPr>
                      <m:t>´=</m:t>
                    </m:r>
                    <m:r>
                      <a:rPr lang="cs-CZ" b="1" i="1">
                        <a:latin typeface="Cambria Math" panose="02040503050406030204" pitchFamily="18" charset="0"/>
                      </a:rPr>
                      <m:t>𝑭𝑨</m:t>
                    </m:r>
                    <m:r>
                      <a:rPr lang="cs-CZ" b="1" i="1">
                        <a:latin typeface="Cambria Math" panose="02040503050406030204" pitchFamily="18" charset="0"/>
                        <a:ea typeface="Cambria Math" panose="02040503050406030204" pitchFamily="18" charset="0"/>
                      </a:rPr>
                      <m:t>−</m:t>
                    </m:r>
                  </m:oMath>
                </a14:m>
                <a:r>
                  <a:rPr lang="cs-CZ" b="1" i="1" dirty="0" smtClean="0">
                    <a:latin typeface="Cambria Math" panose="02040503050406030204" pitchFamily="18" charset="0"/>
                    <a:ea typeface="Cambria Math" panose="02040503050406030204" pitchFamily="18" charset="0"/>
                  </a:rPr>
                  <a:t> FDF – FSR </a:t>
                </a:r>
              </a:p>
              <a:p>
                <a:pPr>
                  <a:buFont typeface="Wingdings" panose="05000000000000000000" pitchFamily="2" charset="2"/>
                  <a:buChar char="§"/>
                </a:pPr>
                <a:r>
                  <a:rPr lang="cs-CZ" dirty="0" smtClean="0"/>
                  <a:t>Rozdělení </a:t>
                </a:r>
                <a:r>
                  <a:rPr lang="cs-CZ" dirty="0"/>
                  <a:t>prostředků institucionálního financování </a:t>
                </a:r>
                <a:r>
                  <a:rPr lang="cs-CZ" b="1" dirty="0"/>
                  <a:t>ukazatel A podle objemového (finančního) principu</a:t>
                </a:r>
                <a:r>
                  <a:rPr lang="cs-CZ" dirty="0"/>
                  <a:t>, obdobně jako jsou rozdělovány prostředky mezi VVŠ již od roku </a:t>
                </a:r>
                <a:r>
                  <a:rPr lang="cs-CZ" dirty="0" smtClean="0"/>
                  <a:t>2016, s přihlédnutím k podílu organizační jednotky na počtu normativních studentů v 1. ročnících magisterských a doktorských programů v akademickém roce 2020/2021. </a:t>
                </a:r>
              </a:p>
              <a:p>
                <a:pPr marL="0" indent="0">
                  <a:buNone/>
                </a:pPr>
                <a:r>
                  <a:rPr lang="cs-CZ" b="1" dirty="0" smtClean="0"/>
                  <a:t>Objemový koeficient NA(i):</a:t>
                </a:r>
                <a:endParaRPr lang="cs-CZ" b="1" dirty="0"/>
              </a:p>
              <a:p>
                <a:pPr lvl="0">
                  <a:buFont typeface="Wingdings" panose="05000000000000000000" pitchFamily="2" charset="2"/>
                  <a:buChar char="§"/>
                </a:pPr>
                <a:r>
                  <a:rPr lang="cs-CZ" dirty="0" smtClean="0"/>
                  <a:t>Stanoví </a:t>
                </a:r>
                <a:r>
                  <a:rPr lang="cs-CZ" dirty="0"/>
                  <a:t>se podíl organizační jednotky na (rozdělovaných) financích ukazatele A za roky 2018, 2019 a 2020.</a:t>
                </a:r>
              </a:p>
              <a:p>
                <a:pPr lvl="0">
                  <a:buFont typeface="Wingdings" panose="05000000000000000000" pitchFamily="2" charset="2"/>
                  <a:buChar char="§"/>
                </a:pPr>
                <a:r>
                  <a:rPr lang="cs-CZ" dirty="0"/>
                  <a:t>Objemový </a:t>
                </a:r>
                <a:r>
                  <a:rPr lang="cs-CZ" dirty="0" smtClean="0"/>
                  <a:t>koeficient organizační </a:t>
                </a:r>
                <a:r>
                  <a:rPr lang="cs-CZ" dirty="0"/>
                  <a:t>jednotky pro financování v roce 2021 bude stanoven: objemový podíl </a:t>
                </a:r>
                <a:r>
                  <a:rPr lang="cs-CZ" dirty="0" smtClean="0"/>
                  <a:t>2018 </a:t>
                </a:r>
                <a:r>
                  <a:rPr lang="cs-CZ" dirty="0"/>
                  <a:t>(váha 25 %) + objemový podíl </a:t>
                </a:r>
                <a:r>
                  <a:rPr lang="cs-CZ" dirty="0" smtClean="0"/>
                  <a:t>2019 </a:t>
                </a:r>
                <a:r>
                  <a:rPr lang="cs-CZ" dirty="0"/>
                  <a:t>(váha 25 %) + objemový podíl </a:t>
                </a:r>
                <a:r>
                  <a:rPr lang="cs-CZ" dirty="0" smtClean="0"/>
                  <a:t>2020 </a:t>
                </a:r>
                <a:r>
                  <a:rPr lang="cs-CZ" dirty="0"/>
                  <a:t>(váha 50 </a:t>
                </a:r>
                <a:r>
                  <a:rPr lang="cs-CZ" dirty="0" smtClean="0"/>
                  <a:t>%); </a:t>
                </a:r>
                <a:r>
                  <a:rPr lang="cs-CZ" dirty="0"/>
                  <a:t>normováno na 1,00</a:t>
                </a:r>
                <a:r>
                  <a:rPr lang="cs-CZ" dirty="0" smtClean="0"/>
                  <a:t>.</a:t>
                </a:r>
              </a:p>
              <a:p>
                <a:pPr lvl="0">
                  <a:buFont typeface="Wingdings" panose="05000000000000000000" pitchFamily="2" charset="2"/>
                  <a:buChar char="§"/>
                </a:pPr>
                <a:endParaRPr lang="cs-CZ" dirty="0" smtClean="0"/>
              </a:p>
              <a:p>
                <a:pPr marL="0" indent="0">
                  <a:buNone/>
                </a:pPr>
                <a14:m>
                  <m:oMathPara xmlns:m="http://schemas.openxmlformats.org/officeDocument/2006/math">
                    <m:oMathParaPr>
                      <m:jc m:val="centerGroup"/>
                    </m:oMathParaPr>
                    <m:oMath xmlns:m="http://schemas.openxmlformats.org/officeDocument/2006/math">
                      <m:r>
                        <m:rPr>
                          <m:nor/>
                        </m:rPr>
                        <a:rPr lang="cs-CZ" b="1" i="1">
                          <a:solidFill>
                            <a:srgbClr val="000000"/>
                          </a:solidFill>
                        </a:rPr>
                        <m:t>NA</m:t>
                      </m:r>
                      <m:d>
                        <m:dPr>
                          <m:ctrlPr>
                            <a:rPr lang="cs-CZ" b="1" i="1">
                              <a:solidFill>
                                <a:srgbClr val="000000"/>
                              </a:solidFill>
                              <a:latin typeface="Cambria Math" panose="02040503050406030204" pitchFamily="18" charset="0"/>
                            </a:rPr>
                          </m:ctrlPr>
                        </m:dPr>
                        <m:e>
                          <m:r>
                            <m:rPr>
                              <m:nor/>
                            </m:rPr>
                            <a:rPr lang="cs-CZ" b="1" i="1">
                              <a:solidFill>
                                <a:srgbClr val="000000"/>
                              </a:solidFill>
                            </a:rPr>
                            <m:t>i</m:t>
                          </m:r>
                        </m:e>
                      </m:d>
                      <m:r>
                        <m:rPr>
                          <m:nor/>
                        </m:rPr>
                        <a:rPr lang="cs-CZ" b="1" i="1">
                          <a:solidFill>
                            <a:srgbClr val="000000"/>
                          </a:solidFill>
                        </a:rPr>
                        <m:t>=</m:t>
                      </m:r>
                      <m:f>
                        <m:fPr>
                          <m:ctrlPr>
                            <a:rPr lang="cs-CZ" b="1" i="1">
                              <a:solidFill>
                                <a:srgbClr val="000000"/>
                              </a:solidFill>
                              <a:latin typeface="Cambria Math" panose="02040503050406030204" pitchFamily="18" charset="0"/>
                            </a:rPr>
                          </m:ctrlPr>
                        </m:fPr>
                        <m:num>
                          <m:r>
                            <m:rPr>
                              <m:nor/>
                            </m:rPr>
                            <a:rPr lang="cs-CZ" b="1" i="1">
                              <a:solidFill>
                                <a:srgbClr val="000000"/>
                              </a:solidFill>
                            </a:rPr>
                            <m:t>0,25 ∗ </m:t>
                          </m:r>
                          <m:r>
                            <m:rPr>
                              <m:nor/>
                            </m:rPr>
                            <a:rPr lang="cs-CZ" b="1" i="1">
                              <a:solidFill>
                                <a:srgbClr val="000000"/>
                              </a:solidFill>
                            </a:rPr>
                            <m:t>FA</m:t>
                          </m:r>
                          <m:r>
                            <m:rPr>
                              <m:nor/>
                            </m:rPr>
                            <a:rPr lang="cs-CZ" b="1" i="1">
                              <a:solidFill>
                                <a:srgbClr val="000000"/>
                              </a:solidFill>
                            </a:rPr>
                            <m:t>18</m:t>
                          </m:r>
                          <m:d>
                            <m:dPr>
                              <m:ctrlPr>
                                <a:rPr lang="cs-CZ" b="1" i="1">
                                  <a:solidFill>
                                    <a:srgbClr val="000000"/>
                                  </a:solidFill>
                                  <a:latin typeface="Cambria Math" panose="02040503050406030204" pitchFamily="18" charset="0"/>
                                </a:rPr>
                              </m:ctrlPr>
                            </m:dPr>
                            <m:e>
                              <m:r>
                                <m:rPr>
                                  <m:nor/>
                                </m:rPr>
                                <a:rPr lang="cs-CZ" b="1" i="1">
                                  <a:solidFill>
                                    <a:srgbClr val="000000"/>
                                  </a:solidFill>
                                </a:rPr>
                                <m:t>i</m:t>
                              </m:r>
                              <m:r>
                                <m:rPr>
                                  <m:nor/>
                                </m:rPr>
                                <a:rPr lang="cs-CZ" b="1" i="1">
                                  <a:solidFill>
                                    <a:srgbClr val="000000"/>
                                  </a:solidFill>
                                </a:rPr>
                                <m:t> </m:t>
                              </m:r>
                            </m:e>
                          </m:d>
                          <m:r>
                            <m:rPr>
                              <m:nor/>
                            </m:rPr>
                            <a:rPr lang="cs-CZ" b="1" i="1">
                              <a:solidFill>
                                <a:srgbClr val="000000"/>
                              </a:solidFill>
                            </a:rPr>
                            <m:t>+ 0,25 ∗ </m:t>
                          </m:r>
                          <m:r>
                            <m:rPr>
                              <m:nor/>
                            </m:rPr>
                            <a:rPr lang="cs-CZ" b="1" i="1">
                              <a:solidFill>
                                <a:srgbClr val="000000"/>
                              </a:solidFill>
                            </a:rPr>
                            <m:t>FA</m:t>
                          </m:r>
                          <m:r>
                            <m:rPr>
                              <m:nor/>
                            </m:rPr>
                            <a:rPr lang="cs-CZ" b="1" i="1">
                              <a:solidFill>
                                <a:srgbClr val="000000"/>
                              </a:solidFill>
                            </a:rPr>
                            <m:t>19</m:t>
                          </m:r>
                          <m:d>
                            <m:dPr>
                              <m:ctrlPr>
                                <a:rPr lang="cs-CZ" b="1" i="1">
                                  <a:solidFill>
                                    <a:srgbClr val="000000"/>
                                  </a:solidFill>
                                  <a:latin typeface="Cambria Math" panose="02040503050406030204" pitchFamily="18" charset="0"/>
                                </a:rPr>
                              </m:ctrlPr>
                            </m:dPr>
                            <m:e>
                              <m:r>
                                <m:rPr>
                                  <m:nor/>
                                </m:rPr>
                                <a:rPr lang="cs-CZ" b="1" i="1">
                                  <a:solidFill>
                                    <a:srgbClr val="000000"/>
                                  </a:solidFill>
                                </a:rPr>
                                <m:t>i</m:t>
                              </m:r>
                            </m:e>
                          </m:d>
                          <m:r>
                            <m:rPr>
                              <m:nor/>
                            </m:rPr>
                            <a:rPr lang="cs-CZ" b="1" i="1">
                              <a:solidFill>
                                <a:srgbClr val="000000"/>
                              </a:solidFill>
                            </a:rPr>
                            <m:t> + 0,50 ∗ </m:t>
                          </m:r>
                          <m:r>
                            <m:rPr>
                              <m:nor/>
                            </m:rPr>
                            <a:rPr lang="cs-CZ" b="1" i="1">
                              <a:solidFill>
                                <a:srgbClr val="000000"/>
                              </a:solidFill>
                            </a:rPr>
                            <m:t>FA</m:t>
                          </m:r>
                          <m:r>
                            <m:rPr>
                              <m:nor/>
                            </m:rPr>
                            <a:rPr lang="cs-CZ" b="1" i="1">
                              <a:solidFill>
                                <a:srgbClr val="000000"/>
                              </a:solidFill>
                            </a:rPr>
                            <m:t>20</m:t>
                          </m:r>
                          <m:d>
                            <m:dPr>
                              <m:ctrlPr>
                                <a:rPr lang="cs-CZ" b="1" i="1">
                                  <a:solidFill>
                                    <a:srgbClr val="000000"/>
                                  </a:solidFill>
                                  <a:latin typeface="Cambria Math" panose="02040503050406030204" pitchFamily="18" charset="0"/>
                                </a:rPr>
                              </m:ctrlPr>
                            </m:dPr>
                            <m:e>
                              <m:r>
                                <m:rPr>
                                  <m:nor/>
                                </m:rPr>
                                <a:rPr lang="cs-CZ" b="1" i="1">
                                  <a:solidFill>
                                    <a:srgbClr val="000000"/>
                                  </a:solidFill>
                                </a:rPr>
                                <m:t>i</m:t>
                              </m:r>
                            </m:e>
                          </m:d>
                        </m:num>
                        <m:den>
                          <m:nary>
                            <m:naryPr>
                              <m:chr m:val="∑"/>
                              <m:limLoc m:val="undOvr"/>
                              <m:supHide m:val="on"/>
                              <m:ctrlPr>
                                <a:rPr lang="cs-CZ" b="1" i="1">
                                  <a:solidFill>
                                    <a:srgbClr val="000000"/>
                                  </a:solidFill>
                                  <a:latin typeface="Cambria Math" panose="02040503050406030204" pitchFamily="18" charset="0"/>
                                </a:rPr>
                              </m:ctrlPr>
                            </m:naryPr>
                            <m:sub>
                              <m:r>
                                <m:rPr>
                                  <m:nor/>
                                </m:rPr>
                                <a:rPr lang="cs-CZ" b="1" i="1">
                                  <a:solidFill>
                                    <a:srgbClr val="000000"/>
                                  </a:solidFill>
                                </a:rPr>
                                <m:t>j</m:t>
                              </m:r>
                            </m:sub>
                            <m:sup/>
                            <m:e>
                              <m:d>
                                <m:dPr>
                                  <m:ctrlPr>
                                    <a:rPr lang="cs-CZ" b="1" i="1">
                                      <a:solidFill>
                                        <a:srgbClr val="000000"/>
                                      </a:solidFill>
                                      <a:latin typeface="Cambria Math" panose="02040503050406030204" pitchFamily="18" charset="0"/>
                                    </a:rPr>
                                  </m:ctrlPr>
                                </m:dPr>
                                <m:e>
                                  <m:r>
                                    <m:rPr>
                                      <m:nor/>
                                    </m:rPr>
                                    <a:rPr lang="cs-CZ" b="1" i="1">
                                      <a:solidFill>
                                        <a:srgbClr val="000000"/>
                                      </a:solidFill>
                                    </a:rPr>
                                    <m:t>0,25 ∗ </m:t>
                                  </m:r>
                                  <m:r>
                                    <m:rPr>
                                      <m:nor/>
                                    </m:rPr>
                                    <a:rPr lang="cs-CZ" b="1" i="1">
                                      <a:solidFill>
                                        <a:srgbClr val="000000"/>
                                      </a:solidFill>
                                    </a:rPr>
                                    <m:t>FA</m:t>
                                  </m:r>
                                  <m:r>
                                    <m:rPr>
                                      <m:nor/>
                                    </m:rPr>
                                    <a:rPr lang="cs-CZ" b="1" i="1">
                                      <a:solidFill>
                                        <a:srgbClr val="000000"/>
                                      </a:solidFill>
                                    </a:rPr>
                                    <m:t>18</m:t>
                                  </m:r>
                                  <m:d>
                                    <m:dPr>
                                      <m:ctrlPr>
                                        <a:rPr lang="cs-CZ" b="1" i="1">
                                          <a:solidFill>
                                            <a:srgbClr val="000000"/>
                                          </a:solidFill>
                                          <a:latin typeface="Cambria Math" panose="02040503050406030204" pitchFamily="18" charset="0"/>
                                        </a:rPr>
                                      </m:ctrlPr>
                                    </m:dPr>
                                    <m:e>
                                      <m:r>
                                        <m:rPr>
                                          <m:nor/>
                                        </m:rPr>
                                        <a:rPr lang="cs-CZ" b="1" i="1">
                                          <a:solidFill>
                                            <a:srgbClr val="000000"/>
                                          </a:solidFill>
                                        </a:rPr>
                                        <m:t>j</m:t>
                                      </m:r>
                                    </m:e>
                                  </m:d>
                                  <m:r>
                                    <m:rPr>
                                      <m:nor/>
                                    </m:rPr>
                                    <a:rPr lang="cs-CZ" b="1" i="1">
                                      <a:solidFill>
                                        <a:srgbClr val="000000"/>
                                      </a:solidFill>
                                    </a:rPr>
                                    <m:t> + 0,25 ∗ </m:t>
                                  </m:r>
                                  <m:r>
                                    <m:rPr>
                                      <m:nor/>
                                    </m:rPr>
                                    <a:rPr lang="cs-CZ" b="1" i="1">
                                      <a:solidFill>
                                        <a:srgbClr val="000000"/>
                                      </a:solidFill>
                                    </a:rPr>
                                    <m:t>FA</m:t>
                                  </m:r>
                                  <m:r>
                                    <m:rPr>
                                      <m:nor/>
                                    </m:rPr>
                                    <a:rPr lang="cs-CZ" b="1" i="1">
                                      <a:solidFill>
                                        <a:srgbClr val="000000"/>
                                      </a:solidFill>
                                    </a:rPr>
                                    <m:t>19</m:t>
                                  </m:r>
                                  <m:d>
                                    <m:dPr>
                                      <m:ctrlPr>
                                        <a:rPr lang="cs-CZ" b="1" i="1">
                                          <a:solidFill>
                                            <a:srgbClr val="000000"/>
                                          </a:solidFill>
                                          <a:latin typeface="Cambria Math" panose="02040503050406030204" pitchFamily="18" charset="0"/>
                                        </a:rPr>
                                      </m:ctrlPr>
                                    </m:dPr>
                                    <m:e>
                                      <m:r>
                                        <m:rPr>
                                          <m:nor/>
                                        </m:rPr>
                                        <a:rPr lang="cs-CZ" b="1" i="1">
                                          <a:solidFill>
                                            <a:srgbClr val="000000"/>
                                          </a:solidFill>
                                        </a:rPr>
                                        <m:t>j</m:t>
                                      </m:r>
                                    </m:e>
                                  </m:d>
                                  <m:r>
                                    <m:rPr>
                                      <m:nor/>
                                    </m:rPr>
                                    <a:rPr lang="cs-CZ" b="1" i="1">
                                      <a:solidFill>
                                        <a:srgbClr val="000000"/>
                                      </a:solidFill>
                                    </a:rPr>
                                    <m:t> + 0,50 ∗ </m:t>
                                  </m:r>
                                  <m:r>
                                    <m:rPr>
                                      <m:nor/>
                                    </m:rPr>
                                    <a:rPr lang="cs-CZ" b="1" i="1">
                                      <a:solidFill>
                                        <a:srgbClr val="000000"/>
                                      </a:solidFill>
                                    </a:rPr>
                                    <m:t>FA</m:t>
                                  </m:r>
                                  <m:r>
                                    <m:rPr>
                                      <m:nor/>
                                    </m:rPr>
                                    <a:rPr lang="cs-CZ" b="1" i="1">
                                      <a:solidFill>
                                        <a:srgbClr val="000000"/>
                                      </a:solidFill>
                                    </a:rPr>
                                    <m:t>20</m:t>
                                  </m:r>
                                  <m:d>
                                    <m:dPr>
                                      <m:ctrlPr>
                                        <a:rPr lang="cs-CZ" b="1" i="1">
                                          <a:solidFill>
                                            <a:srgbClr val="000000"/>
                                          </a:solidFill>
                                          <a:latin typeface="Cambria Math" panose="02040503050406030204" pitchFamily="18" charset="0"/>
                                        </a:rPr>
                                      </m:ctrlPr>
                                    </m:dPr>
                                    <m:e>
                                      <m:r>
                                        <m:rPr>
                                          <m:nor/>
                                        </m:rPr>
                                        <a:rPr lang="cs-CZ" b="1" i="1">
                                          <a:solidFill>
                                            <a:srgbClr val="000000"/>
                                          </a:solidFill>
                                        </a:rPr>
                                        <m:t>j</m:t>
                                      </m:r>
                                    </m:e>
                                  </m:d>
                                </m:e>
                              </m:d>
                            </m:e>
                          </m:nary>
                        </m:den>
                      </m:f>
                    </m:oMath>
                  </m:oMathPara>
                </a14:m>
                <a:endParaRPr lang="cs-CZ" dirty="0" smtClean="0"/>
              </a:p>
            </p:txBody>
          </p:sp>
        </mc:Choice>
        <mc:Fallback xmlns="">
          <p:sp>
            <p:nvSpPr>
              <p:cNvPr id="27651" name="Rectangle 3"/>
              <p:cNvSpPr>
                <a:spLocks noGrp="1" noRot="1" noChangeAspect="1" noMove="1" noResize="1" noEditPoints="1" noAdjustHandles="1" noChangeArrowheads="1" noChangeShapeType="1" noTextEdit="1"/>
              </p:cNvSpPr>
              <p:nvPr>
                <p:ph type="body" idx="1"/>
              </p:nvPr>
            </p:nvSpPr>
            <p:spPr>
              <a:blipFill rotWithShape="0">
                <a:blip r:embed="rId2"/>
                <a:stretch>
                  <a:fillRect l="-822" t="-660" r="-657"/>
                </a:stretch>
              </a:blipFill>
            </p:spPr>
            <p:txBody>
              <a:bodyPr/>
              <a:lstStyle/>
              <a:p>
                <a:r>
                  <a:rPr lang="cs-CZ">
                    <a:noFill/>
                  </a:rPr>
                  <a:t> </a:t>
                </a:r>
              </a:p>
            </p:txBody>
          </p:sp>
        </mc:Fallback>
      </mc:AlternateContent>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fixní část</a:t>
            </a:r>
          </a:p>
        </p:txBody>
      </p:sp>
      <mc:AlternateContent xmlns:mc="http://schemas.openxmlformats.org/markup-compatibility/2006" xmlns:a14="http://schemas.microsoft.com/office/drawing/2010/main">
        <mc:Choice Requires="a14">
          <p:sp>
            <p:nvSpPr>
              <p:cNvPr id="27651" name="Rectangle 3"/>
              <p:cNvSpPr>
                <a:spLocks noGrp="1" noChangeArrowheads="1"/>
              </p:cNvSpPr>
              <p:nvPr>
                <p:ph type="body" idx="1"/>
              </p:nvPr>
            </p:nvSpPr>
            <p:spPr/>
            <p:txBody>
              <a:bodyPr/>
              <a:lstStyle/>
              <a:p>
                <a:pPr marL="0" indent="0">
                  <a:buNone/>
                </a:pPr>
                <a:r>
                  <a:rPr lang="cs-CZ" b="1" dirty="0" smtClean="0"/>
                  <a:t>Koeficient student N(i):</a:t>
                </a:r>
              </a:p>
              <a:p>
                <a:pPr lvl="0" algn="just">
                  <a:spcAft>
                    <a:spcPts val="600"/>
                  </a:spcAft>
                  <a:buFont typeface="Wingdings" panose="05000000000000000000" pitchFamily="2" charset="2"/>
                  <a:buChar char="§"/>
                </a:pPr>
                <a:r>
                  <a:rPr lang="cs-CZ" kern="1400" dirty="0">
                    <a:cs typeface=".PalatinoTTEE"/>
                  </a:rPr>
                  <a:t>podíl organizační jednotky na počtu normativních studentů v 1. ročnících magisterských a doktorských studijních programů v akademickém roce 2020/2021.</a:t>
                </a:r>
                <a:endParaRPr lang="cs-CZ" dirty="0"/>
              </a:p>
              <a:p>
                <a:pPr marL="0" lvl="0" indent="0" algn="just">
                  <a:spcAft>
                    <a:spcPts val="600"/>
                  </a:spcAft>
                  <a:buNone/>
                </a:pPr>
                <a:r>
                  <a:rPr lang="cs-CZ" b="1" kern="1400" dirty="0">
                    <a:cs typeface=".PalatinoTTEE"/>
                  </a:rPr>
                  <a:t>Distribuční koeficient NDA(i):</a:t>
                </a:r>
                <a:endParaRPr lang="cs-CZ" b="1" dirty="0"/>
              </a:p>
              <a:p>
                <a:pPr marL="457200" lvl="1" indent="0" algn="just">
                  <a:spcAft>
                    <a:spcPts val="600"/>
                  </a:spcAft>
                  <a:buNone/>
                </a:pPr>
                <a:r>
                  <a:rPr lang="cs-CZ" sz="2000" kern="1400" dirty="0">
                    <a:cs typeface=".PalatinoTTEE"/>
                  </a:rPr>
                  <a:t>Objemový koeficient NA(i)    váha 92,5 %</a:t>
                </a:r>
                <a:endParaRPr lang="cs-CZ" sz="2000" dirty="0"/>
              </a:p>
              <a:p>
                <a:pPr marL="457200" lvl="1" indent="0" algn="just">
                  <a:spcAft>
                    <a:spcPts val="600"/>
                  </a:spcAft>
                  <a:buNone/>
                </a:pPr>
                <a:r>
                  <a:rPr lang="cs-CZ" sz="2000" kern="1400" dirty="0">
                    <a:cs typeface=".PalatinoTTEE"/>
                  </a:rPr>
                  <a:t>Koeficient student N(i)            váha 7,5</a:t>
                </a:r>
                <a:r>
                  <a:rPr lang="cs-CZ" sz="2000" kern="1400" dirty="0" smtClean="0">
                    <a:cs typeface=".PalatinoTTEE"/>
                  </a:rPr>
                  <a:t>%</a:t>
                </a:r>
              </a:p>
              <a:p>
                <a:pPr marL="457200" lvl="1" indent="0" algn="just">
                  <a:spcAft>
                    <a:spcPts val="600"/>
                  </a:spcAft>
                  <a:buNone/>
                </a:pPr>
                <a:endParaRPr lang="cs-CZ" sz="2000" dirty="0"/>
              </a:p>
              <a:p>
                <a:pPr marL="0" indent="0">
                  <a:buNone/>
                </a:pPr>
                <a:r>
                  <a:rPr lang="cs-CZ" b="1" dirty="0"/>
                  <a:t>Interní </a:t>
                </a:r>
                <a:r>
                  <a:rPr lang="x-none" b="1" dirty="0"/>
                  <a:t>rozdělení </a:t>
                </a:r>
                <a:r>
                  <a:rPr lang="cs-CZ" b="1" dirty="0"/>
                  <a:t>fixní části </a:t>
                </a:r>
                <a:r>
                  <a:rPr lang="cs-CZ" dirty="0"/>
                  <a:t>institucionálního financování </a:t>
                </a:r>
                <a:r>
                  <a:rPr lang="x-none" dirty="0"/>
                  <a:t>na i-tou organizační jednotku</a:t>
                </a:r>
                <a:r>
                  <a:rPr lang="cs-CZ" dirty="0"/>
                  <a:t> UTB</a:t>
                </a:r>
                <a:r>
                  <a:rPr lang="x-none" dirty="0"/>
                  <a:t>:</a:t>
                </a:r>
                <a:endParaRPr lang="cs-CZ" dirty="0"/>
              </a:p>
              <a:p>
                <a:pPr marL="0" indent="0">
                  <a:buNone/>
                </a:pPr>
                <a14:m>
                  <m:oMathPara xmlns:m="http://schemas.openxmlformats.org/officeDocument/2006/math">
                    <m:oMathParaPr>
                      <m:jc m:val="centerGroup"/>
                    </m:oMathParaPr>
                    <m:oMath xmlns:m="http://schemas.openxmlformats.org/officeDocument/2006/math">
                      <m:r>
                        <a:rPr lang="pl-PL" b="1" i="1">
                          <a:latin typeface="Cambria Math" panose="02040503050406030204" pitchFamily="18" charset="0"/>
                        </a:rPr>
                        <m:t>𝑽</m:t>
                      </m:r>
                      <m:sSub>
                        <m:sSubPr>
                          <m:ctrlPr>
                            <a:rPr lang="cs-CZ" b="1" i="1">
                              <a:latin typeface="Cambria Math" panose="02040503050406030204" pitchFamily="18" charset="0"/>
                            </a:rPr>
                          </m:ctrlPr>
                        </m:sSubPr>
                        <m:e>
                          <m:r>
                            <a:rPr lang="pl-PL" b="1" i="1">
                              <a:latin typeface="Cambria Math" panose="02040503050406030204" pitchFamily="18" charset="0"/>
                            </a:rPr>
                            <m:t>𝑷</m:t>
                          </m:r>
                        </m:e>
                        <m:sub>
                          <m:r>
                            <a:rPr lang="pl-PL" b="1" i="1">
                              <a:latin typeface="Cambria Math" panose="02040503050406030204" pitchFamily="18" charset="0"/>
                            </a:rPr>
                            <m:t>𝑨</m:t>
                          </m:r>
                        </m:sub>
                      </m:sSub>
                      <m:d>
                        <m:dPr>
                          <m:ctrlPr>
                            <a:rPr lang="cs-CZ" b="1" i="1">
                              <a:latin typeface="Cambria Math" panose="02040503050406030204" pitchFamily="18" charset="0"/>
                            </a:rPr>
                          </m:ctrlPr>
                        </m:dPr>
                        <m:e>
                          <m:r>
                            <a:rPr lang="pl-PL" b="1" i="1">
                              <a:latin typeface="Cambria Math" panose="02040503050406030204" pitchFamily="18" charset="0"/>
                            </a:rPr>
                            <m:t>𝒊</m:t>
                          </m:r>
                        </m:e>
                      </m:d>
                      <m:r>
                        <a:rPr lang="pl-PL" b="1" i="1">
                          <a:latin typeface="Cambria Math" panose="02040503050406030204" pitchFamily="18" charset="0"/>
                        </a:rPr>
                        <m:t>=</m:t>
                      </m:r>
                      <m:r>
                        <a:rPr lang="pl-PL" b="1" i="1">
                          <a:latin typeface="Cambria Math" panose="02040503050406030204" pitchFamily="18" charset="0"/>
                        </a:rPr>
                        <m:t>𝑭𝑨</m:t>
                      </m:r>
                      <m:r>
                        <a:rPr lang="pl-PL" b="1" i="1">
                          <a:latin typeface="Cambria Math" panose="02040503050406030204" pitchFamily="18" charset="0"/>
                        </a:rPr>
                        <m:t>´∗</m:t>
                      </m:r>
                      <m:r>
                        <a:rPr lang="pl-PL" b="1" i="1">
                          <a:latin typeface="Cambria Math" panose="02040503050406030204" pitchFamily="18" charset="0"/>
                        </a:rPr>
                        <m:t>𝑵𝑫𝑨</m:t>
                      </m:r>
                      <m:r>
                        <a:rPr lang="pl-PL" b="1" i="1">
                          <a:latin typeface="Cambria Math" panose="02040503050406030204" pitchFamily="18" charset="0"/>
                        </a:rPr>
                        <m:t>(</m:t>
                      </m:r>
                      <m:r>
                        <a:rPr lang="pl-PL" b="1" i="1">
                          <a:latin typeface="Cambria Math" panose="02040503050406030204" pitchFamily="18" charset="0"/>
                        </a:rPr>
                        <m:t>𝒊</m:t>
                      </m:r>
                      <m:r>
                        <a:rPr lang="pl-PL" b="1" i="1">
                          <a:latin typeface="Cambria Math" panose="02040503050406030204" pitchFamily="18" charset="0"/>
                        </a:rPr>
                        <m:t>)</m:t>
                      </m:r>
                    </m:oMath>
                  </m:oMathPara>
                </a14:m>
                <a:endParaRPr lang="cs-CZ" dirty="0"/>
              </a:p>
              <a:p>
                <a:pPr marL="0" indent="0">
                  <a:buNone/>
                </a:pPr>
                <a:endParaRPr lang="cs-CZ" b="1" dirty="0"/>
              </a:p>
            </p:txBody>
          </p:sp>
        </mc:Choice>
        <mc:Fallback xmlns="">
          <p:sp>
            <p:nvSpPr>
              <p:cNvPr id="27651" name="Rectangle 3"/>
              <p:cNvSpPr>
                <a:spLocks noGrp="1" noRot="1" noChangeAspect="1" noMove="1" noResize="1" noEditPoints="1" noAdjustHandles="1" noChangeArrowheads="1" noChangeShapeType="1" noTextEdit="1"/>
              </p:cNvSpPr>
              <p:nvPr>
                <p:ph type="body" idx="1"/>
              </p:nvPr>
            </p:nvSpPr>
            <p:spPr>
              <a:blipFill rotWithShape="0">
                <a:blip r:embed="rId2"/>
                <a:stretch>
                  <a:fillRect l="-822" t="-660" r="-904"/>
                </a:stretch>
              </a:blipFill>
            </p:spPr>
            <p:txBody>
              <a:bodyPr/>
              <a:lstStyle/>
              <a:p>
                <a:r>
                  <a:rPr lang="cs-CZ">
                    <a:noFill/>
                  </a:rPr>
                  <a:t> </a:t>
                </a:r>
              </a:p>
            </p:txBody>
          </p:sp>
        </mc:Fallback>
      </mc:AlternateContent>
    </p:spTree>
    <p:extLst>
      <p:ext uri="{BB962C8B-B14F-4D97-AF65-F5344CB8AC3E}">
        <p14:creationId xmlns:p14="http://schemas.microsoft.com/office/powerpoint/2010/main" val="34570363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indent="0"/>
            <a:r>
              <a:rPr lang="cs-CZ" altLang="cs-CZ" sz="2400" dirty="0" smtClean="0"/>
              <a:t>Modelový výpočet objemového algoritmu pro ukazatel A</a:t>
            </a:r>
          </a:p>
        </p:txBody>
      </p:sp>
      <p:graphicFrame>
        <p:nvGraphicFramePr>
          <p:cNvPr id="34924" name="Group 108"/>
          <p:cNvGraphicFramePr>
            <a:graphicFrameLocks noGrp="1"/>
          </p:cNvGraphicFramePr>
          <p:nvPr>
            <p:ph idx="1"/>
            <p:extLst>
              <p:ext uri="{D42A27DB-BD31-4B8C-83A1-F6EECF244321}">
                <p14:modId xmlns:p14="http://schemas.microsoft.com/office/powerpoint/2010/main" val="1302718030"/>
              </p:ext>
            </p:extLst>
          </p:nvPr>
        </p:nvGraphicFramePr>
        <p:xfrm>
          <a:off x="755576" y="1196752"/>
          <a:ext cx="7704856" cy="4799858"/>
        </p:xfrm>
        <a:graphic>
          <a:graphicData uri="http://schemas.openxmlformats.org/drawingml/2006/table">
            <a:tbl>
              <a:tblPr/>
              <a:tblGrid>
                <a:gridCol w="1296144">
                  <a:extLst>
                    <a:ext uri="{9D8B030D-6E8A-4147-A177-3AD203B41FA5}">
                      <a16:colId xmlns="" xmlns:a16="http://schemas.microsoft.com/office/drawing/2014/main" val="20000"/>
                    </a:ext>
                  </a:extLst>
                </a:gridCol>
                <a:gridCol w="1152128">
                  <a:extLst>
                    <a:ext uri="{9D8B030D-6E8A-4147-A177-3AD203B41FA5}">
                      <a16:colId xmlns="" xmlns:a16="http://schemas.microsoft.com/office/drawing/2014/main" val="20001"/>
                    </a:ext>
                  </a:extLst>
                </a:gridCol>
                <a:gridCol w="1296144">
                  <a:extLst>
                    <a:ext uri="{9D8B030D-6E8A-4147-A177-3AD203B41FA5}">
                      <a16:colId xmlns="" xmlns:a16="http://schemas.microsoft.com/office/drawing/2014/main" val="20004"/>
                    </a:ext>
                  </a:extLst>
                </a:gridCol>
                <a:gridCol w="1368152">
                  <a:extLst>
                    <a:ext uri="{9D8B030D-6E8A-4147-A177-3AD203B41FA5}">
                      <a16:colId xmlns="" xmlns:a16="http://schemas.microsoft.com/office/drawing/2014/main" val="20002"/>
                    </a:ext>
                  </a:extLst>
                </a:gridCol>
                <a:gridCol w="1296144">
                  <a:extLst>
                    <a:ext uri="{9D8B030D-6E8A-4147-A177-3AD203B41FA5}">
                      <a16:colId xmlns="" xmlns:a16="http://schemas.microsoft.com/office/drawing/2014/main" val="20005"/>
                    </a:ext>
                  </a:extLst>
                </a:gridCol>
                <a:gridCol w="1296144">
                  <a:extLst>
                    <a:ext uri="{9D8B030D-6E8A-4147-A177-3AD203B41FA5}">
                      <a16:colId xmlns="" xmlns:a16="http://schemas.microsoft.com/office/drawing/2014/main" val="20003"/>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Příspěvek FA´ pro rok 2018 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Příspěvek FA´ pro rok  2019 v tis. Kč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Příspěvek FA´ pro rok 2020</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Objemový koeficient NA v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Příspěvek podle NA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118 721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134 257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129 286</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25,8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132 659 </a:t>
                      </a:r>
                      <a:endParaRPr kumimoji="0" lang="cs-CZ" sz="1600" b="1"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44 720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51 184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62 921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57 588</a:t>
                      </a:r>
                      <a:endParaRPr kumimoji="0" lang="cs-CZ" sz="1600" b="1"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54 190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56 703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61 472</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60 673</a:t>
                      </a:r>
                      <a:endParaRPr kumimoji="0" lang="cs-CZ" sz="1600" b="1"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82 650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89 005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93 637</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93 067</a:t>
                      </a:r>
                      <a:endParaRPr kumimoji="0" lang="cs-CZ" sz="1600" b="1"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65 168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67 780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68 969</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70 443</a:t>
                      </a:r>
                      <a:endParaRPr kumimoji="0" lang="cs-CZ" sz="1600" b="1"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82 810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84 482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86 927</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17,2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88 439</a:t>
                      </a:r>
                      <a:endParaRPr kumimoji="0" lang="cs-CZ" sz="1600" b="1"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0</a:t>
                      </a:r>
                      <a:endParaRPr kumimoji="0" lang="cs-CZ" sz="1600" b="1"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4 259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4 049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2 920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rgbClr val="C00000"/>
                          </a:solidFill>
                          <a:effectLst/>
                          <a:latin typeface="Arial" panose="020B0604020202020204" pitchFamily="34" charset="0"/>
                          <a:ea typeface="+mn-ea"/>
                          <a:cs typeface="Arial" panose="020B0604020202020204" pitchFamily="34" charset="0"/>
                        </a:rPr>
                        <a:t>3 599</a:t>
                      </a:r>
                      <a:endParaRPr kumimoji="0" lang="cs-CZ" sz="1600" b="1" i="0" u="none" strike="noStrike" kern="1200" cap="none" normalizeH="0" baseline="0" dirty="0">
                        <a:ln>
                          <a:noFill/>
                        </a:ln>
                        <a:solidFill>
                          <a:srgbClr val="C00000"/>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5 541</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5 851</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8 049</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1,5</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solidFill>
                            <a:srgbClr val="C00000"/>
                          </a:solidFill>
                          <a:latin typeface="Arial" panose="020B0604020202020204" pitchFamily="34" charset="0"/>
                          <a:cs typeface="Arial" panose="020B0604020202020204" pitchFamily="34" charset="0"/>
                        </a:rPr>
                        <a:t>7 712</a:t>
                      </a:r>
                      <a:endParaRPr lang="cs-CZ" sz="1600" b="1" dirty="0">
                        <a:solidFill>
                          <a:srgbClr val="C00000"/>
                        </a:solidFill>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   0 </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0</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solidFill>
                            <a:srgbClr val="C00000"/>
                          </a:solidFill>
                          <a:latin typeface="Arial" panose="020B0604020202020204" pitchFamily="34" charset="0"/>
                          <a:cs typeface="Arial" panose="020B0604020202020204" pitchFamily="34" charset="0"/>
                        </a:rPr>
                        <a:t>0</a:t>
                      </a:r>
                      <a:endParaRPr lang="cs-CZ" sz="1600" b="1" dirty="0">
                        <a:solidFill>
                          <a:srgbClr val="C00000"/>
                        </a:solidFill>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458 059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493 311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514 181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514 181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4190317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indent="0"/>
            <a:r>
              <a:rPr lang="cs-CZ" altLang="cs-CZ" sz="2400" dirty="0" smtClean="0"/>
              <a:t>Modelový výpočet algoritmu pro ukazatel A </a:t>
            </a:r>
            <a:br>
              <a:rPr lang="cs-CZ" altLang="cs-CZ" sz="2400" dirty="0" smtClean="0"/>
            </a:br>
            <a:r>
              <a:rPr lang="cs-CZ" altLang="cs-CZ" sz="2000" dirty="0" smtClean="0"/>
              <a:t>Normativní počty studentů 2021 magisterský N1, doktorský P1</a:t>
            </a:r>
          </a:p>
        </p:txBody>
      </p:sp>
      <p:graphicFrame>
        <p:nvGraphicFramePr>
          <p:cNvPr id="34924" name="Group 108"/>
          <p:cNvGraphicFramePr>
            <a:graphicFrameLocks noGrp="1"/>
          </p:cNvGraphicFramePr>
          <p:nvPr>
            <p:ph idx="1"/>
            <p:extLst>
              <p:ext uri="{D42A27DB-BD31-4B8C-83A1-F6EECF244321}">
                <p14:modId xmlns:p14="http://schemas.microsoft.com/office/powerpoint/2010/main" val="1097044734"/>
              </p:ext>
            </p:extLst>
          </p:nvPr>
        </p:nvGraphicFramePr>
        <p:xfrm>
          <a:off x="755576" y="1196752"/>
          <a:ext cx="6408712" cy="4464529"/>
        </p:xfrm>
        <a:graphic>
          <a:graphicData uri="http://schemas.openxmlformats.org/drawingml/2006/table">
            <a:tbl>
              <a:tblPr/>
              <a:tblGrid>
                <a:gridCol w="1296144">
                  <a:extLst>
                    <a:ext uri="{9D8B030D-6E8A-4147-A177-3AD203B41FA5}">
                      <a16:colId xmlns="" xmlns:a16="http://schemas.microsoft.com/office/drawing/2014/main" val="20000"/>
                    </a:ext>
                  </a:extLst>
                </a:gridCol>
                <a:gridCol w="1152128">
                  <a:extLst>
                    <a:ext uri="{9D8B030D-6E8A-4147-A177-3AD203B41FA5}">
                      <a16:colId xmlns="" xmlns:a16="http://schemas.microsoft.com/office/drawing/2014/main" val="20001"/>
                    </a:ext>
                  </a:extLst>
                </a:gridCol>
                <a:gridCol w="1296144">
                  <a:extLst>
                    <a:ext uri="{9D8B030D-6E8A-4147-A177-3AD203B41FA5}">
                      <a16:colId xmlns="" xmlns:a16="http://schemas.microsoft.com/office/drawing/2014/main" val="20004"/>
                    </a:ext>
                  </a:extLst>
                </a:gridCol>
                <a:gridCol w="1368152">
                  <a:extLst>
                    <a:ext uri="{9D8B030D-6E8A-4147-A177-3AD203B41FA5}">
                      <a16:colId xmlns="" xmlns:a16="http://schemas.microsoft.com/office/drawing/2014/main" val="20002"/>
                    </a:ext>
                  </a:extLst>
                </a:gridCol>
                <a:gridCol w="1296144">
                  <a:extLst>
                    <a:ext uri="{9D8B030D-6E8A-4147-A177-3AD203B41FA5}">
                      <a16:colId xmlns="" xmlns:a16="http://schemas.microsoft.com/office/drawing/2014/main" val="20005"/>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NN1</a:t>
                      </a:r>
                      <a:endParaRPr lang="cs-CZ" sz="1400" b="1" i="0" u="none" strike="noStrike" dirty="0">
                        <a:solidFill>
                          <a:srgbClr val="000000"/>
                        </a:solidFill>
                        <a:effectLst/>
                        <a:latin typeface="Arial" panose="020B0604020202020204" pitchFamily="34" charset="0"/>
                      </a:endParaRPr>
                    </a:p>
                  </a:txBody>
                  <a:tcPr marL="9525" marR="108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NP1</a:t>
                      </a:r>
                      <a:endParaRPr lang="cs-CZ" sz="1400" b="1" i="0" u="none" strike="noStrike" dirty="0">
                        <a:solidFill>
                          <a:srgbClr val="000000"/>
                        </a:solidFill>
                        <a:effectLst/>
                        <a:latin typeface="Arial" panose="020B0604020202020204" pitchFamily="34" charset="0"/>
                      </a:endParaRPr>
                    </a:p>
                  </a:txBody>
                  <a:tcPr marL="9525" marR="108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NN1+NP1</a:t>
                      </a:r>
                      <a:endParaRPr lang="cs-CZ" sz="1400" b="1" i="0" u="none" strike="noStrike" dirty="0">
                        <a:solidFill>
                          <a:srgbClr val="000000"/>
                        </a:solidFill>
                        <a:effectLst/>
                        <a:latin typeface="Arial" panose="020B0604020202020204" pitchFamily="34" charset="0"/>
                      </a:endParaRPr>
                    </a:p>
                  </a:txBody>
                  <a:tcPr marL="9525" marR="108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Koeficient student N(i)</a:t>
                      </a:r>
                    </a:p>
                    <a:p>
                      <a:pPr algn="r" rtl="0" fontAlgn="ctr"/>
                      <a:r>
                        <a:rPr lang="cs-CZ" sz="1400" b="1" i="0" u="none" strike="noStrike" dirty="0" smtClean="0">
                          <a:solidFill>
                            <a:srgbClr val="000000"/>
                          </a:solidFill>
                          <a:effectLst/>
                          <a:latin typeface="Arial" panose="020B0604020202020204" pitchFamily="34" charset="0"/>
                        </a:rPr>
                        <a:t> v %</a:t>
                      </a:r>
                      <a:endParaRPr lang="cs-CZ" sz="1400" b="1" i="0" u="none" strike="noStrike" dirty="0">
                        <a:solidFill>
                          <a:srgbClr val="000000"/>
                        </a:solidFill>
                        <a:effectLst/>
                        <a:latin typeface="Arial" panose="020B0604020202020204" pitchFamily="34" charset="0"/>
                      </a:endParaRPr>
                    </a:p>
                  </a:txBody>
                  <a:tcPr marL="9525" marR="108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520,80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51,60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572,40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22,76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310,20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310,20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303,60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41,30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344,90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483,10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56,00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539,10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21,44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567,00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20,30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587,30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138,00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3,40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141,40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5,62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0,00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19,60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19,60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0,00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2 322,70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192,20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2 514,90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33536704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indent="0"/>
            <a:r>
              <a:rPr lang="cs-CZ" altLang="cs-CZ" sz="2400" dirty="0" smtClean="0"/>
              <a:t>Modelový výpočet algoritmu pro ukazatel A na datech 2021 </a:t>
            </a:r>
            <a:br>
              <a:rPr lang="cs-CZ" altLang="cs-CZ" sz="2400" dirty="0" smtClean="0"/>
            </a:br>
            <a:r>
              <a:rPr lang="cs-CZ" altLang="cs-CZ" sz="2000" dirty="0" smtClean="0"/>
              <a:t>Váha normativních studentů 2021 N1 a P1 je 7,5 %</a:t>
            </a:r>
            <a:r>
              <a:rPr lang="cs-CZ" altLang="cs-CZ" sz="1600" dirty="0" smtClean="0"/>
              <a:t> </a:t>
            </a:r>
          </a:p>
        </p:txBody>
      </p:sp>
      <p:graphicFrame>
        <p:nvGraphicFramePr>
          <p:cNvPr id="34924" name="Group 108"/>
          <p:cNvGraphicFramePr>
            <a:graphicFrameLocks noGrp="1"/>
          </p:cNvGraphicFramePr>
          <p:nvPr>
            <p:ph idx="1"/>
            <p:extLst>
              <p:ext uri="{D42A27DB-BD31-4B8C-83A1-F6EECF244321}">
                <p14:modId xmlns:p14="http://schemas.microsoft.com/office/powerpoint/2010/main" val="3832353735"/>
              </p:ext>
            </p:extLst>
          </p:nvPr>
        </p:nvGraphicFramePr>
        <p:xfrm>
          <a:off x="755576" y="1196752"/>
          <a:ext cx="7704855" cy="5065677"/>
        </p:xfrm>
        <a:graphic>
          <a:graphicData uri="http://schemas.openxmlformats.org/drawingml/2006/table">
            <a:tbl>
              <a:tblPr/>
              <a:tblGrid>
                <a:gridCol w="1224136">
                  <a:extLst>
                    <a:ext uri="{9D8B030D-6E8A-4147-A177-3AD203B41FA5}">
                      <a16:colId xmlns="" xmlns:a16="http://schemas.microsoft.com/office/drawing/2014/main" val="20000"/>
                    </a:ext>
                  </a:extLst>
                </a:gridCol>
                <a:gridCol w="1008112">
                  <a:extLst>
                    <a:ext uri="{9D8B030D-6E8A-4147-A177-3AD203B41FA5}">
                      <a16:colId xmlns="" xmlns:a16="http://schemas.microsoft.com/office/drawing/2014/main" val="20001"/>
                    </a:ext>
                  </a:extLst>
                </a:gridCol>
                <a:gridCol w="972972">
                  <a:extLst>
                    <a:ext uri="{9D8B030D-6E8A-4147-A177-3AD203B41FA5}">
                      <a16:colId xmlns="" xmlns:a16="http://schemas.microsoft.com/office/drawing/2014/main" val="20004"/>
                    </a:ext>
                  </a:extLst>
                </a:gridCol>
                <a:gridCol w="1171138">
                  <a:extLst>
                    <a:ext uri="{9D8B030D-6E8A-4147-A177-3AD203B41FA5}">
                      <a16:colId xmlns="" xmlns:a16="http://schemas.microsoft.com/office/drawing/2014/main" val="20002"/>
                    </a:ext>
                  </a:extLst>
                </a:gridCol>
                <a:gridCol w="1109499">
                  <a:extLst>
                    <a:ext uri="{9D8B030D-6E8A-4147-A177-3AD203B41FA5}">
                      <a16:colId xmlns="" xmlns:a16="http://schemas.microsoft.com/office/drawing/2014/main" val="20005"/>
                    </a:ext>
                  </a:extLst>
                </a:gridCol>
                <a:gridCol w="1109499">
                  <a:extLst>
                    <a:ext uri="{9D8B030D-6E8A-4147-A177-3AD203B41FA5}">
                      <a16:colId xmlns="" xmlns:a16="http://schemas.microsoft.com/office/drawing/2014/main" val="20003"/>
                    </a:ext>
                  </a:extLst>
                </a:gridCol>
                <a:gridCol w="1109499">
                  <a:extLst>
                    <a:ext uri="{9D8B030D-6E8A-4147-A177-3AD203B41FA5}">
                      <a16:colId xmlns="" xmlns:a16="http://schemas.microsoft.com/office/drawing/2014/main" val="4244101252"/>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Objemový koeficient NA(i)</a:t>
                      </a:r>
                    </a:p>
                    <a:p>
                      <a:pPr algn="r" rtl="0" fontAlgn="ctr"/>
                      <a:r>
                        <a:rPr lang="cs-CZ" sz="1400" b="1" i="0" u="none" strike="noStrike" dirty="0" smtClean="0">
                          <a:solidFill>
                            <a:srgbClr val="000000"/>
                          </a:solidFill>
                          <a:effectLst/>
                          <a:latin typeface="Arial" panose="020B0604020202020204" pitchFamily="34" charset="0"/>
                        </a:rPr>
                        <a:t> </a:t>
                      </a:r>
                      <a:r>
                        <a:rPr lang="cs-CZ" sz="1400" b="1" i="0" u="none" strike="noStrike" dirty="0">
                          <a:solidFill>
                            <a:srgbClr val="000000"/>
                          </a:solidFill>
                          <a:effectLst/>
                          <a:latin typeface="Arial" panose="020B0604020202020204" pitchFamily="34" charset="0"/>
                        </a:rPr>
                        <a:t>v </a:t>
                      </a:r>
                      <a:r>
                        <a:rPr lang="cs-CZ" sz="1400" b="1" i="0" u="none" strike="noStrike" dirty="0" smtClean="0">
                          <a:solidFill>
                            <a:srgbClr val="000000"/>
                          </a:solidFill>
                          <a:effectLst/>
                          <a:latin typeface="Arial" panose="020B0604020202020204" pitchFamily="34" charset="0"/>
                        </a:rPr>
                        <a:t>%</a:t>
                      </a:r>
                    </a:p>
                    <a:p>
                      <a:pPr algn="r" rtl="0" fontAlgn="ctr"/>
                      <a:r>
                        <a:rPr lang="cs-CZ" sz="1400" b="1" i="0" u="none" strike="noStrike" dirty="0" smtClean="0">
                          <a:solidFill>
                            <a:srgbClr val="C00000"/>
                          </a:solidFill>
                          <a:effectLst/>
                          <a:latin typeface="Arial" panose="020B0604020202020204" pitchFamily="34" charset="0"/>
                        </a:rPr>
                        <a:t>92,5 %</a:t>
                      </a:r>
                      <a:endParaRPr lang="cs-CZ" sz="1400" b="1" i="0" u="none" strike="noStrike" dirty="0">
                        <a:solidFill>
                          <a:srgbClr val="C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Koeficient student N(i)</a:t>
                      </a:r>
                    </a:p>
                    <a:p>
                      <a:pPr algn="r" rtl="0" fontAlgn="ctr"/>
                      <a:r>
                        <a:rPr lang="cs-CZ" sz="1400" b="1" i="0" u="none" strike="noStrike" dirty="0" smtClean="0">
                          <a:solidFill>
                            <a:srgbClr val="000000"/>
                          </a:solidFill>
                          <a:effectLst/>
                          <a:latin typeface="Arial" panose="020B0604020202020204" pitchFamily="34" charset="0"/>
                        </a:rPr>
                        <a:t> v %</a:t>
                      </a:r>
                    </a:p>
                    <a:p>
                      <a:pPr algn="r" rtl="0" fontAlgn="ctr"/>
                      <a:r>
                        <a:rPr lang="cs-CZ" sz="1400" b="1" i="0" u="none" strike="noStrike" dirty="0" smtClean="0">
                          <a:solidFill>
                            <a:srgbClr val="C00000"/>
                          </a:solidFill>
                          <a:effectLst/>
                          <a:latin typeface="Arial" panose="020B0604020202020204" pitchFamily="34" charset="0"/>
                        </a:rPr>
                        <a:t>7,5 %</a:t>
                      </a:r>
                      <a:endParaRPr lang="cs-CZ" sz="1400" b="1" i="0" u="none" strike="noStrike" dirty="0">
                        <a:solidFill>
                          <a:srgbClr val="C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Distribuční koeficient NDA(i)</a:t>
                      </a:r>
                    </a:p>
                    <a:p>
                      <a:pPr algn="r" rtl="0" fontAlgn="ctr"/>
                      <a:r>
                        <a:rPr lang="cs-CZ" sz="1400" b="1" i="0" u="none" strike="noStrike" dirty="0" smtClean="0">
                          <a:solidFill>
                            <a:srgbClr val="000000"/>
                          </a:solidFill>
                          <a:effectLst/>
                          <a:latin typeface="Arial" panose="020B0604020202020204" pitchFamily="34" charset="0"/>
                        </a:rPr>
                        <a:t> v %</a:t>
                      </a:r>
                      <a:endParaRPr lang="cs-CZ"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 výpočet </a:t>
                      </a:r>
                      <a:r>
                        <a:rPr lang="cs-CZ" sz="1400" b="1" i="0" u="none" strike="noStrike" dirty="0">
                          <a:solidFill>
                            <a:srgbClr val="000000"/>
                          </a:solidFill>
                          <a:effectLst/>
                          <a:latin typeface="Arial" panose="020B0604020202020204" pitchFamily="34" charset="0"/>
                        </a:rPr>
                        <a:t>FA</a:t>
                      </a:r>
                      <a:r>
                        <a:rPr lang="cs-CZ" sz="1400" b="1" i="0" u="none" strike="noStrike" dirty="0" smtClean="0">
                          <a:solidFill>
                            <a:srgbClr val="000000"/>
                          </a:solidFill>
                          <a:effectLst/>
                          <a:latin typeface="Arial" panose="020B0604020202020204" pitchFamily="34" charset="0"/>
                        </a:rPr>
                        <a:t>´</a:t>
                      </a:r>
                    </a:p>
                    <a:p>
                      <a:pPr algn="r" rtl="0" fontAlgn="ctr"/>
                      <a:r>
                        <a:rPr lang="cs-CZ" sz="1400" b="1" i="0" u="none" strike="noStrike" dirty="0" smtClean="0">
                          <a:solidFill>
                            <a:srgbClr val="000000"/>
                          </a:solidFill>
                          <a:effectLst/>
                          <a:latin typeface="Arial" panose="020B0604020202020204" pitchFamily="34" charset="0"/>
                        </a:rPr>
                        <a:t>2020</a:t>
                      </a:r>
                    </a:p>
                    <a:p>
                      <a:pPr algn="r" rtl="0" fontAlgn="ctr"/>
                      <a:r>
                        <a:rPr lang="it-IT" sz="1400" b="1" i="0" u="none" strike="noStrike" dirty="0" smtClean="0">
                          <a:solidFill>
                            <a:srgbClr val="000000"/>
                          </a:solidFill>
                          <a:effectLst/>
                          <a:latin typeface="Arial" panose="020B0604020202020204" pitchFamily="34" charset="0"/>
                        </a:rPr>
                        <a:t>tis. Kč</a:t>
                      </a:r>
                      <a:endParaRPr lang="cs-CZ"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Rozpočet </a:t>
                      </a: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FA´  </a:t>
                      </a:r>
                      <a:endParaRPr lang="cs-CZ" sz="1400" b="1" i="0" u="none" strike="noStrike" dirty="0" smtClean="0">
                        <a:solidFill>
                          <a:srgbClr val="000000"/>
                        </a:solidFill>
                        <a:effectLst/>
                        <a:latin typeface="Arial" panose="020B0604020202020204" pitchFamily="34" charset="0"/>
                      </a:endParaRPr>
                    </a:p>
                    <a:p>
                      <a:pPr algn="r" rtl="0" fontAlgn="ctr"/>
                      <a:r>
                        <a:rPr lang="it-IT" sz="1400" b="1" i="0" u="none" strike="noStrike" dirty="0" smtClean="0">
                          <a:solidFill>
                            <a:srgbClr val="000000"/>
                          </a:solidFill>
                          <a:effectLst/>
                          <a:latin typeface="Arial" panose="020B0604020202020204" pitchFamily="34" charset="0"/>
                        </a:rPr>
                        <a:t>2020 </a:t>
                      </a:r>
                      <a:endParaRPr lang="cs-CZ" sz="1400" b="1" i="0" u="none" strike="noStrike" dirty="0" smtClean="0">
                        <a:solidFill>
                          <a:srgbClr val="000000"/>
                        </a:solidFill>
                        <a:effectLst/>
                        <a:latin typeface="Arial" panose="020B0604020202020204" pitchFamily="34" charset="0"/>
                      </a:endParaRPr>
                    </a:p>
                    <a:p>
                      <a:pPr algn="r" rtl="0" fontAlgn="ct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tis. Kč</a:t>
                      </a: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 výpočet FA´ pro 2021</a:t>
                      </a:r>
                    </a:p>
                    <a:p>
                      <a:pPr algn="r" rtl="0" fontAlgn="ctr"/>
                      <a:r>
                        <a:rPr lang="cs-CZ" sz="1400" b="1" i="0" u="none" strike="noStrike" dirty="0" smtClean="0">
                          <a:solidFill>
                            <a:srgbClr val="000000"/>
                          </a:solidFill>
                          <a:effectLst/>
                          <a:latin typeface="Arial" panose="020B0604020202020204" pitchFamily="34" charset="0"/>
                        </a:rPr>
                        <a:t> </a:t>
                      </a:r>
                      <a:r>
                        <a:rPr lang="cs-CZ" sz="1400" b="1" i="0" u="none" strike="noStrike" baseline="0" dirty="0" smtClean="0">
                          <a:solidFill>
                            <a:srgbClr val="000000"/>
                          </a:solidFill>
                          <a:effectLst/>
                          <a:latin typeface="Arial" panose="020B0604020202020204" pitchFamily="34" charset="0"/>
                        </a:rPr>
                        <a:t>  </a:t>
                      </a:r>
                      <a:r>
                        <a:rPr lang="cs-CZ" sz="1400" b="1" i="0" u="none" strike="noStrike" dirty="0" smtClean="0">
                          <a:solidFill>
                            <a:srgbClr val="000000"/>
                          </a:solidFill>
                          <a:effectLst/>
                          <a:latin typeface="Arial" panose="020B0604020202020204" pitchFamily="34" charset="0"/>
                        </a:rPr>
                        <a:t> tis. Kč</a:t>
                      </a:r>
                      <a:endParaRPr lang="it-IT"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25,84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22,76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25,61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131 674</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129 286</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136 621</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11,20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11,29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58 030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62 921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60 210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11,81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11,95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61 466</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61 472</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63 776</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18,13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21,44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18,38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94 497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93 637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98 047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14,41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74 084</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68 969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76 868</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17,23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5,62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16,36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84 126</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86 927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87 287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3 700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2 920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3 839</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1,39</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1,28</a:t>
                      </a:r>
                      <a:endParaRPr lang="cs-CZ" sz="1600" b="0" dirty="0">
                        <a:latin typeface="Arial" panose="020B0604020202020204" pitchFamily="34" charset="0"/>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6 604</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8 049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6 852</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   0,00 </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0,00</a:t>
                      </a:r>
                      <a:endParaRPr lang="cs-CZ" sz="1600" b="0" dirty="0">
                        <a:latin typeface="Arial" panose="020B0604020202020204" pitchFamily="34" charset="0"/>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72000"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514 181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514 181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533 500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1536352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indent="0"/>
            <a:r>
              <a:rPr lang="cs-CZ" altLang="cs-CZ" sz="2400" dirty="0" smtClean="0"/>
              <a:t>Modelový výpočet algoritmu pro ukazatel A na datech 2021 </a:t>
            </a:r>
            <a:br>
              <a:rPr lang="cs-CZ" altLang="cs-CZ" sz="2400" dirty="0" smtClean="0"/>
            </a:br>
            <a:r>
              <a:rPr lang="cs-CZ" altLang="cs-CZ" sz="2000" dirty="0" smtClean="0"/>
              <a:t>Váha normativních studentů 2021 N1 a P1 je 10 %</a:t>
            </a:r>
            <a:endParaRPr lang="cs-CZ" altLang="cs-CZ" sz="1600" dirty="0" smtClean="0"/>
          </a:p>
        </p:txBody>
      </p:sp>
      <p:graphicFrame>
        <p:nvGraphicFramePr>
          <p:cNvPr id="34924" name="Group 108"/>
          <p:cNvGraphicFramePr>
            <a:graphicFrameLocks noGrp="1"/>
          </p:cNvGraphicFramePr>
          <p:nvPr>
            <p:ph idx="1"/>
            <p:extLst>
              <p:ext uri="{D42A27DB-BD31-4B8C-83A1-F6EECF244321}">
                <p14:modId xmlns:p14="http://schemas.microsoft.com/office/powerpoint/2010/main" val="2897566452"/>
              </p:ext>
            </p:extLst>
          </p:nvPr>
        </p:nvGraphicFramePr>
        <p:xfrm>
          <a:off x="755576" y="1196752"/>
          <a:ext cx="7704855" cy="5065677"/>
        </p:xfrm>
        <a:graphic>
          <a:graphicData uri="http://schemas.openxmlformats.org/drawingml/2006/table">
            <a:tbl>
              <a:tblPr/>
              <a:tblGrid>
                <a:gridCol w="1224136">
                  <a:extLst>
                    <a:ext uri="{9D8B030D-6E8A-4147-A177-3AD203B41FA5}">
                      <a16:colId xmlns="" xmlns:a16="http://schemas.microsoft.com/office/drawing/2014/main" val="20000"/>
                    </a:ext>
                  </a:extLst>
                </a:gridCol>
                <a:gridCol w="1008112">
                  <a:extLst>
                    <a:ext uri="{9D8B030D-6E8A-4147-A177-3AD203B41FA5}">
                      <a16:colId xmlns="" xmlns:a16="http://schemas.microsoft.com/office/drawing/2014/main" val="20001"/>
                    </a:ext>
                  </a:extLst>
                </a:gridCol>
                <a:gridCol w="972972">
                  <a:extLst>
                    <a:ext uri="{9D8B030D-6E8A-4147-A177-3AD203B41FA5}">
                      <a16:colId xmlns="" xmlns:a16="http://schemas.microsoft.com/office/drawing/2014/main" val="20004"/>
                    </a:ext>
                  </a:extLst>
                </a:gridCol>
                <a:gridCol w="1171138">
                  <a:extLst>
                    <a:ext uri="{9D8B030D-6E8A-4147-A177-3AD203B41FA5}">
                      <a16:colId xmlns="" xmlns:a16="http://schemas.microsoft.com/office/drawing/2014/main" val="20002"/>
                    </a:ext>
                  </a:extLst>
                </a:gridCol>
                <a:gridCol w="1109499">
                  <a:extLst>
                    <a:ext uri="{9D8B030D-6E8A-4147-A177-3AD203B41FA5}">
                      <a16:colId xmlns="" xmlns:a16="http://schemas.microsoft.com/office/drawing/2014/main" val="20005"/>
                    </a:ext>
                  </a:extLst>
                </a:gridCol>
                <a:gridCol w="1109499">
                  <a:extLst>
                    <a:ext uri="{9D8B030D-6E8A-4147-A177-3AD203B41FA5}">
                      <a16:colId xmlns="" xmlns:a16="http://schemas.microsoft.com/office/drawing/2014/main" val="20003"/>
                    </a:ext>
                  </a:extLst>
                </a:gridCol>
                <a:gridCol w="1109499">
                  <a:extLst>
                    <a:ext uri="{9D8B030D-6E8A-4147-A177-3AD203B41FA5}">
                      <a16:colId xmlns="" xmlns:a16="http://schemas.microsoft.com/office/drawing/2014/main" val="4244101252"/>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Objemový koeficient </a:t>
                      </a:r>
                      <a:r>
                        <a:rPr lang="cs-CZ" sz="1400" b="1" i="0" u="none" strike="noStrike" dirty="0" smtClean="0">
                          <a:solidFill>
                            <a:srgbClr val="000000"/>
                          </a:solidFill>
                          <a:effectLst/>
                          <a:latin typeface="Arial" panose="020B0604020202020204" pitchFamily="34" charset="0"/>
                        </a:rPr>
                        <a:t>NA(i)</a:t>
                      </a:r>
                    </a:p>
                    <a:p>
                      <a:pPr algn="r" rtl="0" fontAlgn="ctr"/>
                      <a:r>
                        <a:rPr lang="cs-CZ" sz="1400" b="1" i="0" u="none" strike="noStrike" dirty="0" smtClean="0">
                          <a:solidFill>
                            <a:srgbClr val="000000"/>
                          </a:solidFill>
                          <a:effectLst/>
                          <a:latin typeface="Arial" panose="020B0604020202020204" pitchFamily="34" charset="0"/>
                        </a:rPr>
                        <a:t> </a:t>
                      </a:r>
                      <a:r>
                        <a:rPr lang="cs-CZ" sz="1400" b="1" i="0" u="none" strike="noStrike" dirty="0">
                          <a:solidFill>
                            <a:srgbClr val="000000"/>
                          </a:solidFill>
                          <a:effectLst/>
                          <a:latin typeface="Arial" panose="020B0604020202020204" pitchFamily="34" charset="0"/>
                        </a:rPr>
                        <a:t>v </a:t>
                      </a:r>
                      <a:r>
                        <a:rPr lang="cs-CZ" sz="1400" b="1" i="0" u="none" strike="noStrike" dirty="0" smtClean="0">
                          <a:solidFill>
                            <a:srgbClr val="000000"/>
                          </a:solidFill>
                          <a:effectLst/>
                          <a:latin typeface="Arial" panose="020B0604020202020204" pitchFamily="34" charset="0"/>
                        </a:rPr>
                        <a:t>%</a:t>
                      </a:r>
                    </a:p>
                    <a:p>
                      <a:pPr algn="r" rtl="0" fontAlgn="ctr"/>
                      <a:r>
                        <a:rPr lang="cs-CZ" sz="1400" b="1" i="0" u="none" strike="noStrike" dirty="0" smtClean="0">
                          <a:solidFill>
                            <a:srgbClr val="C00000"/>
                          </a:solidFill>
                          <a:effectLst/>
                          <a:latin typeface="Arial" panose="020B0604020202020204" pitchFamily="34" charset="0"/>
                        </a:rPr>
                        <a:t>90 %</a:t>
                      </a:r>
                      <a:endParaRPr lang="cs-CZ" sz="1400" b="1" i="0" u="none" strike="noStrike" dirty="0">
                        <a:solidFill>
                          <a:srgbClr val="C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baseline="0" dirty="0" smtClean="0">
                          <a:solidFill>
                            <a:srgbClr val="000000"/>
                          </a:solidFill>
                          <a:effectLst/>
                          <a:latin typeface="Arial" panose="020B0604020202020204" pitchFamily="34" charset="0"/>
                        </a:rPr>
                        <a:t>Koeficient student </a:t>
                      </a:r>
                      <a:r>
                        <a:rPr lang="cs-CZ" sz="1400" b="1" i="0" u="none" strike="noStrike" dirty="0" smtClean="0">
                          <a:solidFill>
                            <a:srgbClr val="000000"/>
                          </a:solidFill>
                          <a:effectLst/>
                          <a:latin typeface="Arial" panose="020B0604020202020204" pitchFamily="34" charset="0"/>
                        </a:rPr>
                        <a:t>N(i)</a:t>
                      </a:r>
                    </a:p>
                    <a:p>
                      <a:pPr algn="r" rtl="0" fontAlgn="ctr"/>
                      <a:r>
                        <a:rPr lang="cs-CZ" sz="1400" b="1" i="0" u="none" strike="noStrike" dirty="0" smtClean="0">
                          <a:solidFill>
                            <a:srgbClr val="000000"/>
                          </a:solidFill>
                          <a:effectLst/>
                          <a:latin typeface="Arial" panose="020B0604020202020204" pitchFamily="34" charset="0"/>
                        </a:rPr>
                        <a:t> v %</a:t>
                      </a:r>
                    </a:p>
                    <a:p>
                      <a:pPr algn="r" rtl="0" fontAlgn="ctr"/>
                      <a:r>
                        <a:rPr lang="cs-CZ" sz="1400" b="1" i="0" u="none" strike="noStrike" dirty="0" smtClean="0">
                          <a:solidFill>
                            <a:srgbClr val="C00000"/>
                          </a:solidFill>
                          <a:effectLst/>
                          <a:latin typeface="Arial" panose="020B0604020202020204" pitchFamily="34" charset="0"/>
                        </a:rPr>
                        <a:t>10 %</a:t>
                      </a:r>
                      <a:endParaRPr lang="cs-CZ" sz="1400" b="1" i="0" u="none" strike="noStrike" dirty="0">
                        <a:solidFill>
                          <a:srgbClr val="C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Distribuční koeficient NDA(i)</a:t>
                      </a:r>
                    </a:p>
                    <a:p>
                      <a:pPr algn="r" rtl="0" fontAlgn="ctr"/>
                      <a:r>
                        <a:rPr lang="cs-CZ" sz="1400" b="1" i="0" u="none" strike="noStrike" dirty="0" smtClean="0">
                          <a:solidFill>
                            <a:srgbClr val="000000"/>
                          </a:solidFill>
                          <a:effectLst/>
                          <a:latin typeface="Arial" panose="020B0604020202020204" pitchFamily="34" charset="0"/>
                        </a:rPr>
                        <a:t> v %</a:t>
                      </a:r>
                      <a:endParaRPr lang="cs-CZ"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 výpočet </a:t>
                      </a:r>
                      <a:r>
                        <a:rPr lang="cs-CZ" sz="1400" b="1" i="0" u="none" strike="noStrike" dirty="0">
                          <a:solidFill>
                            <a:srgbClr val="000000"/>
                          </a:solidFill>
                          <a:effectLst/>
                          <a:latin typeface="Arial" panose="020B0604020202020204" pitchFamily="34" charset="0"/>
                        </a:rPr>
                        <a:t>FA</a:t>
                      </a:r>
                      <a:r>
                        <a:rPr lang="cs-CZ" sz="1400" b="1" i="0" u="none" strike="noStrike" dirty="0" smtClean="0">
                          <a:solidFill>
                            <a:srgbClr val="000000"/>
                          </a:solidFill>
                          <a:effectLst/>
                          <a:latin typeface="Arial" panose="020B0604020202020204" pitchFamily="34" charset="0"/>
                        </a:rPr>
                        <a:t>´</a:t>
                      </a:r>
                    </a:p>
                    <a:p>
                      <a:pPr algn="r" rtl="0" fontAlgn="ctr"/>
                      <a:r>
                        <a:rPr lang="cs-CZ" sz="1400" b="1" i="0" u="none" strike="noStrike" dirty="0" smtClean="0">
                          <a:solidFill>
                            <a:srgbClr val="000000"/>
                          </a:solidFill>
                          <a:effectLst/>
                          <a:latin typeface="Arial" panose="020B0604020202020204" pitchFamily="34" charset="0"/>
                        </a:rPr>
                        <a:t>2020</a:t>
                      </a:r>
                    </a:p>
                    <a:p>
                      <a:pPr algn="r" rtl="0" fontAlgn="ctr"/>
                      <a:r>
                        <a:rPr lang="it-IT" sz="1400" b="1" i="0" u="none" strike="noStrike" dirty="0" smtClean="0">
                          <a:solidFill>
                            <a:srgbClr val="000000"/>
                          </a:solidFill>
                          <a:effectLst/>
                          <a:latin typeface="Arial" panose="020B0604020202020204" pitchFamily="34" charset="0"/>
                        </a:rPr>
                        <a:t>tis. Kč</a:t>
                      </a:r>
                      <a:endParaRPr lang="cs-CZ"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Rozpočet</a:t>
                      </a:r>
                      <a:r>
                        <a:rPr lang="cs-CZ" sz="1400" b="1" i="0" u="none" strike="noStrike" baseline="0" dirty="0" smtClean="0">
                          <a:solidFill>
                            <a:srgbClr val="000000"/>
                          </a:solidFill>
                          <a:effectLst/>
                          <a:latin typeface="Arial" panose="020B0604020202020204" pitchFamily="34" charset="0"/>
                        </a:rPr>
                        <a:t> </a:t>
                      </a: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FA´  2020 </a:t>
                      </a:r>
                      <a:endParaRPr lang="cs-CZ" sz="1400" b="1" i="0" u="none" strike="noStrike" dirty="0" smtClean="0">
                        <a:solidFill>
                          <a:srgbClr val="000000"/>
                        </a:solidFill>
                        <a:effectLst/>
                        <a:latin typeface="Arial" panose="020B0604020202020204" pitchFamily="34" charset="0"/>
                      </a:endParaRPr>
                    </a:p>
                    <a:p>
                      <a:pPr algn="r" rtl="0" fontAlgn="ct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tis. Kč</a:t>
                      </a: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a:t>
                      </a:r>
                      <a:r>
                        <a:rPr lang="cs-CZ" sz="1400" b="1" i="0" u="none" strike="noStrike" baseline="0" dirty="0" smtClean="0">
                          <a:solidFill>
                            <a:srgbClr val="000000"/>
                          </a:solidFill>
                          <a:effectLst/>
                          <a:latin typeface="Arial" panose="020B0604020202020204" pitchFamily="34" charset="0"/>
                        </a:rPr>
                        <a:t> v</a:t>
                      </a:r>
                      <a:r>
                        <a:rPr lang="cs-CZ" sz="1400" b="1" i="0" u="none" strike="noStrike" dirty="0" smtClean="0">
                          <a:solidFill>
                            <a:srgbClr val="000000"/>
                          </a:solidFill>
                          <a:effectLst/>
                          <a:latin typeface="Arial" panose="020B0604020202020204" pitchFamily="34" charset="0"/>
                        </a:rPr>
                        <a:t>ýpočet FA´ pro 2021</a:t>
                      </a:r>
                    </a:p>
                    <a:p>
                      <a:pPr algn="r" rtl="0" fontAlgn="ctr"/>
                      <a:r>
                        <a:rPr lang="cs-CZ" sz="1400" b="1" i="0" u="none" strike="noStrike" dirty="0" smtClean="0">
                          <a:solidFill>
                            <a:srgbClr val="000000"/>
                          </a:solidFill>
                          <a:effectLst/>
                          <a:latin typeface="Arial" panose="020B0604020202020204" pitchFamily="34" charset="0"/>
                        </a:rPr>
                        <a:t> </a:t>
                      </a:r>
                      <a:r>
                        <a:rPr lang="cs-CZ" sz="1400" b="1" i="0" u="none" strike="noStrike" baseline="0" dirty="0" smtClean="0">
                          <a:solidFill>
                            <a:srgbClr val="000000"/>
                          </a:solidFill>
                          <a:effectLst/>
                          <a:latin typeface="Arial" panose="020B0604020202020204" pitchFamily="34" charset="0"/>
                        </a:rPr>
                        <a:t>  </a:t>
                      </a:r>
                      <a:r>
                        <a:rPr lang="cs-CZ" sz="1400" b="1" i="0" u="none" strike="noStrike" dirty="0" smtClean="0">
                          <a:solidFill>
                            <a:srgbClr val="000000"/>
                          </a:solidFill>
                          <a:effectLst/>
                          <a:latin typeface="Arial" panose="020B0604020202020204" pitchFamily="34" charset="0"/>
                        </a:rPr>
                        <a:t> tis. Kč</a:t>
                      </a:r>
                      <a:endParaRPr lang="it-IT"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25,84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22,76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25,53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131 278</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129 286</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136 210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11,20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11,31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58 175</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62 921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60 361</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11,81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61 711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61 472</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64 030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18,13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21,44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18,46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94 922</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93 637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98 488</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14,65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75 327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68 969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78 157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17,23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5,62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16,07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82 634</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86 927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85 739</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3 708</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2 920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3 847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1,39</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1,25</a:t>
                      </a:r>
                      <a:endParaRPr lang="cs-CZ" sz="1600" b="0" dirty="0">
                        <a:latin typeface="Arial" panose="020B0604020202020204" pitchFamily="34" charset="0"/>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6 426</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8 049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6</a:t>
                      </a:r>
                      <a:r>
                        <a:rPr lang="cs-CZ" sz="1600" b="1" i="0" u="none" strike="noStrike" baseline="0" dirty="0" smtClean="0">
                          <a:solidFill>
                            <a:srgbClr val="C00000"/>
                          </a:solidFill>
                          <a:effectLst/>
                          <a:latin typeface="Arial" panose="020B0604020202020204" pitchFamily="34" charset="0"/>
                        </a:rPr>
                        <a:t> 668</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   0,00 </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0,00</a:t>
                      </a:r>
                      <a:endParaRPr lang="cs-CZ" sz="1600" b="0" dirty="0">
                        <a:latin typeface="Arial" panose="020B0604020202020204" pitchFamily="34" charset="0"/>
                        <a:cs typeface="Arial" panose="020B0604020202020204" pitchFamily="34" charset="0"/>
                      </a:endParaRPr>
                    </a:p>
                  </a:txBody>
                  <a:tcPr marL="44451" marR="7200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72000"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514 181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514 181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533 500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304669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fixní část</a:t>
            </a:r>
          </a:p>
        </p:txBody>
      </p:sp>
      <p:sp>
        <p:nvSpPr>
          <p:cNvPr id="27651" name="Rectangle 3"/>
          <p:cNvSpPr>
            <a:spLocks noGrp="1" noChangeArrowheads="1"/>
          </p:cNvSpPr>
          <p:nvPr>
            <p:ph type="body" idx="1"/>
          </p:nvPr>
        </p:nvSpPr>
        <p:spPr/>
        <p:txBody>
          <a:bodyPr/>
          <a:lstStyle/>
          <a:p>
            <a:pPr marL="0" indent="0">
              <a:buNone/>
            </a:pPr>
            <a:r>
              <a:rPr lang="cs-CZ" b="1" dirty="0" smtClean="0"/>
              <a:t>A jak by to bylo podle dosud používaného algoritmu?</a:t>
            </a:r>
          </a:p>
          <a:p>
            <a:pPr marL="0" indent="0">
              <a:buNone/>
            </a:pPr>
            <a:endParaRPr lang="cs-CZ" b="1" dirty="0"/>
          </a:p>
          <a:p>
            <a:pPr marL="0" indent="0">
              <a:buNone/>
            </a:pPr>
            <a:r>
              <a:rPr lang="cs-CZ" b="1" dirty="0" smtClean="0"/>
              <a:t>Koeficient normativní student NS(i):</a:t>
            </a:r>
          </a:p>
          <a:p>
            <a:pPr lvl="0" algn="just">
              <a:spcAft>
                <a:spcPts val="600"/>
              </a:spcAft>
              <a:buFont typeface="Wingdings" panose="05000000000000000000" pitchFamily="2" charset="2"/>
              <a:buChar char="§"/>
            </a:pPr>
            <a:r>
              <a:rPr lang="cs-CZ" kern="1400" dirty="0">
                <a:cs typeface=".PalatinoTTEE"/>
              </a:rPr>
              <a:t>podíl organizační jednotky na </a:t>
            </a:r>
            <a:r>
              <a:rPr lang="cs-CZ" kern="1400" dirty="0" smtClean="0">
                <a:cs typeface=".PalatinoTTEE"/>
              </a:rPr>
              <a:t>celkovém počtu </a:t>
            </a:r>
            <a:r>
              <a:rPr lang="cs-CZ" kern="1400" dirty="0">
                <a:cs typeface=".PalatinoTTEE"/>
              </a:rPr>
              <a:t>normativních studentů </a:t>
            </a:r>
            <a:r>
              <a:rPr lang="cs-CZ" kern="1400" dirty="0" smtClean="0">
                <a:cs typeface=".PalatinoTTEE"/>
              </a:rPr>
              <a:t>ve všech studijních programech v</a:t>
            </a:r>
            <a:r>
              <a:rPr lang="cs-CZ" kern="1400" dirty="0">
                <a:cs typeface=".PalatinoTTEE"/>
              </a:rPr>
              <a:t> akademickém roce 2020/2021.</a:t>
            </a:r>
            <a:endParaRPr lang="cs-CZ" dirty="0"/>
          </a:p>
          <a:p>
            <a:pPr marL="0" lvl="0" indent="0" algn="just">
              <a:spcAft>
                <a:spcPts val="600"/>
              </a:spcAft>
              <a:buNone/>
            </a:pPr>
            <a:r>
              <a:rPr lang="cs-CZ" b="1" kern="1400" dirty="0" smtClean="0">
                <a:cs typeface=".PalatinoTTEE"/>
              </a:rPr>
              <a:t>Poznámky:</a:t>
            </a:r>
            <a:endParaRPr lang="cs-CZ" b="1" dirty="0"/>
          </a:p>
          <a:p>
            <a:pPr lvl="0" algn="just">
              <a:spcAft>
                <a:spcPts val="600"/>
              </a:spcAft>
              <a:buFont typeface="Wingdings" panose="05000000000000000000" pitchFamily="2" charset="2"/>
              <a:buChar char="§"/>
            </a:pPr>
            <a:r>
              <a:rPr lang="cs-CZ" kern="1400" dirty="0" smtClean="0">
                <a:solidFill>
                  <a:srgbClr val="000000"/>
                </a:solidFill>
                <a:cs typeface=".PalatinoTTEE"/>
              </a:rPr>
              <a:t>pro stanovení počtu normativních studentů použito souhrnných tabulek o počtu studentů ke dni 31. 10. 2020 dodaných útvarem prorektora Beníčka. Tyto počty se částečně liší od tabulek ministerstva pro 1. ročníky</a:t>
            </a:r>
          </a:p>
          <a:p>
            <a:pPr lvl="0" algn="just">
              <a:spcAft>
                <a:spcPts val="600"/>
              </a:spcAft>
              <a:buFont typeface="Wingdings" panose="05000000000000000000" pitchFamily="2" charset="2"/>
              <a:buChar char="§"/>
            </a:pPr>
            <a:r>
              <a:rPr lang="cs-CZ" kern="1400" dirty="0" smtClean="0">
                <a:solidFill>
                  <a:srgbClr val="000000"/>
                </a:solidFill>
                <a:cs typeface=".PalatinoTTEE"/>
              </a:rPr>
              <a:t>Vzhledem k tomu, že v SIMS nejsou zvlášť vyčísleni studenti CEBIA </a:t>
            </a:r>
            <a:r>
              <a:rPr lang="cs-CZ" kern="1400" dirty="0" err="1" smtClean="0">
                <a:solidFill>
                  <a:srgbClr val="000000"/>
                </a:solidFill>
                <a:cs typeface=".PalatinoTTEE"/>
              </a:rPr>
              <a:t>Tech</a:t>
            </a:r>
            <a:r>
              <a:rPr lang="cs-CZ" kern="1400" dirty="0" smtClean="0">
                <a:solidFill>
                  <a:srgbClr val="000000"/>
                </a:solidFill>
                <a:cs typeface=".PalatinoTTEE"/>
              </a:rPr>
              <a:t>, jsou tito zahrnuti v počtu pro FAI. Ve sloupci „Rozpočet FA´2020“ jsou ovšem uvedeny skutečné finance přidělené Rozpisem rozpočtu na rok 2020, tedy zvlášť FAI i CEBIA..</a:t>
            </a:r>
          </a:p>
          <a:p>
            <a:pPr lvl="0" algn="just">
              <a:spcAft>
                <a:spcPts val="600"/>
              </a:spcAft>
              <a:buFont typeface="Wingdings" panose="05000000000000000000" pitchFamily="2" charset="2"/>
              <a:buChar char="§"/>
            </a:pPr>
            <a:endParaRPr lang="cs-CZ" dirty="0">
              <a:solidFill>
                <a:srgbClr val="000000"/>
              </a:solidFill>
            </a:endParaRPr>
          </a:p>
          <a:p>
            <a:pPr marL="457200" lvl="1" indent="0" algn="just">
              <a:spcAft>
                <a:spcPts val="600"/>
              </a:spcAft>
              <a:buNone/>
            </a:pPr>
            <a:endParaRPr lang="cs-CZ" sz="2000" dirty="0"/>
          </a:p>
        </p:txBody>
      </p:sp>
    </p:spTree>
    <p:extLst>
      <p:ext uri="{BB962C8B-B14F-4D97-AF65-F5344CB8AC3E}">
        <p14:creationId xmlns:p14="http://schemas.microsoft.com/office/powerpoint/2010/main" val="33843033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indent="0"/>
            <a:r>
              <a:rPr lang="cs-CZ" altLang="cs-CZ" sz="2400" dirty="0" smtClean="0"/>
              <a:t>Modelový výpočet dosud používaného algoritmu ukazatel A</a:t>
            </a:r>
            <a:br>
              <a:rPr lang="cs-CZ" altLang="cs-CZ" sz="2400" dirty="0" smtClean="0"/>
            </a:br>
            <a:r>
              <a:rPr lang="cs-CZ" altLang="cs-CZ" sz="2000" dirty="0" smtClean="0"/>
              <a:t>na datech 2021 </a:t>
            </a:r>
            <a:br>
              <a:rPr lang="cs-CZ" altLang="cs-CZ" sz="2000" dirty="0" smtClean="0"/>
            </a:br>
            <a:endParaRPr lang="cs-CZ" altLang="cs-CZ" sz="1600" dirty="0" smtClean="0"/>
          </a:p>
        </p:txBody>
      </p:sp>
      <p:graphicFrame>
        <p:nvGraphicFramePr>
          <p:cNvPr id="34924" name="Group 108"/>
          <p:cNvGraphicFramePr>
            <a:graphicFrameLocks noGrp="1"/>
          </p:cNvGraphicFramePr>
          <p:nvPr>
            <p:ph idx="1"/>
            <p:extLst>
              <p:ext uri="{D42A27DB-BD31-4B8C-83A1-F6EECF244321}">
                <p14:modId xmlns:p14="http://schemas.microsoft.com/office/powerpoint/2010/main" val="2204722031"/>
              </p:ext>
            </p:extLst>
          </p:nvPr>
        </p:nvGraphicFramePr>
        <p:xfrm>
          <a:off x="755576" y="1196752"/>
          <a:ext cx="7560840" cy="4821868"/>
        </p:xfrm>
        <a:graphic>
          <a:graphicData uri="http://schemas.openxmlformats.org/drawingml/2006/table">
            <a:tbl>
              <a:tblPr/>
              <a:tblGrid>
                <a:gridCol w="1368152">
                  <a:extLst>
                    <a:ext uri="{9D8B030D-6E8A-4147-A177-3AD203B41FA5}">
                      <a16:colId xmlns="" xmlns:a16="http://schemas.microsoft.com/office/drawing/2014/main" val="20000"/>
                    </a:ext>
                  </a:extLst>
                </a:gridCol>
                <a:gridCol w="1224136">
                  <a:extLst>
                    <a:ext uri="{9D8B030D-6E8A-4147-A177-3AD203B41FA5}">
                      <a16:colId xmlns="" xmlns:a16="http://schemas.microsoft.com/office/drawing/2014/main" val="20001"/>
                    </a:ext>
                  </a:extLst>
                </a:gridCol>
                <a:gridCol w="1152128">
                  <a:extLst>
                    <a:ext uri="{9D8B030D-6E8A-4147-A177-3AD203B41FA5}">
                      <a16:colId xmlns="" xmlns:a16="http://schemas.microsoft.com/office/drawing/2014/main" val="20004"/>
                    </a:ext>
                  </a:extLst>
                </a:gridCol>
                <a:gridCol w="1224136">
                  <a:extLst>
                    <a:ext uri="{9D8B030D-6E8A-4147-A177-3AD203B41FA5}">
                      <a16:colId xmlns="" xmlns:a16="http://schemas.microsoft.com/office/drawing/2014/main" val="20005"/>
                    </a:ext>
                  </a:extLst>
                </a:gridCol>
                <a:gridCol w="1296144">
                  <a:extLst>
                    <a:ext uri="{9D8B030D-6E8A-4147-A177-3AD203B41FA5}">
                      <a16:colId xmlns="" xmlns:a16="http://schemas.microsoft.com/office/drawing/2014/main" val="20003"/>
                    </a:ext>
                  </a:extLst>
                </a:gridCol>
                <a:gridCol w="1296144">
                  <a:extLst>
                    <a:ext uri="{9D8B030D-6E8A-4147-A177-3AD203B41FA5}">
                      <a16:colId xmlns="" xmlns:a16="http://schemas.microsoft.com/office/drawing/2014/main" val="4244101252"/>
                    </a:ext>
                  </a:extLst>
                </a:gridCol>
              </a:tblGrid>
              <a:tr h="936104">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chemeClr val="tx1"/>
                          </a:solidFill>
                          <a:effectLst/>
                          <a:latin typeface="Arial" panose="020B0604020202020204" pitchFamily="34" charset="0"/>
                        </a:rPr>
                        <a:t>Normativní počet studentů 2021</a:t>
                      </a:r>
                      <a:endParaRPr lang="cs-CZ" sz="1400" b="1" i="0" u="none" strike="noStrike" dirty="0">
                        <a:solidFill>
                          <a:schemeClr val="tx1"/>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baseline="0" dirty="0" smtClean="0">
                          <a:solidFill>
                            <a:srgbClr val="000000"/>
                          </a:solidFill>
                          <a:effectLst/>
                          <a:latin typeface="Arial" panose="020B0604020202020204" pitchFamily="34" charset="0"/>
                        </a:rPr>
                        <a:t>Koeficient normativní  student </a:t>
                      </a:r>
                      <a:r>
                        <a:rPr lang="cs-CZ" sz="1400" b="1" i="0" u="none" strike="noStrike" dirty="0" smtClean="0">
                          <a:solidFill>
                            <a:srgbClr val="000000"/>
                          </a:solidFill>
                          <a:effectLst/>
                          <a:latin typeface="Arial" panose="020B0604020202020204" pitchFamily="34" charset="0"/>
                        </a:rPr>
                        <a:t>NS(i) v %</a:t>
                      </a:r>
                    </a:p>
                    <a:p>
                      <a:pPr algn="r" rtl="0" fontAlgn="ctr"/>
                      <a:endParaRPr lang="cs-CZ" sz="1400" b="1" i="0" u="none" strike="noStrike" dirty="0">
                        <a:solidFill>
                          <a:srgbClr val="C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 výpočet </a:t>
                      </a:r>
                      <a:r>
                        <a:rPr lang="cs-CZ" sz="1400" b="1" i="0" u="none" strike="noStrike" dirty="0">
                          <a:solidFill>
                            <a:srgbClr val="000000"/>
                          </a:solidFill>
                          <a:effectLst/>
                          <a:latin typeface="Arial" panose="020B0604020202020204" pitchFamily="34" charset="0"/>
                        </a:rPr>
                        <a:t>FA</a:t>
                      </a:r>
                      <a:r>
                        <a:rPr lang="cs-CZ" sz="1400" b="1" i="0" u="none" strike="noStrike" dirty="0" smtClean="0">
                          <a:solidFill>
                            <a:srgbClr val="000000"/>
                          </a:solidFill>
                          <a:effectLst/>
                          <a:latin typeface="Arial" panose="020B0604020202020204" pitchFamily="34" charset="0"/>
                        </a:rPr>
                        <a:t>´</a:t>
                      </a:r>
                    </a:p>
                    <a:p>
                      <a:pPr algn="r" rtl="0" fontAlgn="ctr"/>
                      <a:r>
                        <a:rPr lang="cs-CZ" sz="1400" b="1" i="0" u="none" strike="noStrike" dirty="0" smtClean="0">
                          <a:solidFill>
                            <a:srgbClr val="000000"/>
                          </a:solidFill>
                          <a:effectLst/>
                          <a:latin typeface="Arial" panose="020B0604020202020204" pitchFamily="34" charset="0"/>
                        </a:rPr>
                        <a:t>2020</a:t>
                      </a:r>
                    </a:p>
                    <a:p>
                      <a:pPr algn="r" rtl="0" fontAlgn="ctr"/>
                      <a:r>
                        <a:rPr lang="it-IT" sz="1400" b="1" i="0" u="none" strike="noStrike" dirty="0" smtClean="0">
                          <a:solidFill>
                            <a:srgbClr val="000000"/>
                          </a:solidFill>
                          <a:effectLst/>
                          <a:latin typeface="Arial" panose="020B0604020202020204" pitchFamily="34" charset="0"/>
                        </a:rPr>
                        <a:t>tis. Kč</a:t>
                      </a:r>
                      <a:endParaRPr lang="cs-CZ"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Rozpočet</a:t>
                      </a:r>
                    </a:p>
                    <a:p>
                      <a:pPr algn="r" rtl="0" fontAlgn="ctr"/>
                      <a:r>
                        <a:rPr lang="cs-CZ" sz="1400" b="1" i="0" u="none" strike="noStrike" baseline="0" dirty="0" smtClean="0">
                          <a:solidFill>
                            <a:srgbClr val="000000"/>
                          </a:solidFill>
                          <a:effectLst/>
                          <a:latin typeface="Arial" panose="020B0604020202020204" pitchFamily="34" charset="0"/>
                        </a:rPr>
                        <a:t> </a:t>
                      </a: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FA´  2020 </a:t>
                      </a:r>
                      <a:endParaRPr lang="cs-CZ" sz="1400" b="1" i="0" u="none" strike="noStrike" dirty="0" smtClean="0">
                        <a:solidFill>
                          <a:srgbClr val="000000"/>
                        </a:solidFill>
                        <a:effectLst/>
                        <a:latin typeface="Arial" panose="020B0604020202020204" pitchFamily="34" charset="0"/>
                      </a:endParaRPr>
                    </a:p>
                    <a:p>
                      <a:pPr algn="r" rtl="0" fontAlgn="ct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tis. Kč</a:t>
                      </a: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a:t>
                      </a:r>
                      <a:r>
                        <a:rPr lang="cs-CZ" sz="1400" b="1" i="0" u="none" strike="noStrike" baseline="0" dirty="0" smtClean="0">
                          <a:solidFill>
                            <a:srgbClr val="000000"/>
                          </a:solidFill>
                          <a:effectLst/>
                          <a:latin typeface="Arial" panose="020B0604020202020204" pitchFamily="34" charset="0"/>
                        </a:rPr>
                        <a:t> v</a:t>
                      </a:r>
                      <a:r>
                        <a:rPr lang="cs-CZ" sz="1400" b="1" i="0" u="none" strike="noStrike" dirty="0" smtClean="0">
                          <a:solidFill>
                            <a:srgbClr val="000000"/>
                          </a:solidFill>
                          <a:effectLst/>
                          <a:latin typeface="Arial" panose="020B0604020202020204" pitchFamily="34" charset="0"/>
                        </a:rPr>
                        <a:t>ýpočet FA´ pro 2021</a:t>
                      </a:r>
                    </a:p>
                    <a:p>
                      <a:pPr algn="r" rtl="0" fontAlgn="ctr"/>
                      <a:r>
                        <a:rPr lang="cs-CZ" sz="1400" b="1" i="0" u="none" strike="noStrike" dirty="0" smtClean="0">
                          <a:solidFill>
                            <a:srgbClr val="000000"/>
                          </a:solidFill>
                          <a:effectLst/>
                          <a:latin typeface="Arial" panose="020B0604020202020204" pitchFamily="34" charset="0"/>
                        </a:rPr>
                        <a:t> </a:t>
                      </a:r>
                      <a:r>
                        <a:rPr lang="cs-CZ" sz="1400" b="1" i="0" u="none" strike="noStrike" baseline="0" dirty="0" smtClean="0">
                          <a:solidFill>
                            <a:srgbClr val="000000"/>
                          </a:solidFill>
                          <a:effectLst/>
                          <a:latin typeface="Arial" panose="020B0604020202020204" pitchFamily="34" charset="0"/>
                        </a:rPr>
                        <a:t>  </a:t>
                      </a:r>
                      <a:r>
                        <a:rPr lang="cs-CZ" sz="1400" b="1" i="0" u="none" strike="noStrike" dirty="0" smtClean="0">
                          <a:solidFill>
                            <a:srgbClr val="000000"/>
                          </a:solidFill>
                          <a:effectLst/>
                          <a:latin typeface="Arial" panose="020B0604020202020204" pitchFamily="34" charset="0"/>
                        </a:rPr>
                        <a:t> tis. Kč</a:t>
                      </a:r>
                      <a:endParaRPr lang="it-IT"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3 767,73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24,11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123 945</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129 286</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128 627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1 983,75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12,69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65 258</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62 921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67 700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2 214,30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14,17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72 843</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61 472</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75 597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2 915,15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18,65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95 898</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93 637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99 497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2 084,90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13,34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68 589</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68 969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71 168</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2 603,45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16,66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85 644</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86 927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88 881</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60,98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0,39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2 006</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2 920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2 080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0</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8 049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   0,00 </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15 630,25</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514 181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514 181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533 500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3602372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43607" y="404664"/>
            <a:ext cx="6588125" cy="620713"/>
          </a:xfrm>
        </p:spPr>
        <p:txBody>
          <a:bodyPr/>
          <a:lstStyle/>
          <a:p>
            <a:pPr indent="0" eaLnBrk="1" hangingPunct="1"/>
            <a:r>
              <a:rPr lang="cs-CZ" altLang="cs-CZ" sz="2400" dirty="0" smtClean="0"/>
              <a:t>Interní indikátory a parametry</a:t>
            </a:r>
          </a:p>
        </p:txBody>
      </p:sp>
      <p:sp>
        <p:nvSpPr>
          <p:cNvPr id="12291" name="Rectangle 3"/>
          <p:cNvSpPr>
            <a:spLocks noGrp="1" noChangeArrowheads="1"/>
          </p:cNvSpPr>
          <p:nvPr>
            <p:ph type="body" idx="1"/>
          </p:nvPr>
        </p:nvSpPr>
        <p:spPr>
          <a:xfrm>
            <a:off x="1043607" y="908720"/>
            <a:ext cx="7416825" cy="5544616"/>
          </a:xfrm>
        </p:spPr>
        <p:txBody>
          <a:bodyPr/>
          <a:lstStyle/>
          <a:p>
            <a:pPr marL="0" indent="0">
              <a:buNone/>
              <a:defRPr/>
            </a:pPr>
            <a:r>
              <a:rPr lang="cs-CZ" sz="2000" dirty="0" smtClean="0"/>
              <a:t>Indikátor </a:t>
            </a:r>
            <a:r>
              <a:rPr lang="cs-CZ" sz="2000" b="1" dirty="0" smtClean="0"/>
              <a:t>PUBLIKACE</a:t>
            </a:r>
            <a:r>
              <a:rPr lang="cs-CZ" sz="2000" dirty="0" smtClean="0"/>
              <a:t>: podíl organizační jednotky na výsledcích UTB  v kategorii Publikace výzkumných organizací v prestižních časopisech</a:t>
            </a:r>
          </a:p>
          <a:p>
            <a:pPr marL="0" indent="0">
              <a:buNone/>
            </a:pPr>
            <a:r>
              <a:rPr lang="cs-CZ" b="1" dirty="0" err="1" smtClean="0"/>
              <a:t>Bibliometrizovatelné</a:t>
            </a:r>
            <a:r>
              <a:rPr lang="cs-CZ" b="1" dirty="0" smtClean="0"/>
              <a:t> </a:t>
            </a:r>
            <a:r>
              <a:rPr lang="cs-CZ" b="1" dirty="0"/>
              <a:t>výstupy</a:t>
            </a:r>
            <a:endParaRPr lang="cs-CZ" dirty="0"/>
          </a:p>
          <a:p>
            <a:pPr marL="0" indent="0">
              <a:buNone/>
            </a:pPr>
            <a:r>
              <a:rPr lang="cs-CZ" dirty="0" smtClean="0"/>
              <a:t>počet </a:t>
            </a:r>
            <a:r>
              <a:rPr lang="cs-CZ" dirty="0"/>
              <a:t>článků v impaktovaných časopisech v letech 2015 - 2019 rozdělených do decilů (D) a </a:t>
            </a:r>
            <a:r>
              <a:rPr lang="cs-CZ" dirty="0" err="1"/>
              <a:t>kvartilů</a:t>
            </a:r>
            <a:r>
              <a:rPr lang="cs-CZ" dirty="0"/>
              <a:t> (Q) podle kvality zdrojového časopisu dle </a:t>
            </a:r>
            <a:r>
              <a:rPr lang="cs-CZ" dirty="0" err="1" smtClean="0"/>
              <a:t>Article</a:t>
            </a:r>
            <a:r>
              <a:rPr lang="cs-CZ" dirty="0" smtClean="0"/>
              <a:t> </a:t>
            </a:r>
            <a:r>
              <a:rPr lang="cs-CZ" dirty="0"/>
              <a:t>Influence </a:t>
            </a:r>
            <a:r>
              <a:rPr lang="cs-CZ" dirty="0" err="1"/>
              <a:t>Score</a:t>
            </a:r>
            <a:r>
              <a:rPr lang="cs-CZ" dirty="0"/>
              <a:t> - </a:t>
            </a:r>
            <a:r>
              <a:rPr lang="cs-CZ" dirty="0" smtClean="0"/>
              <a:t>AIS. </a:t>
            </a:r>
            <a:r>
              <a:rPr lang="cs-CZ" dirty="0"/>
              <a:t>Rozdělení </a:t>
            </a:r>
            <a:r>
              <a:rPr lang="cs-CZ" dirty="0" err="1"/>
              <a:t>kvartilů</a:t>
            </a:r>
            <a:r>
              <a:rPr lang="cs-CZ" dirty="0"/>
              <a:t> je dáno edicí 2020</a:t>
            </a:r>
            <a:r>
              <a:rPr lang="cs-CZ"/>
              <a:t>. </a:t>
            </a:r>
            <a:endParaRPr lang="cs-CZ" smtClean="0"/>
          </a:p>
          <a:p>
            <a:pPr marL="0" indent="0">
              <a:buNone/>
            </a:pPr>
            <a:r>
              <a:rPr lang="cs-CZ" smtClean="0"/>
              <a:t>Je-li </a:t>
            </a:r>
            <a:r>
              <a:rPr lang="cs-CZ" dirty="0" smtClean="0"/>
              <a:t>článek </a:t>
            </a:r>
            <a:r>
              <a:rPr lang="cs-CZ" dirty="0"/>
              <a:t>resp. zdrojový časopis zařazen do více kategorií FORD, je přiřazen automaticky do kategorie, ve které dosahuje nejlepšího umístění</a:t>
            </a:r>
            <a:r>
              <a:rPr lang="cs-CZ" dirty="0" smtClean="0"/>
              <a:t>. </a:t>
            </a:r>
          </a:p>
          <a:p>
            <a:pPr marL="0" indent="0">
              <a:buNone/>
            </a:pPr>
            <a:r>
              <a:rPr lang="cs-CZ" dirty="0" smtClean="0"/>
              <a:t>Pokud má článek afilaci k více organizačním jednotkám, bude v rámci analýz započítán každé z těchto organizačních jednotek, a to se stejnou vahou..</a:t>
            </a:r>
            <a:endParaRPr lang="cs-CZ" dirty="0"/>
          </a:p>
          <a:p>
            <a:pPr marL="0" indent="0">
              <a:buNone/>
            </a:pPr>
            <a:r>
              <a:rPr lang="cs-CZ" dirty="0"/>
              <a:t>Váhy započtení:</a:t>
            </a:r>
          </a:p>
          <a:p>
            <a:pPr lvl="0">
              <a:buFont typeface="Wingdings" panose="05000000000000000000" pitchFamily="2" charset="2"/>
              <a:buChar char="§"/>
            </a:pPr>
            <a:r>
              <a:rPr lang="cs-CZ" dirty="0"/>
              <a:t>výstup D1              váha 4</a:t>
            </a:r>
          </a:p>
          <a:p>
            <a:pPr lvl="0">
              <a:buFont typeface="Wingdings" panose="05000000000000000000" pitchFamily="2" charset="2"/>
              <a:buChar char="§"/>
            </a:pPr>
            <a:r>
              <a:rPr lang="cs-CZ" dirty="0"/>
              <a:t>výstup (Q1-D1)     váha 3</a:t>
            </a:r>
          </a:p>
          <a:p>
            <a:pPr lvl="0">
              <a:buFont typeface="Wingdings" panose="05000000000000000000" pitchFamily="2" charset="2"/>
              <a:buChar char="§"/>
            </a:pPr>
            <a:r>
              <a:rPr lang="cs-CZ" dirty="0"/>
              <a:t>výstup Q2              váha 2</a:t>
            </a:r>
          </a:p>
          <a:p>
            <a:pPr lvl="0">
              <a:buFont typeface="Wingdings" panose="05000000000000000000" pitchFamily="2" charset="2"/>
              <a:buChar char="§"/>
            </a:pPr>
            <a:r>
              <a:rPr lang="cs-CZ" dirty="0"/>
              <a:t>výstup Q3              váha 1</a:t>
            </a:r>
          </a:p>
          <a:p>
            <a:pPr marL="0" indent="0">
              <a:buNone/>
            </a:pPr>
            <a:r>
              <a:rPr lang="x-none" dirty="0"/>
              <a:t>Výstupy v Q4 nejsou započteny. </a:t>
            </a:r>
            <a:r>
              <a:rPr lang="cs-CZ" dirty="0" smtClean="0"/>
              <a:t> </a:t>
            </a:r>
            <a:endParaRPr lang="cs-CZ" dirty="0"/>
          </a:p>
          <a:p>
            <a:pPr>
              <a:buFont typeface="Wingdings" panose="05000000000000000000" pitchFamily="2" charset="2"/>
              <a:buChar char="§"/>
              <a:defRPr/>
            </a:pPr>
            <a:endParaRPr lang="cs-CZ" sz="2000" dirty="0" smtClean="0"/>
          </a:p>
          <a:p>
            <a:pPr>
              <a:buFont typeface="Wingdings" panose="05000000000000000000" pitchFamily="2" charset="2"/>
              <a:buChar char="§"/>
              <a:defRPr/>
            </a:pPr>
            <a:endParaRPr lang="cs-CZ" sz="2000"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marL="0" indent="0"/>
            <a:r>
              <a:rPr lang="cs-CZ" altLang="cs-CZ" sz="2400" dirty="0" smtClean="0"/>
              <a:t>Agenda</a:t>
            </a:r>
          </a:p>
        </p:txBody>
      </p:sp>
      <p:sp>
        <p:nvSpPr>
          <p:cNvPr id="7171" name="Rectangle 3"/>
          <p:cNvSpPr>
            <a:spLocks noGrp="1" noChangeArrowheads="1"/>
          </p:cNvSpPr>
          <p:nvPr>
            <p:ph idx="1"/>
          </p:nvPr>
        </p:nvSpPr>
        <p:spPr>
          <a:xfrm>
            <a:off x="1043607" y="1124744"/>
            <a:ext cx="7416825" cy="5616624"/>
          </a:xfrm>
        </p:spPr>
        <p:txBody>
          <a:bodyPr/>
          <a:lstStyle/>
          <a:p>
            <a:pPr eaLnBrk="1" hangingPunct="1">
              <a:buFont typeface="Wingdings" panose="05000000000000000000" pitchFamily="2" charset="2"/>
              <a:buChar char="§"/>
            </a:pPr>
            <a:r>
              <a:rPr lang="cs-CZ" altLang="cs-CZ" sz="2000" dirty="0" smtClean="0"/>
              <a:t>Metodika a principy financování stanovené MŠMT pro 2021</a:t>
            </a:r>
          </a:p>
          <a:p>
            <a:pPr eaLnBrk="1" hangingPunct="1">
              <a:buFont typeface="Wingdings" panose="05000000000000000000" pitchFamily="2" charset="2"/>
              <a:buChar char="§"/>
            </a:pPr>
            <a:r>
              <a:rPr lang="cs-CZ" altLang="cs-CZ" sz="2000" dirty="0" smtClean="0"/>
              <a:t>Struktura financování UTB</a:t>
            </a:r>
          </a:p>
          <a:p>
            <a:pPr eaLnBrk="1" hangingPunct="1">
              <a:buFont typeface="Wingdings" panose="05000000000000000000" pitchFamily="2" charset="2"/>
              <a:buChar char="§"/>
            </a:pPr>
            <a:r>
              <a:rPr lang="cs-CZ" altLang="cs-CZ" sz="2000" dirty="0" smtClean="0"/>
              <a:t>Priority interního financování UTB 2021</a:t>
            </a:r>
          </a:p>
          <a:p>
            <a:pPr eaLnBrk="1" hangingPunct="1">
              <a:buFont typeface="Wingdings" panose="05000000000000000000" pitchFamily="2" charset="2"/>
              <a:buChar char="§"/>
            </a:pPr>
            <a:r>
              <a:rPr lang="cs-CZ" altLang="cs-CZ" sz="2000" dirty="0" smtClean="0"/>
              <a:t>Interní parametry</a:t>
            </a:r>
          </a:p>
          <a:p>
            <a:pPr eaLnBrk="1" hangingPunct="1">
              <a:buFont typeface="Wingdings" panose="05000000000000000000" pitchFamily="2" charset="2"/>
              <a:buChar char="§"/>
            </a:pPr>
            <a:r>
              <a:rPr lang="cs-CZ" altLang="cs-CZ" sz="2000" dirty="0" smtClean="0"/>
              <a:t>Principy interního rozdělení financí</a:t>
            </a:r>
          </a:p>
          <a:p>
            <a:pPr lvl="1" eaLnBrk="1" hangingPunct="1">
              <a:buFont typeface="Courier New" panose="02070309020205020404" pitchFamily="49" charset="0"/>
              <a:buChar char="o"/>
            </a:pPr>
            <a:r>
              <a:rPr lang="cs-CZ" altLang="cs-CZ" sz="1800" dirty="0" smtClean="0"/>
              <a:t>institucionální financování </a:t>
            </a:r>
          </a:p>
          <a:p>
            <a:pPr lvl="1" eaLnBrk="1" hangingPunct="1">
              <a:buFont typeface="Courier New" panose="02070309020205020404" pitchFamily="49" charset="0"/>
              <a:buChar char="o"/>
            </a:pPr>
            <a:r>
              <a:rPr lang="cs-CZ" altLang="cs-CZ" sz="1800" dirty="0" smtClean="0"/>
              <a:t>institucionální podpora na dlouhodobý koncepční rozvoj výzkumné organizace </a:t>
            </a:r>
            <a:endParaRPr lang="cs-CZ" altLang="cs-CZ" sz="1800" dirty="0" smtClean="0">
              <a:latin typeface="Arial" panose="020B0604020202020204" pitchFamily="34" charset="0"/>
            </a:endParaRPr>
          </a:p>
          <a:p>
            <a:pPr lvl="1" eaLnBrk="1" hangingPunct="1">
              <a:buFont typeface="Courier New" panose="02070309020205020404" pitchFamily="49" charset="0"/>
              <a:buChar char="o"/>
            </a:pPr>
            <a:r>
              <a:rPr lang="cs-CZ" altLang="cs-CZ" sz="1800" dirty="0" smtClean="0"/>
              <a:t>účelová podpora na specifický vysokoškolský výzkum</a:t>
            </a:r>
          </a:p>
          <a:p>
            <a:pPr eaLnBrk="1" hangingPunct="1">
              <a:buFont typeface="Wingdings" panose="05000000000000000000" pitchFamily="2" charset="2"/>
              <a:buChar char="§"/>
            </a:pPr>
            <a:r>
              <a:rPr lang="cs-CZ" altLang="cs-CZ" sz="2000" dirty="0"/>
              <a:t>Celouniverzitní aktivity</a:t>
            </a:r>
          </a:p>
          <a:p>
            <a:pPr lvl="1" eaLnBrk="1" hangingPunct="1">
              <a:buFont typeface="Courier New" panose="02070309020205020404" pitchFamily="49" charset="0"/>
              <a:buChar char="o"/>
            </a:pPr>
            <a:r>
              <a:rPr lang="cs-CZ" altLang="cs-CZ" sz="1800" dirty="0"/>
              <a:t>stanovení výše odvodu na společné servisní složky, informační zdroje a </a:t>
            </a:r>
            <a:r>
              <a:rPr lang="cs-CZ" altLang="cs-CZ" sz="1800" dirty="0" smtClean="0"/>
              <a:t>celouniverzitní </a:t>
            </a:r>
            <a:r>
              <a:rPr lang="cs-CZ" altLang="cs-CZ" sz="1800" dirty="0"/>
              <a:t>zdroje</a:t>
            </a:r>
          </a:p>
          <a:p>
            <a:pPr lvl="1" eaLnBrk="1" hangingPunct="1">
              <a:buFont typeface="Courier New" panose="02070309020205020404" pitchFamily="49" charset="0"/>
              <a:buChar char="o"/>
            </a:pPr>
            <a:r>
              <a:rPr lang="cs-CZ" altLang="cs-CZ" dirty="0" smtClean="0"/>
              <a:t>zajištění financování akce Generální rekonstrukce objektu U1</a:t>
            </a:r>
          </a:p>
          <a:p>
            <a:pPr eaLnBrk="1" hangingPunct="1">
              <a:buFont typeface="Wingdings" panose="05000000000000000000" pitchFamily="2" charset="2"/>
              <a:buChar char="§"/>
            </a:pPr>
            <a:r>
              <a:rPr lang="cs-CZ" altLang="cs-CZ" sz="2000" dirty="0"/>
              <a:t>Individuální financování</a:t>
            </a:r>
          </a:p>
          <a:p>
            <a:pPr eaLnBrk="1" hangingPunct="1">
              <a:buFont typeface="Wingdings" panose="05000000000000000000" pitchFamily="2" charset="2"/>
              <a:buChar char="§"/>
            </a:pPr>
            <a:r>
              <a:rPr lang="cs-CZ" altLang="cs-CZ" sz="2000" dirty="0"/>
              <a:t>Tvorba a rozdělení investičních </a:t>
            </a:r>
            <a:r>
              <a:rPr lang="cs-CZ" altLang="cs-CZ" sz="2000" dirty="0" smtClean="0"/>
              <a:t>prostředků</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43607" y="404664"/>
            <a:ext cx="6588125" cy="620713"/>
          </a:xfrm>
        </p:spPr>
        <p:txBody>
          <a:bodyPr/>
          <a:lstStyle/>
          <a:p>
            <a:pPr indent="0" eaLnBrk="1" hangingPunct="1"/>
            <a:r>
              <a:rPr lang="cs-CZ" altLang="cs-CZ" sz="2400" dirty="0" smtClean="0"/>
              <a:t>Interní indikátory a parametry</a:t>
            </a:r>
          </a:p>
        </p:txBody>
      </p:sp>
      <mc:AlternateContent xmlns:mc="http://schemas.openxmlformats.org/markup-compatibility/2006" xmlns:a14="http://schemas.microsoft.com/office/drawing/2010/main">
        <mc:Choice Requires="a14">
          <p:sp>
            <p:nvSpPr>
              <p:cNvPr id="12291" name="Rectangle 3"/>
              <p:cNvSpPr>
                <a:spLocks noGrp="1" noChangeArrowheads="1"/>
              </p:cNvSpPr>
              <p:nvPr>
                <p:ph type="body" idx="1"/>
              </p:nvPr>
            </p:nvSpPr>
            <p:spPr/>
            <p:txBody>
              <a:bodyPr/>
              <a:lstStyle/>
              <a:p>
                <a:pPr marL="0" indent="0">
                  <a:buNone/>
                  <a:defRPr/>
                </a:pPr>
                <a:r>
                  <a:rPr lang="cs-CZ" sz="2000" dirty="0" smtClean="0"/>
                  <a:t>Indikátor </a:t>
                </a:r>
                <a:r>
                  <a:rPr lang="cs-CZ" sz="2000" b="1" dirty="0" smtClean="0"/>
                  <a:t>VÝSLEDKY M1 </a:t>
                </a:r>
                <a:r>
                  <a:rPr lang="cs-CZ" sz="2000" dirty="0" smtClean="0"/>
                  <a:t>podíl organizační jednotky na výsledcích UTB  v hodnocení M17+ výstupů  v Modulu I.</a:t>
                </a:r>
              </a:p>
              <a:p>
                <a:pPr marL="0" indent="0">
                  <a:buNone/>
                </a:pPr>
                <a:r>
                  <a:rPr lang="cs-CZ" b="1" dirty="0" err="1" smtClean="0"/>
                  <a:t>Nebibliometrizovatelné</a:t>
                </a:r>
                <a:r>
                  <a:rPr lang="cs-CZ" b="1" dirty="0" smtClean="0"/>
                  <a:t> výstupy</a:t>
                </a:r>
              </a:p>
              <a:p>
                <a:pPr marL="0" indent="0">
                  <a:buNone/>
                </a:pPr>
                <a:r>
                  <a:rPr lang="cs-CZ" dirty="0" smtClean="0"/>
                  <a:t>Hodnocení </a:t>
                </a:r>
                <a:r>
                  <a:rPr lang="cs-CZ" dirty="0"/>
                  <a:t>v Rámci modulu </a:t>
                </a:r>
                <a:r>
                  <a:rPr lang="cs-CZ" dirty="0" smtClean="0"/>
                  <a:t>I, </a:t>
                </a:r>
                <a:r>
                  <a:rPr lang="cs-CZ" dirty="0"/>
                  <a:t>v úvahu budou brány výsledky hodnocení H17, H18, H19 (zveřejněno na </a:t>
                </a:r>
                <a:r>
                  <a:rPr lang="cs-CZ" u="sng" dirty="0">
                    <a:hlinkClick r:id="rId2"/>
                  </a:rPr>
                  <a:t>https://hodnoceni17.rvvi.cz/www/</a:t>
                </a:r>
                <a:r>
                  <a:rPr lang="cs-CZ" u="sng" dirty="0" err="1">
                    <a:hlinkClick r:id="rId2"/>
                  </a:rPr>
                  <a:t>nebiblio</a:t>
                </a:r>
                <a:r>
                  <a:rPr lang="cs-CZ" dirty="0"/>
                  <a:t>). </a:t>
                </a:r>
                <a:endParaRPr lang="cs-CZ" dirty="0" smtClean="0"/>
              </a:p>
              <a:p>
                <a:pPr marL="0" indent="0">
                  <a:buNone/>
                </a:pPr>
                <a:r>
                  <a:rPr lang="cs-CZ" dirty="0" smtClean="0"/>
                  <a:t>Výpočet </a:t>
                </a:r>
                <a:r>
                  <a:rPr lang="cs-CZ" dirty="0"/>
                  <a:t>podílu i-té organizační jednotky na hodnocení</a:t>
                </a:r>
                <a:r>
                  <a:rPr lang="cs-CZ" dirty="0" smtClean="0"/>
                  <a:t>:</a:t>
                </a:r>
              </a:p>
              <a:p>
                <a:pPr marL="0" indent="0">
                  <a:buNone/>
                </a:pPr>
                <a:r>
                  <a:rPr lang="cs-CZ" dirty="0" smtClean="0"/>
                  <a:t>nechť </a:t>
                </a:r>
                <a:r>
                  <a:rPr lang="cs-CZ" dirty="0"/>
                  <a:t>p(i) je střední hodnota hodnocení (známky) organizační jednotky za hodnocená období. </a:t>
                </a:r>
                <a:endParaRPr lang="cs-CZ" dirty="0" smtClean="0"/>
              </a:p>
              <a:p>
                <a:pPr marL="0" indent="0">
                  <a:buNone/>
                </a:pPr>
                <a:r>
                  <a:rPr lang="cs-CZ" dirty="0" smtClean="0"/>
                  <a:t>Potom </a:t>
                </a:r>
                <a:r>
                  <a:rPr lang="cs-CZ" dirty="0"/>
                  <a:t>podíl P(i) organizační jednotky na indikátoru je roven </a:t>
                </a:r>
              </a:p>
              <a:p>
                <a:pPr marL="0" indent="0">
                  <a:buNone/>
                </a:pPr>
                <a14:m>
                  <m:oMathPara xmlns:m="http://schemas.openxmlformats.org/officeDocument/2006/math">
                    <m:oMathParaPr>
                      <m:jc m:val="centerGroup"/>
                    </m:oMathParaPr>
                    <m:oMath xmlns:m="http://schemas.openxmlformats.org/officeDocument/2006/math">
                      <m:r>
                        <a:rPr lang="pl-PL" b="1" i="1">
                          <a:latin typeface="Cambria Math" panose="02040503050406030204" pitchFamily="18" charset="0"/>
                        </a:rPr>
                        <m:t>𝑷</m:t>
                      </m:r>
                      <m:r>
                        <a:rPr lang="pl-PL" b="1" i="1">
                          <a:latin typeface="Cambria Math" panose="02040503050406030204" pitchFamily="18" charset="0"/>
                        </a:rPr>
                        <m:t>(</m:t>
                      </m:r>
                      <m:r>
                        <a:rPr lang="pl-PL" b="1" i="1">
                          <a:latin typeface="Cambria Math" panose="02040503050406030204" pitchFamily="18" charset="0"/>
                        </a:rPr>
                        <m:t>𝒊</m:t>
                      </m:r>
                      <m:r>
                        <a:rPr lang="pl-PL" b="1" i="1">
                          <a:latin typeface="Cambria Math" panose="02040503050406030204" pitchFamily="18" charset="0"/>
                        </a:rPr>
                        <m:t>)=</m:t>
                      </m:r>
                      <m:r>
                        <a:rPr lang="pl-PL" b="1" i="1">
                          <a:latin typeface="Cambria Math" panose="02040503050406030204" pitchFamily="18" charset="0"/>
                        </a:rPr>
                        <m:t>𝟏</m:t>
                      </m:r>
                      <m:r>
                        <a:rPr lang="pl-PL" b="1" i="1">
                          <a:latin typeface="Cambria Math" panose="02040503050406030204" pitchFamily="18" charset="0"/>
                        </a:rPr>
                        <m:t> −  </m:t>
                      </m:r>
                      <m:r>
                        <a:rPr lang="pl-PL" b="1" i="1">
                          <a:latin typeface="Cambria Math" panose="02040503050406030204" pitchFamily="18" charset="0"/>
                        </a:rPr>
                        <m:t>𝒑</m:t>
                      </m:r>
                      <m:r>
                        <a:rPr lang="pl-PL" b="1" i="1">
                          <a:latin typeface="Cambria Math" panose="02040503050406030204" pitchFamily="18" charset="0"/>
                        </a:rPr>
                        <m:t>(</m:t>
                      </m:r>
                      <m:r>
                        <a:rPr lang="pl-PL" b="1" i="1">
                          <a:latin typeface="Cambria Math" panose="02040503050406030204" pitchFamily="18" charset="0"/>
                        </a:rPr>
                        <m:t>𝒊</m:t>
                      </m:r>
                      <m:r>
                        <a:rPr lang="pl-PL" b="1" i="1">
                          <a:latin typeface="Cambria Math" panose="02040503050406030204" pitchFamily="18" charset="0"/>
                        </a:rPr>
                        <m:t>)/( ∑ </m:t>
                      </m:r>
                      <m:r>
                        <a:rPr lang="pl-PL" b="1" i="1">
                          <a:latin typeface="Cambria Math" panose="02040503050406030204" pitchFamily="18" charset="0"/>
                        </a:rPr>
                        <m:t>𝒑</m:t>
                      </m:r>
                      <m:r>
                        <a:rPr lang="pl-PL" b="1" i="1">
                          <a:latin typeface="Cambria Math" panose="02040503050406030204" pitchFamily="18" charset="0"/>
                        </a:rPr>
                        <m:t>(</m:t>
                      </m:r>
                      <m:r>
                        <a:rPr lang="pl-PL" b="1" i="1">
                          <a:latin typeface="Cambria Math" panose="02040503050406030204" pitchFamily="18" charset="0"/>
                        </a:rPr>
                        <m:t>𝒊</m:t>
                      </m:r>
                      <m:r>
                        <a:rPr lang="pl-PL" b="1" i="1">
                          <a:latin typeface="Cambria Math" panose="02040503050406030204" pitchFamily="18" charset="0"/>
                        </a:rPr>
                        <m:t>) )</m:t>
                      </m:r>
                    </m:oMath>
                  </m:oMathPara>
                </a14:m>
                <a:endParaRPr lang="cs-CZ" dirty="0" smtClean="0"/>
              </a:p>
              <a:p>
                <a:pPr marL="0" indent="0">
                  <a:buNone/>
                </a:pPr>
                <a:endParaRPr lang="cs-CZ" dirty="0"/>
              </a:p>
              <a:p>
                <a:pPr marL="0" indent="0">
                  <a:buNone/>
                </a:pPr>
                <a:r>
                  <a:rPr lang="cs-CZ" dirty="0" smtClean="0"/>
                  <a:t>Indikátor </a:t>
                </a:r>
                <a:r>
                  <a:rPr lang="cs-CZ" b="1" dirty="0" smtClean="0"/>
                  <a:t>VÝSLEDKY M3</a:t>
                </a:r>
              </a:p>
              <a:p>
                <a:pPr marL="0" indent="0">
                  <a:buNone/>
                </a:pPr>
                <a:r>
                  <a:rPr lang="x-none" dirty="0" smtClean="0"/>
                  <a:t>Podíl </a:t>
                </a:r>
                <a:r>
                  <a:rPr lang="x-none" dirty="0"/>
                  <a:t>organizační jednotky na výsledcích UTB v hodnocení M17+ výstupů v Modulu I</a:t>
                </a:r>
                <a:r>
                  <a:rPr lang="cs-CZ" dirty="0"/>
                  <a:t>II</a:t>
                </a:r>
                <a:r>
                  <a:rPr lang="x-none" dirty="0"/>
                  <a:t>, zohle</a:t>
                </a:r>
                <a:r>
                  <a:rPr lang="cs-CZ" dirty="0" err="1"/>
                  <a:t>dňující</a:t>
                </a:r>
                <a:r>
                  <a:rPr lang="cs-CZ" dirty="0"/>
                  <a:t> výsledky organizační jednotky v oblasti aplikovaného výzkumu a jejího pozitivního dopadu na společnost (společenská relevance). </a:t>
                </a:r>
              </a:p>
              <a:p>
                <a:pPr marL="0" indent="0">
                  <a:buNone/>
                </a:pPr>
                <a:endParaRPr lang="cs-CZ" dirty="0"/>
              </a:p>
              <a:p>
                <a:pPr marL="0" indent="0">
                  <a:buNone/>
                </a:pPr>
                <a:endParaRPr lang="cs-CZ" dirty="0"/>
              </a:p>
            </p:txBody>
          </p:sp>
        </mc:Choice>
        <mc:Fallback xmlns="">
          <p:sp>
            <p:nvSpPr>
              <p:cNvPr id="12291" name="Rectangle 3"/>
              <p:cNvSpPr>
                <a:spLocks noGrp="1" noRot="1" noChangeAspect="1" noMove="1" noResize="1" noEditPoints="1" noAdjustHandles="1" noChangeArrowheads="1" noChangeShapeType="1" noTextEdit="1"/>
              </p:cNvSpPr>
              <p:nvPr>
                <p:ph type="body" idx="1"/>
              </p:nvPr>
            </p:nvSpPr>
            <p:spPr>
              <a:blipFill rotWithShape="0">
                <a:blip r:embed="rId3"/>
                <a:stretch>
                  <a:fillRect l="-822" t="-660" r="-1561"/>
                </a:stretch>
              </a:blipFill>
            </p:spPr>
            <p:txBody>
              <a:bodyPr/>
              <a:lstStyle/>
              <a:p>
                <a:r>
                  <a:rPr lang="cs-CZ">
                    <a:noFill/>
                  </a:rPr>
                  <a:t> </a:t>
                </a:r>
              </a:p>
            </p:txBody>
          </p:sp>
        </mc:Fallback>
      </mc:AlternateContent>
    </p:spTree>
    <p:extLst>
      <p:ext uri="{BB962C8B-B14F-4D97-AF65-F5344CB8AC3E}">
        <p14:creationId xmlns:p14="http://schemas.microsoft.com/office/powerpoint/2010/main" val="16530975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43607" y="404664"/>
            <a:ext cx="6588125" cy="620713"/>
          </a:xfrm>
        </p:spPr>
        <p:txBody>
          <a:bodyPr/>
          <a:lstStyle/>
          <a:p>
            <a:pPr indent="0" eaLnBrk="1" hangingPunct="1"/>
            <a:r>
              <a:rPr lang="cs-CZ" altLang="cs-CZ" sz="2400" dirty="0" smtClean="0"/>
              <a:t>Interní indikátory a parametry</a:t>
            </a:r>
          </a:p>
        </p:txBody>
      </p:sp>
      <p:sp>
        <p:nvSpPr>
          <p:cNvPr id="12291" name="Rectangle 3"/>
          <p:cNvSpPr>
            <a:spLocks noGrp="1" noChangeArrowheads="1"/>
          </p:cNvSpPr>
          <p:nvPr>
            <p:ph type="body" idx="1"/>
          </p:nvPr>
        </p:nvSpPr>
        <p:spPr/>
        <p:txBody>
          <a:bodyPr/>
          <a:lstStyle/>
          <a:p>
            <a:pPr marL="0" indent="0">
              <a:buNone/>
              <a:defRPr/>
            </a:pPr>
            <a:r>
              <a:rPr lang="cs-CZ" sz="2000" dirty="0" smtClean="0"/>
              <a:t>Indikátor </a:t>
            </a:r>
            <a:r>
              <a:rPr lang="cs-CZ" sz="2000" b="1" dirty="0" smtClean="0"/>
              <a:t>CITACE</a:t>
            </a:r>
            <a:r>
              <a:rPr lang="cs-CZ" sz="2000" dirty="0" smtClean="0"/>
              <a:t>: podíl organizační jednotky na výsledcích UTB v počtu citačních ohlasů (bez </a:t>
            </a:r>
            <a:r>
              <a:rPr lang="cs-CZ" sz="2000" dirty="0" err="1" smtClean="0"/>
              <a:t>autocitací</a:t>
            </a:r>
            <a:r>
              <a:rPr lang="cs-CZ" sz="2000" dirty="0" smtClean="0"/>
              <a:t>) v databázi </a:t>
            </a:r>
            <a:r>
              <a:rPr lang="cs-CZ" sz="2000" i="1" dirty="0" err="1" smtClean="0"/>
              <a:t>Scopus</a:t>
            </a:r>
            <a:r>
              <a:rPr lang="cs-CZ" sz="2000" dirty="0" smtClean="0"/>
              <a:t> za publikační výsledky z let 2015 – 2019. Typy dokumentů: článek, příspěvek ve sborníku a kapitola z knihy. Citace vyčísleny za období 2015 – 2020 ke dni 1.1.2021.</a:t>
            </a:r>
          </a:p>
          <a:p>
            <a:pPr marL="0" indent="0">
              <a:buNone/>
              <a:defRPr/>
            </a:pPr>
            <a:endParaRPr lang="cs-CZ" sz="2000" dirty="0" smtClean="0"/>
          </a:p>
          <a:p>
            <a:pPr marL="0" indent="0">
              <a:buNone/>
              <a:defRPr/>
            </a:pPr>
            <a:r>
              <a:rPr lang="cs-CZ" sz="2000" dirty="0" smtClean="0"/>
              <a:t>Indikátor </a:t>
            </a:r>
            <a:r>
              <a:rPr lang="cs-CZ" sz="2000" b="1" dirty="0" smtClean="0"/>
              <a:t>Hodnota DKRVO(2020)</a:t>
            </a:r>
            <a:r>
              <a:rPr lang="cs-CZ" sz="2000" dirty="0" smtClean="0"/>
              <a:t>: podíl organizační jednotky na finančním objemu institucionální podpory DKRVO pro UTB v roce 2020 </a:t>
            </a:r>
          </a:p>
          <a:p>
            <a:pPr>
              <a:buFont typeface="Wingdings" panose="05000000000000000000" pitchFamily="2" charset="2"/>
              <a:buChar char="§"/>
              <a:defRPr/>
            </a:pPr>
            <a:endParaRPr lang="cs-CZ" sz="2000" dirty="0" smtClean="0"/>
          </a:p>
          <a:p>
            <a:pPr marL="0" indent="0">
              <a:buFontTx/>
              <a:buNone/>
              <a:defRPr/>
            </a:pPr>
            <a:r>
              <a:rPr lang="cs-CZ" altLang="cs-CZ" dirty="0" smtClean="0"/>
              <a:t>Indikátor</a:t>
            </a:r>
            <a:r>
              <a:rPr lang="cs-CZ" altLang="cs-CZ" b="1" dirty="0" smtClean="0"/>
              <a:t> </a:t>
            </a:r>
            <a:r>
              <a:rPr lang="cs-CZ" altLang="cs-CZ" b="1" dirty="0" err="1">
                <a:solidFill>
                  <a:srgbClr val="FF0000"/>
                </a:solidFill>
              </a:rPr>
              <a:t>VaV</a:t>
            </a:r>
            <a:r>
              <a:rPr lang="cs-CZ" altLang="cs-CZ" b="1" dirty="0"/>
              <a:t> pro výkonové </a:t>
            </a:r>
            <a:r>
              <a:rPr lang="cs-CZ" altLang="cs-CZ" b="1" dirty="0" smtClean="0"/>
              <a:t>hodnocení institucionálního financování</a:t>
            </a:r>
            <a:endParaRPr lang="cs-CZ" altLang="cs-CZ" b="1" dirty="0">
              <a:latin typeface="Arial" panose="020B0604020202020204" pitchFamily="34" charset="0"/>
            </a:endParaRPr>
          </a:p>
          <a:p>
            <a:pPr>
              <a:buFont typeface="Wingdings" panose="05000000000000000000" pitchFamily="2" charset="2"/>
              <a:buChar char="§"/>
              <a:defRPr/>
            </a:pPr>
            <a:r>
              <a:rPr lang="cs-CZ" sz="2000" dirty="0" smtClean="0"/>
              <a:t>Indikátor </a:t>
            </a:r>
            <a:r>
              <a:rPr lang="cs-CZ" sz="2000" b="1" dirty="0" smtClean="0"/>
              <a:t>Hodnota DKRVO(2020) </a:t>
            </a:r>
            <a:r>
              <a:rPr lang="cs-CZ" sz="2000" dirty="0" smtClean="0"/>
              <a:t>organizační jednotky - váha </a:t>
            </a:r>
            <a:r>
              <a:rPr lang="cs-CZ" sz="2000" b="1" dirty="0" smtClean="0"/>
              <a:t>80 %</a:t>
            </a:r>
          </a:p>
          <a:p>
            <a:pPr>
              <a:buFont typeface="Wingdings" panose="05000000000000000000" pitchFamily="2" charset="2"/>
              <a:buChar char="§"/>
              <a:defRPr/>
            </a:pPr>
            <a:r>
              <a:rPr lang="cs-CZ" sz="2000" dirty="0" smtClean="0"/>
              <a:t>indikátor </a:t>
            </a:r>
            <a:r>
              <a:rPr lang="cs-CZ" sz="2000" b="1" dirty="0" smtClean="0"/>
              <a:t>Publikace</a:t>
            </a:r>
            <a:r>
              <a:rPr lang="cs-CZ" sz="2000" dirty="0" smtClean="0"/>
              <a:t> příslušné organizační jednotky – váha </a:t>
            </a:r>
            <a:r>
              <a:rPr lang="cs-CZ" sz="2000" b="1" dirty="0" smtClean="0"/>
              <a:t>20 % </a:t>
            </a:r>
          </a:p>
        </p:txBody>
      </p:sp>
    </p:spTree>
    <p:extLst>
      <p:ext uri="{BB962C8B-B14F-4D97-AF65-F5344CB8AC3E}">
        <p14:creationId xmlns:p14="http://schemas.microsoft.com/office/powerpoint/2010/main" val="3106811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7938"/>
            <a:r>
              <a:rPr lang="cs-CZ" altLang="cs-CZ" sz="2400" dirty="0" smtClean="0"/>
              <a:t>Indikátor PUBLIKACE </a:t>
            </a:r>
          </a:p>
        </p:txBody>
      </p:sp>
      <p:graphicFrame>
        <p:nvGraphicFramePr>
          <p:cNvPr id="34924" name="Group 108"/>
          <p:cNvGraphicFramePr>
            <a:graphicFrameLocks noGrp="1"/>
          </p:cNvGraphicFramePr>
          <p:nvPr>
            <p:ph idx="1"/>
            <p:extLst>
              <p:ext uri="{D42A27DB-BD31-4B8C-83A1-F6EECF244321}">
                <p14:modId xmlns:p14="http://schemas.microsoft.com/office/powerpoint/2010/main" val="2782655029"/>
              </p:ext>
            </p:extLst>
          </p:nvPr>
        </p:nvGraphicFramePr>
        <p:xfrm>
          <a:off x="157669" y="1340768"/>
          <a:ext cx="8785225" cy="4799858"/>
        </p:xfrm>
        <a:graphic>
          <a:graphicData uri="http://schemas.openxmlformats.org/drawingml/2006/table">
            <a:tbl>
              <a:tblPr/>
              <a:tblGrid>
                <a:gridCol w="1296268">
                  <a:extLst>
                    <a:ext uri="{9D8B030D-6E8A-4147-A177-3AD203B41FA5}">
                      <a16:colId xmlns="" xmlns:a16="http://schemas.microsoft.com/office/drawing/2014/main" val="20000"/>
                    </a:ext>
                  </a:extLst>
                </a:gridCol>
                <a:gridCol w="1152128">
                  <a:extLst>
                    <a:ext uri="{9D8B030D-6E8A-4147-A177-3AD203B41FA5}">
                      <a16:colId xmlns="" xmlns:a16="http://schemas.microsoft.com/office/drawing/2014/main" val="20001"/>
                    </a:ext>
                  </a:extLst>
                </a:gridCol>
                <a:gridCol w="1296144">
                  <a:extLst>
                    <a:ext uri="{9D8B030D-6E8A-4147-A177-3AD203B41FA5}">
                      <a16:colId xmlns="" xmlns:a16="http://schemas.microsoft.com/office/drawing/2014/main" val="20002"/>
                    </a:ext>
                  </a:extLst>
                </a:gridCol>
                <a:gridCol w="1224136">
                  <a:extLst>
                    <a:ext uri="{9D8B030D-6E8A-4147-A177-3AD203B41FA5}">
                      <a16:colId xmlns="" xmlns:a16="http://schemas.microsoft.com/office/drawing/2014/main" val="20003"/>
                    </a:ext>
                  </a:extLst>
                </a:gridCol>
                <a:gridCol w="1152128">
                  <a:extLst>
                    <a:ext uri="{9D8B030D-6E8A-4147-A177-3AD203B41FA5}">
                      <a16:colId xmlns="" xmlns:a16="http://schemas.microsoft.com/office/drawing/2014/main" val="20004"/>
                    </a:ext>
                  </a:extLst>
                </a:gridCol>
                <a:gridCol w="1317863">
                  <a:extLst>
                    <a:ext uri="{9D8B030D-6E8A-4147-A177-3AD203B41FA5}">
                      <a16:colId xmlns="" xmlns:a16="http://schemas.microsoft.com/office/drawing/2014/main" val="20005"/>
                    </a:ext>
                  </a:extLst>
                </a:gridCol>
                <a:gridCol w="1346558">
                  <a:extLst>
                    <a:ext uri="{9D8B030D-6E8A-4147-A177-3AD203B41FA5}">
                      <a16:colId xmlns="" xmlns:a16="http://schemas.microsoft.com/office/drawing/2014/main" val="20006"/>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Publikace</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D1</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4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Publikace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(Q1-D1)</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3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Publikace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Q2</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2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Publikace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Q3</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1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Publikace</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bibliometr</a:t>
                      </a: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a:t>
                      </a:r>
                      <a:r>
                        <a:rPr kumimoji="0" lang="cs-CZ" altLang="cs-CZ" sz="1400" b="1"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bibliometr</a:t>
                      </a: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28</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626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41,1842</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1,4474</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6,7105</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0,0658</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1,3816</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2,7632</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1,5789</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24</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586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38,5526</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6</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13</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96</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6,3158</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0,0000</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99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141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297</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227</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1 640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24424708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a:t>
            </a:r>
            <a:r>
              <a:rPr lang="cs-CZ" altLang="cs-CZ" sz="2400" dirty="0" err="1" smtClean="0"/>
              <a:t>VaV</a:t>
            </a:r>
            <a:r>
              <a:rPr lang="cs-CZ" altLang="cs-CZ" sz="2400" dirty="0" smtClean="0"/>
              <a:t> (výhradně pro výpočet ukazatele K)</a:t>
            </a:r>
          </a:p>
        </p:txBody>
      </p:sp>
      <p:graphicFrame>
        <p:nvGraphicFramePr>
          <p:cNvPr id="34924" name="Group 108"/>
          <p:cNvGraphicFramePr>
            <a:graphicFrameLocks noGrp="1"/>
          </p:cNvGraphicFramePr>
          <p:nvPr>
            <p:ph idx="1"/>
            <p:extLst>
              <p:ext uri="{D42A27DB-BD31-4B8C-83A1-F6EECF244321}">
                <p14:modId xmlns:p14="http://schemas.microsoft.com/office/powerpoint/2010/main" val="3332549677"/>
              </p:ext>
            </p:extLst>
          </p:nvPr>
        </p:nvGraphicFramePr>
        <p:xfrm>
          <a:off x="899592" y="1340768"/>
          <a:ext cx="7272932" cy="4877326"/>
        </p:xfrm>
        <a:graphic>
          <a:graphicData uri="http://schemas.openxmlformats.org/drawingml/2006/table">
            <a:tbl>
              <a:tblPr/>
              <a:tblGrid>
                <a:gridCol w="1296268">
                  <a:extLst>
                    <a:ext uri="{9D8B030D-6E8A-4147-A177-3AD203B41FA5}">
                      <a16:colId xmlns="" xmlns:a16="http://schemas.microsoft.com/office/drawing/2014/main" val="20000"/>
                    </a:ext>
                  </a:extLst>
                </a:gridCol>
                <a:gridCol w="1512168">
                  <a:extLst>
                    <a:ext uri="{9D8B030D-6E8A-4147-A177-3AD203B41FA5}">
                      <a16:colId xmlns="" xmlns:a16="http://schemas.microsoft.com/office/drawing/2014/main" val="20001"/>
                    </a:ext>
                  </a:extLst>
                </a:gridCol>
                <a:gridCol w="1440160">
                  <a:extLst>
                    <a:ext uri="{9D8B030D-6E8A-4147-A177-3AD203B41FA5}">
                      <a16:colId xmlns="" xmlns:a16="http://schemas.microsoft.com/office/drawing/2014/main" val="20002"/>
                    </a:ext>
                  </a:extLst>
                </a:gridCol>
                <a:gridCol w="1512168">
                  <a:extLst>
                    <a:ext uri="{9D8B030D-6E8A-4147-A177-3AD203B41FA5}">
                      <a16:colId xmlns="" xmlns:a16="http://schemas.microsoft.com/office/drawing/2014/main" val="20003"/>
                    </a:ext>
                  </a:extLst>
                </a:gridCol>
                <a:gridCol w="1512168">
                  <a:extLst>
                    <a:ext uri="{9D8B030D-6E8A-4147-A177-3AD203B41FA5}">
                      <a16:colId xmlns="" xmlns:a16="http://schemas.microsoft.com/office/drawing/2014/main" val="20004"/>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Rozpočet DKRVO 2020</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tis. Kč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Hodnota  DKRVO(2020)</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80 %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publikace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20 %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a:t>
                      </a:r>
                      <a:r>
                        <a:rPr kumimoji="0" lang="cs-CZ" altLang="cs-CZ" sz="1400" b="1"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VaV</a:t>
                      </a: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 ukazateli K má váhu 30 %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28 111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21,6774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41,1842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25,5787</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1 243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0,9585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1,4474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1,0563</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14 250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10,9886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6,7105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10,1330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3 529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2,7213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0,0658</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2,1902</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13 472</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10,3887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1,3816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8,5873</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6 253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4,8219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2,7632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4,4102</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1 993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1,5368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1,5789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1,5453</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43 608</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33,6276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38,5526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34,6126</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17 091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13,1794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6,3158</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11,8067</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129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0,0995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0,0796</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129 679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41534830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indent="0" eaLnBrk="1" hangingPunct="1"/>
            <a:r>
              <a:rPr lang="cs-CZ" altLang="cs-CZ" sz="2400" dirty="0" smtClean="0"/>
              <a:t>Institucionální financování – výkonová část </a:t>
            </a:r>
          </a:p>
        </p:txBody>
      </p:sp>
      <p:sp>
        <p:nvSpPr>
          <p:cNvPr id="21507" name="Rectangle 3"/>
          <p:cNvSpPr>
            <a:spLocks noGrp="1" noChangeArrowheads="1"/>
          </p:cNvSpPr>
          <p:nvPr>
            <p:ph type="body" idx="1"/>
          </p:nvPr>
        </p:nvSpPr>
        <p:spPr/>
        <p:txBody>
          <a:bodyPr/>
          <a:lstStyle/>
          <a:p>
            <a:pPr marL="0" indent="0" eaLnBrk="1" hangingPunct="1">
              <a:buFontTx/>
              <a:buNone/>
              <a:defRPr/>
            </a:pPr>
            <a:r>
              <a:rPr lang="cs-CZ" altLang="cs-CZ" b="1" dirty="0" smtClean="0"/>
              <a:t>Rozdělení VVŠ do segmentů</a:t>
            </a:r>
          </a:p>
          <a:p>
            <a:pPr marL="0" indent="0" algn="just">
              <a:buFontTx/>
              <a:buNone/>
              <a:defRPr/>
            </a:pPr>
            <a:r>
              <a:rPr lang="cs-CZ" dirty="0" smtClean="0"/>
              <a:t>Pro porovnání úspěšnosti v indikátorech výkonu a kvality jsou VVŠ rozděleny ministerstvem do 4 segmentů:</a:t>
            </a:r>
            <a:endParaRPr lang="cs-CZ" dirty="0"/>
          </a:p>
          <a:p>
            <a:pPr algn="just">
              <a:buFont typeface="Wingdings" panose="05000000000000000000" pitchFamily="2" charset="2"/>
              <a:buChar char="§"/>
              <a:defRPr/>
            </a:pPr>
            <a:r>
              <a:rPr lang="cs-CZ" dirty="0" err="1" smtClean="0"/>
              <a:t>seg</a:t>
            </a:r>
            <a:r>
              <a:rPr lang="cs-CZ" dirty="0" smtClean="0"/>
              <a:t>. 1: AMU, AVU, VŠUP, JAMU </a:t>
            </a:r>
          </a:p>
          <a:p>
            <a:pPr algn="just">
              <a:buFont typeface="Wingdings" panose="05000000000000000000" pitchFamily="2" charset="2"/>
              <a:buChar char="§"/>
              <a:defRPr/>
            </a:pPr>
            <a:r>
              <a:rPr lang="cs-CZ" dirty="0" err="1" smtClean="0"/>
              <a:t>seg</a:t>
            </a:r>
            <a:r>
              <a:rPr lang="cs-CZ" dirty="0" smtClean="0"/>
              <a:t>. 2: VŠPJ, VŠTE</a:t>
            </a:r>
          </a:p>
          <a:p>
            <a:pPr algn="just">
              <a:buFont typeface="Wingdings" panose="05000000000000000000" pitchFamily="2" charset="2"/>
              <a:buChar char="§"/>
              <a:defRPr/>
            </a:pPr>
            <a:r>
              <a:rPr lang="cs-CZ" dirty="0" err="1" smtClean="0"/>
              <a:t>seg</a:t>
            </a:r>
            <a:r>
              <a:rPr lang="cs-CZ" dirty="0" smtClean="0"/>
              <a:t>. 3: vysoké školy neuvedené v segmentech 1, 2 a 4  </a:t>
            </a:r>
            <a:r>
              <a:rPr lang="cs-CZ" b="1" dirty="0" smtClean="0">
                <a:solidFill>
                  <a:srgbClr val="C00000"/>
                </a:solidFill>
              </a:rPr>
              <a:t>UTB</a:t>
            </a:r>
          </a:p>
          <a:p>
            <a:pPr algn="just">
              <a:buFont typeface="Wingdings" panose="05000000000000000000" pitchFamily="2" charset="2"/>
              <a:buChar char="§"/>
              <a:defRPr/>
            </a:pPr>
            <a:r>
              <a:rPr lang="cs-CZ" dirty="0" err="1" smtClean="0"/>
              <a:t>seg</a:t>
            </a:r>
            <a:r>
              <a:rPr lang="cs-CZ" dirty="0" smtClean="0"/>
              <a:t>. 4: UK, MU, UPOL, ČVUT, VUT</a:t>
            </a:r>
          </a:p>
          <a:p>
            <a:pPr marL="0" indent="0" algn="just">
              <a:buFontTx/>
              <a:buNone/>
              <a:defRPr/>
            </a:pPr>
            <a:r>
              <a:rPr lang="cs-CZ" dirty="0" smtClean="0"/>
              <a:t>Rozdělení finančních prostředků výkonové části:</a:t>
            </a:r>
            <a:endParaRPr lang="cs-CZ" dirty="0"/>
          </a:p>
          <a:p>
            <a:pPr algn="just">
              <a:buFont typeface="Wingdings" panose="05000000000000000000" pitchFamily="2" charset="2"/>
              <a:buChar char="§"/>
              <a:defRPr/>
            </a:pPr>
            <a:r>
              <a:rPr lang="cs-CZ" dirty="0" err="1" smtClean="0"/>
              <a:t>seg</a:t>
            </a:r>
            <a:r>
              <a:rPr lang="cs-CZ" dirty="0" smtClean="0"/>
              <a:t>. 1:                 3,212 %</a:t>
            </a:r>
          </a:p>
          <a:p>
            <a:pPr algn="just">
              <a:buFont typeface="Wingdings" panose="05000000000000000000" pitchFamily="2" charset="2"/>
              <a:buChar char="§"/>
              <a:defRPr/>
            </a:pPr>
            <a:r>
              <a:rPr lang="cs-CZ" dirty="0" err="1" smtClean="0"/>
              <a:t>seg</a:t>
            </a:r>
            <a:r>
              <a:rPr lang="cs-CZ" dirty="0" smtClean="0"/>
              <a:t>. 2:                 1,349 %</a:t>
            </a:r>
          </a:p>
          <a:p>
            <a:pPr algn="just">
              <a:buFont typeface="Wingdings" panose="05000000000000000000" pitchFamily="2" charset="2"/>
              <a:buChar char="§"/>
              <a:defRPr/>
            </a:pPr>
            <a:r>
              <a:rPr lang="cs-CZ" dirty="0" err="1" smtClean="0"/>
              <a:t>seg</a:t>
            </a:r>
            <a:r>
              <a:rPr lang="cs-CZ" dirty="0" smtClean="0"/>
              <a:t>. 3:               39,654 %</a:t>
            </a:r>
          </a:p>
          <a:p>
            <a:pPr algn="just">
              <a:buFont typeface="Wingdings" panose="05000000000000000000" pitchFamily="2" charset="2"/>
              <a:buChar char="§"/>
              <a:defRPr/>
            </a:pPr>
            <a:r>
              <a:rPr lang="cs-CZ" dirty="0" err="1" smtClean="0"/>
              <a:t>seg</a:t>
            </a:r>
            <a:r>
              <a:rPr lang="cs-CZ" dirty="0" smtClean="0"/>
              <a:t>. 4:               55,785 %  </a:t>
            </a:r>
          </a:p>
          <a:p>
            <a:pPr marL="838200" lvl="1" indent="-381000" eaLnBrk="1" hangingPunct="1">
              <a:buFont typeface="Wingdings" pitchFamily="2" charset="2"/>
              <a:buNone/>
              <a:defRPr/>
            </a:pPr>
            <a:endParaRPr lang="cs-CZ" altLang="cs-CZ" sz="2400" dirty="0" smtClean="0"/>
          </a:p>
        </p:txBody>
      </p:sp>
    </p:spTree>
    <p:extLst>
      <p:ext uri="{BB962C8B-B14F-4D97-AF65-F5344CB8AC3E}">
        <p14:creationId xmlns:p14="http://schemas.microsoft.com/office/powerpoint/2010/main" val="84542005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lstStyle/>
          <a:p>
            <a:pPr marL="0" indent="0" eaLnBrk="1" hangingPunct="1"/>
            <a:r>
              <a:rPr lang="cs-CZ" altLang="cs-CZ" sz="2400" dirty="0" smtClean="0"/>
              <a:t>Institucionální financování – výkonová část </a:t>
            </a:r>
          </a:p>
        </p:txBody>
      </p:sp>
      <p:sp>
        <p:nvSpPr>
          <p:cNvPr id="27651" name="Rectangle 3"/>
          <p:cNvSpPr>
            <a:spLocks noGrp="1" noChangeArrowheads="1"/>
          </p:cNvSpPr>
          <p:nvPr>
            <p:ph type="body" idx="4294967295"/>
          </p:nvPr>
        </p:nvSpPr>
        <p:spPr/>
        <p:txBody>
          <a:bodyPr/>
          <a:lstStyle/>
          <a:p>
            <a:pPr eaLnBrk="1" hangingPunct="1">
              <a:buFont typeface="Wingdings" panose="05000000000000000000" pitchFamily="2" charset="2"/>
              <a:buNone/>
            </a:pPr>
            <a:r>
              <a:rPr lang="cs-CZ" altLang="cs-CZ" sz="2000" b="1" dirty="0" smtClean="0"/>
              <a:t>Indikátory výkonové části VVŠ segmentu 3 pro rok 2021:</a:t>
            </a:r>
          </a:p>
          <a:p>
            <a:pPr lvl="1" algn="just" eaLnBrk="1" hangingPunct="1">
              <a:buFont typeface="Wingdings" panose="05000000000000000000" pitchFamily="2" charset="2"/>
              <a:buChar char="§"/>
            </a:pPr>
            <a:r>
              <a:rPr lang="cs-CZ" altLang="cs-CZ" sz="1800" dirty="0" err="1" smtClean="0"/>
              <a:t>Graduation</a:t>
            </a:r>
            <a:r>
              <a:rPr lang="cs-CZ" altLang="cs-CZ" sz="1800" dirty="0" smtClean="0"/>
              <a:t> </a:t>
            </a:r>
            <a:r>
              <a:rPr lang="cs-CZ" altLang="cs-CZ" sz="1800" dirty="0" err="1" smtClean="0"/>
              <a:t>rate</a:t>
            </a:r>
            <a:r>
              <a:rPr lang="cs-CZ" altLang="cs-CZ" sz="1800" dirty="0" smtClean="0"/>
              <a:t> (sleduje fyzické osoby a jejich průchod studiem na VVŠ), úspěšnost studia 					</a:t>
            </a:r>
            <a:r>
              <a:rPr lang="cs-CZ" altLang="cs-CZ" sz="1800" b="1" dirty="0" smtClean="0"/>
              <a:t>15 %</a:t>
            </a:r>
          </a:p>
          <a:p>
            <a:pPr lvl="1" algn="just" eaLnBrk="1" hangingPunct="1">
              <a:buFont typeface="Wingdings" panose="05000000000000000000" pitchFamily="2" charset="2"/>
              <a:buChar char="§"/>
            </a:pPr>
            <a:r>
              <a:rPr lang="cs-CZ" altLang="cs-CZ" sz="1800" dirty="0" smtClean="0"/>
              <a:t>mezinárodní mobility - </a:t>
            </a:r>
            <a:r>
              <a:rPr lang="cs-CZ" altLang="cs-CZ" sz="1800" dirty="0" err="1" smtClean="0"/>
              <a:t>mobilitní</a:t>
            </a:r>
            <a:r>
              <a:rPr lang="cs-CZ" altLang="cs-CZ" sz="1800" dirty="0" smtClean="0"/>
              <a:t> programy (nad 30 dnů pobytu)  	</a:t>
            </a:r>
            <a:r>
              <a:rPr lang="cs-CZ" altLang="cs-CZ" sz="1800" b="1" dirty="0" smtClean="0"/>
              <a:t>22 %</a:t>
            </a:r>
          </a:p>
          <a:p>
            <a:pPr lvl="1" algn="just" eaLnBrk="1" hangingPunct="1">
              <a:buFont typeface="Wingdings" panose="05000000000000000000" pitchFamily="2" charset="2"/>
              <a:buChar char="§"/>
            </a:pPr>
            <a:r>
              <a:rPr lang="cs-CZ" altLang="cs-CZ" sz="1800" dirty="0" smtClean="0"/>
              <a:t>zaměstnanost absolventů 				</a:t>
            </a:r>
            <a:r>
              <a:rPr lang="cs-CZ" altLang="cs-CZ" sz="1800" b="1" dirty="0" smtClean="0"/>
              <a:t>10 %</a:t>
            </a:r>
            <a:r>
              <a:rPr lang="cs-CZ" altLang="cs-CZ" sz="1800" dirty="0" smtClean="0"/>
              <a:t>        </a:t>
            </a:r>
          </a:p>
          <a:p>
            <a:pPr lvl="1" algn="just" eaLnBrk="1" hangingPunct="1">
              <a:buFont typeface="Wingdings" panose="05000000000000000000" pitchFamily="2" charset="2"/>
              <a:buChar char="§"/>
            </a:pPr>
            <a:r>
              <a:rPr lang="cs-CZ" altLang="cs-CZ" sz="1800" b="1" dirty="0" err="1" smtClean="0">
                <a:solidFill>
                  <a:srgbClr val="C00000"/>
                </a:solidFill>
              </a:rPr>
              <a:t>VaV</a:t>
            </a:r>
            <a:r>
              <a:rPr lang="cs-CZ" altLang="cs-CZ" sz="1800" dirty="0" smtClean="0"/>
              <a:t> dosažené výsledky ve výzkumu, vývoji, inovacích		</a:t>
            </a:r>
            <a:r>
              <a:rPr lang="cs-CZ" altLang="cs-CZ" sz="1800" b="1" dirty="0" smtClean="0"/>
              <a:t>30 %</a:t>
            </a:r>
          </a:p>
          <a:p>
            <a:pPr lvl="1" algn="just" eaLnBrk="1" hangingPunct="1">
              <a:buFont typeface="Wingdings" panose="05000000000000000000" pitchFamily="2" charset="2"/>
              <a:buChar char="§"/>
            </a:pPr>
            <a:r>
              <a:rPr lang="cs-CZ" altLang="cs-CZ" sz="1800" dirty="0" smtClean="0"/>
              <a:t>dosažené výsledky umělecké činnosti podchycené v RUV	  </a:t>
            </a:r>
            <a:r>
              <a:rPr lang="cs-CZ" altLang="cs-CZ" sz="1800" b="1" dirty="0" smtClean="0"/>
              <a:t>3 %</a:t>
            </a:r>
          </a:p>
          <a:p>
            <a:pPr lvl="1" eaLnBrk="1" hangingPunct="1">
              <a:buFont typeface="Wingdings" panose="05000000000000000000" pitchFamily="2" charset="2"/>
              <a:buChar char="§"/>
            </a:pPr>
            <a:r>
              <a:rPr lang="cs-CZ" altLang="cs-CZ" sz="1800" dirty="0" smtClean="0"/>
              <a:t>externí příjmy VŠ spojené se vzdělávací a tvůrčí činností		  </a:t>
            </a:r>
            <a:r>
              <a:rPr lang="cs-CZ" altLang="cs-CZ" sz="1800" b="1" dirty="0" smtClean="0"/>
              <a:t>6,5 %</a:t>
            </a:r>
          </a:p>
          <a:p>
            <a:pPr lvl="1" eaLnBrk="1" hangingPunct="1">
              <a:buFont typeface="Wingdings" panose="05000000000000000000" pitchFamily="2" charset="2"/>
              <a:buChar char="§"/>
            </a:pPr>
            <a:r>
              <a:rPr lang="cs-CZ" altLang="cs-CZ" sz="1800" dirty="0" smtClean="0"/>
              <a:t>studia v cizím jazyce					  </a:t>
            </a:r>
            <a:r>
              <a:rPr lang="cs-CZ" altLang="cs-CZ" sz="1800" b="1" dirty="0" smtClean="0"/>
              <a:t>3,5 %</a:t>
            </a:r>
          </a:p>
          <a:p>
            <a:pPr lvl="2" eaLnBrk="1" hangingPunct="1">
              <a:buFont typeface="Wingdings" panose="05000000000000000000" pitchFamily="2" charset="2"/>
              <a:buChar char="§"/>
            </a:pPr>
            <a:r>
              <a:rPr lang="cs-CZ" altLang="cs-CZ" i="1" dirty="0" smtClean="0">
                <a:solidFill>
                  <a:srgbClr val="C00000"/>
                </a:solidFill>
              </a:rPr>
              <a:t>počet studentů studujících SP v cizím jazyce</a:t>
            </a:r>
          </a:p>
          <a:p>
            <a:pPr lvl="1" eaLnBrk="1" hangingPunct="1">
              <a:buFont typeface="Wingdings" panose="05000000000000000000" pitchFamily="2" charset="2"/>
              <a:buChar char="§"/>
            </a:pPr>
            <a:r>
              <a:rPr lang="cs-CZ" altLang="cs-CZ" sz="1800" dirty="0" smtClean="0"/>
              <a:t>cizinci – akademičtí a vědečtí pracovníci			</a:t>
            </a:r>
            <a:r>
              <a:rPr lang="cs-CZ" altLang="cs-CZ" sz="1800" b="1" dirty="0" smtClean="0"/>
              <a:t>10 %</a:t>
            </a:r>
          </a:p>
          <a:p>
            <a:pPr lvl="1" eaLnBrk="1" hangingPunct="1">
              <a:buFont typeface="Wingdings" panose="05000000000000000000" pitchFamily="2" charset="2"/>
              <a:buChar char="§"/>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Char char="Ø"/>
            </a:pPr>
            <a:endParaRPr lang="cs-CZ" altLang="cs-CZ" dirty="0" smtClean="0"/>
          </a:p>
          <a:p>
            <a:pPr eaLnBrk="1" hangingPunct="1">
              <a:buFont typeface="Wingdings" panose="05000000000000000000" pitchFamily="2" charset="2"/>
              <a:buNone/>
            </a:pPr>
            <a:endParaRPr lang="cs-CZ" altLang="cs-CZ" dirty="0" smtClean="0"/>
          </a:p>
        </p:txBody>
      </p:sp>
    </p:spTree>
    <p:extLst>
      <p:ext uri="{BB962C8B-B14F-4D97-AF65-F5344CB8AC3E}">
        <p14:creationId xmlns:p14="http://schemas.microsoft.com/office/powerpoint/2010/main" val="363298103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indent="0" eaLnBrk="1" hangingPunct="1"/>
            <a:r>
              <a:rPr lang="cs-CZ" altLang="cs-CZ" sz="2400" dirty="0" smtClean="0"/>
              <a:t>Institucionální financování – výkonová část</a:t>
            </a:r>
          </a:p>
        </p:txBody>
      </p:sp>
      <mc:AlternateContent xmlns:mc="http://schemas.openxmlformats.org/markup-compatibility/2006" xmlns:a14="http://schemas.microsoft.com/office/drawing/2010/main">
        <mc:Choice Requires="a14">
          <p:sp>
            <p:nvSpPr>
              <p:cNvPr id="21507" name="Rectangle 3"/>
              <p:cNvSpPr>
                <a:spLocks noGrp="1" noChangeArrowheads="1"/>
              </p:cNvSpPr>
              <p:nvPr>
                <p:ph type="body" idx="1"/>
              </p:nvPr>
            </p:nvSpPr>
            <p:spPr/>
            <p:txBody>
              <a:bodyPr/>
              <a:lstStyle/>
              <a:p>
                <a:pPr marL="0" indent="0" eaLnBrk="1" hangingPunct="1">
                  <a:buFontTx/>
                  <a:buNone/>
                  <a:defRPr/>
                </a:pPr>
                <a:r>
                  <a:rPr lang="cs-CZ" altLang="cs-CZ" b="1" dirty="0" smtClean="0"/>
                  <a:t>Interní rozdělení institucionálních prostředků na výkonovou část</a:t>
                </a:r>
              </a:p>
              <a:p>
                <a:pPr algn="just">
                  <a:buFont typeface="Wingdings" panose="05000000000000000000" pitchFamily="2" charset="2"/>
                  <a:buChar char="§"/>
                  <a:defRPr/>
                </a:pPr>
                <a:r>
                  <a:rPr lang="cs-CZ" dirty="0" smtClean="0"/>
                  <a:t>Rozdělen </a:t>
                </a:r>
                <a:r>
                  <a:rPr lang="cs-CZ" dirty="0"/>
                  <a:t>bude celý přidělený objem prostředků </a:t>
                </a:r>
                <a:r>
                  <a:rPr lang="cs-CZ" dirty="0" smtClean="0"/>
                  <a:t>na výkonovou část.</a:t>
                </a:r>
                <a:endParaRPr lang="cs-CZ" dirty="0"/>
              </a:p>
              <a:p>
                <a:pPr algn="just">
                  <a:buFont typeface="Wingdings" panose="05000000000000000000" pitchFamily="2" charset="2"/>
                  <a:buChar char="§"/>
                  <a:defRPr/>
                </a:pPr>
                <a:r>
                  <a:rPr lang="cs-CZ" dirty="0"/>
                  <a:t>Pro každou organizační jednotku (součást, </a:t>
                </a:r>
                <a:r>
                  <a:rPr lang="cs-CZ" dirty="0" smtClean="0"/>
                  <a:t>výzkumné centrum) </a:t>
                </a:r>
                <a:r>
                  <a:rPr lang="cs-CZ" dirty="0"/>
                  <a:t>bude přiřazen finanční objem v poměru úspěšnosti této organizační jednotky k celkovému výkonu UTB v daném dílčím </a:t>
                </a:r>
                <a:r>
                  <a:rPr lang="cs-CZ" dirty="0" smtClean="0"/>
                  <a:t>indikátoru výkonové části.</a:t>
                </a:r>
              </a:p>
              <a:p>
                <a:pPr algn="just">
                  <a:buFont typeface="Wingdings" panose="05000000000000000000" pitchFamily="2" charset="2"/>
                  <a:buChar char="§"/>
                  <a:defRPr/>
                </a:pPr>
                <a:r>
                  <a:rPr lang="cs-CZ" dirty="0" smtClean="0"/>
                  <a:t>Pokud jsou identifikovány nějaké hodnoty indikátorů pro externí organizaci, se kterou UTB již ukončila spolupráci budou přiznány fakultě se kterou byl program realizován.</a:t>
                </a:r>
              </a:p>
              <a:p>
                <a:pPr algn="just">
                  <a:buFont typeface="Wingdings" panose="05000000000000000000" pitchFamily="2" charset="2"/>
                  <a:buChar char="§"/>
                  <a:defRPr/>
                </a:pPr>
                <a:endParaRPr lang="cs-CZ" dirty="0"/>
              </a:p>
              <a:p>
                <a:pPr algn="just">
                  <a:buFont typeface="Wingdings" panose="05000000000000000000" pitchFamily="2" charset="2"/>
                  <a:buChar char="§"/>
                  <a:defRPr/>
                </a:pPr>
                <a:r>
                  <a:rPr lang="cs-CZ" dirty="0" smtClean="0"/>
                  <a:t>Souhrnný </a:t>
                </a:r>
                <a:r>
                  <a:rPr lang="cs-CZ" dirty="0"/>
                  <a:t>příspěvek </a:t>
                </a:r>
                <a:r>
                  <a:rPr lang="cs-CZ" dirty="0" smtClean="0"/>
                  <a:t>z institucionálního financování VF(i) </a:t>
                </a:r>
                <a:r>
                  <a:rPr lang="cs-CZ" dirty="0"/>
                  <a:t>pro </a:t>
                </a:r>
                <a:r>
                  <a:rPr lang="cs-CZ" dirty="0" smtClean="0"/>
                  <a:t>i-tou </a:t>
                </a:r>
                <a:r>
                  <a:rPr lang="cs-CZ" dirty="0"/>
                  <a:t>organizační jednotku</a:t>
                </a:r>
                <a:r>
                  <a:rPr lang="cs-CZ" dirty="0" smtClean="0"/>
                  <a:t>:</a:t>
                </a:r>
              </a:p>
              <a:p>
                <a:pPr marL="0" indent="0" algn="just">
                  <a:buNone/>
                  <a:defRPr/>
                </a:pPr>
                <a14:m>
                  <m:oMathPara xmlns:m="http://schemas.openxmlformats.org/officeDocument/2006/math">
                    <m:oMathParaPr>
                      <m:jc m:val="centerGroup"/>
                    </m:oMathParaPr>
                    <m:oMath xmlns:m="http://schemas.openxmlformats.org/officeDocument/2006/math">
                      <m:r>
                        <a:rPr lang="cs-CZ" b="1" i="1">
                          <a:latin typeface="Cambria Math" panose="02040503050406030204" pitchFamily="18" charset="0"/>
                        </a:rPr>
                        <m:t>𝑽𝑭</m:t>
                      </m:r>
                      <m:r>
                        <a:rPr lang="cs-CZ" b="1" i="1">
                          <a:latin typeface="Cambria Math" panose="02040503050406030204" pitchFamily="18" charset="0"/>
                        </a:rPr>
                        <m:t>(</m:t>
                      </m:r>
                      <m:r>
                        <a:rPr lang="cs-CZ" b="1" i="1">
                          <a:latin typeface="Cambria Math" panose="02040503050406030204" pitchFamily="18" charset="0"/>
                        </a:rPr>
                        <m:t>𝒊</m:t>
                      </m:r>
                      <m:r>
                        <a:rPr lang="cs-CZ" b="1" i="1">
                          <a:latin typeface="Cambria Math" panose="02040503050406030204" pitchFamily="18" charset="0"/>
                        </a:rPr>
                        <m:t>)=</m:t>
                      </m:r>
                      <m:r>
                        <a:rPr lang="cs-CZ" b="1" i="1">
                          <a:latin typeface="Cambria Math" panose="02040503050406030204" pitchFamily="18" charset="0"/>
                        </a:rPr>
                        <m:t>𝑽</m:t>
                      </m:r>
                      <m:sSub>
                        <m:sSubPr>
                          <m:ctrlPr>
                            <a:rPr lang="cs-CZ" b="1" i="1">
                              <a:latin typeface="Cambria Math" panose="02040503050406030204" pitchFamily="18" charset="0"/>
                            </a:rPr>
                          </m:ctrlPr>
                        </m:sSubPr>
                        <m:e>
                          <m:r>
                            <a:rPr lang="cs-CZ" b="1" i="1">
                              <a:latin typeface="Cambria Math" panose="02040503050406030204" pitchFamily="18" charset="0"/>
                            </a:rPr>
                            <m:t>𝑷</m:t>
                          </m:r>
                        </m:e>
                        <m:sub>
                          <m:r>
                            <a:rPr lang="cs-CZ" b="1" i="1">
                              <a:latin typeface="Cambria Math" panose="02040503050406030204" pitchFamily="18" charset="0"/>
                            </a:rPr>
                            <m:t>𝑨</m:t>
                          </m:r>
                        </m:sub>
                      </m:sSub>
                      <m:d>
                        <m:dPr>
                          <m:ctrlPr>
                            <a:rPr lang="cs-CZ" b="1" i="1">
                              <a:latin typeface="Cambria Math" panose="02040503050406030204" pitchFamily="18" charset="0"/>
                            </a:rPr>
                          </m:ctrlPr>
                        </m:dPr>
                        <m:e>
                          <m:r>
                            <a:rPr lang="cs-CZ" b="1" i="1">
                              <a:latin typeface="Cambria Math" panose="02040503050406030204" pitchFamily="18" charset="0"/>
                            </a:rPr>
                            <m:t>𝒊</m:t>
                          </m:r>
                        </m:e>
                      </m:d>
                      <m:r>
                        <a:rPr lang="cs-CZ" b="1" i="1">
                          <a:latin typeface="Cambria Math" panose="02040503050406030204" pitchFamily="18" charset="0"/>
                        </a:rPr>
                        <m:t>+</m:t>
                      </m:r>
                      <m:r>
                        <a:rPr lang="cs-CZ" b="1" i="1">
                          <a:latin typeface="Cambria Math" panose="02040503050406030204" pitchFamily="18" charset="0"/>
                        </a:rPr>
                        <m:t>𝑽</m:t>
                      </m:r>
                      <m:sSub>
                        <m:sSubPr>
                          <m:ctrlPr>
                            <a:rPr lang="cs-CZ" b="1" i="1">
                              <a:latin typeface="Cambria Math" panose="02040503050406030204" pitchFamily="18" charset="0"/>
                            </a:rPr>
                          </m:ctrlPr>
                        </m:sSubPr>
                        <m:e>
                          <m:r>
                            <a:rPr lang="cs-CZ" b="1" i="1">
                              <a:latin typeface="Cambria Math" panose="02040503050406030204" pitchFamily="18" charset="0"/>
                            </a:rPr>
                            <m:t>𝑷</m:t>
                          </m:r>
                        </m:e>
                        <m:sub>
                          <m:r>
                            <a:rPr lang="cs-CZ" b="1" i="1">
                              <a:latin typeface="Cambria Math" panose="02040503050406030204" pitchFamily="18" charset="0"/>
                            </a:rPr>
                            <m:t>𝑲</m:t>
                          </m:r>
                        </m:sub>
                      </m:sSub>
                      <m:r>
                        <a:rPr lang="cs-CZ" b="1" i="1">
                          <a:latin typeface="Cambria Math" panose="02040503050406030204" pitchFamily="18" charset="0"/>
                        </a:rPr>
                        <m:t>(</m:t>
                      </m:r>
                      <m:r>
                        <a:rPr lang="cs-CZ" b="1" i="1">
                          <a:latin typeface="Cambria Math" panose="02040503050406030204" pitchFamily="18" charset="0"/>
                        </a:rPr>
                        <m:t>𝒊</m:t>
                      </m:r>
                      <m:r>
                        <a:rPr lang="cs-CZ" b="1" i="1">
                          <a:latin typeface="Cambria Math" panose="02040503050406030204" pitchFamily="18" charset="0"/>
                        </a:rPr>
                        <m:t>)</m:t>
                      </m:r>
                    </m:oMath>
                  </m:oMathPara>
                </a14:m>
                <a:endParaRPr lang="cs-CZ" dirty="0"/>
              </a:p>
              <a:p>
                <a:pPr algn="just">
                  <a:buFont typeface="Wingdings" panose="05000000000000000000" pitchFamily="2" charset="2"/>
                  <a:buChar char="§"/>
                  <a:defRPr/>
                </a:pPr>
                <a:endParaRPr lang="cs-CZ" dirty="0"/>
              </a:p>
              <a:p>
                <a:pPr marL="0" indent="0" algn="ctr">
                  <a:buNone/>
                </a:pPr>
                <a:endParaRPr lang="cs-CZ" dirty="0"/>
              </a:p>
              <a:p>
                <a:pPr algn="just">
                  <a:buFont typeface="Wingdings" panose="05000000000000000000" pitchFamily="2" charset="2"/>
                  <a:buChar char="§"/>
                  <a:defRPr/>
                </a:pPr>
                <a:endParaRPr lang="cs-CZ" dirty="0" smtClean="0"/>
              </a:p>
            </p:txBody>
          </p:sp>
        </mc:Choice>
        <mc:Fallback xmlns="">
          <p:sp>
            <p:nvSpPr>
              <p:cNvPr id="21507" name="Rectangle 3"/>
              <p:cNvSpPr>
                <a:spLocks noGrp="1" noRot="1" noChangeAspect="1" noMove="1" noResize="1" noEditPoints="1" noAdjustHandles="1" noChangeArrowheads="1" noChangeShapeType="1" noTextEdit="1"/>
              </p:cNvSpPr>
              <p:nvPr>
                <p:ph type="body" idx="1"/>
              </p:nvPr>
            </p:nvSpPr>
            <p:spPr>
              <a:blipFill rotWithShape="0">
                <a:blip r:embed="rId2"/>
                <a:stretch>
                  <a:fillRect l="-822" t="-660" r="-822"/>
                </a:stretch>
              </a:blipFill>
            </p:spPr>
            <p:txBody>
              <a:bodyPr/>
              <a:lstStyle/>
              <a:p>
                <a:r>
                  <a:rPr lang="cs-CZ">
                    <a:noFill/>
                  </a:rPr>
                  <a:t> </a:t>
                </a:r>
              </a:p>
            </p:txBody>
          </p:sp>
        </mc:Fallback>
      </mc:AlternateContent>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pPr marL="0" indent="0" eaLnBrk="1" hangingPunct="1"/>
            <a:r>
              <a:rPr lang="cs-CZ" altLang="cs-CZ" sz="2400" dirty="0" smtClean="0"/>
              <a:t>Interní rozdělení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Interní rozdělení institucionální podpory na dlouhodobý koncepční rozvoj výzkumné organizace (DKRVO):</a:t>
            </a:r>
          </a:p>
          <a:p>
            <a:pPr algn="just">
              <a:buFont typeface="Wingdings" panose="05000000000000000000" pitchFamily="2" charset="2"/>
              <a:buChar char="§"/>
              <a:defRPr/>
            </a:pPr>
            <a:r>
              <a:rPr lang="cs-CZ" altLang="cs-CZ" sz="2000" dirty="0" smtClean="0"/>
              <a:t>Nejprve bude oddělena finanční částka RVOC na </a:t>
            </a:r>
            <a:r>
              <a:rPr lang="cs-CZ" altLang="cs-CZ" sz="2000" b="1" dirty="0" smtClean="0"/>
              <a:t>podporu udržitelnosti regionálních výzkumných center</a:t>
            </a:r>
            <a:r>
              <a:rPr lang="cs-CZ" altLang="cs-CZ" sz="2000" dirty="0" smtClean="0"/>
              <a:t> vybudovaných z OP </a:t>
            </a:r>
            <a:r>
              <a:rPr lang="cs-CZ" altLang="cs-CZ" sz="2000" dirty="0" err="1" smtClean="0"/>
              <a:t>VaVpI</a:t>
            </a:r>
            <a:r>
              <a:rPr lang="cs-CZ" altLang="cs-CZ" sz="2000" dirty="0" smtClean="0"/>
              <a:t>, dosud podporovaných z NPU</a:t>
            </a:r>
            <a:r>
              <a:rPr lang="cs-CZ" altLang="cs-CZ" sz="2000" dirty="0"/>
              <a:t>. </a:t>
            </a:r>
            <a:endParaRPr lang="cs-CZ" altLang="cs-CZ" sz="2000" dirty="0" smtClean="0"/>
          </a:p>
          <a:p>
            <a:pPr algn="just">
              <a:buFont typeface="Wingdings" panose="05000000000000000000" pitchFamily="2" charset="2"/>
              <a:buChar char="§"/>
              <a:defRPr/>
            </a:pPr>
            <a:r>
              <a:rPr lang="cs-CZ" altLang="cs-CZ" sz="2000" dirty="0" smtClean="0"/>
              <a:t>Částka RVOC bude rovna meziročnímu navýšení institucionální podpory DKRVO, nejvýše však 15 000 tis. Kč. Pokud meziroční navýšení nebude nebo bude nižší než 10 000 tis. Kč, bude RVOC rovno 10 000 tis. Kč.</a:t>
            </a:r>
          </a:p>
          <a:p>
            <a:pPr algn="just">
              <a:buFont typeface="Wingdings" panose="05000000000000000000" pitchFamily="2" charset="2"/>
              <a:buChar char="§"/>
              <a:defRPr/>
            </a:pPr>
            <a:r>
              <a:rPr lang="cs-CZ" altLang="cs-CZ" sz="2000" dirty="0"/>
              <a:t>Zůstatek neoddělených prostředků DKRVO bude rozdělen podle interního algoritmu </a:t>
            </a:r>
            <a:r>
              <a:rPr lang="cs-CZ" altLang="cs-CZ" sz="2000" dirty="0" smtClean="0"/>
              <a:t>rozdělení prostředků DKRVO na </a:t>
            </a:r>
            <a:r>
              <a:rPr lang="cs-CZ" altLang="cs-CZ" sz="2000" dirty="0"/>
              <a:t>organizační jednotky.</a:t>
            </a:r>
            <a:r>
              <a:rPr lang="cs-CZ" altLang="cs-CZ" sz="2000" b="1" dirty="0"/>
              <a:t> </a:t>
            </a:r>
          </a:p>
          <a:p>
            <a:pPr algn="just">
              <a:buFont typeface="Wingdings" panose="05000000000000000000" pitchFamily="2" charset="2"/>
              <a:buChar char="§"/>
              <a:defRPr/>
            </a:pPr>
            <a:endParaRPr lang="cs-CZ" altLang="cs-CZ" sz="2000" dirty="0" smtClean="0"/>
          </a:p>
          <a:p>
            <a:pPr eaLnBrk="1" hangingPunct="1">
              <a:buFont typeface="Wingdings" panose="05000000000000000000" pitchFamily="2" charset="2"/>
              <a:buNone/>
              <a:defRPr/>
            </a:pPr>
            <a:endParaRPr lang="cs-CZ" altLang="cs-CZ" dirty="0" smtClean="0"/>
          </a:p>
        </p:txBody>
      </p:sp>
      <p:sp>
        <p:nvSpPr>
          <p:cNvPr id="3379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3797"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extLst>
      <p:ext uri="{BB962C8B-B14F-4D97-AF65-F5344CB8AC3E}">
        <p14:creationId xmlns:p14="http://schemas.microsoft.com/office/powerpoint/2010/main" val="22098915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pPr marL="0" indent="0" eaLnBrk="1" hangingPunct="1"/>
            <a:r>
              <a:rPr lang="cs-CZ" altLang="cs-CZ" sz="2400" dirty="0" smtClean="0"/>
              <a:t>Interní rozdělení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Interní rozdělení institucionální podpory na DKRVO pro případ tzv. zálohového stanovení výše příspěvku:</a:t>
            </a:r>
          </a:p>
          <a:p>
            <a:pPr lvl="0">
              <a:buFont typeface="Wingdings" panose="05000000000000000000" pitchFamily="2" charset="2"/>
              <a:buChar char="§"/>
            </a:pPr>
            <a:r>
              <a:rPr lang="cs-CZ" sz="2000" dirty="0" smtClean="0"/>
              <a:t>Nejprve </a:t>
            </a:r>
            <a:r>
              <a:rPr lang="cs-CZ" sz="2000" dirty="0"/>
              <a:t>se oddělí RVOC </a:t>
            </a:r>
            <a:r>
              <a:rPr lang="cs-CZ" sz="2000" dirty="0" smtClean="0"/>
              <a:t>na podporu udržitelnosti regionálních výzkumných center ve </a:t>
            </a:r>
            <a:r>
              <a:rPr lang="cs-CZ" sz="2000" dirty="0"/>
              <a:t>výši 10 000 tis. Kč</a:t>
            </a:r>
          </a:p>
          <a:p>
            <a:pPr lvl="0">
              <a:buFont typeface="Wingdings" panose="05000000000000000000" pitchFamily="2" charset="2"/>
              <a:buChar char="§"/>
            </a:pPr>
            <a:r>
              <a:rPr lang="cs-CZ" sz="2000" dirty="0"/>
              <a:t>Zálohově stanovená výše prostředků snížená o RVOC je podle </a:t>
            </a:r>
            <a:r>
              <a:rPr lang="cs-CZ" sz="2000" dirty="0" smtClean="0"/>
              <a:t>interního algoritmu rozdělena </a:t>
            </a:r>
            <a:r>
              <a:rPr lang="cs-CZ" sz="2000" dirty="0"/>
              <a:t>mezi organizační jednotky</a:t>
            </a:r>
          </a:p>
          <a:p>
            <a:pPr lvl="0">
              <a:buFont typeface="Wingdings" panose="05000000000000000000" pitchFamily="2" charset="2"/>
              <a:buChar char="§"/>
            </a:pPr>
            <a:r>
              <a:rPr lang="cs-CZ" sz="2000" dirty="0"/>
              <a:t>Po stanovení konečné výše prostředků institucionální podpory na DKRVO je provedeno definitivní stanovení výše RVOC </a:t>
            </a:r>
          </a:p>
          <a:p>
            <a:pPr lvl="0">
              <a:buFont typeface="Wingdings" panose="05000000000000000000" pitchFamily="2" charset="2"/>
              <a:buChar char="§"/>
            </a:pPr>
            <a:r>
              <a:rPr lang="cs-CZ" sz="2000" dirty="0"/>
              <a:t>Zůstatek neoddělených a nerozdělených prostředků je rozdělen mezi organizační jednotky podle </a:t>
            </a:r>
            <a:r>
              <a:rPr lang="cs-CZ" sz="2000" dirty="0" smtClean="0"/>
              <a:t>interního algoritmu </a:t>
            </a:r>
            <a:endParaRPr lang="cs-CZ" sz="2000" dirty="0"/>
          </a:p>
          <a:p>
            <a:pPr algn="just">
              <a:buFont typeface="Wingdings" panose="05000000000000000000" pitchFamily="2" charset="2"/>
              <a:buChar char="§"/>
              <a:defRPr/>
            </a:pPr>
            <a:endParaRPr lang="cs-CZ" altLang="cs-CZ" sz="2000" dirty="0" smtClean="0"/>
          </a:p>
          <a:p>
            <a:pPr algn="just">
              <a:buFont typeface="Wingdings" panose="05000000000000000000" pitchFamily="2" charset="2"/>
              <a:buChar char="§"/>
              <a:defRPr/>
            </a:pPr>
            <a:endParaRPr lang="cs-CZ" altLang="cs-CZ" sz="2000" dirty="0" smtClean="0"/>
          </a:p>
          <a:p>
            <a:pPr eaLnBrk="1" hangingPunct="1">
              <a:buFont typeface="Wingdings" panose="05000000000000000000" pitchFamily="2" charset="2"/>
              <a:buNone/>
              <a:defRPr/>
            </a:pPr>
            <a:endParaRPr lang="cs-CZ" altLang="cs-CZ" dirty="0" smtClean="0"/>
          </a:p>
        </p:txBody>
      </p:sp>
      <p:sp>
        <p:nvSpPr>
          <p:cNvPr id="3379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3797"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extLst>
      <p:ext uri="{BB962C8B-B14F-4D97-AF65-F5344CB8AC3E}">
        <p14:creationId xmlns:p14="http://schemas.microsoft.com/office/powerpoint/2010/main" val="15716023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pPr marL="0" indent="0" eaLnBrk="1" hangingPunct="1"/>
            <a:r>
              <a:rPr lang="cs-CZ" altLang="cs-CZ" sz="2400" dirty="0" smtClean="0"/>
              <a:t>Interní rozdělení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Rozdělení prostředků RVOC z institucionální podpory na DKRVO:</a:t>
            </a:r>
          </a:p>
          <a:p>
            <a:pPr algn="just">
              <a:buFont typeface="Wingdings" panose="05000000000000000000" pitchFamily="2" charset="2"/>
              <a:buChar char="§"/>
              <a:defRPr/>
            </a:pPr>
            <a:r>
              <a:rPr lang="cs-CZ" altLang="cs-CZ" sz="2000" dirty="0" smtClean="0"/>
              <a:t>Částky vycházejí z výše podpory poskytované NPU za poslední celý rok podpory: CEBIA-</a:t>
            </a:r>
            <a:r>
              <a:rPr lang="cs-CZ" altLang="cs-CZ" sz="2000" dirty="0" err="1" smtClean="0"/>
              <a:t>Tech</a:t>
            </a:r>
            <a:r>
              <a:rPr lang="cs-CZ" altLang="cs-CZ" sz="2000" dirty="0" smtClean="0"/>
              <a:t> (2018) 7 555 tis. Kč a CPS (2019) 26 906 tis. Kč</a:t>
            </a:r>
          </a:p>
          <a:p>
            <a:pPr algn="just">
              <a:buFont typeface="Wingdings" panose="05000000000000000000" pitchFamily="2" charset="2"/>
              <a:buChar char="§"/>
              <a:defRPr/>
            </a:pPr>
            <a:r>
              <a:rPr lang="cs-CZ" altLang="cs-CZ" sz="2000" dirty="0" smtClean="0"/>
              <a:t>V roce 2021 není pro regionální výzkumná centra už podpora NPU poskytována</a:t>
            </a:r>
          </a:p>
          <a:p>
            <a:pPr algn="just">
              <a:buFont typeface="Wingdings" panose="05000000000000000000" pitchFamily="2" charset="2"/>
              <a:buChar char="§"/>
              <a:defRPr/>
            </a:pPr>
            <a:r>
              <a:rPr lang="cs-CZ" altLang="cs-CZ" sz="2000" dirty="0" smtClean="0"/>
              <a:t>Prostředky RVOC budou mezi CPS a CEBIA-</a:t>
            </a:r>
            <a:r>
              <a:rPr lang="cs-CZ" altLang="cs-CZ" sz="2000" dirty="0" err="1" smtClean="0"/>
              <a:t>Tech</a:t>
            </a:r>
            <a:r>
              <a:rPr lang="cs-CZ" altLang="cs-CZ" sz="2000" dirty="0" smtClean="0"/>
              <a:t> rozděleny v poměru 13453 : 7 555 formou účelové podpory (projektově)</a:t>
            </a:r>
          </a:p>
          <a:p>
            <a:pPr eaLnBrk="1" hangingPunct="1">
              <a:buFont typeface="Wingdings" panose="05000000000000000000" pitchFamily="2" charset="2"/>
              <a:buNone/>
              <a:defRPr/>
            </a:pPr>
            <a:endParaRPr lang="cs-CZ" altLang="cs-CZ" dirty="0" smtClean="0"/>
          </a:p>
        </p:txBody>
      </p:sp>
      <p:sp>
        <p:nvSpPr>
          <p:cNvPr id="3379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3797"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extLst>
      <p:ext uri="{BB962C8B-B14F-4D97-AF65-F5344CB8AC3E}">
        <p14:creationId xmlns:p14="http://schemas.microsoft.com/office/powerpoint/2010/main" val="16899865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marL="0" indent="0" eaLnBrk="1" hangingPunct="1"/>
            <a:r>
              <a:rPr lang="cs-CZ" altLang="cs-CZ" sz="2400" dirty="0" smtClean="0"/>
              <a:t>Metodika a principy financování z MŠMT pro rok 2021</a:t>
            </a:r>
          </a:p>
        </p:txBody>
      </p:sp>
      <p:sp>
        <p:nvSpPr>
          <p:cNvPr id="10243" name="Rectangle 3"/>
          <p:cNvSpPr>
            <a:spLocks noGrp="1" noChangeArrowheads="1"/>
          </p:cNvSpPr>
          <p:nvPr>
            <p:ph type="body" idx="1"/>
          </p:nvPr>
        </p:nvSpPr>
        <p:spPr/>
        <p:txBody>
          <a:bodyPr/>
          <a:lstStyle/>
          <a:p>
            <a:pPr algn="just">
              <a:buFont typeface="Wingdings" panose="05000000000000000000" pitchFamily="2" charset="2"/>
              <a:buChar char="§"/>
            </a:pPr>
            <a:r>
              <a:rPr lang="cs-CZ" altLang="cs-CZ" dirty="0" smtClean="0"/>
              <a:t>Objemový princip v rozdělení příspěvku na institucionální financování mezi VVŠ je shodný jako v létech předchozích</a:t>
            </a:r>
          </a:p>
          <a:p>
            <a:pPr algn="just">
              <a:buFont typeface="Wingdings" panose="05000000000000000000" pitchFamily="2" charset="2"/>
              <a:buChar char="§"/>
            </a:pPr>
            <a:r>
              <a:rPr lang="cs-CZ" altLang="cs-CZ" dirty="0" smtClean="0"/>
              <a:t>Výchozí </a:t>
            </a:r>
            <a:r>
              <a:rPr lang="cs-CZ" altLang="cs-CZ" dirty="0"/>
              <a:t>návrh institucionálních prostředků rozpočtu MŠMT na rok </a:t>
            </a:r>
            <a:r>
              <a:rPr lang="cs-CZ" altLang="cs-CZ" dirty="0" smtClean="0"/>
              <a:t>2021:</a:t>
            </a:r>
            <a:endParaRPr lang="cs-CZ" altLang="cs-CZ" dirty="0"/>
          </a:p>
          <a:p>
            <a:pPr marL="400050" lvl="1" indent="0" eaLnBrk="1" hangingPunct="1">
              <a:buNone/>
              <a:defRPr/>
            </a:pPr>
            <a:r>
              <a:rPr lang="cs-CZ" altLang="cs-CZ" sz="2000" dirty="0">
                <a:solidFill>
                  <a:srgbClr val="C00000"/>
                </a:solidFill>
              </a:rPr>
              <a:t>Meziroční navýšení kapitoly vysokých škol o </a:t>
            </a:r>
            <a:r>
              <a:rPr lang="cs-CZ" altLang="cs-CZ" sz="2000" dirty="0" smtClean="0">
                <a:solidFill>
                  <a:srgbClr val="C00000"/>
                </a:solidFill>
              </a:rPr>
              <a:t>1 000 </a:t>
            </a:r>
            <a:r>
              <a:rPr lang="cs-CZ" altLang="cs-CZ" sz="2000" dirty="0">
                <a:solidFill>
                  <a:srgbClr val="C00000"/>
                </a:solidFill>
              </a:rPr>
              <a:t>mil. </a:t>
            </a:r>
            <a:r>
              <a:rPr lang="cs-CZ" altLang="cs-CZ" sz="2000" dirty="0" smtClean="0">
                <a:solidFill>
                  <a:srgbClr val="C00000"/>
                </a:solidFill>
              </a:rPr>
              <a:t>Kč</a:t>
            </a:r>
          </a:p>
          <a:p>
            <a:pPr marL="400050" lvl="1" indent="0" eaLnBrk="1" hangingPunct="1">
              <a:buNone/>
              <a:defRPr/>
            </a:pPr>
            <a:r>
              <a:rPr lang="cs-CZ" altLang="cs-CZ" sz="2000" dirty="0" smtClean="0">
                <a:solidFill>
                  <a:srgbClr val="C00000"/>
                </a:solidFill>
              </a:rPr>
              <a:t>Navýšení rozpočtového okruhu I. o 630 mil. Kč</a:t>
            </a:r>
            <a:endParaRPr lang="cs-CZ" altLang="cs-CZ" sz="2000" dirty="0">
              <a:solidFill>
                <a:srgbClr val="C00000"/>
              </a:solidFill>
            </a:endParaRPr>
          </a:p>
          <a:p>
            <a:pPr algn="just">
              <a:buFont typeface="Wingdings" panose="05000000000000000000" pitchFamily="2" charset="2"/>
              <a:buChar char="§"/>
            </a:pPr>
            <a:r>
              <a:rPr lang="cs-CZ" altLang="cs-CZ" dirty="0" smtClean="0"/>
              <a:t>Dále je posílen zejména rozpočtový okruh II. (stipendia pro studenty doktorských studijních programů, ubytovací stipendia) </a:t>
            </a:r>
          </a:p>
          <a:p>
            <a:pPr algn="just">
              <a:buFont typeface="Wingdings" panose="05000000000000000000" pitchFamily="2" charset="2"/>
              <a:buChar char="§"/>
            </a:pPr>
            <a:r>
              <a:rPr lang="cs-CZ" altLang="cs-CZ" dirty="0" smtClean="0"/>
              <a:t>Nastaveny podíly VVŠ ve fixní části institucionálního financování:        </a:t>
            </a:r>
            <a:r>
              <a:rPr lang="cs-CZ" altLang="cs-CZ" b="1" dirty="0" smtClean="0">
                <a:solidFill>
                  <a:srgbClr val="C00000"/>
                </a:solidFill>
              </a:rPr>
              <a:t>UTB 3,1625 % </a:t>
            </a:r>
            <a:r>
              <a:rPr lang="cs-CZ" altLang="cs-CZ" dirty="0" smtClean="0"/>
              <a:t>celkového objemu </a:t>
            </a:r>
          </a:p>
          <a:p>
            <a:pPr algn="just">
              <a:buFont typeface="Wingdings" panose="05000000000000000000" pitchFamily="2" charset="2"/>
              <a:buChar char="§"/>
            </a:pPr>
            <a:r>
              <a:rPr lang="cs-CZ" altLang="cs-CZ" dirty="0" smtClean="0"/>
              <a:t>Výkonová část institucionálního financování kvantifikuje výkony vysokých škol se zaměřením na výsledky ve vzdělávací a tvůrčí činnosti </a:t>
            </a:r>
          </a:p>
          <a:p>
            <a:pPr algn="just">
              <a:buFont typeface="Wingdings" panose="05000000000000000000" pitchFamily="2" charset="2"/>
              <a:buChar char="§"/>
            </a:pPr>
            <a:r>
              <a:rPr lang="cs-CZ" altLang="cs-CZ" b="1" i="1" dirty="0" smtClean="0">
                <a:solidFill>
                  <a:srgbClr val="C00000"/>
                </a:solidFill>
              </a:rPr>
              <a:t>Fixní a výkonová část finančně stanovena pro každou VVŠ přímo MŠMT, na UTB bude pracováno s těmito konkrétními hodnotami</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marL="0" indent="0" eaLnBrk="1" hangingPunct="1"/>
            <a:r>
              <a:rPr lang="cs-CZ" altLang="cs-CZ" sz="2400" dirty="0" smtClean="0"/>
              <a:t>Interní rozdělení prostředků DKRVO </a:t>
            </a:r>
          </a:p>
        </p:txBody>
      </p:sp>
      <p:sp>
        <p:nvSpPr>
          <p:cNvPr id="37891" name="Rectangle 3"/>
          <p:cNvSpPr>
            <a:spLocks noGrp="1" noChangeArrowheads="1"/>
          </p:cNvSpPr>
          <p:nvPr>
            <p:ph type="body" idx="4294967295"/>
          </p:nvPr>
        </p:nvSpPr>
        <p:spPr/>
        <p:txBody>
          <a:bodyPr/>
          <a:lstStyle/>
          <a:p>
            <a:pPr marL="0" indent="0" algn="just" eaLnBrk="1" hangingPunct="1">
              <a:buNone/>
              <a:defRPr/>
            </a:pPr>
            <a:r>
              <a:rPr lang="cs-CZ" altLang="cs-CZ" sz="2000" dirty="0" smtClean="0"/>
              <a:t>Indikátor </a:t>
            </a:r>
            <a:r>
              <a:rPr lang="cs-CZ" altLang="cs-CZ" sz="2000" b="1" dirty="0" smtClean="0"/>
              <a:t>Výsledky projektů</a:t>
            </a:r>
            <a:r>
              <a:rPr lang="cs-CZ" altLang="cs-CZ" sz="2000" dirty="0" smtClean="0"/>
              <a:t>: podíl </a:t>
            </a:r>
            <a:r>
              <a:rPr lang="cs-CZ" altLang="cs-CZ" sz="2000" dirty="0"/>
              <a:t>organizační jednotky na výsledcích hodnocení UTB ve výzkumu, experimentálním vývoji a inovacích. Zahrnuje: neinvestiční účelové prostředky na grantové nebo programové projekty výzkumu a vývoje (včetně spoluřešitelských) vyjma NPU I. a II. za 3 poslední roky s vahami 5:3:2</a:t>
            </a:r>
          </a:p>
          <a:p>
            <a:pPr marL="0" indent="0" algn="just" eaLnBrk="1" hangingPunct="1">
              <a:buFont typeface="Wingdings" panose="05000000000000000000" pitchFamily="2" charset="2"/>
              <a:buNone/>
              <a:defRPr/>
            </a:pPr>
            <a:endParaRPr lang="cs-CZ" altLang="cs-CZ" sz="2000" b="1" dirty="0"/>
          </a:p>
          <a:p>
            <a:pPr marL="0" indent="0" algn="just" eaLnBrk="1" hangingPunct="1">
              <a:buFont typeface="Wingdings" panose="05000000000000000000" pitchFamily="2" charset="2"/>
              <a:buNone/>
              <a:defRPr/>
            </a:pPr>
            <a:r>
              <a:rPr lang="cs-CZ" altLang="cs-CZ" sz="2000" b="1" dirty="0" smtClean="0"/>
              <a:t>Interní algoritmus rozdělení prostředků DKRVO:</a:t>
            </a:r>
          </a:p>
          <a:p>
            <a:pPr marL="0" indent="0" algn="just" eaLnBrk="1" hangingPunct="1">
              <a:buFont typeface="Wingdings" panose="05000000000000000000" pitchFamily="2" charset="2"/>
              <a:buNone/>
              <a:defRPr/>
            </a:pPr>
            <a:r>
              <a:rPr lang="cs-CZ" altLang="cs-CZ" sz="2000" dirty="0" smtClean="0"/>
              <a:t>Stabilizační složka:</a:t>
            </a:r>
          </a:p>
          <a:p>
            <a:pPr algn="just">
              <a:buFont typeface="Wingdings" panose="05000000000000000000" pitchFamily="2" charset="2"/>
              <a:buChar char="§"/>
              <a:defRPr/>
            </a:pPr>
            <a:r>
              <a:rPr lang="cs-CZ" altLang="cs-CZ" sz="2000" dirty="0" smtClean="0"/>
              <a:t>Indikátor Hodnota DKRVO(2020) váha </a:t>
            </a:r>
            <a:r>
              <a:rPr lang="cs-CZ" altLang="cs-CZ" sz="2000" b="1" dirty="0" smtClean="0"/>
              <a:t>70 %</a:t>
            </a:r>
          </a:p>
          <a:p>
            <a:pPr marL="0" indent="0" algn="just">
              <a:buNone/>
              <a:defRPr/>
            </a:pPr>
            <a:r>
              <a:rPr lang="cs-CZ" altLang="cs-CZ" sz="2000" dirty="0" smtClean="0"/>
              <a:t>Motivační složka:</a:t>
            </a:r>
            <a:endParaRPr lang="cs-CZ" altLang="cs-CZ" sz="2000" dirty="0"/>
          </a:p>
          <a:p>
            <a:pPr algn="just">
              <a:buFont typeface="Wingdings" panose="05000000000000000000" pitchFamily="2" charset="2"/>
              <a:buChar char="§"/>
              <a:defRPr/>
            </a:pPr>
            <a:r>
              <a:rPr lang="cs-CZ" altLang="cs-CZ" sz="2000" dirty="0" smtClean="0"/>
              <a:t>Indikátor Publikace váha </a:t>
            </a:r>
            <a:r>
              <a:rPr lang="cs-CZ" altLang="cs-CZ" sz="2000" b="1" dirty="0" smtClean="0"/>
              <a:t>15 % </a:t>
            </a:r>
          </a:p>
          <a:p>
            <a:pPr algn="just">
              <a:buFont typeface="Wingdings" panose="05000000000000000000" pitchFamily="2" charset="2"/>
              <a:buChar char="§"/>
              <a:defRPr/>
            </a:pPr>
            <a:r>
              <a:rPr lang="cs-CZ" altLang="cs-CZ" sz="2000" dirty="0" smtClean="0"/>
              <a:t>Indikátor Citace váha </a:t>
            </a:r>
            <a:r>
              <a:rPr lang="cs-CZ" altLang="cs-CZ" sz="2000" b="1" dirty="0" smtClean="0"/>
              <a:t>5 %</a:t>
            </a:r>
          </a:p>
          <a:p>
            <a:pPr algn="just">
              <a:buFont typeface="Wingdings" panose="05000000000000000000" pitchFamily="2" charset="2"/>
              <a:buChar char="§"/>
              <a:defRPr/>
            </a:pPr>
            <a:r>
              <a:rPr lang="cs-CZ" altLang="cs-CZ" sz="2000" dirty="0" smtClean="0"/>
              <a:t>Indikátor Výsledky projektů váha </a:t>
            </a:r>
            <a:r>
              <a:rPr lang="cs-CZ" altLang="cs-CZ" sz="2000" b="1" dirty="0" smtClean="0"/>
              <a:t>5 %</a:t>
            </a:r>
          </a:p>
          <a:p>
            <a:pPr algn="just">
              <a:buFont typeface="Wingdings" panose="05000000000000000000" pitchFamily="2" charset="2"/>
              <a:buChar char="§"/>
              <a:defRPr/>
            </a:pPr>
            <a:r>
              <a:rPr lang="cs-CZ" altLang="cs-CZ" sz="2000" dirty="0" smtClean="0"/>
              <a:t>Indikátor</a:t>
            </a:r>
            <a:r>
              <a:rPr lang="cs-CZ" altLang="cs-CZ" sz="2000" b="1" dirty="0" smtClean="0"/>
              <a:t> VÝSLEDKY M1 </a:t>
            </a:r>
            <a:r>
              <a:rPr lang="cs-CZ" altLang="cs-CZ" sz="2000" dirty="0" smtClean="0"/>
              <a:t>váha</a:t>
            </a:r>
            <a:r>
              <a:rPr lang="cs-CZ" altLang="cs-CZ" sz="2000" b="1" dirty="0" smtClean="0"/>
              <a:t> 2,5 % </a:t>
            </a:r>
          </a:p>
          <a:p>
            <a:pPr algn="just">
              <a:buFont typeface="Wingdings" panose="05000000000000000000" pitchFamily="2" charset="2"/>
              <a:buChar char="§"/>
              <a:defRPr/>
            </a:pPr>
            <a:r>
              <a:rPr lang="cs-CZ" altLang="cs-CZ" sz="2000" dirty="0" smtClean="0"/>
              <a:t>Indikátor </a:t>
            </a:r>
            <a:r>
              <a:rPr lang="cs-CZ" altLang="cs-CZ" sz="2000" b="1" dirty="0" smtClean="0"/>
              <a:t>VÝSLEDKY M3 </a:t>
            </a:r>
            <a:r>
              <a:rPr lang="cs-CZ" altLang="cs-CZ" sz="2000" dirty="0" smtClean="0"/>
              <a:t>váha </a:t>
            </a:r>
            <a:r>
              <a:rPr lang="cs-CZ" altLang="cs-CZ" sz="2000" b="1" dirty="0" smtClean="0"/>
              <a:t>2,5 %</a:t>
            </a:r>
          </a:p>
          <a:p>
            <a:pPr eaLnBrk="1" hangingPunct="1">
              <a:buFont typeface="Wingdings" panose="05000000000000000000" pitchFamily="2" charset="2"/>
              <a:buNone/>
              <a:defRPr/>
            </a:pPr>
            <a:endParaRPr lang="cs-CZ" altLang="cs-CZ" dirty="0" smtClean="0"/>
          </a:p>
        </p:txBody>
      </p:sp>
      <p:sp>
        <p:nvSpPr>
          <p:cNvPr id="34820"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4821"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citace </a:t>
            </a:r>
          </a:p>
        </p:txBody>
      </p:sp>
      <p:graphicFrame>
        <p:nvGraphicFramePr>
          <p:cNvPr id="34924" name="Group 108"/>
          <p:cNvGraphicFramePr>
            <a:graphicFrameLocks noGrp="1"/>
          </p:cNvGraphicFramePr>
          <p:nvPr>
            <p:ph idx="1"/>
            <p:extLst>
              <p:ext uri="{D42A27DB-BD31-4B8C-83A1-F6EECF244321}">
                <p14:modId xmlns:p14="http://schemas.microsoft.com/office/powerpoint/2010/main" val="1555098711"/>
              </p:ext>
            </p:extLst>
          </p:nvPr>
        </p:nvGraphicFramePr>
        <p:xfrm>
          <a:off x="2411760" y="1412776"/>
          <a:ext cx="4320604" cy="4799858"/>
        </p:xfrm>
        <a:graphic>
          <a:graphicData uri="http://schemas.openxmlformats.org/drawingml/2006/table">
            <a:tbl>
              <a:tblPr/>
              <a:tblGrid>
                <a:gridCol w="1296268">
                  <a:extLst>
                    <a:ext uri="{9D8B030D-6E8A-4147-A177-3AD203B41FA5}">
                      <a16:colId xmlns="" xmlns:a16="http://schemas.microsoft.com/office/drawing/2014/main" val="20000"/>
                    </a:ext>
                  </a:extLst>
                </a:gridCol>
                <a:gridCol w="1512168">
                  <a:extLst>
                    <a:ext uri="{9D8B030D-6E8A-4147-A177-3AD203B41FA5}">
                      <a16:colId xmlns="" xmlns:a16="http://schemas.microsoft.com/office/drawing/2014/main" val="20001"/>
                    </a:ext>
                  </a:extLst>
                </a:gridCol>
                <a:gridCol w="1512168">
                  <a:extLst>
                    <a:ext uri="{9D8B030D-6E8A-4147-A177-3AD203B41FA5}">
                      <a16:colId xmlns="" xmlns:a16="http://schemas.microsoft.com/office/drawing/2014/main" val="20002"/>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Citace 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citace v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3330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29,8040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1,0561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988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8,8427</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0,3580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1466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13,1209</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657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5,8802</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0,6981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3655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32,7128</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839</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7,5092</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2</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0,0179</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11 173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162287857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Výsledky projektů</a:t>
            </a:r>
          </a:p>
        </p:txBody>
      </p:sp>
      <p:graphicFrame>
        <p:nvGraphicFramePr>
          <p:cNvPr id="34924" name="Group 108"/>
          <p:cNvGraphicFramePr>
            <a:graphicFrameLocks noGrp="1"/>
          </p:cNvGraphicFramePr>
          <p:nvPr>
            <p:ph idx="1"/>
            <p:extLst>
              <p:ext uri="{D42A27DB-BD31-4B8C-83A1-F6EECF244321}">
                <p14:modId xmlns:p14="http://schemas.microsoft.com/office/powerpoint/2010/main" val="3631924561"/>
              </p:ext>
            </p:extLst>
          </p:nvPr>
        </p:nvGraphicFramePr>
        <p:xfrm>
          <a:off x="539552" y="1340768"/>
          <a:ext cx="7632848" cy="4799858"/>
        </p:xfrm>
        <a:graphic>
          <a:graphicData uri="http://schemas.openxmlformats.org/drawingml/2006/table">
            <a:tbl>
              <a:tblPr/>
              <a:tblGrid>
                <a:gridCol w="1296144">
                  <a:extLst>
                    <a:ext uri="{9D8B030D-6E8A-4147-A177-3AD203B41FA5}">
                      <a16:colId xmlns="" xmlns:a16="http://schemas.microsoft.com/office/drawing/2014/main" val="20000"/>
                    </a:ext>
                  </a:extLst>
                </a:gridCol>
                <a:gridCol w="1512168">
                  <a:extLst>
                    <a:ext uri="{9D8B030D-6E8A-4147-A177-3AD203B41FA5}">
                      <a16:colId xmlns="" xmlns:a16="http://schemas.microsoft.com/office/drawing/2014/main" val="20002"/>
                    </a:ext>
                  </a:extLst>
                </a:gridCol>
                <a:gridCol w="1512168">
                  <a:extLst>
                    <a:ext uri="{9D8B030D-6E8A-4147-A177-3AD203B41FA5}">
                      <a16:colId xmlns="" xmlns:a16="http://schemas.microsoft.com/office/drawing/2014/main" val="20003"/>
                    </a:ext>
                  </a:extLst>
                </a:gridCol>
                <a:gridCol w="1656184">
                  <a:extLst>
                    <a:ext uri="{9D8B030D-6E8A-4147-A177-3AD203B41FA5}">
                      <a16:colId xmlns="" xmlns:a16="http://schemas.microsoft.com/office/drawing/2014/main" val="20005"/>
                    </a:ext>
                  </a:extLst>
                </a:gridCol>
                <a:gridCol w="1656184">
                  <a:extLst>
                    <a:ext uri="{9D8B030D-6E8A-4147-A177-3AD203B41FA5}">
                      <a16:colId xmlns="" xmlns:a16="http://schemas.microsoft.com/office/drawing/2014/main" val="20004"/>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Výnosy projektů 2017</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Výnosy projektů 2018</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Výnosy</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projektů 2019</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projektů</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7 366 848,00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6 329 172,48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6 761 040,27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8,1961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584 032,40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610 049,58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2 690 898,21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1,9970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805 290,01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4 180 697,81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2,8304</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3 922 388,86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4 563 975,28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4 783 588,28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5,5171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963 207,85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1 116 792,15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2 278 960,00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2,0235</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141 954,91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1 716 559,59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3 682 750,00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2,8945</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36 836 636,52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42 306 104,29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58 233 579,68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59,6876</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8 403 847,36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11 409 716,00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17 561 005,08</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16,8520</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7 733,85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0</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58 226 649,75</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68 857 659,38</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100 172 519,33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26895238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7938"/>
            <a:r>
              <a:rPr lang="cs-CZ" altLang="cs-CZ" sz="2400" dirty="0" smtClean="0"/>
              <a:t>Indikátor VÝSLEDKY M1 </a:t>
            </a:r>
          </a:p>
        </p:txBody>
      </p:sp>
      <p:graphicFrame>
        <p:nvGraphicFramePr>
          <p:cNvPr id="34924" name="Group 108"/>
          <p:cNvGraphicFramePr>
            <a:graphicFrameLocks noGrp="1"/>
          </p:cNvGraphicFramePr>
          <p:nvPr>
            <p:ph idx="1"/>
            <p:extLst/>
          </p:nvPr>
        </p:nvGraphicFramePr>
        <p:xfrm>
          <a:off x="157669" y="1340768"/>
          <a:ext cx="7467362" cy="4799858"/>
        </p:xfrm>
        <a:graphic>
          <a:graphicData uri="http://schemas.openxmlformats.org/drawingml/2006/table">
            <a:tbl>
              <a:tblPr/>
              <a:tblGrid>
                <a:gridCol w="1296268">
                  <a:extLst>
                    <a:ext uri="{9D8B030D-6E8A-4147-A177-3AD203B41FA5}">
                      <a16:colId xmlns="" xmlns:a16="http://schemas.microsoft.com/office/drawing/2014/main" val="20000"/>
                    </a:ext>
                  </a:extLst>
                </a:gridCol>
                <a:gridCol w="1152128">
                  <a:extLst>
                    <a:ext uri="{9D8B030D-6E8A-4147-A177-3AD203B41FA5}">
                      <a16:colId xmlns="" xmlns:a16="http://schemas.microsoft.com/office/drawing/2014/main" val="20001"/>
                    </a:ext>
                  </a:extLst>
                </a:gridCol>
                <a:gridCol w="1296144">
                  <a:extLst>
                    <a:ext uri="{9D8B030D-6E8A-4147-A177-3AD203B41FA5}">
                      <a16:colId xmlns="" xmlns:a16="http://schemas.microsoft.com/office/drawing/2014/main" val="20002"/>
                    </a:ext>
                  </a:extLst>
                </a:gridCol>
                <a:gridCol w="1224136">
                  <a:extLst>
                    <a:ext uri="{9D8B030D-6E8A-4147-A177-3AD203B41FA5}">
                      <a16:colId xmlns="" xmlns:a16="http://schemas.microsoft.com/office/drawing/2014/main" val="20003"/>
                    </a:ext>
                  </a:extLst>
                </a:gridCol>
                <a:gridCol w="1152128">
                  <a:extLst>
                    <a:ext uri="{9D8B030D-6E8A-4147-A177-3AD203B41FA5}">
                      <a16:colId xmlns="" xmlns:a16="http://schemas.microsoft.com/office/drawing/2014/main" val="20004"/>
                    </a:ext>
                  </a:extLst>
                </a:gridCol>
                <a:gridCol w="1346558">
                  <a:extLst>
                    <a:ext uri="{9D8B030D-6E8A-4147-A177-3AD203B41FA5}">
                      <a16:colId xmlns="" xmlns:a16="http://schemas.microsoft.com/office/drawing/2014/main" val="20006"/>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Hodnocení H17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Hodnocení H18</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Hodnocení H19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Střední hodnota hodnocení </a:t>
                      </a: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M1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13687027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7938"/>
            <a:r>
              <a:rPr lang="cs-CZ" altLang="cs-CZ" sz="2400" dirty="0" smtClean="0"/>
              <a:t>Indikátor VÝSLEDKY M3 </a:t>
            </a:r>
            <a:br>
              <a:rPr lang="cs-CZ" altLang="cs-CZ" sz="2400" dirty="0" smtClean="0"/>
            </a:br>
            <a:r>
              <a:rPr lang="cs-CZ" altLang="cs-CZ" sz="2000" dirty="0" smtClean="0"/>
              <a:t>podle hodnocení M17+ modul III</a:t>
            </a:r>
          </a:p>
        </p:txBody>
      </p:sp>
      <p:graphicFrame>
        <p:nvGraphicFramePr>
          <p:cNvPr id="34924" name="Group 108"/>
          <p:cNvGraphicFramePr>
            <a:graphicFrameLocks noGrp="1"/>
          </p:cNvGraphicFramePr>
          <p:nvPr>
            <p:ph idx="1"/>
            <p:extLst>
              <p:ext uri="{D42A27DB-BD31-4B8C-83A1-F6EECF244321}">
                <p14:modId xmlns:p14="http://schemas.microsoft.com/office/powerpoint/2010/main" val="3668555750"/>
              </p:ext>
            </p:extLst>
          </p:nvPr>
        </p:nvGraphicFramePr>
        <p:xfrm>
          <a:off x="2649254" y="1340768"/>
          <a:ext cx="4154994" cy="4799858"/>
        </p:xfrm>
        <a:graphic>
          <a:graphicData uri="http://schemas.openxmlformats.org/drawingml/2006/table">
            <a:tbl>
              <a:tblPr/>
              <a:tblGrid>
                <a:gridCol w="1296268">
                  <a:extLst>
                    <a:ext uri="{9D8B030D-6E8A-4147-A177-3AD203B41FA5}">
                      <a16:colId xmlns="" xmlns:a16="http://schemas.microsoft.com/office/drawing/2014/main" val="20000"/>
                    </a:ext>
                  </a:extLst>
                </a:gridCol>
                <a:gridCol w="1346558">
                  <a:extLst>
                    <a:ext uri="{9D8B030D-6E8A-4147-A177-3AD203B41FA5}">
                      <a16:colId xmlns="" xmlns:a16="http://schemas.microsoft.com/office/drawing/2014/main" val="20004"/>
                    </a:ext>
                  </a:extLst>
                </a:gridCol>
                <a:gridCol w="1512168">
                  <a:extLst>
                    <a:ext uri="{9D8B030D-6E8A-4147-A177-3AD203B41FA5}">
                      <a16:colId xmlns="" xmlns:a16="http://schemas.microsoft.com/office/drawing/2014/main" val="20006"/>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Střední hodnota hodnocení </a:t>
                      </a: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M3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357984061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DKRVO (pro rozdělení prostředků DKRVO)</a:t>
            </a:r>
          </a:p>
        </p:txBody>
      </p:sp>
      <p:graphicFrame>
        <p:nvGraphicFramePr>
          <p:cNvPr id="34924" name="Group 108"/>
          <p:cNvGraphicFramePr>
            <a:graphicFrameLocks noGrp="1"/>
          </p:cNvGraphicFramePr>
          <p:nvPr>
            <p:ph idx="1"/>
            <p:extLst>
              <p:ext uri="{D42A27DB-BD31-4B8C-83A1-F6EECF244321}">
                <p14:modId xmlns:p14="http://schemas.microsoft.com/office/powerpoint/2010/main" val="1624198280"/>
              </p:ext>
            </p:extLst>
          </p:nvPr>
        </p:nvGraphicFramePr>
        <p:xfrm>
          <a:off x="230194" y="1052736"/>
          <a:ext cx="8641084" cy="5547855"/>
        </p:xfrm>
        <a:graphic>
          <a:graphicData uri="http://schemas.openxmlformats.org/drawingml/2006/table">
            <a:tbl>
              <a:tblPr/>
              <a:tblGrid>
                <a:gridCol w="1058757">
                  <a:extLst>
                    <a:ext uri="{9D8B030D-6E8A-4147-A177-3AD203B41FA5}">
                      <a16:colId xmlns="" xmlns:a16="http://schemas.microsoft.com/office/drawing/2014/main" val="20000"/>
                    </a:ext>
                  </a:extLst>
                </a:gridCol>
                <a:gridCol w="1194817">
                  <a:extLst>
                    <a:ext uri="{9D8B030D-6E8A-4147-A177-3AD203B41FA5}">
                      <a16:colId xmlns="" xmlns:a16="http://schemas.microsoft.com/office/drawing/2014/main" val="20001"/>
                    </a:ext>
                  </a:extLst>
                </a:gridCol>
                <a:gridCol w="1014154">
                  <a:extLst>
                    <a:ext uri="{9D8B030D-6E8A-4147-A177-3AD203B41FA5}">
                      <a16:colId xmlns="" xmlns:a16="http://schemas.microsoft.com/office/drawing/2014/main" val="20002"/>
                    </a:ext>
                  </a:extLst>
                </a:gridCol>
                <a:gridCol w="1074078">
                  <a:extLst>
                    <a:ext uri="{9D8B030D-6E8A-4147-A177-3AD203B41FA5}">
                      <a16:colId xmlns="" xmlns:a16="http://schemas.microsoft.com/office/drawing/2014/main" val="20003"/>
                    </a:ext>
                  </a:extLst>
                </a:gridCol>
                <a:gridCol w="1069923">
                  <a:extLst>
                    <a:ext uri="{9D8B030D-6E8A-4147-A177-3AD203B41FA5}">
                      <a16:colId xmlns="" xmlns:a16="http://schemas.microsoft.com/office/drawing/2014/main" val="20004"/>
                    </a:ext>
                  </a:extLst>
                </a:gridCol>
                <a:gridCol w="1090317">
                  <a:extLst>
                    <a:ext uri="{9D8B030D-6E8A-4147-A177-3AD203B41FA5}">
                      <a16:colId xmlns="" xmlns:a16="http://schemas.microsoft.com/office/drawing/2014/main" val="20006"/>
                    </a:ext>
                  </a:extLst>
                </a:gridCol>
                <a:gridCol w="1080120">
                  <a:extLst>
                    <a:ext uri="{9D8B030D-6E8A-4147-A177-3AD203B41FA5}">
                      <a16:colId xmlns="" xmlns:a16="http://schemas.microsoft.com/office/drawing/2014/main" val="20007"/>
                    </a:ext>
                  </a:extLst>
                </a:gridCol>
                <a:gridCol w="1058918">
                  <a:extLst>
                    <a:ext uri="{9D8B030D-6E8A-4147-A177-3AD203B41FA5}">
                      <a16:colId xmlns="" xmlns:a16="http://schemas.microsoft.com/office/drawing/2014/main" val="20005"/>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Hodnota  DKRVO(2020)</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70 %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publikace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15 %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citace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5 %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projektů</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5 %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M1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 Váha</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 2,5 %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M3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2,5 %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DKRVO</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Pro rok 2021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21,6774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41,1842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29,8040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8,1961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0,9585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1,4474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1,0561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1,9970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10,9886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6,7105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8,8427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2,7213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0,0658</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0,3580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2,8304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10,3887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1,3816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13,1209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5,5171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4,8219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2,7632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5,8802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2,0235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1,5368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1,5789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0,6981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2,8945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33,6276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38,5526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32,7128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59,6876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13,1794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6,3158</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7,5092</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16,8520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0,0995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0,0179</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389133039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indent="0"/>
            <a:r>
              <a:rPr lang="cs-CZ" altLang="cs-CZ" sz="2400" dirty="0" smtClean="0"/>
              <a:t>Interní rozdělení podpory DKRVO na rok 2021</a:t>
            </a:r>
          </a:p>
        </p:txBody>
      </p:sp>
      <p:graphicFrame>
        <p:nvGraphicFramePr>
          <p:cNvPr id="34924" name="Group 108"/>
          <p:cNvGraphicFramePr>
            <a:graphicFrameLocks noGrp="1"/>
          </p:cNvGraphicFramePr>
          <p:nvPr>
            <p:ph idx="1"/>
            <p:extLst>
              <p:ext uri="{D42A27DB-BD31-4B8C-83A1-F6EECF244321}">
                <p14:modId xmlns:p14="http://schemas.microsoft.com/office/powerpoint/2010/main" val="2707387510"/>
              </p:ext>
            </p:extLst>
          </p:nvPr>
        </p:nvGraphicFramePr>
        <p:xfrm>
          <a:off x="467544" y="1412776"/>
          <a:ext cx="8281044" cy="4799858"/>
        </p:xfrm>
        <a:graphic>
          <a:graphicData uri="http://schemas.openxmlformats.org/drawingml/2006/table">
            <a:tbl>
              <a:tblPr/>
              <a:tblGrid>
                <a:gridCol w="1512292">
                  <a:extLst>
                    <a:ext uri="{9D8B030D-6E8A-4147-A177-3AD203B41FA5}">
                      <a16:colId xmlns="" xmlns:a16="http://schemas.microsoft.com/office/drawing/2014/main" val="20000"/>
                    </a:ext>
                  </a:extLst>
                </a:gridCol>
                <a:gridCol w="1728192">
                  <a:extLst>
                    <a:ext uri="{9D8B030D-6E8A-4147-A177-3AD203B41FA5}">
                      <a16:colId xmlns="" xmlns:a16="http://schemas.microsoft.com/office/drawing/2014/main" val="20001"/>
                    </a:ext>
                  </a:extLst>
                </a:gridCol>
                <a:gridCol w="1728068">
                  <a:extLst>
                    <a:ext uri="{9D8B030D-6E8A-4147-A177-3AD203B41FA5}">
                      <a16:colId xmlns="" xmlns:a16="http://schemas.microsoft.com/office/drawing/2014/main" val="20002"/>
                    </a:ext>
                  </a:extLst>
                </a:gridCol>
                <a:gridCol w="1656308">
                  <a:extLst>
                    <a:ext uri="{9D8B030D-6E8A-4147-A177-3AD203B41FA5}">
                      <a16:colId xmlns="" xmlns:a16="http://schemas.microsoft.com/office/drawing/2014/main" val="20003"/>
                    </a:ext>
                  </a:extLst>
                </a:gridCol>
                <a:gridCol w="1656184">
                  <a:extLst>
                    <a:ext uri="{9D8B030D-6E8A-4147-A177-3AD203B41FA5}">
                      <a16:colId xmlns="" xmlns:a16="http://schemas.microsoft.com/office/drawing/2014/main" val="20004"/>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DKRVO</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Pro rok 2021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Výpočet podle indikátoru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DKRVO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Rozpočet  DKRVO na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rok 2020</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Rozdíl</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2021 – rozpočet 2020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28 111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1 243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14 250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3 529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13 472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6 253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1 993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43 608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17 091</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129</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129 679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95649058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a:lstStyle/>
          <a:p>
            <a:pPr marL="0" indent="0" eaLnBrk="1" hangingPunct="1"/>
            <a:r>
              <a:rPr lang="cs-CZ" altLang="cs-CZ" sz="2400" dirty="0" smtClean="0"/>
              <a:t>Interní užití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Užití institucionální podpory na DKRVO:</a:t>
            </a:r>
          </a:p>
          <a:p>
            <a:pPr algn="just">
              <a:buFont typeface="Wingdings" panose="05000000000000000000" pitchFamily="2" charset="2"/>
              <a:buChar char="§"/>
              <a:defRPr/>
            </a:pPr>
            <a:r>
              <a:rPr lang="cs-CZ" altLang="cs-CZ" sz="2000" dirty="0" smtClean="0"/>
              <a:t>Doporučení MŠMT: prostředky směrovat k institucionální přeměně a skutečnému rozvoji výzkumné organizace jako celku</a:t>
            </a:r>
          </a:p>
          <a:p>
            <a:pPr algn="just">
              <a:buFont typeface="Wingdings" panose="05000000000000000000" pitchFamily="2" charset="2"/>
              <a:buChar char="§"/>
              <a:defRPr/>
            </a:pPr>
            <a:r>
              <a:rPr lang="cs-CZ" altLang="cs-CZ" sz="2000" dirty="0" smtClean="0"/>
              <a:t>Klíčové: vnitřní konsolidace instituce a větší centralizace procesů</a:t>
            </a:r>
          </a:p>
          <a:p>
            <a:pPr algn="just">
              <a:buFont typeface="Wingdings" panose="05000000000000000000" pitchFamily="2" charset="2"/>
              <a:buChar char="§"/>
              <a:defRPr/>
            </a:pPr>
            <a:r>
              <a:rPr lang="cs-CZ" altLang="cs-CZ" sz="2000" dirty="0" smtClean="0"/>
              <a:t>Preferovaná témata na UTB:</a:t>
            </a:r>
          </a:p>
          <a:p>
            <a:pPr lvl="1" algn="just">
              <a:buFont typeface="Wingdings" panose="05000000000000000000" pitchFamily="2" charset="2"/>
              <a:buChar char="§"/>
              <a:defRPr/>
            </a:pPr>
            <a:r>
              <a:rPr lang="cs-CZ" altLang="cs-CZ" dirty="0" smtClean="0"/>
              <a:t>systém kariérního růstu AP a VP</a:t>
            </a:r>
          </a:p>
          <a:p>
            <a:pPr lvl="1" algn="just">
              <a:buFont typeface="Wingdings" panose="05000000000000000000" pitchFamily="2" charset="2"/>
              <a:buChar char="§"/>
              <a:defRPr/>
            </a:pPr>
            <a:r>
              <a:rPr lang="cs-CZ" altLang="cs-CZ" dirty="0" smtClean="0"/>
              <a:t>systémová opatření pro podporu kvalitního výzkumu</a:t>
            </a:r>
          </a:p>
          <a:p>
            <a:pPr lvl="1" algn="just">
              <a:buFont typeface="Wingdings" panose="05000000000000000000" pitchFamily="2" charset="2"/>
              <a:buChar char="§"/>
              <a:defRPr/>
            </a:pPr>
            <a:r>
              <a:rPr lang="cs-CZ" altLang="cs-CZ" dirty="0" smtClean="0"/>
              <a:t>podpora mezinárodní spolupráce a projektů mezinárodní spolupráce</a:t>
            </a:r>
          </a:p>
          <a:p>
            <a:pPr lvl="1" algn="just">
              <a:buFont typeface="Wingdings" panose="05000000000000000000" pitchFamily="2" charset="2"/>
              <a:buChar char="§"/>
              <a:defRPr/>
            </a:pPr>
            <a:r>
              <a:rPr lang="cs-CZ" altLang="cs-CZ" dirty="0" smtClean="0"/>
              <a:t>udržení a podpora excelentních výzkumníků</a:t>
            </a:r>
          </a:p>
          <a:p>
            <a:pPr lvl="1" algn="just">
              <a:buFont typeface="Wingdings" panose="05000000000000000000" pitchFamily="2" charset="2"/>
              <a:buChar char="§"/>
              <a:defRPr/>
            </a:pPr>
            <a:r>
              <a:rPr lang="cs-CZ" altLang="cs-CZ" dirty="0" smtClean="0"/>
              <a:t>naplňování interních a národních strategií a oblasti lidských zdrojů </a:t>
            </a:r>
          </a:p>
          <a:p>
            <a:pPr lvl="1" algn="just">
              <a:buFont typeface="Wingdings" panose="05000000000000000000" pitchFamily="2" charset="2"/>
              <a:buChar char="§"/>
              <a:defRPr/>
            </a:pPr>
            <a:r>
              <a:rPr lang="cs-CZ" altLang="cs-CZ" dirty="0" smtClean="0"/>
              <a:t>podpora řízeného týmového výzkumu v excelentních směrech</a:t>
            </a:r>
            <a:endParaRPr lang="cs-CZ" altLang="cs-CZ" dirty="0"/>
          </a:p>
          <a:p>
            <a:pPr eaLnBrk="1" hangingPunct="1">
              <a:buFont typeface="Wingdings" panose="05000000000000000000" pitchFamily="2" charset="2"/>
              <a:buNone/>
              <a:defRPr/>
            </a:pPr>
            <a:endParaRPr lang="cs-CZ" altLang="cs-CZ" dirty="0" smtClean="0"/>
          </a:p>
        </p:txBody>
      </p:sp>
      <p:sp>
        <p:nvSpPr>
          <p:cNvPr id="35844"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5845"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pPr marL="0" indent="0" eaLnBrk="1" hangingPunct="1"/>
            <a:r>
              <a:rPr lang="cs-CZ" altLang="cs-CZ" sz="2400" dirty="0" smtClean="0"/>
              <a:t>Interní užití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Užití institucionální podpory na DKRVO:</a:t>
            </a:r>
          </a:p>
          <a:p>
            <a:pPr marL="0" indent="0" algn="just">
              <a:buFontTx/>
              <a:buNone/>
              <a:defRPr/>
            </a:pPr>
            <a:r>
              <a:rPr lang="cs-CZ" altLang="cs-CZ" sz="2000" dirty="0" smtClean="0"/>
              <a:t>Rozdělení prostředků uvnitř součásti typu fakulta:  </a:t>
            </a:r>
          </a:p>
          <a:p>
            <a:pPr algn="just">
              <a:buFont typeface="Wingdings" panose="05000000000000000000" pitchFamily="2" charset="2"/>
              <a:buChar char="§"/>
              <a:defRPr/>
            </a:pPr>
            <a:r>
              <a:rPr lang="cs-CZ" altLang="cs-CZ" sz="2000" dirty="0" smtClean="0"/>
              <a:t>min</a:t>
            </a:r>
            <a:r>
              <a:rPr lang="cs-CZ" altLang="cs-CZ" sz="2000" dirty="0"/>
              <a:t>. 40 % ze všech přidělených prostředků </a:t>
            </a:r>
            <a:r>
              <a:rPr lang="cs-CZ" altLang="cs-CZ" sz="2000" dirty="0" smtClean="0"/>
              <a:t>musí fakulta vyčerpat </a:t>
            </a:r>
            <a:r>
              <a:rPr lang="cs-CZ" altLang="cs-CZ" sz="2000" dirty="0"/>
              <a:t>na interní </a:t>
            </a:r>
            <a:r>
              <a:rPr lang="cs-CZ" altLang="cs-CZ" sz="2000" dirty="0" smtClean="0"/>
              <a:t>projekty</a:t>
            </a:r>
          </a:p>
          <a:p>
            <a:pPr algn="just">
              <a:buFont typeface="Wingdings" panose="05000000000000000000" pitchFamily="2" charset="2"/>
              <a:buChar char="§"/>
              <a:defRPr/>
            </a:pPr>
            <a:r>
              <a:rPr lang="cs-CZ" altLang="cs-CZ" sz="2000" dirty="0" smtClean="0"/>
              <a:t>tato </a:t>
            </a:r>
            <a:r>
              <a:rPr lang="cs-CZ" altLang="cs-CZ" sz="2000" dirty="0"/>
              <a:t>povinnost se nevztahuje na výzkumná centra, UNI, knihovnu, </a:t>
            </a:r>
            <a:r>
              <a:rPr lang="cs-CZ" altLang="cs-CZ" sz="2000" dirty="0" smtClean="0"/>
              <a:t>rektorát</a:t>
            </a:r>
          </a:p>
          <a:p>
            <a:pPr algn="just">
              <a:buFont typeface="Wingdings" panose="05000000000000000000" pitchFamily="2" charset="2"/>
              <a:buChar char="§"/>
              <a:defRPr/>
            </a:pPr>
            <a:r>
              <a:rPr lang="cs-CZ" altLang="cs-CZ" sz="2000" i="1" dirty="0" smtClean="0">
                <a:solidFill>
                  <a:srgbClr val="C00000"/>
                </a:solidFill>
              </a:rPr>
              <a:t>Proč? Výzkumná centra mají atypickou strukturu výnosů, zejména velmi nízké procento institucionálních zdrojů, které jsou univerzálně použitelné. Není vhodné použitelnost prostředků dále svazovat dalšími regulemi.</a:t>
            </a:r>
          </a:p>
          <a:p>
            <a:pPr algn="just">
              <a:buFont typeface="Wingdings" panose="05000000000000000000" pitchFamily="2" charset="2"/>
              <a:buChar char="§"/>
              <a:defRPr/>
            </a:pPr>
            <a:r>
              <a:rPr lang="cs-CZ" altLang="cs-CZ" sz="2000" dirty="0" smtClean="0"/>
              <a:t>interní projekty musí být v souladu se  strategickými cíli UTB</a:t>
            </a:r>
          </a:p>
          <a:p>
            <a:pPr eaLnBrk="1" hangingPunct="1">
              <a:buFont typeface="Wingdings" panose="05000000000000000000" pitchFamily="2" charset="2"/>
              <a:buNone/>
              <a:defRPr/>
            </a:pPr>
            <a:endParaRPr lang="cs-CZ" altLang="cs-CZ" dirty="0" smtClean="0"/>
          </a:p>
          <a:p>
            <a:pPr algn="just">
              <a:buFont typeface="Wingdings" panose="05000000000000000000" pitchFamily="2" charset="2"/>
              <a:buChar char="§"/>
              <a:defRPr/>
            </a:pPr>
            <a:endParaRPr lang="cs-CZ" altLang="cs-CZ" dirty="0"/>
          </a:p>
          <a:p>
            <a:pPr algn="just">
              <a:buFont typeface="Wingdings" panose="05000000000000000000" pitchFamily="2" charset="2"/>
              <a:buChar char="§"/>
              <a:defRPr/>
            </a:pPr>
            <a:endParaRPr lang="cs-CZ" altLang="cs-CZ" dirty="0" smtClean="0"/>
          </a:p>
          <a:p>
            <a:pPr eaLnBrk="1" hangingPunct="1">
              <a:buFont typeface="Wingdings" panose="05000000000000000000" pitchFamily="2" charset="2"/>
              <a:buNone/>
              <a:defRPr/>
            </a:pPr>
            <a:endParaRPr lang="cs-CZ" altLang="cs-CZ" dirty="0" smtClean="0"/>
          </a:p>
        </p:txBody>
      </p:sp>
      <p:sp>
        <p:nvSpPr>
          <p:cNvPr id="36868"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6869"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pPr marL="0" indent="0" eaLnBrk="1" hangingPunct="1"/>
            <a:r>
              <a:rPr lang="cs-CZ" altLang="cs-CZ" sz="2400" dirty="0" smtClean="0"/>
              <a:t>Interní užití prostředků DKRVO </a:t>
            </a:r>
          </a:p>
        </p:txBody>
      </p:sp>
      <p:sp>
        <p:nvSpPr>
          <p:cNvPr id="37891" name="Rectangle 3"/>
          <p:cNvSpPr>
            <a:spLocks noGrp="1" noChangeArrowheads="1"/>
          </p:cNvSpPr>
          <p:nvPr>
            <p:ph type="body" idx="4294967295"/>
          </p:nvPr>
        </p:nvSpPr>
        <p:spPr/>
        <p:txBody>
          <a:bodyPr/>
          <a:lstStyle/>
          <a:p>
            <a:pPr eaLnBrk="1" hangingPunct="1">
              <a:buFont typeface="Wingdings" panose="05000000000000000000" pitchFamily="2" charset="2"/>
              <a:buNone/>
              <a:defRPr/>
            </a:pPr>
            <a:r>
              <a:rPr lang="cs-CZ" altLang="cs-CZ" sz="2000" b="1" dirty="0" smtClean="0"/>
              <a:t>Organizační opatření pro interní projekty: </a:t>
            </a:r>
            <a:endParaRPr lang="cs-CZ" altLang="cs-CZ" b="1" dirty="0" smtClean="0"/>
          </a:p>
          <a:p>
            <a:pPr algn="just">
              <a:buFont typeface="Wingdings" panose="05000000000000000000" pitchFamily="2" charset="2"/>
              <a:buChar char="§"/>
              <a:defRPr/>
            </a:pPr>
            <a:r>
              <a:rPr lang="cs-CZ" altLang="cs-CZ" sz="2000" dirty="0" smtClean="0"/>
              <a:t>projekty vyhlašuje děkan</a:t>
            </a:r>
            <a:endParaRPr lang="cs-CZ" altLang="cs-CZ" sz="2000" dirty="0"/>
          </a:p>
          <a:p>
            <a:pPr algn="just">
              <a:buFont typeface="Wingdings" panose="05000000000000000000" pitchFamily="2" charset="2"/>
              <a:buChar char="§"/>
              <a:defRPr/>
            </a:pPr>
            <a:r>
              <a:rPr lang="cs-CZ" altLang="cs-CZ" sz="2000" dirty="0" smtClean="0"/>
              <a:t>projekty mohou být víceleté (max. doba realizace 3 roky)</a:t>
            </a:r>
          </a:p>
          <a:p>
            <a:pPr algn="just">
              <a:buFont typeface="Wingdings" panose="05000000000000000000" pitchFamily="2" charset="2"/>
              <a:buChar char="§"/>
              <a:defRPr/>
            </a:pPr>
            <a:r>
              <a:rPr lang="cs-CZ" altLang="cs-CZ" sz="2000" dirty="0" smtClean="0"/>
              <a:t>projekty schvaluje rektor</a:t>
            </a:r>
          </a:p>
          <a:p>
            <a:pPr algn="just">
              <a:buFont typeface="Wingdings" panose="05000000000000000000" pitchFamily="2" charset="2"/>
              <a:buChar char="§"/>
              <a:defRPr/>
            </a:pPr>
            <a:r>
              <a:rPr lang="cs-CZ" altLang="cs-CZ" sz="2000" dirty="0" smtClean="0"/>
              <a:t>projekty evidovány na samostatných SPP prvcích. Ten se v IS SAP zřizuje až po projednání a schválení návrhu excelentního projektu rektorem</a:t>
            </a:r>
          </a:p>
          <a:p>
            <a:pPr algn="just">
              <a:buFont typeface="Wingdings" panose="05000000000000000000" pitchFamily="2" charset="2"/>
              <a:buChar char="§"/>
              <a:defRPr/>
            </a:pPr>
            <a:r>
              <a:rPr lang="cs-CZ" altLang="cs-CZ" sz="2000" dirty="0"/>
              <a:t>p</a:t>
            </a:r>
            <a:r>
              <a:rPr lang="cs-CZ" altLang="cs-CZ" sz="2000" dirty="0" smtClean="0"/>
              <a:t>okud součást nepředloží projekty v požadovaném objemu do 30. 6. 2021, budou přidělené prostředky převedeny do interního Fondu strategického rozvoje</a:t>
            </a:r>
          </a:p>
          <a:p>
            <a:pPr eaLnBrk="1" hangingPunct="1">
              <a:buFont typeface="Wingdings" panose="05000000000000000000" pitchFamily="2" charset="2"/>
              <a:buNone/>
              <a:defRPr/>
            </a:pPr>
            <a:endParaRPr lang="cs-CZ" altLang="cs-CZ" dirty="0" smtClean="0"/>
          </a:p>
          <a:p>
            <a:pPr algn="just">
              <a:buFont typeface="Wingdings" panose="05000000000000000000" pitchFamily="2" charset="2"/>
              <a:buChar char="§"/>
              <a:defRPr/>
            </a:pPr>
            <a:endParaRPr lang="cs-CZ" altLang="cs-CZ" dirty="0"/>
          </a:p>
          <a:p>
            <a:pPr algn="just">
              <a:buFont typeface="Wingdings" panose="05000000000000000000" pitchFamily="2" charset="2"/>
              <a:buChar char="§"/>
              <a:defRPr/>
            </a:pPr>
            <a:endParaRPr lang="cs-CZ" altLang="cs-CZ" dirty="0" smtClean="0"/>
          </a:p>
          <a:p>
            <a:pPr eaLnBrk="1" hangingPunct="1">
              <a:buFont typeface="Wingdings" panose="05000000000000000000" pitchFamily="2" charset="2"/>
              <a:buNone/>
              <a:defRPr/>
            </a:pPr>
            <a:endParaRPr lang="cs-CZ" altLang="cs-CZ" dirty="0" smtClean="0"/>
          </a:p>
        </p:txBody>
      </p:sp>
      <p:sp>
        <p:nvSpPr>
          <p:cNvPr id="36868"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6869"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extLst>
      <p:ext uri="{BB962C8B-B14F-4D97-AF65-F5344CB8AC3E}">
        <p14:creationId xmlns:p14="http://schemas.microsoft.com/office/powerpoint/2010/main" val="109506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marL="0" indent="7938" eaLnBrk="1" hangingPunct="1"/>
            <a:r>
              <a:rPr lang="cs-CZ" altLang="cs-CZ" sz="2400" dirty="0" smtClean="0"/>
              <a:t>Metodika a principy financování z MŠMT pro rok 2021</a:t>
            </a:r>
          </a:p>
        </p:txBody>
      </p:sp>
      <p:sp>
        <p:nvSpPr>
          <p:cNvPr id="8195" name="Rectangle 3"/>
          <p:cNvSpPr>
            <a:spLocks noGrp="1" noChangeArrowheads="1"/>
          </p:cNvSpPr>
          <p:nvPr>
            <p:ph type="body" idx="1"/>
          </p:nvPr>
        </p:nvSpPr>
        <p:spPr/>
        <p:txBody>
          <a:bodyPr/>
          <a:lstStyle/>
          <a:p>
            <a:pPr algn="just">
              <a:buFont typeface="Wingdings" panose="05000000000000000000" pitchFamily="2" charset="2"/>
              <a:buChar char="§"/>
              <a:defRPr/>
            </a:pPr>
            <a:r>
              <a:rPr lang="cs-CZ" altLang="cs-CZ" dirty="0" smtClean="0"/>
              <a:t>Poskytnutí příspěvku je vázáno na splnění dalších podmínek:</a:t>
            </a:r>
          </a:p>
          <a:p>
            <a:pPr lvl="1" algn="just">
              <a:buFont typeface="Wingdings" panose="05000000000000000000" pitchFamily="2" charset="2"/>
              <a:buChar char="§"/>
              <a:defRPr/>
            </a:pPr>
            <a:r>
              <a:rPr lang="cs-CZ" altLang="cs-CZ" b="1" dirty="0" smtClean="0"/>
              <a:t>Bude provedeno ověření výkonů VVŠ ze SIMS ke dni 30. 11. 2020</a:t>
            </a:r>
          </a:p>
          <a:p>
            <a:pPr lvl="1" algn="just">
              <a:buFont typeface="Wingdings" panose="05000000000000000000" pitchFamily="2" charset="2"/>
              <a:buChar char="§"/>
              <a:defRPr/>
            </a:pPr>
            <a:r>
              <a:rPr lang="cs-CZ" altLang="cs-CZ" dirty="0" smtClean="0"/>
              <a:t>Pokles přepočtených studií zapsaných do prvních ročníků všech typů studijních programů nesmí být větší než 10 %</a:t>
            </a:r>
          </a:p>
          <a:p>
            <a:pPr lvl="1" algn="just">
              <a:buFont typeface="Wingdings" panose="05000000000000000000" pitchFamily="2" charset="2"/>
              <a:buChar char="§"/>
              <a:defRPr/>
            </a:pPr>
            <a:r>
              <a:rPr lang="cs-CZ" altLang="cs-CZ" dirty="0" smtClean="0"/>
              <a:t>Průměrná hodnota KEN přepočtených studií zapsaných do prvních ročníků všech typů SP dané VVŠ neklesne o více než 3 %</a:t>
            </a:r>
          </a:p>
          <a:p>
            <a:pPr marL="400050" lvl="1" indent="0" algn="just">
              <a:buFontTx/>
              <a:buNone/>
              <a:defRPr/>
            </a:pPr>
            <a:r>
              <a:rPr lang="cs-CZ" altLang="cs-CZ" dirty="0" smtClean="0"/>
              <a:t>proti referenčním hodnotám k 31. 10. 2017. </a:t>
            </a:r>
            <a:r>
              <a:rPr lang="cs-CZ" altLang="cs-CZ" b="1" dirty="0" smtClean="0">
                <a:solidFill>
                  <a:srgbClr val="C00000"/>
                </a:solidFill>
              </a:rPr>
              <a:t>Jinak může být příspěvek krácen.</a:t>
            </a:r>
          </a:p>
          <a:p>
            <a:pPr algn="just">
              <a:buFont typeface="Wingdings" panose="05000000000000000000" pitchFamily="2" charset="2"/>
              <a:buChar char="§"/>
              <a:defRPr/>
            </a:pPr>
            <a:r>
              <a:rPr lang="cs-CZ" altLang="cs-CZ" dirty="0" smtClean="0"/>
              <a:t>UTB studenti: 4 097 (2017)   4 497 (2019)   4 510 (30.10.2020) přepočtený</a:t>
            </a:r>
            <a:endParaRPr lang="cs-CZ" altLang="cs-CZ" sz="2000" dirty="0" smtClean="0"/>
          </a:p>
          <a:p>
            <a:pPr algn="just">
              <a:buFont typeface="Wingdings" panose="05000000000000000000" pitchFamily="2" charset="2"/>
              <a:buChar char="§"/>
              <a:defRPr/>
            </a:pPr>
            <a:r>
              <a:rPr lang="cs-CZ" altLang="cs-CZ" dirty="0" smtClean="0"/>
              <a:t>UTB KEN:        1,77 (2017)   1,787 (2019)     1,76 (2020)</a:t>
            </a:r>
          </a:p>
          <a:p>
            <a:pPr algn="just">
              <a:buFont typeface="Wingdings" panose="05000000000000000000" pitchFamily="2" charset="2"/>
              <a:buChar char="§"/>
              <a:defRPr/>
            </a:pPr>
            <a:r>
              <a:rPr lang="cs-CZ" altLang="cs-CZ" i="1" dirty="0" smtClean="0"/>
              <a:t>Podmínky UTB splnila (podle údajů ke dni 31. 10. 2020) </a:t>
            </a:r>
          </a:p>
          <a:p>
            <a:pPr algn="just">
              <a:buFont typeface="Wingdings" panose="05000000000000000000" pitchFamily="2" charset="2"/>
              <a:buChar char="§"/>
              <a:defRPr/>
            </a:pPr>
            <a:r>
              <a:rPr lang="cs-CZ" altLang="cs-CZ" dirty="0" smtClean="0"/>
              <a:t>Fixní prostředky ukazatel A na rok 2021:                    </a:t>
            </a:r>
            <a:r>
              <a:rPr lang="cs-CZ" altLang="cs-CZ" b="1" dirty="0" smtClean="0">
                <a:solidFill>
                  <a:srgbClr val="C00000"/>
                </a:solidFill>
              </a:rPr>
              <a:t> tis. Kč</a:t>
            </a:r>
          </a:p>
          <a:p>
            <a:pPr marL="0" indent="0" algn="just">
              <a:buNone/>
              <a:defRPr/>
            </a:pPr>
            <a:r>
              <a:rPr lang="cs-CZ" altLang="cs-CZ" dirty="0" smtClean="0"/>
              <a:t>                                                   na rok 2020:        531 146 tis. Kč</a:t>
            </a:r>
            <a:endParaRPr lang="cs-CZ" altLang="cs-CZ" dirty="0"/>
          </a:p>
          <a:p>
            <a:pPr algn="just">
              <a:buFont typeface="Wingdings" panose="05000000000000000000" pitchFamily="2" charset="2"/>
              <a:buChar char="§"/>
              <a:defRPr/>
            </a:pPr>
            <a:r>
              <a:rPr lang="cs-CZ" altLang="cs-CZ" dirty="0" smtClean="0"/>
              <a:t>Výkonové prostředky </a:t>
            </a:r>
            <a:r>
              <a:rPr lang="cs-CZ" altLang="cs-CZ" dirty="0"/>
              <a:t>ukazatel </a:t>
            </a:r>
            <a:r>
              <a:rPr lang="cs-CZ" altLang="cs-CZ" dirty="0" smtClean="0"/>
              <a:t>K </a:t>
            </a:r>
            <a:r>
              <a:rPr lang="cs-CZ" altLang="cs-CZ" dirty="0"/>
              <a:t>na rok </a:t>
            </a:r>
            <a:r>
              <a:rPr lang="cs-CZ" altLang="cs-CZ" dirty="0" smtClean="0"/>
              <a:t>2021:             </a:t>
            </a:r>
            <a:r>
              <a:rPr lang="cs-CZ" altLang="cs-CZ" b="1" dirty="0" smtClean="0">
                <a:solidFill>
                  <a:srgbClr val="C00000"/>
                </a:solidFill>
              </a:rPr>
              <a:t> </a:t>
            </a:r>
            <a:r>
              <a:rPr lang="cs-CZ" altLang="cs-CZ" b="1" dirty="0">
                <a:solidFill>
                  <a:srgbClr val="C00000"/>
                </a:solidFill>
              </a:rPr>
              <a:t>tis. </a:t>
            </a:r>
            <a:r>
              <a:rPr lang="cs-CZ" altLang="cs-CZ" b="1" dirty="0" smtClean="0">
                <a:solidFill>
                  <a:srgbClr val="C00000"/>
                </a:solidFill>
              </a:rPr>
              <a:t>Kč</a:t>
            </a:r>
          </a:p>
          <a:p>
            <a:pPr marL="0" indent="0" algn="just">
              <a:buNone/>
              <a:defRPr/>
            </a:pPr>
            <a:r>
              <a:rPr lang="cs-CZ" altLang="cs-CZ" b="1" dirty="0" smtClean="0"/>
              <a:t>                                                           </a:t>
            </a:r>
            <a:r>
              <a:rPr lang="cs-CZ" altLang="cs-CZ" dirty="0" smtClean="0"/>
              <a:t>na rok 2020</a:t>
            </a:r>
            <a:r>
              <a:rPr lang="cs-CZ" altLang="cs-CZ" b="1" dirty="0" smtClean="0"/>
              <a:t>:  </a:t>
            </a:r>
            <a:r>
              <a:rPr lang="cs-CZ" altLang="cs-CZ" dirty="0" smtClean="0"/>
              <a:t>87 933 tis. Kč    </a:t>
            </a:r>
          </a:p>
          <a:p>
            <a:pPr marL="0" indent="0" algn="just">
              <a:buNone/>
              <a:defRPr/>
            </a:pPr>
            <a:r>
              <a:rPr lang="cs-CZ" altLang="cs-CZ" dirty="0" smtClean="0"/>
              <a:t>     </a:t>
            </a:r>
            <a:endParaRPr lang="cs-CZ" altLang="cs-CZ" i="1"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indent="0" eaLnBrk="1" hangingPunct="1"/>
            <a:r>
              <a:rPr lang="cs-CZ" altLang="cs-CZ" sz="2400" dirty="0" smtClean="0"/>
              <a:t>Definice: Interní parametry - SVV</a:t>
            </a:r>
          </a:p>
        </p:txBody>
      </p:sp>
      <p:sp>
        <p:nvSpPr>
          <p:cNvPr id="17411" name="Rectangle 3"/>
          <p:cNvSpPr>
            <a:spLocks noGrp="1" noChangeArrowheads="1"/>
          </p:cNvSpPr>
          <p:nvPr>
            <p:ph type="body" idx="1"/>
          </p:nvPr>
        </p:nvSpPr>
        <p:spPr/>
        <p:txBody>
          <a:bodyPr/>
          <a:lstStyle/>
          <a:p>
            <a:pPr eaLnBrk="1" hangingPunct="1">
              <a:buFontTx/>
              <a:buNone/>
              <a:defRPr/>
            </a:pPr>
            <a:r>
              <a:rPr lang="cs-CZ" altLang="cs-CZ" b="1" dirty="0" smtClean="0"/>
              <a:t>Interní nákladový student/absolvent pro distribuci SVV</a:t>
            </a:r>
          </a:p>
          <a:p>
            <a:pPr eaLnBrk="1" hangingPunct="1">
              <a:buFontTx/>
              <a:buNone/>
              <a:defRPr/>
            </a:pPr>
            <a:endParaRPr lang="cs-CZ" altLang="cs-CZ" b="1" dirty="0" smtClean="0"/>
          </a:p>
          <a:p>
            <a:pPr algn="just">
              <a:buFont typeface="Wingdings" panose="05000000000000000000" pitchFamily="2" charset="2"/>
              <a:buChar char="§"/>
              <a:defRPr/>
            </a:pPr>
            <a:r>
              <a:rPr lang="cs-CZ" b="1" u="sng" dirty="0" smtClean="0"/>
              <a:t>Kategorie absolvent MSP</a:t>
            </a:r>
          </a:p>
          <a:p>
            <a:pPr lvl="1" algn="just">
              <a:buFont typeface="Wingdings" panose="05000000000000000000" pitchFamily="2" charset="2"/>
              <a:buChar char="§"/>
              <a:defRPr/>
            </a:pPr>
            <a:r>
              <a:rPr lang="cs-CZ" sz="2000" dirty="0" smtClean="0"/>
              <a:t>Počet absolventů magisterských studijních programů (Mi) - </a:t>
            </a:r>
            <a:r>
              <a:rPr lang="cs-CZ" sz="2000" dirty="0"/>
              <a:t>počet absolventů </a:t>
            </a:r>
            <a:r>
              <a:rPr lang="cs-CZ" sz="2000" dirty="0" smtClean="0"/>
              <a:t>MSP </a:t>
            </a:r>
            <a:r>
              <a:rPr lang="cs-CZ" sz="2000" dirty="0"/>
              <a:t>organizační jednotky v období 12 měsíců předcházejících 1. 11. </a:t>
            </a:r>
            <a:r>
              <a:rPr lang="cs-CZ" sz="2000" dirty="0" smtClean="0"/>
              <a:t>2020.</a:t>
            </a:r>
          </a:p>
          <a:p>
            <a:pPr lvl="1" algn="just">
              <a:buFont typeface="Wingdings" panose="05000000000000000000" pitchFamily="2" charset="2"/>
              <a:buChar char="§"/>
              <a:defRPr/>
            </a:pPr>
            <a:r>
              <a:rPr lang="cs-CZ" sz="2000" dirty="0"/>
              <a:t>Absolventi, kteří realizovali kvalifikační práci v jiných prostorech než fakultních (rozumí se fakulta, na které je studijní program akreditován), budou přiřazeni k té organizační jednotce (součást, výzkumné centrum), kde působí k 1. 1. kalendářního roku vedoucí </a:t>
            </a:r>
            <a:r>
              <a:rPr lang="cs-CZ" sz="2000" dirty="0" smtClean="0"/>
              <a:t>práce</a:t>
            </a:r>
          </a:p>
          <a:p>
            <a:pPr lvl="1">
              <a:buFont typeface="Wingdings" panose="05000000000000000000" pitchFamily="2" charset="2"/>
              <a:buChar char="§"/>
              <a:defRPr/>
            </a:pPr>
            <a:r>
              <a:rPr lang="cs-CZ" sz="2000" dirty="0" smtClean="0"/>
              <a:t>Váha </a:t>
            </a:r>
            <a:r>
              <a:rPr lang="cs-CZ" sz="2000" dirty="0"/>
              <a:t>zařazení na obě organizační jednotky je shodná (0,5:0,5</a:t>
            </a:r>
            <a:r>
              <a:rPr lang="cs-CZ" sz="2000" dirty="0" smtClean="0"/>
              <a:t>)</a:t>
            </a:r>
          </a:p>
          <a:p>
            <a:pPr marL="857250" lvl="2" indent="0" algn="just">
              <a:buFontTx/>
              <a:buNone/>
              <a:defRPr/>
            </a:pPr>
            <a:endParaRPr lang="cs-CZ" dirty="0"/>
          </a:p>
          <a:p>
            <a:pPr marL="457200" lvl="1" indent="0">
              <a:buFontTx/>
              <a:buNone/>
              <a:defRPr/>
            </a:pPr>
            <a:endParaRPr lang="cs-CZ"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indent="0" eaLnBrk="1" hangingPunct="1"/>
            <a:r>
              <a:rPr lang="cs-CZ" altLang="cs-CZ" sz="2400" dirty="0" smtClean="0"/>
              <a:t>Definice: Interní parametry - SVV</a:t>
            </a:r>
          </a:p>
        </p:txBody>
      </p:sp>
      <p:sp>
        <p:nvSpPr>
          <p:cNvPr id="17411" name="Rectangle 3"/>
          <p:cNvSpPr>
            <a:spLocks noGrp="1" noChangeArrowheads="1"/>
          </p:cNvSpPr>
          <p:nvPr>
            <p:ph type="body" idx="1"/>
          </p:nvPr>
        </p:nvSpPr>
        <p:spPr/>
        <p:txBody>
          <a:bodyPr/>
          <a:lstStyle/>
          <a:p>
            <a:pPr eaLnBrk="1" hangingPunct="1">
              <a:buFontTx/>
              <a:buNone/>
              <a:defRPr/>
            </a:pPr>
            <a:r>
              <a:rPr lang="cs-CZ" altLang="cs-CZ" b="1" dirty="0" smtClean="0"/>
              <a:t>Interní nákladový student/absolvent pro distribuci SVV</a:t>
            </a:r>
          </a:p>
          <a:p>
            <a:pPr eaLnBrk="1" hangingPunct="1">
              <a:buFontTx/>
              <a:buNone/>
              <a:defRPr/>
            </a:pPr>
            <a:endParaRPr lang="cs-CZ" altLang="cs-CZ" b="1" dirty="0" smtClean="0"/>
          </a:p>
          <a:p>
            <a:pPr algn="just">
              <a:buFont typeface="Wingdings" panose="05000000000000000000" pitchFamily="2" charset="2"/>
              <a:buChar char="§"/>
              <a:defRPr/>
            </a:pPr>
            <a:r>
              <a:rPr lang="cs-CZ" b="1" u="sng" dirty="0" smtClean="0"/>
              <a:t>Kategorie absolvent DSP</a:t>
            </a:r>
          </a:p>
          <a:p>
            <a:pPr lvl="1" algn="just">
              <a:buFont typeface="Wingdings" panose="05000000000000000000" pitchFamily="2" charset="2"/>
              <a:buChar char="§"/>
              <a:defRPr/>
            </a:pPr>
            <a:r>
              <a:rPr lang="cs-CZ" sz="2000" dirty="0"/>
              <a:t>Počet absolventů doktorských studijních programů (</a:t>
            </a:r>
            <a:r>
              <a:rPr lang="cs-CZ" sz="2000" dirty="0" err="1"/>
              <a:t>Ai</a:t>
            </a:r>
            <a:r>
              <a:rPr lang="cs-CZ" sz="2000" dirty="0" smtClean="0"/>
              <a:t>) - </a:t>
            </a:r>
            <a:r>
              <a:rPr lang="cs-CZ" sz="2000" dirty="0"/>
              <a:t>počet absolventů DSP organizační jednotky v období 12 měsíců předcházejících 1. 11. </a:t>
            </a:r>
            <a:r>
              <a:rPr lang="cs-CZ" sz="2000" dirty="0" smtClean="0"/>
              <a:t>2020</a:t>
            </a:r>
          </a:p>
          <a:p>
            <a:pPr lvl="1" algn="just">
              <a:buFont typeface="Wingdings" panose="05000000000000000000" pitchFamily="2" charset="2"/>
              <a:buChar char="§"/>
              <a:defRPr/>
            </a:pPr>
            <a:r>
              <a:rPr lang="cs-CZ" sz="2000" dirty="0" smtClean="0"/>
              <a:t>Absolventi</a:t>
            </a:r>
            <a:r>
              <a:rPr lang="cs-CZ" sz="2000" dirty="0"/>
              <a:t>, kteří realizovali kvalifikační práci v jiných prostorech než fakultních, budou přiřazeni k té organizační jednotce (součást, výzkumné centrum), kde působí k 1. 1. kalendářního roku vedoucí </a:t>
            </a:r>
            <a:r>
              <a:rPr lang="cs-CZ" sz="2000" dirty="0" smtClean="0"/>
              <a:t>práce</a:t>
            </a:r>
          </a:p>
          <a:p>
            <a:pPr lvl="1" algn="just">
              <a:buFont typeface="Wingdings" panose="05000000000000000000" pitchFamily="2" charset="2"/>
              <a:buChar char="§"/>
              <a:defRPr/>
            </a:pPr>
            <a:r>
              <a:rPr lang="cs-CZ" sz="2000" dirty="0" smtClean="0"/>
              <a:t>Přitom </a:t>
            </a:r>
            <a:r>
              <a:rPr lang="cs-CZ" sz="2000" dirty="0"/>
              <a:t>k organizační jednotce, kde probíhá vlastní realizace studijního programu je váha pro započtení studenta </a:t>
            </a:r>
            <a:r>
              <a:rPr lang="cs-CZ" sz="2000" dirty="0" smtClean="0"/>
              <a:t>0,8</a:t>
            </a:r>
            <a:endParaRPr lang="cs-CZ" sz="2000" dirty="0"/>
          </a:p>
          <a:p>
            <a:pPr lvl="2">
              <a:buFont typeface="Courier New" panose="02070309020205020404" pitchFamily="49" charset="0"/>
              <a:buChar char="o"/>
              <a:defRPr/>
            </a:pPr>
            <a:endParaRPr lang="cs-CZ" sz="2000" dirty="0" smtClean="0"/>
          </a:p>
          <a:p>
            <a:pPr marL="1314450" lvl="2" indent="-457200" algn="just">
              <a:defRPr/>
            </a:pPr>
            <a:endParaRPr lang="cs-CZ" dirty="0"/>
          </a:p>
          <a:p>
            <a:pPr marL="457200" lvl="1" indent="0">
              <a:buFontTx/>
              <a:buNone/>
              <a:defRPr/>
            </a:pPr>
            <a:endParaRPr lang="cs-CZ"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indent="0" eaLnBrk="1" hangingPunct="1"/>
            <a:r>
              <a:rPr lang="cs-CZ" altLang="cs-CZ" sz="2400" dirty="0" smtClean="0"/>
              <a:t>Definice: Interní parametry - SVV</a:t>
            </a:r>
          </a:p>
        </p:txBody>
      </p:sp>
      <p:sp>
        <p:nvSpPr>
          <p:cNvPr id="17411" name="Rectangle 3"/>
          <p:cNvSpPr>
            <a:spLocks noGrp="1" noChangeArrowheads="1"/>
          </p:cNvSpPr>
          <p:nvPr>
            <p:ph type="body" idx="1"/>
          </p:nvPr>
        </p:nvSpPr>
        <p:spPr/>
        <p:txBody>
          <a:bodyPr/>
          <a:lstStyle/>
          <a:p>
            <a:pPr eaLnBrk="1" hangingPunct="1">
              <a:buFontTx/>
              <a:buNone/>
              <a:defRPr/>
            </a:pPr>
            <a:r>
              <a:rPr lang="cs-CZ" altLang="cs-CZ" b="1" dirty="0" smtClean="0"/>
              <a:t>Interní nákladový student/absolvent pro distribuci SVV</a:t>
            </a:r>
          </a:p>
          <a:p>
            <a:pPr eaLnBrk="1" hangingPunct="1">
              <a:buFontTx/>
              <a:buNone/>
              <a:defRPr/>
            </a:pPr>
            <a:endParaRPr lang="cs-CZ" altLang="cs-CZ" b="1" dirty="0" smtClean="0"/>
          </a:p>
          <a:p>
            <a:pPr algn="just">
              <a:buFont typeface="Wingdings" panose="05000000000000000000" pitchFamily="2" charset="2"/>
              <a:buChar char="§"/>
              <a:defRPr/>
            </a:pPr>
            <a:r>
              <a:rPr lang="cs-CZ" b="1" u="sng" dirty="0" smtClean="0"/>
              <a:t>Kategorie nákladový student DSP</a:t>
            </a:r>
          </a:p>
          <a:p>
            <a:pPr lvl="1" algn="just">
              <a:buFont typeface="Wingdings" panose="05000000000000000000" pitchFamily="2" charset="2"/>
              <a:buChar char="§"/>
              <a:defRPr/>
            </a:pPr>
            <a:r>
              <a:rPr lang="cs-CZ" sz="2000" dirty="0"/>
              <a:t>Počet nákladových studentů doktorských studijních programů (Di</a:t>
            </a:r>
            <a:r>
              <a:rPr lang="cs-CZ" sz="2000" dirty="0" smtClean="0"/>
              <a:t>) - </a:t>
            </a:r>
            <a:r>
              <a:rPr lang="cs-CZ" sz="2000" dirty="0"/>
              <a:t>počet studentů DSP organizační jednotky ve standardní době studia plus jeden rok k </a:t>
            </a:r>
            <a:r>
              <a:rPr lang="cs-CZ" sz="2000" dirty="0" smtClean="0"/>
              <a:t>30. 11. 2020</a:t>
            </a:r>
          </a:p>
          <a:p>
            <a:pPr marL="914400" lvl="2" indent="0">
              <a:buFontTx/>
              <a:buNone/>
              <a:defRPr/>
            </a:pPr>
            <a:endParaRPr lang="cs-CZ" sz="1600" dirty="0" smtClean="0"/>
          </a:p>
          <a:p>
            <a:pPr marL="857250" lvl="2" indent="0" algn="just">
              <a:buFontTx/>
              <a:buNone/>
              <a:defRPr/>
            </a:pPr>
            <a:endParaRPr lang="cs-CZ" dirty="0"/>
          </a:p>
          <a:p>
            <a:pPr marL="457200" lvl="1" indent="0">
              <a:buFontTx/>
              <a:buNone/>
              <a:defRPr/>
            </a:pPr>
            <a:endParaRPr lang="cs-CZ"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p:txBody>
          <a:bodyPr/>
          <a:lstStyle/>
          <a:p>
            <a:pPr marL="0" indent="0" eaLnBrk="1" hangingPunct="1"/>
            <a:r>
              <a:rPr lang="cs-CZ" altLang="cs-CZ" sz="2400" dirty="0" smtClean="0"/>
              <a:t>Prostředky na specifický vysokoškolský výzkum </a:t>
            </a:r>
          </a:p>
        </p:txBody>
      </p:sp>
      <p:sp>
        <p:nvSpPr>
          <p:cNvPr id="30723" name="Rectangle 3"/>
          <p:cNvSpPr>
            <a:spLocks noGrp="1" noChangeArrowheads="1"/>
          </p:cNvSpPr>
          <p:nvPr>
            <p:ph type="body" idx="4294967295"/>
          </p:nvPr>
        </p:nvSpPr>
        <p:spPr/>
        <p:txBody>
          <a:bodyPr/>
          <a:lstStyle/>
          <a:p>
            <a:pPr marL="0" indent="0" algn="just" eaLnBrk="1" hangingPunct="1">
              <a:buFontTx/>
              <a:buNone/>
              <a:defRPr/>
            </a:pPr>
            <a:r>
              <a:rPr lang="cs-CZ" altLang="cs-CZ" sz="2000" b="1" dirty="0" smtClean="0"/>
              <a:t>Interní rozdělení prostředků na specifický vysokoškolský výzkum (SVV):</a:t>
            </a:r>
          </a:p>
          <a:p>
            <a:pPr algn="just">
              <a:buFont typeface="Wingdings" panose="05000000000000000000" pitchFamily="2" charset="2"/>
              <a:buChar char="§"/>
              <a:defRPr/>
            </a:pPr>
            <a:r>
              <a:rPr lang="cs-CZ" altLang="cs-CZ" sz="2000" dirty="0" smtClean="0"/>
              <a:t>Od přiděleného objemu prostředků na SVV bude nejprve odděleno 1,25 % na krytí nákladů spojených s administrací a centrální organizací Interní grantové agentury (IGA) v referátu prorektora pro tvůrčí činnost (a sníží se patřičně odvod na rektorát)</a:t>
            </a:r>
          </a:p>
          <a:p>
            <a:pPr algn="just">
              <a:buFont typeface="Wingdings" panose="05000000000000000000" pitchFamily="2" charset="2"/>
              <a:buChar char="§"/>
              <a:defRPr/>
            </a:pPr>
            <a:r>
              <a:rPr lang="cs-CZ" altLang="cs-CZ" sz="2000" dirty="0" smtClean="0"/>
              <a:t>Dále se prostředky rozdělí na organizační jednotky s uvážením:</a:t>
            </a:r>
          </a:p>
          <a:p>
            <a:pPr marL="857250" lvl="1" indent="-457200" algn="just">
              <a:buFont typeface="Wingdings" panose="05000000000000000000" pitchFamily="2" charset="2"/>
              <a:buChar char="§"/>
              <a:defRPr/>
            </a:pPr>
            <a:r>
              <a:rPr lang="cs-CZ" altLang="cs-CZ" dirty="0" smtClean="0"/>
              <a:t>počtu všech studentů/absolventů pro distribuci SVV</a:t>
            </a:r>
          </a:p>
          <a:p>
            <a:pPr marL="857250" lvl="1" indent="-457200" algn="just">
              <a:buFont typeface="Wingdings" panose="05000000000000000000" pitchFamily="2" charset="2"/>
              <a:buChar char="§"/>
              <a:defRPr/>
            </a:pPr>
            <a:r>
              <a:rPr lang="cs-CZ" dirty="0" smtClean="0"/>
              <a:t>ukazatele výkonu V (i)</a:t>
            </a:r>
            <a:endParaRPr lang="cs-CZ" dirty="0"/>
          </a:p>
          <a:p>
            <a:pPr marL="457200" indent="-457200" eaLnBrk="1" hangingPunct="1">
              <a:buFontTx/>
              <a:buNone/>
              <a:defRPr/>
            </a:pPr>
            <a:endParaRPr lang="cs-CZ" altLang="cs-CZ" sz="2000" b="1" dirty="0" smtClean="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indent="0" eaLnBrk="1" hangingPunct="1"/>
            <a:r>
              <a:rPr lang="cs-CZ" altLang="cs-CZ" sz="2400" dirty="0" smtClean="0"/>
              <a:t>Parametry pro specifický vysokoškolský výzkum</a:t>
            </a:r>
          </a:p>
        </p:txBody>
      </p:sp>
      <p:sp>
        <p:nvSpPr>
          <p:cNvPr id="44035" name="Rectangle 3"/>
          <p:cNvSpPr>
            <a:spLocks noGrp="1" noChangeArrowheads="1"/>
          </p:cNvSpPr>
          <p:nvPr>
            <p:ph type="body" idx="1"/>
          </p:nvPr>
        </p:nvSpPr>
        <p:spPr/>
        <p:txBody>
          <a:bodyPr/>
          <a:lstStyle/>
          <a:p>
            <a:pPr eaLnBrk="1" hangingPunct="1">
              <a:buFontTx/>
              <a:buNone/>
            </a:pPr>
            <a:r>
              <a:rPr lang="cs-CZ" altLang="cs-CZ" dirty="0" smtClean="0"/>
              <a:t>Parametry: </a:t>
            </a:r>
          </a:p>
          <a:p>
            <a:pPr eaLnBrk="1" hangingPunct="1">
              <a:buFont typeface="Wingdings" panose="05000000000000000000" pitchFamily="2" charset="2"/>
              <a:buChar char="§"/>
            </a:pPr>
            <a:r>
              <a:rPr lang="cs-CZ" altLang="cs-CZ" dirty="0" smtClean="0"/>
              <a:t>R(i) výše DKRVO pro i-tou organizační jednotku</a:t>
            </a:r>
          </a:p>
          <a:p>
            <a:pPr eaLnBrk="1" hangingPunct="1">
              <a:buFont typeface="Wingdings" panose="05000000000000000000" pitchFamily="2" charset="2"/>
              <a:buChar char="§"/>
            </a:pPr>
            <a:r>
              <a:rPr lang="cs-CZ" altLang="cs-CZ" dirty="0" smtClean="0"/>
              <a:t>G(i) NINV prostředky na i-té organizační jednotce na grantové nebo programové projekty včetně spoluřešitelských (nikoliv prostředky NPU)</a:t>
            </a:r>
          </a:p>
          <a:p>
            <a:pPr eaLnBrk="1" hangingPunct="1">
              <a:buFont typeface="Wingdings" panose="05000000000000000000" pitchFamily="2" charset="2"/>
              <a:buChar char="§"/>
            </a:pPr>
            <a:r>
              <a:rPr lang="cs-CZ" altLang="cs-CZ" i="1" dirty="0" smtClean="0"/>
              <a:t>V(i) = n R(i) + (1 – n) G(i) </a:t>
            </a:r>
            <a:r>
              <a:rPr lang="cs-CZ" altLang="cs-CZ" dirty="0" smtClean="0"/>
              <a:t>za poslední 3 roky (5:3:2)</a:t>
            </a:r>
          </a:p>
          <a:p>
            <a:pPr eaLnBrk="1" hangingPunct="1">
              <a:buFont typeface="Wingdings" panose="05000000000000000000" pitchFamily="2" charset="2"/>
              <a:buChar char="§"/>
            </a:pPr>
            <a:r>
              <a:rPr lang="cs-CZ" altLang="cs-CZ" dirty="0" smtClean="0"/>
              <a:t>m  koeficient vyjadřující váhu výkonu ve výzkumu, experimentálním vývoji a inovacích a váhu počtu studentů a absolventů</a:t>
            </a:r>
          </a:p>
          <a:p>
            <a:pPr marL="400050" lvl="1" indent="0" eaLnBrk="1" hangingPunct="1">
              <a:buNone/>
            </a:pPr>
            <a:r>
              <a:rPr lang="cs-CZ" altLang="cs-CZ" sz="2000" dirty="0" smtClean="0"/>
              <a:t>Pro rok 2021:  m= 0,5</a:t>
            </a:r>
            <a:endParaRPr lang="cs-CZ" altLang="cs-CZ" sz="2000" dirty="0"/>
          </a:p>
          <a:p>
            <a:pPr eaLnBrk="1" hangingPunct="1">
              <a:buFont typeface="Wingdings" panose="05000000000000000000" pitchFamily="2" charset="2"/>
              <a:buChar char="§"/>
            </a:pPr>
            <a:r>
              <a:rPr lang="cs-CZ" altLang="cs-CZ" dirty="0" smtClean="0"/>
              <a:t>n   koeficient vyjadřující váhu prostředků na DKRVO a váhu prostředků na výzkum a vývoj</a:t>
            </a:r>
          </a:p>
          <a:p>
            <a:pPr marL="400050" lvl="1" indent="0" eaLnBrk="1" hangingPunct="1">
              <a:buNone/>
            </a:pPr>
            <a:r>
              <a:rPr lang="cs-CZ" altLang="cs-CZ" sz="2000" dirty="0" smtClean="0"/>
              <a:t>Pro rok 2021:  n= 0,5 </a:t>
            </a:r>
          </a:p>
          <a:p>
            <a:pPr marL="400050" lvl="1" indent="0" eaLnBrk="1" hangingPunct="1">
              <a:buNone/>
            </a:pPr>
            <a:r>
              <a:rPr lang="cs-CZ" altLang="cs-CZ" sz="2000" dirty="0" smtClean="0"/>
              <a:t>Koeficienty stanovené MŠMT pro rok 2021:</a:t>
            </a:r>
          </a:p>
          <a:p>
            <a:pPr lvl="1">
              <a:buFont typeface="Wingdings" panose="05000000000000000000" pitchFamily="2" charset="2"/>
              <a:buChar char="§"/>
            </a:pPr>
            <a:r>
              <a:rPr lang="cs-CZ" i="1" dirty="0" err="1"/>
              <a:t>k</a:t>
            </a:r>
            <a:r>
              <a:rPr lang="cs-CZ" i="1" baseline="-25000" dirty="0" err="1"/>
              <a:t>D</a:t>
            </a:r>
            <a:r>
              <a:rPr lang="cs-CZ" i="1" dirty="0"/>
              <a:t>  </a:t>
            </a:r>
            <a:r>
              <a:rPr lang="cs-CZ" dirty="0"/>
              <a:t>  0,65</a:t>
            </a:r>
          </a:p>
          <a:p>
            <a:pPr lvl="1">
              <a:buFont typeface="Wingdings" panose="05000000000000000000" pitchFamily="2" charset="2"/>
              <a:buChar char="§"/>
            </a:pPr>
            <a:r>
              <a:rPr lang="cs-CZ" i="1" dirty="0" err="1"/>
              <a:t>k</a:t>
            </a:r>
            <a:r>
              <a:rPr lang="cs-CZ" i="1" baseline="-25000" dirty="0" err="1"/>
              <a:t>M</a:t>
            </a:r>
            <a:r>
              <a:rPr lang="cs-CZ" i="1" baseline="-25000" dirty="0"/>
              <a:t>  </a:t>
            </a:r>
            <a:r>
              <a:rPr lang="cs-CZ" dirty="0"/>
              <a:t>  0,22</a:t>
            </a:r>
          </a:p>
          <a:p>
            <a:pPr lvl="1">
              <a:buFont typeface="Wingdings" panose="05000000000000000000" pitchFamily="2" charset="2"/>
              <a:buChar char="§"/>
            </a:pPr>
            <a:r>
              <a:rPr lang="cs-CZ" i="1" dirty="0" err="1"/>
              <a:t>k</a:t>
            </a:r>
            <a:r>
              <a:rPr lang="cs-CZ" i="1" baseline="-25000" dirty="0" err="1"/>
              <a:t>A</a:t>
            </a:r>
            <a:r>
              <a:rPr lang="cs-CZ" i="1" dirty="0"/>
              <a:t> </a:t>
            </a:r>
            <a:r>
              <a:rPr lang="cs-CZ" dirty="0"/>
              <a:t>   0,13</a:t>
            </a:r>
          </a:p>
          <a:p>
            <a:pPr marL="400050" lvl="1" indent="0" eaLnBrk="1" hangingPunct="1">
              <a:buNone/>
            </a:pPr>
            <a:r>
              <a:rPr lang="cs-CZ" altLang="cs-CZ" sz="2000" dirty="0" smtClean="0"/>
              <a:t>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p:txBody>
          <a:bodyPr/>
          <a:lstStyle/>
          <a:p>
            <a:pPr marL="0" indent="0" eaLnBrk="1" hangingPunct="1"/>
            <a:r>
              <a:rPr lang="cs-CZ" altLang="cs-CZ" sz="2400" dirty="0" smtClean="0"/>
              <a:t>Prostředky na specifický vysokoškolský výzkum </a:t>
            </a:r>
          </a:p>
        </p:txBody>
      </p:sp>
      <p:sp>
        <p:nvSpPr>
          <p:cNvPr id="43011" name="Rectangle 3"/>
          <p:cNvSpPr>
            <a:spLocks noGrp="1" noChangeArrowheads="1"/>
          </p:cNvSpPr>
          <p:nvPr>
            <p:ph type="body" idx="4294967295"/>
          </p:nvPr>
        </p:nvSpPr>
        <p:spPr/>
        <p:txBody>
          <a:bodyPr/>
          <a:lstStyle/>
          <a:p>
            <a:pPr algn="just" eaLnBrk="1" hangingPunct="1">
              <a:buFont typeface="Wingdings" panose="05000000000000000000" pitchFamily="2" charset="2"/>
              <a:buChar char="§"/>
            </a:pPr>
            <a:r>
              <a:rPr lang="cs-CZ" altLang="cs-CZ" sz="2000" dirty="0" smtClean="0"/>
              <a:t>Každé organizační jednotce přísluší procentní podíl organizační jednotky  označené indexem </a:t>
            </a:r>
            <a:r>
              <a:rPr lang="cs-CZ" altLang="cs-CZ" sz="2000" i="1" dirty="0" smtClean="0"/>
              <a:t>i </a:t>
            </a:r>
            <a:r>
              <a:rPr lang="cs-CZ" altLang="cs-CZ" sz="2000" dirty="0" smtClean="0"/>
              <a:t>(po odečtení prostředků na krytí nákladů na centrální organizaci IGA</a:t>
            </a:r>
            <a:r>
              <a:rPr lang="cs-CZ" altLang="cs-CZ" sz="2000" i="1" dirty="0" smtClean="0"/>
              <a:t>), </a:t>
            </a:r>
            <a:r>
              <a:rPr lang="cs-CZ" altLang="cs-CZ" sz="2000" dirty="0" smtClean="0"/>
              <a:t>stanovený podle vzorce a s uvážením nákladových studentů: </a:t>
            </a:r>
          </a:p>
        </p:txBody>
      </p:sp>
      <p:sp>
        <p:nvSpPr>
          <p:cNvPr id="43012" name="Rectangle 1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pic>
        <p:nvPicPr>
          <p:cNvPr id="43013"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2564904"/>
            <a:ext cx="1909763"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4" name="Rectangle 1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pic>
        <p:nvPicPr>
          <p:cNvPr id="43015"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3897052"/>
            <a:ext cx="4592637" cy="160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106399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SVV </a:t>
            </a:r>
          </a:p>
        </p:txBody>
      </p:sp>
      <p:graphicFrame>
        <p:nvGraphicFramePr>
          <p:cNvPr id="34924" name="Group 108"/>
          <p:cNvGraphicFramePr>
            <a:graphicFrameLocks noGrp="1"/>
          </p:cNvGraphicFramePr>
          <p:nvPr>
            <p:ph idx="1"/>
            <p:extLst>
              <p:ext uri="{D42A27DB-BD31-4B8C-83A1-F6EECF244321}">
                <p14:modId xmlns:p14="http://schemas.microsoft.com/office/powerpoint/2010/main" val="3679726129"/>
              </p:ext>
            </p:extLst>
          </p:nvPr>
        </p:nvGraphicFramePr>
        <p:xfrm>
          <a:off x="683568" y="1484784"/>
          <a:ext cx="7848996" cy="4799858"/>
        </p:xfrm>
        <a:graphic>
          <a:graphicData uri="http://schemas.openxmlformats.org/drawingml/2006/table">
            <a:tbl>
              <a:tblPr/>
              <a:tblGrid>
                <a:gridCol w="1368276">
                  <a:extLst>
                    <a:ext uri="{9D8B030D-6E8A-4147-A177-3AD203B41FA5}">
                      <a16:colId xmlns="" xmlns:a16="http://schemas.microsoft.com/office/drawing/2014/main" val="20000"/>
                    </a:ext>
                  </a:extLst>
                </a:gridCol>
                <a:gridCol w="1224136">
                  <a:extLst>
                    <a:ext uri="{9D8B030D-6E8A-4147-A177-3AD203B41FA5}">
                      <a16:colId xmlns="" xmlns:a16="http://schemas.microsoft.com/office/drawing/2014/main" val="20001"/>
                    </a:ext>
                  </a:extLst>
                </a:gridCol>
                <a:gridCol w="1224136">
                  <a:extLst>
                    <a:ext uri="{9D8B030D-6E8A-4147-A177-3AD203B41FA5}">
                      <a16:colId xmlns="" xmlns:a16="http://schemas.microsoft.com/office/drawing/2014/main" val="20002"/>
                    </a:ext>
                  </a:extLst>
                </a:gridCol>
                <a:gridCol w="1368152">
                  <a:extLst>
                    <a:ext uri="{9D8B030D-6E8A-4147-A177-3AD203B41FA5}">
                      <a16:colId xmlns="" xmlns:a16="http://schemas.microsoft.com/office/drawing/2014/main" val="20003"/>
                    </a:ext>
                  </a:extLst>
                </a:gridCol>
                <a:gridCol w="1440160">
                  <a:extLst>
                    <a:ext uri="{9D8B030D-6E8A-4147-A177-3AD203B41FA5}">
                      <a16:colId xmlns="" xmlns:a16="http://schemas.microsoft.com/office/drawing/2014/main" val="20004"/>
                    </a:ext>
                  </a:extLst>
                </a:gridCol>
                <a:gridCol w="1224136">
                  <a:extLst>
                    <a:ext uri="{9D8B030D-6E8A-4147-A177-3AD203B41FA5}">
                      <a16:colId xmlns="" xmlns:a16="http://schemas.microsoft.com/office/drawing/2014/main" val="20005"/>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Absolventi Mgr.</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Data pro 2021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Absolventi Ph.D.</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Data pro 2021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Doktorská studia</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Data pro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2021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Ukazatel výkonu ve výzkumu 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Data pro 2021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SVV</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79,7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57,5</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55,3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746</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426</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23409924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marL="0" indent="0"/>
            <a:r>
              <a:rPr lang="cs-CZ" altLang="cs-CZ" sz="2400" dirty="0" smtClean="0"/>
              <a:t>Podpora na SVV v roce 2021</a:t>
            </a:r>
          </a:p>
        </p:txBody>
      </p:sp>
      <p:graphicFrame>
        <p:nvGraphicFramePr>
          <p:cNvPr id="34924" name="Group 108"/>
          <p:cNvGraphicFramePr>
            <a:graphicFrameLocks noGrp="1"/>
          </p:cNvGraphicFramePr>
          <p:nvPr>
            <p:ph idx="1"/>
            <p:extLst>
              <p:ext uri="{D42A27DB-BD31-4B8C-83A1-F6EECF244321}">
                <p14:modId xmlns:p14="http://schemas.microsoft.com/office/powerpoint/2010/main" val="3004968775"/>
              </p:ext>
            </p:extLst>
          </p:nvPr>
        </p:nvGraphicFramePr>
        <p:xfrm>
          <a:off x="755576" y="1556792"/>
          <a:ext cx="7632972" cy="4877326"/>
        </p:xfrm>
        <a:graphic>
          <a:graphicData uri="http://schemas.openxmlformats.org/drawingml/2006/table">
            <a:tbl>
              <a:tblPr/>
              <a:tblGrid>
                <a:gridCol w="1368276">
                  <a:extLst>
                    <a:ext uri="{9D8B030D-6E8A-4147-A177-3AD203B41FA5}">
                      <a16:colId xmlns="" xmlns:a16="http://schemas.microsoft.com/office/drawing/2014/main" val="20000"/>
                    </a:ext>
                  </a:extLst>
                </a:gridCol>
                <a:gridCol w="1440160">
                  <a:extLst>
                    <a:ext uri="{9D8B030D-6E8A-4147-A177-3AD203B41FA5}">
                      <a16:colId xmlns="" xmlns:a16="http://schemas.microsoft.com/office/drawing/2014/main" val="20001"/>
                    </a:ext>
                  </a:extLst>
                </a:gridCol>
                <a:gridCol w="1512168">
                  <a:extLst>
                    <a:ext uri="{9D8B030D-6E8A-4147-A177-3AD203B41FA5}">
                      <a16:colId xmlns="" xmlns:a16="http://schemas.microsoft.com/office/drawing/2014/main" val="20002"/>
                    </a:ext>
                  </a:extLst>
                </a:gridCol>
                <a:gridCol w="1584176">
                  <a:extLst>
                    <a:ext uri="{9D8B030D-6E8A-4147-A177-3AD203B41FA5}">
                      <a16:colId xmlns="" xmlns:a16="http://schemas.microsoft.com/office/drawing/2014/main" val="20003"/>
                    </a:ext>
                  </a:extLst>
                </a:gridCol>
                <a:gridCol w="1728192">
                  <a:extLst>
                    <a:ext uri="{9D8B030D-6E8A-4147-A177-3AD203B41FA5}">
                      <a16:colId xmlns="" xmlns:a16="http://schemas.microsoft.com/office/drawing/2014/main" val="20004"/>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SVV</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Rozpočet</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SVV na rok 2020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Prostředky  podle indikátoru SVV pro rok 2021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Rozdíl</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prostředky 2021 – rozpočet 2020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5 245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1 938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1 629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3 687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1 163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3 627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3 499</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   0 </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21 019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11"/>
                  </a:ext>
                </a:extLst>
              </a:tr>
            </a:tbl>
          </a:graphicData>
        </a:graphic>
      </p:graphicFrame>
    </p:spTree>
    <p:extLst>
      <p:ext uri="{BB962C8B-B14F-4D97-AF65-F5344CB8AC3E}">
        <p14:creationId xmlns:p14="http://schemas.microsoft.com/office/powerpoint/2010/main" val="420295791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a:lstStyle/>
          <a:p>
            <a:pPr marL="0" indent="0" eaLnBrk="1" hangingPunct="1"/>
            <a:r>
              <a:rPr lang="cs-CZ" altLang="cs-CZ" sz="2400" dirty="0" smtClean="0"/>
              <a:t>Prostředky na specifický vysokoškolský výzkum</a:t>
            </a:r>
          </a:p>
        </p:txBody>
      </p:sp>
      <p:sp>
        <p:nvSpPr>
          <p:cNvPr id="44035" name="Rectangle 3"/>
          <p:cNvSpPr>
            <a:spLocks noGrp="1" noChangeArrowheads="1"/>
          </p:cNvSpPr>
          <p:nvPr>
            <p:ph type="body" idx="4294967295"/>
          </p:nvPr>
        </p:nvSpPr>
        <p:spPr/>
        <p:txBody>
          <a:bodyPr/>
          <a:lstStyle/>
          <a:p>
            <a:pPr marL="285750" lvl="1" algn="just" eaLnBrk="1" hangingPunct="1">
              <a:buFont typeface="Wingdings" panose="05000000000000000000" pitchFamily="2" charset="2"/>
              <a:buChar char="§"/>
              <a:defRPr/>
            </a:pPr>
            <a:r>
              <a:rPr lang="cs-CZ" altLang="cs-CZ" dirty="0" smtClean="0"/>
              <a:t>V rámci takto přidělených prostředků SVV může organizační jednotka  podpořit organizaci studentských konferencí do výše 10 % přidělených prostředků</a:t>
            </a:r>
          </a:p>
          <a:p>
            <a:pPr marL="285750" lvl="1" algn="just">
              <a:buFont typeface="Wingdings" panose="05000000000000000000" pitchFamily="2" charset="2"/>
              <a:buChar char="§"/>
              <a:defRPr/>
            </a:pPr>
            <a:r>
              <a:rPr lang="cs-CZ" altLang="cs-CZ" dirty="0" smtClean="0"/>
              <a:t>Na krytí nákladů spojených s organizací IGA na úrovni organizační jednotky lze použít nejvýše 1,25 % z přidělené podpory</a:t>
            </a:r>
          </a:p>
          <a:p>
            <a:pPr marL="285750" lvl="1">
              <a:buFont typeface="Wingdings" panose="05000000000000000000" pitchFamily="2" charset="2"/>
              <a:buChar char="§"/>
              <a:defRPr/>
            </a:pPr>
            <a:r>
              <a:rPr lang="cs-CZ" altLang="cs-CZ" dirty="0" smtClean="0"/>
              <a:t>Projekty IGA organizují:</a:t>
            </a:r>
          </a:p>
          <a:p>
            <a:pPr marL="747712" lvl="1" indent="-342900">
              <a:buFont typeface="Wingdings" panose="05000000000000000000" pitchFamily="2" charset="2"/>
              <a:buChar char="§"/>
              <a:defRPr/>
            </a:pPr>
            <a:r>
              <a:rPr lang="cs-CZ" altLang="cs-CZ" dirty="0" smtClean="0"/>
              <a:t>součásti, které mají akreditovaný magisterský a doktorský studijní program</a:t>
            </a:r>
          </a:p>
          <a:p>
            <a:pPr marL="747712" lvl="1" indent="-342900">
              <a:buFont typeface="Wingdings" panose="05000000000000000000" pitchFamily="2" charset="2"/>
              <a:buChar char="§"/>
              <a:defRPr/>
            </a:pPr>
            <a:r>
              <a:rPr lang="cs-CZ" altLang="cs-CZ" dirty="0" smtClean="0"/>
              <a:t>organizační jednotky, kde pod vedením školitele jsou práce doktorských studií realizovány</a:t>
            </a:r>
          </a:p>
          <a:p>
            <a:pPr marL="457200" indent="-457200" eaLnBrk="1" hangingPunct="1">
              <a:buFontTx/>
              <a:buNone/>
              <a:defRPr/>
            </a:pPr>
            <a:endParaRPr lang="cs-CZ" altLang="cs-CZ" b="1" dirty="0" smtClean="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a:lstStyle/>
          <a:p>
            <a:pPr marL="0" indent="0" eaLnBrk="1" hangingPunct="1"/>
            <a:r>
              <a:rPr lang="cs-CZ" altLang="cs-CZ" sz="2400" dirty="0" smtClean="0"/>
              <a:t>Fond umělecké činností </a:t>
            </a:r>
          </a:p>
        </p:txBody>
      </p:sp>
      <p:sp>
        <p:nvSpPr>
          <p:cNvPr id="44035" name="Rectangle 3"/>
          <p:cNvSpPr>
            <a:spLocks noGrp="1" noChangeArrowheads="1"/>
          </p:cNvSpPr>
          <p:nvPr>
            <p:ph type="body" idx="4294967295"/>
          </p:nvPr>
        </p:nvSpPr>
        <p:spPr>
          <a:xfrm>
            <a:off x="1043607" y="980728"/>
            <a:ext cx="7416825" cy="5544616"/>
          </a:xfrm>
        </p:spPr>
        <p:txBody>
          <a:bodyPr/>
          <a:lstStyle/>
          <a:p>
            <a:pPr marL="285750" lvl="1" algn="just" eaLnBrk="1" hangingPunct="1">
              <a:buFont typeface="Wingdings" panose="05000000000000000000" pitchFamily="2" charset="2"/>
              <a:buChar char="§"/>
              <a:defRPr/>
            </a:pPr>
            <a:r>
              <a:rPr lang="cs-CZ" altLang="cs-CZ" dirty="0" smtClean="0"/>
              <a:t>Podpora je stanovena:</a:t>
            </a:r>
          </a:p>
          <a:p>
            <a:pPr marL="685800" lvl="2" algn="just" eaLnBrk="1" hangingPunct="1">
              <a:buFont typeface="Wingdings" panose="05000000000000000000" pitchFamily="2" charset="2"/>
              <a:buChar char="§"/>
              <a:defRPr/>
            </a:pPr>
            <a:r>
              <a:rPr lang="cs-CZ" altLang="cs-CZ" sz="2000" dirty="0" smtClean="0"/>
              <a:t>na základě výsledků zachycených v RUV), váha 75 % </a:t>
            </a:r>
          </a:p>
          <a:p>
            <a:pPr marL="685800" lvl="2" algn="just" eaLnBrk="1" hangingPunct="1">
              <a:buFont typeface="Wingdings" panose="05000000000000000000" pitchFamily="2" charset="2"/>
              <a:buChar char="§"/>
              <a:defRPr/>
            </a:pPr>
            <a:r>
              <a:rPr lang="cs-CZ" altLang="cs-CZ" sz="2000" dirty="0" smtClean="0"/>
              <a:t>počty doc. a prof. s úvazkem vyšším než 0,3, váha 10 %</a:t>
            </a:r>
          </a:p>
          <a:p>
            <a:pPr marL="685800" lvl="2" algn="just" eaLnBrk="1" hangingPunct="1">
              <a:buFont typeface="Wingdings" panose="05000000000000000000" pitchFamily="2" charset="2"/>
              <a:buChar char="§"/>
              <a:defRPr/>
            </a:pPr>
            <a:r>
              <a:rPr lang="cs-CZ" altLang="cs-CZ" sz="2000" dirty="0" smtClean="0"/>
              <a:t>počty absolventů v doktorských programech, váha 10 %</a:t>
            </a:r>
          </a:p>
          <a:p>
            <a:pPr marL="685800" lvl="2" algn="just" eaLnBrk="1" hangingPunct="1">
              <a:buFont typeface="Wingdings" panose="05000000000000000000" pitchFamily="2" charset="2"/>
              <a:buChar char="§"/>
              <a:defRPr/>
            </a:pPr>
            <a:r>
              <a:rPr lang="cs-CZ" altLang="cs-CZ" sz="2000" dirty="0" smtClean="0"/>
              <a:t>počet studentů na akademického pracovníka, váha 5 %  </a:t>
            </a:r>
          </a:p>
          <a:p>
            <a:pPr marL="285750" lvl="1">
              <a:buFont typeface="Wingdings" panose="05000000000000000000" pitchFamily="2" charset="2"/>
              <a:buChar char="§"/>
              <a:defRPr/>
            </a:pPr>
            <a:r>
              <a:rPr lang="cs-CZ" altLang="cs-CZ" dirty="0" smtClean="0"/>
              <a:t>Možní příjemci: </a:t>
            </a:r>
          </a:p>
          <a:p>
            <a:pPr marL="747712" lvl="1" indent="-342900">
              <a:buFont typeface="Wingdings" panose="05000000000000000000" pitchFamily="2" charset="2"/>
              <a:buChar char="§"/>
              <a:defRPr/>
            </a:pPr>
            <a:r>
              <a:rPr lang="cs-CZ" altLang="cs-CZ" sz="1800" dirty="0" smtClean="0"/>
              <a:t>umělecké veřejné vysoké školy (segment 1)</a:t>
            </a:r>
          </a:p>
          <a:p>
            <a:pPr marL="747712" lvl="1" indent="-342900">
              <a:buFont typeface="Wingdings" panose="05000000000000000000" pitchFamily="2" charset="2"/>
              <a:buChar char="§"/>
              <a:defRPr/>
            </a:pPr>
            <a:r>
              <a:rPr lang="cs-CZ" altLang="cs-CZ" sz="1800" dirty="0" smtClean="0"/>
              <a:t>umělecké fakulty ostatních VVŠ</a:t>
            </a:r>
          </a:p>
          <a:p>
            <a:pPr marL="747712" lvl="1" indent="-342900">
              <a:buFont typeface="Wingdings" panose="05000000000000000000" pitchFamily="2" charset="2"/>
              <a:buChar char="§"/>
              <a:defRPr/>
            </a:pPr>
            <a:r>
              <a:rPr lang="cs-CZ" altLang="cs-CZ" sz="1800" dirty="0" smtClean="0"/>
              <a:t>fakulty architektury ostatních VVŠ</a:t>
            </a:r>
          </a:p>
          <a:p>
            <a:pPr marL="747712" lvl="1" indent="-342900">
              <a:buFont typeface="Wingdings" panose="05000000000000000000" pitchFamily="2" charset="2"/>
              <a:buChar char="§"/>
              <a:defRPr/>
            </a:pPr>
            <a:r>
              <a:rPr lang="cs-CZ" altLang="cs-CZ" sz="1800" dirty="0" smtClean="0"/>
              <a:t>další fakulty ostatních VVŠ, kde je podíl studentů v uměleckých směrech vyšší než 50 %    </a:t>
            </a:r>
            <a:r>
              <a:rPr lang="cs-CZ" altLang="cs-CZ" sz="1800" b="1" dirty="0" smtClean="0">
                <a:solidFill>
                  <a:srgbClr val="C00000"/>
                </a:solidFill>
              </a:rPr>
              <a:t>FMK má aktuálně 54,6 % těchto studentů</a:t>
            </a:r>
            <a:endParaRPr lang="cs-CZ" altLang="cs-CZ" b="1" dirty="0" smtClean="0">
              <a:solidFill>
                <a:srgbClr val="C00000"/>
              </a:solidFill>
            </a:endParaRPr>
          </a:p>
          <a:p>
            <a:pPr marL="347662">
              <a:buFont typeface="Wingdings" panose="05000000000000000000" pitchFamily="2" charset="2"/>
              <a:buChar char="§"/>
              <a:defRPr/>
            </a:pPr>
            <a:r>
              <a:rPr lang="cs-CZ" altLang="cs-CZ" sz="2000" dirty="0" smtClean="0"/>
              <a:t>Aktuální podíl FMK na celkových výkonech 6,60 % </a:t>
            </a:r>
          </a:p>
          <a:p>
            <a:pPr marL="347662">
              <a:buFont typeface="Wingdings" panose="05000000000000000000" pitchFamily="2" charset="2"/>
              <a:buChar char="§"/>
              <a:defRPr/>
            </a:pPr>
            <a:r>
              <a:rPr lang="cs-CZ" altLang="cs-CZ" sz="2000" dirty="0" smtClean="0"/>
              <a:t>Finanční podpora pro rok 2021:         tis. Kč (RO I.)  </a:t>
            </a:r>
          </a:p>
          <a:p>
            <a:pPr marL="404812" lvl="1" indent="0">
              <a:buNone/>
              <a:defRPr/>
            </a:pPr>
            <a:r>
              <a:rPr lang="cs-CZ" altLang="cs-CZ" dirty="0" smtClean="0"/>
              <a:t>                              v roce 2020 byla 6 901 tis. Kč</a:t>
            </a:r>
          </a:p>
          <a:p>
            <a:pPr marL="347662">
              <a:buFont typeface="Wingdings" panose="05000000000000000000" pitchFamily="2" charset="2"/>
              <a:buChar char="§"/>
              <a:defRPr/>
            </a:pPr>
            <a:r>
              <a:rPr lang="cs-CZ" altLang="cs-CZ" sz="2000" dirty="0" smtClean="0"/>
              <a:t>Jsou to studenti SP: výtvarná umění, teorie a praxe audiovizuální tvorby, teorie a praxe animované tvorby, </a:t>
            </a:r>
            <a:r>
              <a:rPr lang="cs-CZ" altLang="cs-CZ" sz="2000" dirty="0" err="1" smtClean="0"/>
              <a:t>Arts</a:t>
            </a:r>
            <a:r>
              <a:rPr lang="cs-CZ" altLang="cs-CZ" sz="2000" dirty="0" smtClean="0"/>
              <a:t> management</a:t>
            </a:r>
          </a:p>
          <a:p>
            <a:pPr marL="457200" indent="-457200" eaLnBrk="1" hangingPunct="1">
              <a:buFontTx/>
              <a:buNone/>
              <a:defRPr/>
            </a:pPr>
            <a:endParaRPr lang="cs-CZ" altLang="cs-CZ" b="1" dirty="0" smtClean="0"/>
          </a:p>
        </p:txBody>
      </p:sp>
    </p:spTree>
    <p:extLst>
      <p:ext uri="{BB962C8B-B14F-4D97-AF65-F5344CB8AC3E}">
        <p14:creationId xmlns:p14="http://schemas.microsoft.com/office/powerpoint/2010/main" val="2339284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marL="0" indent="0" eaLnBrk="1" hangingPunct="1"/>
            <a:r>
              <a:rPr lang="cs-CZ" altLang="cs-CZ" sz="2400" dirty="0" smtClean="0"/>
              <a:t>Struktura financování UTB</a:t>
            </a:r>
          </a:p>
        </p:txBody>
      </p:sp>
      <p:sp>
        <p:nvSpPr>
          <p:cNvPr id="12291" name="Rectangle 3"/>
          <p:cNvSpPr>
            <a:spLocks noGrp="1" noChangeArrowheads="1"/>
          </p:cNvSpPr>
          <p:nvPr>
            <p:ph type="body" idx="1"/>
          </p:nvPr>
        </p:nvSpPr>
        <p:spPr/>
        <p:txBody>
          <a:bodyPr/>
          <a:lstStyle/>
          <a:p>
            <a:pPr marL="457200" indent="-457200" eaLnBrk="1" hangingPunct="1">
              <a:buFont typeface="Wingdings" panose="05000000000000000000" pitchFamily="2" charset="2"/>
              <a:buAutoNum type="arabicParenR"/>
            </a:pPr>
            <a:r>
              <a:rPr lang="cs-CZ" altLang="cs-CZ" b="1" dirty="0" smtClean="0"/>
              <a:t>Financování vzdělávací a tvůrčí činnosti</a:t>
            </a:r>
            <a:endParaRPr lang="cs-CZ" altLang="cs-CZ" b="1" dirty="0" smtClean="0">
              <a:latin typeface="Arial" panose="020B0604020202020204" pitchFamily="34" charset="0"/>
            </a:endParaRPr>
          </a:p>
          <a:p>
            <a:pPr lvl="1" eaLnBrk="1" hangingPunct="1">
              <a:spcBef>
                <a:spcPct val="30000"/>
              </a:spcBef>
              <a:buFont typeface="Wingdings" panose="05000000000000000000" pitchFamily="2" charset="2"/>
              <a:buChar char="§"/>
            </a:pPr>
            <a:r>
              <a:rPr lang="cs-CZ" altLang="cs-CZ" sz="2000" b="1" dirty="0" smtClean="0"/>
              <a:t>Institucionální financování vysokých škol (rozpočtový okruh I)</a:t>
            </a:r>
          </a:p>
          <a:p>
            <a:pPr lvl="2" eaLnBrk="1" hangingPunct="1">
              <a:spcBef>
                <a:spcPct val="30000"/>
              </a:spcBef>
              <a:buFont typeface="Courier New" panose="02070309020205020404" pitchFamily="49" charset="0"/>
              <a:buChar char="o"/>
            </a:pPr>
            <a:r>
              <a:rPr lang="cs-CZ" altLang="cs-CZ" sz="1800" b="1" dirty="0" smtClean="0"/>
              <a:t>A</a:t>
            </a:r>
            <a:r>
              <a:rPr lang="cs-CZ" altLang="cs-CZ" sz="1800" dirty="0" smtClean="0"/>
              <a:t> fixní část (rozsah a ekonomická náročnost výkonů vysoké školy)</a:t>
            </a:r>
          </a:p>
          <a:p>
            <a:pPr lvl="2" eaLnBrk="1" hangingPunct="1">
              <a:spcBef>
                <a:spcPct val="30000"/>
              </a:spcBef>
              <a:buFont typeface="Courier New" panose="02070309020205020404" pitchFamily="49" charset="0"/>
              <a:buChar char="o"/>
            </a:pPr>
            <a:r>
              <a:rPr lang="cs-CZ" altLang="cs-CZ" sz="1800" b="1" dirty="0" smtClean="0"/>
              <a:t>K </a:t>
            </a:r>
            <a:r>
              <a:rPr lang="cs-CZ" altLang="cs-CZ" sz="1800" dirty="0" smtClean="0"/>
              <a:t>výkonová část (kvalita a výkon vysoké školy)</a:t>
            </a:r>
          </a:p>
          <a:p>
            <a:pPr lvl="2" eaLnBrk="1" hangingPunct="1">
              <a:spcBef>
                <a:spcPct val="30000"/>
              </a:spcBef>
              <a:buFont typeface="Courier New" panose="02070309020205020404" pitchFamily="49" charset="0"/>
              <a:buChar char="o"/>
            </a:pPr>
            <a:r>
              <a:rPr lang="cs-CZ" altLang="cs-CZ" sz="1800" dirty="0" smtClean="0"/>
              <a:t>ukazatel P (podpora společenských priorit) – </a:t>
            </a:r>
            <a:r>
              <a:rPr lang="cs-CZ" altLang="cs-CZ" sz="1800" b="1" dirty="0" smtClean="0">
                <a:solidFill>
                  <a:srgbClr val="C00000"/>
                </a:solidFill>
              </a:rPr>
              <a:t>pedagogické studijní programy</a:t>
            </a:r>
            <a:endParaRPr lang="cs-CZ" altLang="cs-CZ" sz="1800" dirty="0" smtClean="0"/>
          </a:p>
          <a:p>
            <a:pPr lvl="1" eaLnBrk="1" hangingPunct="1">
              <a:spcBef>
                <a:spcPct val="30000"/>
              </a:spcBef>
              <a:buFont typeface="Wingdings" panose="05000000000000000000" pitchFamily="2" charset="2"/>
              <a:buChar char="§"/>
            </a:pPr>
            <a:r>
              <a:rPr lang="cs-CZ" altLang="cs-CZ" sz="2000" b="1" dirty="0" smtClean="0"/>
              <a:t>Podpora studentů (rozpočtový okruh II)</a:t>
            </a:r>
          </a:p>
          <a:p>
            <a:pPr lvl="2" eaLnBrk="1" hangingPunct="1">
              <a:spcBef>
                <a:spcPct val="30000"/>
              </a:spcBef>
              <a:buFont typeface="Courier New" panose="02070309020205020404" pitchFamily="49" charset="0"/>
              <a:buChar char="o"/>
            </a:pPr>
            <a:r>
              <a:rPr lang="cs-CZ" altLang="cs-CZ" sz="1800" dirty="0" smtClean="0"/>
              <a:t>ukazatel C (stipendia pro studenty doktorských studijních programů)</a:t>
            </a:r>
          </a:p>
          <a:p>
            <a:pPr lvl="2" eaLnBrk="1" hangingPunct="1">
              <a:spcBef>
                <a:spcPct val="30000"/>
              </a:spcBef>
              <a:buFont typeface="Courier New" panose="02070309020205020404" pitchFamily="49" charset="0"/>
              <a:buChar char="o"/>
            </a:pPr>
            <a:r>
              <a:rPr lang="cs-CZ" altLang="cs-CZ" sz="1800" dirty="0" smtClean="0"/>
              <a:t>ukazatel J (dotace pro ubytování a stravování studentů)</a:t>
            </a:r>
          </a:p>
          <a:p>
            <a:pPr lvl="2" eaLnBrk="1" hangingPunct="1">
              <a:spcBef>
                <a:spcPct val="30000"/>
              </a:spcBef>
              <a:buFont typeface="Courier New" panose="02070309020205020404" pitchFamily="49" charset="0"/>
              <a:buChar char="o"/>
            </a:pPr>
            <a:r>
              <a:rPr lang="cs-CZ" altLang="cs-CZ" sz="1800" dirty="0" smtClean="0"/>
              <a:t>ukazatel S (sociální stipendia)</a:t>
            </a:r>
          </a:p>
          <a:p>
            <a:pPr lvl="2" eaLnBrk="1" hangingPunct="1">
              <a:spcBef>
                <a:spcPct val="30000"/>
              </a:spcBef>
              <a:buFont typeface="Courier New" panose="02070309020205020404" pitchFamily="49" charset="0"/>
              <a:buChar char="o"/>
            </a:pPr>
            <a:r>
              <a:rPr lang="cs-CZ" altLang="cs-CZ" sz="1800" dirty="0" smtClean="0"/>
              <a:t>ukazatel U (ubytovací stipendia pro VVŠ) </a:t>
            </a:r>
          </a:p>
          <a:p>
            <a:pPr lvl="1" eaLnBrk="1" hangingPunct="1">
              <a:spcBef>
                <a:spcPct val="30000"/>
              </a:spcBef>
              <a:buFont typeface="Wingdings" panose="05000000000000000000" pitchFamily="2" charset="2"/>
              <a:buChar char="§"/>
            </a:pPr>
            <a:r>
              <a:rPr lang="cs-CZ" altLang="cs-CZ" sz="2000" b="1" dirty="0" smtClean="0"/>
              <a:t>Rozvoj vysoké školy (rozpočtový okruh III)</a:t>
            </a:r>
          </a:p>
          <a:p>
            <a:pPr lvl="2" eaLnBrk="1" hangingPunct="1">
              <a:spcBef>
                <a:spcPct val="30000"/>
              </a:spcBef>
              <a:buFont typeface="Courier New" panose="02070309020205020404" pitchFamily="49" charset="0"/>
              <a:buChar char="o"/>
            </a:pPr>
            <a:r>
              <a:rPr lang="cs-CZ" altLang="cs-CZ" sz="1800" dirty="0" smtClean="0"/>
              <a:t>ukazatel I (příspěvek na Institucionální plán UTB na rok 2021 a dotace na centralizované rozvojové programy ministerstva)</a:t>
            </a:r>
          </a:p>
          <a:p>
            <a:pPr marL="914400" lvl="2" indent="0" eaLnBrk="1" hangingPunct="1">
              <a:spcBef>
                <a:spcPct val="30000"/>
              </a:spcBef>
              <a:buNone/>
            </a:pPr>
            <a:r>
              <a:rPr lang="cs-CZ" altLang="cs-CZ" sz="1800" i="1" dirty="0" smtClean="0"/>
              <a:t>    </a:t>
            </a:r>
            <a:r>
              <a:rPr lang="cs-CZ" altLang="cs-CZ" sz="1800" b="1" i="1" dirty="0" smtClean="0"/>
              <a:t>Institucionální plán pro rok 2021 zahrnuje i mezinárodní aktivi</a:t>
            </a:r>
            <a:r>
              <a:rPr lang="cs-CZ" altLang="cs-CZ" sz="1800" i="1" dirty="0" smtClean="0"/>
              <a:t>ty</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a:lstStyle/>
          <a:p>
            <a:pPr marL="0" indent="0" eaLnBrk="1" hangingPunct="1"/>
            <a:r>
              <a:rPr lang="cs-CZ" altLang="cs-CZ" sz="2400" dirty="0" smtClean="0"/>
              <a:t>Celouniverzitní aktivity</a:t>
            </a:r>
          </a:p>
        </p:txBody>
      </p:sp>
      <p:sp>
        <p:nvSpPr>
          <p:cNvPr id="30723" name="Rectangle 3"/>
          <p:cNvSpPr>
            <a:spLocks noGrp="1" noChangeArrowheads="1"/>
          </p:cNvSpPr>
          <p:nvPr>
            <p:ph type="body" idx="4294967295"/>
          </p:nvPr>
        </p:nvSpPr>
        <p:spPr>
          <a:xfrm>
            <a:off x="1043608" y="1090877"/>
            <a:ext cx="7849691" cy="5545138"/>
          </a:xfrm>
        </p:spPr>
        <p:txBody>
          <a:bodyPr/>
          <a:lstStyle/>
          <a:p>
            <a:pPr eaLnBrk="1" hangingPunct="1">
              <a:buFontTx/>
              <a:buNone/>
              <a:defRPr/>
            </a:pPr>
            <a:r>
              <a:rPr lang="cs-CZ" altLang="cs-CZ" sz="2000" b="1" dirty="0" smtClean="0"/>
              <a:t>Financování společných servisních složek</a:t>
            </a:r>
          </a:p>
          <a:p>
            <a:pPr eaLnBrk="1" hangingPunct="1">
              <a:buFont typeface="Wingdings" panose="05000000000000000000" pitchFamily="2" charset="2"/>
              <a:buChar char="§"/>
              <a:defRPr/>
            </a:pPr>
            <a:r>
              <a:rPr lang="cs-CZ" altLang="cs-CZ" sz="2000" dirty="0" smtClean="0"/>
              <a:t>financování interních fondů: </a:t>
            </a:r>
          </a:p>
          <a:p>
            <a:pPr lvl="1" eaLnBrk="1" hangingPunct="1">
              <a:spcBef>
                <a:spcPts val="0"/>
              </a:spcBef>
              <a:buFont typeface="Courier New" panose="02070309020205020404" pitchFamily="49" charset="0"/>
              <a:buChar char="o"/>
              <a:defRPr/>
            </a:pPr>
            <a:r>
              <a:rPr lang="cs-CZ" altLang="cs-CZ" dirty="0" smtClean="0"/>
              <a:t>neinvestiční prostředky Stavební komise</a:t>
            </a:r>
          </a:p>
          <a:p>
            <a:pPr lvl="1" eaLnBrk="1" hangingPunct="1">
              <a:spcBef>
                <a:spcPts val="0"/>
              </a:spcBef>
              <a:buFont typeface="Courier New" panose="02070309020205020404" pitchFamily="49" charset="0"/>
              <a:buChar char="o"/>
              <a:defRPr/>
            </a:pPr>
            <a:r>
              <a:rPr lang="cs-CZ" altLang="cs-CZ" dirty="0" smtClean="0"/>
              <a:t>interní fond komunikace</a:t>
            </a:r>
          </a:p>
          <a:p>
            <a:pPr lvl="1" eaLnBrk="1" hangingPunct="1">
              <a:spcBef>
                <a:spcPts val="0"/>
              </a:spcBef>
              <a:buFont typeface="Courier New" panose="02070309020205020404" pitchFamily="49" charset="0"/>
              <a:buChar char="o"/>
              <a:defRPr/>
            </a:pPr>
            <a:r>
              <a:rPr lang="cs-CZ" altLang="cs-CZ" dirty="0" smtClean="0"/>
              <a:t>prostředky na zabezpečení informačních technologií </a:t>
            </a:r>
          </a:p>
          <a:p>
            <a:pPr lvl="1" eaLnBrk="1" hangingPunct="1">
              <a:spcBef>
                <a:spcPts val="0"/>
              </a:spcBef>
              <a:buFont typeface="Courier New" panose="02070309020205020404" pitchFamily="49" charset="0"/>
              <a:buChar char="o"/>
              <a:defRPr/>
            </a:pPr>
            <a:r>
              <a:rPr lang="cs-CZ" altLang="cs-CZ" dirty="0" smtClean="0"/>
              <a:t>interní fond rektora  </a:t>
            </a:r>
          </a:p>
          <a:p>
            <a:pPr lvl="1" eaLnBrk="1" hangingPunct="1">
              <a:spcBef>
                <a:spcPts val="0"/>
              </a:spcBef>
              <a:buFont typeface="Courier New" panose="02070309020205020404" pitchFamily="49" charset="0"/>
              <a:buChar char="o"/>
              <a:defRPr/>
            </a:pPr>
            <a:r>
              <a:rPr lang="cs-CZ" altLang="cs-CZ" dirty="0" smtClean="0"/>
              <a:t>prostředky na pojištění majetku a osob</a:t>
            </a:r>
          </a:p>
          <a:p>
            <a:pPr lvl="1" eaLnBrk="1" hangingPunct="1">
              <a:spcBef>
                <a:spcPts val="0"/>
              </a:spcBef>
              <a:buFont typeface="Courier New" panose="02070309020205020404" pitchFamily="49" charset="0"/>
              <a:buChar char="o"/>
              <a:defRPr/>
            </a:pPr>
            <a:r>
              <a:rPr lang="cs-CZ" altLang="cs-CZ" dirty="0" smtClean="0"/>
              <a:t>prostředky na zabezpečení vybraných celoškolských činností</a:t>
            </a:r>
          </a:p>
          <a:p>
            <a:pPr lvl="1" eaLnBrk="1" hangingPunct="1">
              <a:spcBef>
                <a:spcPts val="0"/>
              </a:spcBef>
              <a:buFont typeface="Courier New" panose="02070309020205020404" pitchFamily="49" charset="0"/>
              <a:buChar char="o"/>
              <a:defRPr/>
            </a:pPr>
            <a:r>
              <a:rPr lang="cs-CZ" altLang="cs-CZ" dirty="0" smtClean="0"/>
              <a:t>prostředky na činnost orgánů UTB a členství UTB v jiných organizacích</a:t>
            </a:r>
          </a:p>
          <a:p>
            <a:pPr lvl="1" eaLnBrk="1" hangingPunct="1">
              <a:spcBef>
                <a:spcPts val="0"/>
              </a:spcBef>
              <a:buFont typeface="Courier New" panose="02070309020205020404" pitchFamily="49" charset="0"/>
              <a:buChar char="o"/>
              <a:defRPr/>
            </a:pPr>
            <a:r>
              <a:rPr lang="cs-CZ" altLang="cs-CZ" dirty="0" smtClean="0"/>
              <a:t>Interní fond (finanční rezerva) kvestora</a:t>
            </a:r>
          </a:p>
          <a:p>
            <a:pPr eaLnBrk="1" hangingPunct="1">
              <a:buFont typeface="Wingdings" panose="05000000000000000000" pitchFamily="2" charset="2"/>
              <a:buChar char="§"/>
              <a:defRPr/>
            </a:pPr>
            <a:r>
              <a:rPr lang="cs-CZ" altLang="cs-CZ" sz="2000" dirty="0" smtClean="0"/>
              <a:t>financování provozu rektorátu</a:t>
            </a:r>
          </a:p>
          <a:p>
            <a:pPr marL="0" indent="0" eaLnBrk="1" hangingPunct="1">
              <a:buFontTx/>
              <a:buNone/>
              <a:defRPr/>
            </a:pPr>
            <a:r>
              <a:rPr lang="cs-CZ" altLang="cs-CZ" sz="2000" b="1" dirty="0"/>
              <a:t>Financování informačních zdrojů</a:t>
            </a:r>
          </a:p>
          <a:p>
            <a:pPr marL="0" indent="0" eaLnBrk="1" hangingPunct="1">
              <a:buFontTx/>
              <a:buNone/>
              <a:defRPr/>
            </a:pPr>
            <a:r>
              <a:rPr lang="cs-CZ" altLang="cs-CZ" sz="2000" b="1" dirty="0" smtClean="0"/>
              <a:t>Financování celouniverzitních zdrojů</a:t>
            </a:r>
          </a:p>
          <a:p>
            <a:pPr eaLnBrk="1" hangingPunct="1">
              <a:defRPr/>
            </a:pPr>
            <a:endParaRPr lang="cs-CZ" altLang="cs-CZ" b="1"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p:txBody>
          <a:bodyPr/>
          <a:lstStyle/>
          <a:p>
            <a:pPr marL="0" indent="7938" eaLnBrk="1" hangingPunct="1"/>
            <a:r>
              <a:rPr lang="cs-CZ" altLang="cs-CZ" sz="2400" dirty="0" smtClean="0"/>
              <a:t>Financování celouniverzitních aktivit</a:t>
            </a:r>
          </a:p>
        </p:txBody>
      </p:sp>
      <p:sp>
        <p:nvSpPr>
          <p:cNvPr id="41987" name="Rectangle 3"/>
          <p:cNvSpPr>
            <a:spLocks noGrp="1" noChangeArrowheads="1"/>
          </p:cNvSpPr>
          <p:nvPr>
            <p:ph type="body" idx="4294967295"/>
          </p:nvPr>
        </p:nvSpPr>
        <p:spPr/>
        <p:txBody>
          <a:bodyPr/>
          <a:lstStyle/>
          <a:p>
            <a:pPr algn="just" eaLnBrk="1" hangingPunct="1">
              <a:lnSpc>
                <a:spcPct val="80000"/>
              </a:lnSpc>
              <a:buFont typeface="Wingdings" panose="05000000000000000000" pitchFamily="2" charset="2"/>
              <a:buNone/>
              <a:defRPr/>
            </a:pPr>
            <a:r>
              <a:rPr lang="cs-CZ" altLang="cs-CZ" dirty="0" smtClean="0"/>
              <a:t> </a:t>
            </a:r>
            <a:r>
              <a:rPr lang="cs-CZ" altLang="cs-CZ" sz="2000" b="1" dirty="0" smtClean="0"/>
              <a:t>Objem prostředků na financování společných servisních složek: </a:t>
            </a:r>
            <a:endParaRPr lang="cs-CZ" altLang="cs-CZ" sz="2000" dirty="0" smtClean="0"/>
          </a:p>
          <a:p>
            <a:pPr algn="just">
              <a:buFont typeface="Wingdings" panose="05000000000000000000" pitchFamily="2" charset="2"/>
              <a:buChar char="§"/>
              <a:defRPr/>
            </a:pPr>
            <a:r>
              <a:rPr lang="cs-CZ" altLang="cs-CZ" sz="2000" b="1" dirty="0" smtClean="0"/>
              <a:t>Interní fondy </a:t>
            </a:r>
            <a:r>
              <a:rPr lang="cs-CZ" altLang="cs-CZ" sz="2000" dirty="0" smtClean="0"/>
              <a:t>– na </a:t>
            </a:r>
            <a:r>
              <a:rPr lang="cs-CZ" sz="2000" dirty="0" smtClean="0"/>
              <a:t>základě </a:t>
            </a:r>
            <a:r>
              <a:rPr lang="cs-CZ" sz="2000" dirty="0"/>
              <a:t>vyhodnocení potřebnosti a adekvátnosti jednotlivých položek interních fondů pro UTB jako </a:t>
            </a:r>
            <a:r>
              <a:rPr lang="cs-CZ" sz="2000" dirty="0" smtClean="0"/>
              <a:t>celek. Konkrétní hodnoty jednotlivých interních fondů budou upřesněny v Rozpisu rozpočtu UTB na rok 2021</a:t>
            </a:r>
            <a:endParaRPr lang="cs-CZ" sz="2000" dirty="0"/>
          </a:p>
          <a:p>
            <a:pPr algn="just">
              <a:buFont typeface="Wingdings" panose="05000000000000000000" pitchFamily="2" charset="2"/>
              <a:buChar char="§"/>
              <a:defRPr/>
            </a:pPr>
            <a:r>
              <a:rPr lang="cs-CZ" sz="2000" b="1" dirty="0"/>
              <a:t>Provoz rektorátu </a:t>
            </a:r>
            <a:r>
              <a:rPr lang="cs-CZ" sz="2000" dirty="0"/>
              <a:t>– celkový objem prostředků na financování provozu rektorátu zahrnuje osobní náklady, které jsou odvozeny od aktuálního Organizačního řádu Rektorátu. Ostatní provozní náklady jsou plánovány podle počtu pracovníků a charakteru činnosti příslušného nákladového střediska</a:t>
            </a:r>
          </a:p>
          <a:p>
            <a:pPr marL="0" indent="0">
              <a:buFontTx/>
              <a:buNone/>
              <a:defRPr/>
            </a:pPr>
            <a:endParaRPr lang="cs-CZ" altLang="cs-CZ" sz="2000" dirty="0"/>
          </a:p>
          <a:p>
            <a:pPr>
              <a:buFont typeface="Wingdings" panose="05000000000000000000" pitchFamily="2" charset="2"/>
              <a:buChar char="§"/>
              <a:defRPr/>
            </a:pPr>
            <a:endParaRPr lang="cs-CZ" altLang="cs-CZ" sz="2000" dirty="0" smtClean="0"/>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p:txBody>
          <a:bodyPr/>
          <a:lstStyle/>
          <a:p>
            <a:pPr marL="0" indent="0" eaLnBrk="1" hangingPunct="1"/>
            <a:r>
              <a:rPr lang="cs-CZ" altLang="cs-CZ" sz="2400" dirty="0" smtClean="0"/>
              <a:t>Financování celouniverzitních aktivit</a:t>
            </a:r>
          </a:p>
        </p:txBody>
      </p:sp>
      <p:sp>
        <p:nvSpPr>
          <p:cNvPr id="41987" name="Rectangle 3"/>
          <p:cNvSpPr>
            <a:spLocks noGrp="1" noChangeArrowheads="1"/>
          </p:cNvSpPr>
          <p:nvPr>
            <p:ph type="body" idx="4294967295"/>
          </p:nvPr>
        </p:nvSpPr>
        <p:spPr/>
        <p:txBody>
          <a:bodyPr/>
          <a:lstStyle/>
          <a:p>
            <a:pPr algn="just" eaLnBrk="1" hangingPunct="1">
              <a:lnSpc>
                <a:spcPct val="80000"/>
              </a:lnSpc>
              <a:buFont typeface="Wingdings" panose="05000000000000000000" pitchFamily="2" charset="2"/>
              <a:buNone/>
              <a:defRPr/>
            </a:pPr>
            <a:r>
              <a:rPr lang="cs-CZ" altLang="cs-CZ" dirty="0" smtClean="0"/>
              <a:t> </a:t>
            </a:r>
            <a:r>
              <a:rPr lang="cs-CZ" altLang="cs-CZ" sz="2000" b="1" dirty="0" smtClean="0"/>
              <a:t>Objem prostředků na financování informačních zdrojů: </a:t>
            </a:r>
            <a:r>
              <a:rPr lang="cs-CZ" altLang="cs-CZ" sz="2000" dirty="0" smtClean="0"/>
              <a:t>	</a:t>
            </a:r>
          </a:p>
          <a:p>
            <a:pPr algn="just">
              <a:buFont typeface="Wingdings" panose="05000000000000000000" pitchFamily="2" charset="2"/>
              <a:buChar char="§"/>
              <a:defRPr/>
            </a:pPr>
            <a:r>
              <a:rPr lang="cs-CZ" altLang="cs-CZ" sz="2000" b="1" dirty="0" smtClean="0"/>
              <a:t>Informační zdroje </a:t>
            </a:r>
            <a:r>
              <a:rPr lang="cs-CZ" altLang="cs-CZ" sz="2000" dirty="0" smtClean="0"/>
              <a:t>– 4 </a:t>
            </a:r>
            <a:r>
              <a:rPr lang="cs-CZ" sz="2000" dirty="0" smtClean="0"/>
              <a:t>% </a:t>
            </a:r>
            <a:r>
              <a:rPr lang="cs-CZ" sz="2000" dirty="0"/>
              <a:t>finančního příspěvku na institucionální financování UTB. Strukturu jednotlivých položek informačních zdrojů pro UTB jako celek stanoví ředitel Knihovny UTB</a:t>
            </a:r>
          </a:p>
          <a:p>
            <a:pPr algn="just">
              <a:buFont typeface="Wingdings" panose="05000000000000000000" pitchFamily="2" charset="2"/>
              <a:buChar char="§"/>
              <a:defRPr/>
            </a:pPr>
            <a:r>
              <a:rPr lang="cs-CZ" sz="2000" dirty="0" smtClean="0"/>
              <a:t>Z prostředků Knihovny bude spolufinancován provoz Informačního centra Baťa na UTB </a:t>
            </a:r>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p:txBody>
          <a:bodyPr/>
          <a:lstStyle/>
          <a:p>
            <a:pPr marL="0" indent="0" eaLnBrk="1" hangingPunct="1"/>
            <a:r>
              <a:rPr lang="cs-CZ" altLang="cs-CZ" sz="2400" dirty="0" smtClean="0"/>
              <a:t>Financování celouniverzitních aktivit</a:t>
            </a:r>
          </a:p>
        </p:txBody>
      </p:sp>
      <p:sp>
        <p:nvSpPr>
          <p:cNvPr id="41987" name="Rectangle 3"/>
          <p:cNvSpPr>
            <a:spLocks noGrp="1" noChangeArrowheads="1"/>
          </p:cNvSpPr>
          <p:nvPr>
            <p:ph type="body" idx="4294967295"/>
          </p:nvPr>
        </p:nvSpPr>
        <p:spPr/>
        <p:txBody>
          <a:bodyPr/>
          <a:lstStyle/>
          <a:p>
            <a:pPr algn="just" eaLnBrk="1" hangingPunct="1">
              <a:lnSpc>
                <a:spcPct val="80000"/>
              </a:lnSpc>
              <a:buFont typeface="Wingdings" panose="05000000000000000000" pitchFamily="2" charset="2"/>
              <a:buNone/>
              <a:defRPr/>
            </a:pPr>
            <a:r>
              <a:rPr lang="cs-CZ" altLang="cs-CZ" dirty="0" smtClean="0"/>
              <a:t> </a:t>
            </a:r>
            <a:r>
              <a:rPr lang="cs-CZ" altLang="cs-CZ" sz="2000" b="1" dirty="0" smtClean="0"/>
              <a:t>Objem prostředků na financování celouniverzitních zdrojů: </a:t>
            </a:r>
            <a:endParaRPr lang="cs-CZ" altLang="cs-CZ" sz="2000" dirty="0" smtClean="0"/>
          </a:p>
          <a:p>
            <a:pPr algn="just">
              <a:buFont typeface="Wingdings" panose="05000000000000000000" pitchFamily="2" charset="2"/>
              <a:buChar char="§"/>
              <a:defRPr/>
            </a:pPr>
            <a:r>
              <a:rPr lang="cs-CZ" sz="2000" dirty="0" smtClean="0"/>
              <a:t>Celkový objem prostředků je odvozen od potřebnosti prostředků na financování (spolufinancování) akcí Stavební komise a spolufinancování výdajů (celo)univerzitních projektů z evropských programů</a:t>
            </a:r>
          </a:p>
          <a:p>
            <a:pPr algn="just">
              <a:buFont typeface="Wingdings" panose="05000000000000000000" pitchFamily="2" charset="2"/>
              <a:buChar char="§"/>
              <a:defRPr/>
            </a:pPr>
            <a:r>
              <a:rPr lang="cs-CZ" altLang="cs-CZ" sz="2000" dirty="0" smtClean="0"/>
              <a:t>Pro rok 2021 je stanoven celkový objem prostředků na </a:t>
            </a:r>
            <a:r>
              <a:rPr lang="cs-CZ" altLang="cs-CZ" sz="2000" b="1" dirty="0" smtClean="0"/>
              <a:t>45 mil. Kč</a:t>
            </a:r>
          </a:p>
          <a:p>
            <a:pPr lvl="1" algn="just">
              <a:buFont typeface="Courier New" panose="02070309020205020404" pitchFamily="49" charset="0"/>
              <a:buChar char="o"/>
              <a:defRPr/>
            </a:pPr>
            <a:r>
              <a:rPr lang="cs-CZ" altLang="cs-CZ" dirty="0" smtClean="0"/>
              <a:t>Na financování spoluúčasti UTB u projektů v rámci evropských strukturálních a investičních fondů se příspěvek pro 2021 </a:t>
            </a:r>
            <a:r>
              <a:rPr lang="cs-CZ" altLang="cs-CZ" b="1" dirty="0" smtClean="0"/>
              <a:t>nevybírá </a:t>
            </a:r>
          </a:p>
          <a:p>
            <a:pPr lvl="1" algn="just">
              <a:buFont typeface="Courier New" panose="02070309020205020404" pitchFamily="49" charset="0"/>
              <a:buChar char="o"/>
              <a:defRPr/>
            </a:pPr>
            <a:r>
              <a:rPr lang="cs-CZ" altLang="cs-CZ" i="1" dirty="0" smtClean="0">
                <a:solidFill>
                  <a:srgbClr val="C00000"/>
                </a:solidFill>
              </a:rPr>
              <a:t>Všechny projekty ESF a ERDF z OP VVV vyžadují spoluúčast příjemce min. ve výši 5 % způsobilých výdajů. Ta je hrazena centrálně i pro fakultní projekty. </a:t>
            </a:r>
          </a:p>
          <a:p>
            <a:pPr lvl="1" algn="just">
              <a:buFont typeface="Courier New" panose="02070309020205020404" pitchFamily="49" charset="0"/>
              <a:buChar char="o"/>
              <a:defRPr/>
            </a:pPr>
            <a:r>
              <a:rPr lang="cs-CZ" altLang="cs-CZ" dirty="0" smtClean="0"/>
              <a:t>Financování strategických akcí Stavební komise včetně spoluúčasti investora pro akce zařazené ministerstvem do programu „Rozvoj a obnova materiálně technické základny VVŠ“ MŠMT 133 220 objem 45 mil. Kč</a:t>
            </a:r>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p:txBody>
          <a:bodyPr/>
          <a:lstStyle/>
          <a:p>
            <a:pPr marL="0" indent="0" eaLnBrk="1" hangingPunct="1"/>
            <a:r>
              <a:rPr lang="cs-CZ" altLang="cs-CZ" sz="2400" dirty="0" smtClean="0"/>
              <a:t>Výše odvodu na celouniverzitní aktivity</a:t>
            </a:r>
          </a:p>
        </p:txBody>
      </p:sp>
      <p:sp>
        <p:nvSpPr>
          <p:cNvPr id="41987" name="Rectangle 3"/>
          <p:cNvSpPr>
            <a:spLocks noGrp="1" noChangeArrowheads="1"/>
          </p:cNvSpPr>
          <p:nvPr>
            <p:ph type="body" idx="4294967295"/>
          </p:nvPr>
        </p:nvSpPr>
        <p:spPr/>
        <p:txBody>
          <a:bodyPr/>
          <a:lstStyle/>
          <a:p>
            <a:pPr algn="just">
              <a:buFont typeface="Wingdings" panose="05000000000000000000" pitchFamily="2" charset="2"/>
              <a:buChar char="§"/>
              <a:defRPr/>
            </a:pPr>
            <a:r>
              <a:rPr lang="cs-CZ" sz="2000" dirty="0" smtClean="0"/>
              <a:t>Použit </a:t>
            </a:r>
            <a:r>
              <a:rPr lang="cs-CZ" sz="2000" b="1" dirty="0" smtClean="0"/>
              <a:t>model </a:t>
            </a:r>
            <a:r>
              <a:rPr lang="cs-CZ" sz="2000" dirty="0" smtClean="0"/>
              <a:t>aplikovaný již od roku 2019</a:t>
            </a:r>
          </a:p>
          <a:p>
            <a:pPr algn="just">
              <a:buFont typeface="Wingdings" panose="05000000000000000000" pitchFamily="2" charset="2"/>
              <a:buChar char="§"/>
              <a:defRPr/>
            </a:pPr>
            <a:r>
              <a:rPr lang="x-none" sz="2000" dirty="0" smtClean="0"/>
              <a:t>Pro </a:t>
            </a:r>
            <a:r>
              <a:rPr lang="x-none" sz="2000" dirty="0"/>
              <a:t>výpočet </a:t>
            </a:r>
            <a:r>
              <a:rPr lang="cs-CZ" sz="2000" dirty="0"/>
              <a:t>výše </a:t>
            </a:r>
            <a:r>
              <a:rPr lang="x-none" sz="2000" dirty="0"/>
              <a:t>odvodu </a:t>
            </a:r>
            <a:r>
              <a:rPr lang="cs-CZ" sz="2000" dirty="0"/>
              <a:t>jsou </a:t>
            </a:r>
            <a:r>
              <a:rPr lang="x-none" sz="2000" dirty="0"/>
              <a:t>výnosy </a:t>
            </a:r>
            <a:r>
              <a:rPr lang="cs-CZ" sz="2000" dirty="0"/>
              <a:t>organizačních jednotek </a:t>
            </a:r>
            <a:r>
              <a:rPr lang="x-none" sz="2000" dirty="0"/>
              <a:t>kategorizov</a:t>
            </a:r>
            <a:r>
              <a:rPr lang="cs-CZ" sz="2000" dirty="0" err="1"/>
              <a:t>ány</a:t>
            </a:r>
            <a:r>
              <a:rPr lang="cs-CZ" sz="2000" dirty="0"/>
              <a:t> </a:t>
            </a:r>
            <a:r>
              <a:rPr lang="x-none" sz="2000" dirty="0"/>
              <a:t>v tom smyslu, že </a:t>
            </a:r>
            <a:r>
              <a:rPr lang="cs-CZ" sz="2000" dirty="0" smtClean="0"/>
              <a:t>je </a:t>
            </a:r>
            <a:r>
              <a:rPr lang="cs-CZ" sz="2000" dirty="0"/>
              <a:t>vytvořeno několik pásem výnosů a z nich bude odvod v různé </a:t>
            </a:r>
            <a:r>
              <a:rPr lang="cs-CZ" sz="2000" dirty="0" smtClean="0"/>
              <a:t>výši</a:t>
            </a:r>
          </a:p>
          <a:p>
            <a:pPr lvl="1" algn="just">
              <a:buFont typeface="Courier New" panose="02070309020205020404" pitchFamily="49" charset="0"/>
              <a:buChar char="o"/>
              <a:defRPr/>
            </a:pPr>
            <a:r>
              <a:rPr lang="cs-CZ" dirty="0"/>
              <a:t>k</a:t>
            </a:r>
            <a:r>
              <a:rPr lang="cs-CZ" dirty="0" smtClean="0"/>
              <a:t>ategorie A, B, C, D, E</a:t>
            </a:r>
          </a:p>
          <a:p>
            <a:pPr algn="just">
              <a:buFont typeface="Wingdings" panose="05000000000000000000" pitchFamily="2" charset="2"/>
              <a:buChar char="§"/>
              <a:defRPr/>
            </a:pPr>
            <a:r>
              <a:rPr lang="x-none" sz="2000" dirty="0" smtClean="0"/>
              <a:t>Cíl </a:t>
            </a:r>
            <a:r>
              <a:rPr lang="x-none" sz="2000" dirty="0"/>
              <a:t>je podporovat ty činnosti a jednotky, kde dochází k získání dalších finančních prostředků, nižší mírou „interního zdanění</a:t>
            </a:r>
            <a:r>
              <a:rPr lang="x-none" sz="2000" dirty="0" smtClean="0"/>
              <a:t>“</a:t>
            </a:r>
            <a:endParaRPr lang="cs-CZ" sz="2000" dirty="0" smtClean="0"/>
          </a:p>
          <a:p>
            <a:pPr marL="0" indent="0" algn="just">
              <a:buFontTx/>
              <a:buNone/>
              <a:defRPr/>
            </a:pPr>
            <a:endParaRPr lang="cs-CZ" altLang="cs-CZ" dirty="0" smtClean="0"/>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p:txBody>
          <a:bodyPr/>
          <a:lstStyle/>
          <a:p>
            <a:pPr marL="0" indent="0" eaLnBrk="1" hangingPunct="1"/>
            <a:r>
              <a:rPr lang="cs-CZ" altLang="cs-CZ" sz="2400" dirty="0" smtClean="0"/>
              <a:t>Výše odvodu na celouniverzitní aktivity</a:t>
            </a:r>
          </a:p>
        </p:txBody>
      </p:sp>
      <p:sp>
        <p:nvSpPr>
          <p:cNvPr id="41987" name="Rectangle 3"/>
          <p:cNvSpPr>
            <a:spLocks noGrp="1" noChangeArrowheads="1"/>
          </p:cNvSpPr>
          <p:nvPr>
            <p:ph type="body" idx="4294967295"/>
          </p:nvPr>
        </p:nvSpPr>
        <p:spPr/>
        <p:txBody>
          <a:bodyPr/>
          <a:lstStyle/>
          <a:p>
            <a:pPr algn="just" eaLnBrk="1" hangingPunct="1">
              <a:lnSpc>
                <a:spcPct val="80000"/>
              </a:lnSpc>
              <a:buFont typeface="Wingdings" panose="05000000000000000000" pitchFamily="2" charset="2"/>
              <a:buNone/>
              <a:defRPr/>
            </a:pPr>
            <a:r>
              <a:rPr lang="cs-CZ" sz="2000" b="1" dirty="0" smtClean="0"/>
              <a:t>K</a:t>
            </a:r>
            <a:r>
              <a:rPr lang="x-none" sz="2000" b="1" dirty="0" smtClean="0"/>
              <a:t>ategorie A</a:t>
            </a:r>
            <a:r>
              <a:rPr lang="x-none" sz="2000" dirty="0" smtClean="0"/>
              <a:t>:</a:t>
            </a:r>
            <a:r>
              <a:rPr lang="cs-CZ" sz="2000" dirty="0" smtClean="0"/>
              <a:t>	</a:t>
            </a:r>
            <a:r>
              <a:rPr lang="x-none" sz="2000" u="sng" dirty="0" smtClean="0"/>
              <a:t>„hlavní“ výnosy </a:t>
            </a:r>
            <a:r>
              <a:rPr lang="x-none" sz="2000" dirty="0" smtClean="0"/>
              <a:t>(1100, 2102, 2110, …) </a:t>
            </a:r>
            <a:endParaRPr lang="cs-CZ" sz="2000" dirty="0"/>
          </a:p>
          <a:p>
            <a:pPr algn="just" eaLnBrk="1" hangingPunct="1">
              <a:lnSpc>
                <a:spcPct val="80000"/>
              </a:lnSpc>
              <a:buFont typeface="Wingdings" panose="05000000000000000000" pitchFamily="2" charset="2"/>
              <a:buNone/>
              <a:defRPr/>
            </a:pPr>
            <a:endParaRPr lang="cs-CZ" sz="2000" b="1" dirty="0" smtClean="0"/>
          </a:p>
          <a:p>
            <a:pPr algn="just" eaLnBrk="1" hangingPunct="1">
              <a:lnSpc>
                <a:spcPct val="80000"/>
              </a:lnSpc>
              <a:buFont typeface="Wingdings" panose="05000000000000000000" pitchFamily="2" charset="2"/>
              <a:buNone/>
              <a:defRPr/>
            </a:pPr>
            <a:r>
              <a:rPr lang="x-none" sz="2000" b="1" dirty="0" smtClean="0"/>
              <a:t>Kategorie</a:t>
            </a:r>
            <a:r>
              <a:rPr lang="cs-CZ" sz="2000" b="1" dirty="0" smtClean="0"/>
              <a:t> </a:t>
            </a:r>
            <a:r>
              <a:rPr lang="x-none" sz="2000" b="1" dirty="0" smtClean="0"/>
              <a:t>B</a:t>
            </a:r>
            <a:r>
              <a:rPr lang="x-none" sz="2000" dirty="0" smtClean="0"/>
              <a:t>:</a:t>
            </a:r>
            <a:r>
              <a:rPr lang="cs-CZ" sz="2000" dirty="0" smtClean="0"/>
              <a:t>  	</a:t>
            </a:r>
            <a:r>
              <a:rPr lang="cs-CZ" sz="2000" u="sng" dirty="0" smtClean="0"/>
              <a:t>standardní výnosy</a:t>
            </a:r>
            <a:r>
              <a:rPr lang="cs-CZ" sz="2000" dirty="0" smtClean="0"/>
              <a:t> </a:t>
            </a:r>
          </a:p>
          <a:p>
            <a:pPr algn="just" eaLnBrk="1" hangingPunct="1">
              <a:lnSpc>
                <a:spcPct val="80000"/>
              </a:lnSpc>
              <a:buFont typeface="Wingdings" panose="05000000000000000000" pitchFamily="2" charset="2"/>
              <a:buNone/>
              <a:defRPr/>
            </a:pPr>
            <a:r>
              <a:rPr lang="cs-CZ" sz="2000" dirty="0"/>
              <a:t>	</a:t>
            </a:r>
            <a:r>
              <a:rPr lang="cs-CZ" sz="2000" dirty="0" smtClean="0"/>
              <a:t>		</a:t>
            </a:r>
            <a:r>
              <a:rPr lang="x-none" sz="2000" u="sng" dirty="0" smtClean="0"/>
              <a:t>projektové </a:t>
            </a:r>
            <a:r>
              <a:rPr lang="x-none" sz="2000" u="sng" dirty="0"/>
              <a:t>výnosy u projektů </a:t>
            </a:r>
            <a:r>
              <a:rPr lang="x-none" sz="2000" u="sng" dirty="0" smtClean="0"/>
              <a:t>výhradně </a:t>
            </a:r>
            <a:r>
              <a:rPr lang="x-none" sz="2000" u="sng" dirty="0"/>
              <a:t>neinvestičních </a:t>
            </a:r>
            <a:r>
              <a:rPr lang="cs-CZ" sz="2000" dirty="0" smtClean="0"/>
              <a:t>		</a:t>
            </a:r>
            <a:r>
              <a:rPr lang="x-none" sz="2000" dirty="0" smtClean="0"/>
              <a:t>(</a:t>
            </a:r>
            <a:r>
              <a:rPr lang="x-none" sz="2000" dirty="0"/>
              <a:t>typově </a:t>
            </a:r>
            <a:r>
              <a:rPr lang="cs-CZ" sz="2000" dirty="0" smtClean="0"/>
              <a:t>projekty </a:t>
            </a:r>
            <a:r>
              <a:rPr lang="cs-CZ" sz="2000" dirty="0"/>
              <a:t>financované </a:t>
            </a:r>
            <a:r>
              <a:rPr lang="cs-CZ" sz="2000" dirty="0" smtClean="0"/>
              <a:t>z ESIF</a:t>
            </a:r>
            <a:r>
              <a:rPr lang="x-none" sz="2000" dirty="0" smtClean="0"/>
              <a:t>)</a:t>
            </a:r>
            <a:r>
              <a:rPr lang="cs-CZ" sz="2000" dirty="0" smtClean="0"/>
              <a:t> </a:t>
            </a:r>
          </a:p>
          <a:p>
            <a:pPr algn="just" eaLnBrk="1" hangingPunct="1">
              <a:lnSpc>
                <a:spcPct val="80000"/>
              </a:lnSpc>
              <a:buFont typeface="Wingdings" panose="05000000000000000000" pitchFamily="2" charset="2"/>
              <a:buNone/>
              <a:defRPr/>
            </a:pPr>
            <a:r>
              <a:rPr lang="cs-CZ" sz="2000" dirty="0"/>
              <a:t>		</a:t>
            </a:r>
            <a:r>
              <a:rPr lang="cs-CZ" sz="2000" dirty="0" smtClean="0"/>
              <a:t>	</a:t>
            </a:r>
            <a:r>
              <a:rPr lang="x-none" sz="2000" u="sng" dirty="0" smtClean="0"/>
              <a:t>nízkorežijní </a:t>
            </a:r>
            <a:r>
              <a:rPr lang="x-none" sz="2000" u="sng" dirty="0"/>
              <a:t>projekty </a:t>
            </a:r>
            <a:r>
              <a:rPr lang="x-none" sz="2000" dirty="0"/>
              <a:t>(převážně tam, </a:t>
            </a:r>
            <a:r>
              <a:rPr lang="x-none" sz="2000" dirty="0" smtClean="0"/>
              <a:t>kde</a:t>
            </a:r>
            <a:r>
              <a:rPr lang="cs-CZ" sz="2000" dirty="0" smtClean="0"/>
              <a:t> </a:t>
            </a:r>
            <a:r>
              <a:rPr lang="x-none" sz="2000" dirty="0" smtClean="0"/>
              <a:t>poskytovatel </a:t>
            </a:r>
            <a:r>
              <a:rPr lang="cs-CZ" sz="2000" dirty="0" smtClean="0"/>
              <a:t>		</a:t>
            </a:r>
            <a:r>
              <a:rPr lang="x-none" sz="2000" dirty="0" smtClean="0"/>
              <a:t>uznává </a:t>
            </a:r>
            <a:r>
              <a:rPr lang="x-none" sz="2000" dirty="0"/>
              <a:t>nepřímé náklady jenom do </a:t>
            </a:r>
            <a:r>
              <a:rPr lang="x-none" sz="2000" dirty="0" smtClean="0"/>
              <a:t>nějaké</a:t>
            </a:r>
            <a:r>
              <a:rPr lang="x-none" sz="2000" dirty="0"/>
              <a:t>, ve skutečnosti </a:t>
            </a:r>
            <a:r>
              <a:rPr lang="cs-CZ" sz="2000" dirty="0" smtClean="0"/>
              <a:t>		</a:t>
            </a:r>
            <a:r>
              <a:rPr lang="x-none" sz="2000" dirty="0" smtClean="0"/>
              <a:t>nereálně </a:t>
            </a:r>
            <a:r>
              <a:rPr lang="x-none" sz="2000" dirty="0"/>
              <a:t>nízké </a:t>
            </a:r>
            <a:r>
              <a:rPr lang="x-none" sz="2000" dirty="0" smtClean="0"/>
              <a:t>výše)</a:t>
            </a:r>
            <a:endParaRPr lang="cs-CZ" sz="2000" dirty="0" smtClean="0"/>
          </a:p>
          <a:p>
            <a:pPr algn="just" eaLnBrk="1" hangingPunct="1">
              <a:lnSpc>
                <a:spcPct val="80000"/>
              </a:lnSpc>
              <a:buFont typeface="Wingdings" panose="05000000000000000000" pitchFamily="2" charset="2"/>
              <a:buNone/>
              <a:defRPr/>
            </a:pPr>
            <a:endParaRPr lang="cs-CZ" sz="2000" b="1" dirty="0" smtClean="0"/>
          </a:p>
          <a:p>
            <a:pPr algn="just" eaLnBrk="1" hangingPunct="1">
              <a:lnSpc>
                <a:spcPct val="80000"/>
              </a:lnSpc>
              <a:buFont typeface="Wingdings" panose="05000000000000000000" pitchFamily="2" charset="2"/>
              <a:buNone/>
              <a:defRPr/>
            </a:pPr>
            <a:r>
              <a:rPr lang="x-none" sz="2000" b="1" dirty="0" smtClean="0"/>
              <a:t>Kategorie C</a:t>
            </a:r>
            <a:r>
              <a:rPr lang="x-none" sz="2000" dirty="0" smtClean="0"/>
              <a:t>: </a:t>
            </a:r>
            <a:r>
              <a:rPr lang="cs-CZ" sz="2000" dirty="0" smtClean="0"/>
              <a:t> 	</a:t>
            </a:r>
            <a:r>
              <a:rPr lang="cs-CZ" sz="2000" u="sng" dirty="0" smtClean="0"/>
              <a:t>výnosy ze stravování </a:t>
            </a:r>
            <a:r>
              <a:rPr lang="cs-CZ" sz="2000" dirty="0" smtClean="0"/>
              <a:t>(3100, 3501, 3505)</a:t>
            </a:r>
          </a:p>
          <a:p>
            <a:pPr algn="just" eaLnBrk="1" hangingPunct="1">
              <a:lnSpc>
                <a:spcPct val="80000"/>
              </a:lnSpc>
              <a:buFont typeface="Wingdings" panose="05000000000000000000" pitchFamily="2" charset="2"/>
              <a:buNone/>
              <a:defRPr/>
            </a:pPr>
            <a:endParaRPr lang="cs-CZ" sz="2000" b="1" dirty="0" smtClean="0"/>
          </a:p>
          <a:p>
            <a:pPr algn="just" eaLnBrk="1" hangingPunct="1">
              <a:lnSpc>
                <a:spcPct val="80000"/>
              </a:lnSpc>
              <a:buFont typeface="Wingdings" panose="05000000000000000000" pitchFamily="2" charset="2"/>
              <a:buNone/>
              <a:defRPr/>
            </a:pPr>
            <a:r>
              <a:rPr lang="x-none" sz="2000" b="1" dirty="0" smtClean="0"/>
              <a:t>Kategorie </a:t>
            </a:r>
            <a:r>
              <a:rPr lang="x-none" sz="2000" b="1" dirty="0"/>
              <a:t>D</a:t>
            </a:r>
            <a:r>
              <a:rPr lang="x-none" sz="2000" dirty="0"/>
              <a:t>: </a:t>
            </a:r>
            <a:r>
              <a:rPr lang="cs-CZ" sz="2000" dirty="0" smtClean="0"/>
              <a:t> 	</a:t>
            </a:r>
            <a:r>
              <a:rPr lang="cs-CZ" sz="2000" u="sng" dirty="0" smtClean="0"/>
              <a:t>vědecké projekty </a:t>
            </a:r>
            <a:r>
              <a:rPr lang="cs-CZ" sz="2000" dirty="0" smtClean="0"/>
              <a:t>(např. </a:t>
            </a:r>
            <a:r>
              <a:rPr lang="cs-CZ" sz="2000" dirty="0" err="1" smtClean="0"/>
              <a:t>Horizon</a:t>
            </a:r>
            <a:r>
              <a:rPr lang="cs-CZ" sz="2000" dirty="0" smtClean="0"/>
              <a:t>, GAČR, TAČR, NPU atd.)</a:t>
            </a:r>
          </a:p>
          <a:p>
            <a:pPr algn="just" eaLnBrk="1" hangingPunct="1">
              <a:lnSpc>
                <a:spcPct val="80000"/>
              </a:lnSpc>
              <a:buFont typeface="Wingdings" panose="05000000000000000000" pitchFamily="2" charset="2"/>
              <a:buNone/>
              <a:defRPr/>
            </a:pPr>
            <a:r>
              <a:rPr lang="cs-CZ" sz="2000" dirty="0" smtClean="0"/>
              <a:t>                          	</a:t>
            </a:r>
            <a:r>
              <a:rPr lang="cs-CZ" sz="2000" u="sng" dirty="0" smtClean="0"/>
              <a:t>projekty </a:t>
            </a:r>
            <a:r>
              <a:rPr lang="cs-CZ" sz="2000" u="sng" dirty="0"/>
              <a:t>s nulovou výší režie </a:t>
            </a:r>
            <a:r>
              <a:rPr lang="x-none" sz="2000" dirty="0"/>
              <a:t>(tam, kde </a:t>
            </a:r>
            <a:r>
              <a:rPr lang="x-none" sz="2000" dirty="0" smtClean="0"/>
              <a:t>s</a:t>
            </a:r>
            <a:r>
              <a:rPr lang="cs-CZ" sz="2000" dirty="0" smtClean="0"/>
              <a:t>e </a:t>
            </a:r>
            <a:r>
              <a:rPr lang="x-none" sz="2000" dirty="0" smtClean="0"/>
              <a:t>poskytovatel </a:t>
            </a:r>
            <a:r>
              <a:rPr lang="cs-CZ" sz="2000" dirty="0" smtClean="0"/>
              <a:t>		</a:t>
            </a:r>
            <a:r>
              <a:rPr lang="x-none" sz="2000" dirty="0" smtClean="0"/>
              <a:t>domnívá</a:t>
            </a:r>
            <a:r>
              <a:rPr lang="x-none" sz="2000" dirty="0"/>
              <a:t>, že věci jdou udělat bez </a:t>
            </a:r>
            <a:r>
              <a:rPr lang="x-none" sz="2000" dirty="0" smtClean="0"/>
              <a:t>nepřímých nákladů)</a:t>
            </a:r>
            <a:endParaRPr lang="cs-CZ" sz="2000" dirty="0"/>
          </a:p>
          <a:p>
            <a:pPr algn="just" eaLnBrk="1" hangingPunct="1">
              <a:lnSpc>
                <a:spcPct val="80000"/>
              </a:lnSpc>
              <a:buFont typeface="Wingdings" panose="05000000000000000000" pitchFamily="2" charset="2"/>
              <a:buNone/>
              <a:defRPr/>
            </a:pPr>
            <a:endParaRPr lang="cs-CZ" sz="2000" b="1" dirty="0" smtClean="0"/>
          </a:p>
          <a:p>
            <a:pPr algn="just" eaLnBrk="1" hangingPunct="1">
              <a:lnSpc>
                <a:spcPct val="80000"/>
              </a:lnSpc>
              <a:buFont typeface="Wingdings" panose="05000000000000000000" pitchFamily="2" charset="2"/>
              <a:buNone/>
              <a:defRPr/>
            </a:pPr>
            <a:r>
              <a:rPr lang="x-none" sz="2000" b="1" dirty="0" smtClean="0"/>
              <a:t>Kategorie E</a:t>
            </a:r>
            <a:r>
              <a:rPr lang="x-none" sz="2000" dirty="0" smtClean="0"/>
              <a:t>:</a:t>
            </a:r>
            <a:r>
              <a:rPr lang="cs-CZ" sz="2000" dirty="0" smtClean="0"/>
              <a:t>  	</a:t>
            </a:r>
            <a:r>
              <a:rPr lang="x-none" sz="2000" u="sng" dirty="0" smtClean="0"/>
              <a:t>investiční projekty</a:t>
            </a:r>
            <a:r>
              <a:rPr lang="cs-CZ" sz="2000" u="sng" dirty="0" smtClean="0"/>
              <a:t> </a:t>
            </a:r>
            <a:r>
              <a:rPr lang="x-none" sz="2000" u="sng" dirty="0" smtClean="0"/>
              <a:t>typově </a:t>
            </a:r>
            <a:r>
              <a:rPr lang="cs-CZ" sz="2000" u="sng" dirty="0" smtClean="0"/>
              <a:t>OP VVV ERDF, OP ŽP </a:t>
            </a:r>
            <a:r>
              <a:rPr lang="cs-CZ" sz="2000" dirty="0" smtClean="0"/>
              <a:t>(mimo 		investiční projekty celouniverzitního charakteru)</a:t>
            </a:r>
          </a:p>
          <a:p>
            <a:pPr algn="just">
              <a:buFont typeface="Wingdings" panose="05000000000000000000" pitchFamily="2" charset="2"/>
              <a:buChar char="§"/>
              <a:defRPr/>
            </a:pPr>
            <a:endParaRPr lang="cs-CZ" altLang="cs-CZ" dirty="0" smtClean="0"/>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p:txBody>
          <a:bodyPr/>
          <a:lstStyle/>
          <a:p>
            <a:pPr marL="0" indent="0" eaLnBrk="1" hangingPunct="1"/>
            <a:r>
              <a:rPr lang="cs-CZ" altLang="cs-CZ" sz="2400" dirty="0" smtClean="0"/>
              <a:t>Výše odvodu na celouniverzitní aktivity</a:t>
            </a:r>
          </a:p>
        </p:txBody>
      </p:sp>
      <p:sp>
        <p:nvSpPr>
          <p:cNvPr id="54275" name="Rectangle 3"/>
          <p:cNvSpPr>
            <a:spLocks noGrp="1" noChangeArrowheads="1"/>
          </p:cNvSpPr>
          <p:nvPr>
            <p:ph type="body" idx="4294967295"/>
          </p:nvPr>
        </p:nvSpPr>
        <p:spPr/>
        <p:txBody>
          <a:bodyPr/>
          <a:lstStyle/>
          <a:p>
            <a:pPr algn="just">
              <a:buFont typeface="Wingdings" panose="05000000000000000000" pitchFamily="2" charset="2"/>
              <a:buChar char="§"/>
            </a:pPr>
            <a:r>
              <a:rPr lang="cs-CZ" altLang="cs-CZ" sz="2000" dirty="0" smtClean="0"/>
              <a:t>Způsob realizace: pro stanovení odvodu je u výnosů jednotlivých kategorií započtena různá váha započitatelnosti konkrétního výnosu. Následně je potom z výše takto upravených (snížených) výnosů stanovena výše odvodu</a:t>
            </a:r>
          </a:p>
          <a:p>
            <a:pPr algn="just">
              <a:buFont typeface="Wingdings" panose="05000000000000000000" pitchFamily="2" charset="2"/>
              <a:buChar char="§"/>
            </a:pPr>
            <a:r>
              <a:rPr lang="cs-CZ" altLang="cs-CZ" sz="2000" b="1" dirty="0" smtClean="0"/>
              <a:t>Nové stanovení váhy </a:t>
            </a:r>
            <a:r>
              <a:rPr lang="cs-CZ" altLang="cs-CZ" sz="2000" dirty="0" smtClean="0"/>
              <a:t>započitatelnosti výnosů:</a:t>
            </a:r>
          </a:p>
          <a:p>
            <a:pPr marL="1252538" lvl="2" indent="-338138" algn="just">
              <a:buFont typeface="Courier New" panose="02070309020205020404" pitchFamily="49" charset="0"/>
              <a:buChar char="o"/>
            </a:pPr>
            <a:r>
              <a:rPr lang="cs-CZ" altLang="cs-CZ" sz="2000" dirty="0" smtClean="0"/>
              <a:t>kategorie A:	1,00</a:t>
            </a:r>
          </a:p>
          <a:p>
            <a:pPr marL="1252538" lvl="2" indent="-338138" algn="just">
              <a:buFont typeface="Courier New" panose="02070309020205020404" pitchFamily="49" charset="0"/>
              <a:buChar char="o"/>
            </a:pPr>
            <a:r>
              <a:rPr lang="cs-CZ" altLang="cs-CZ" sz="2000" dirty="0" smtClean="0"/>
              <a:t>kategorie B:	0,60</a:t>
            </a:r>
          </a:p>
          <a:p>
            <a:pPr marL="1252538" lvl="2" indent="-338138" algn="just">
              <a:buFont typeface="Courier New" panose="02070309020205020404" pitchFamily="49" charset="0"/>
              <a:buChar char="o"/>
            </a:pPr>
            <a:r>
              <a:rPr lang="cs-CZ" altLang="cs-CZ" sz="2000" dirty="0" smtClean="0"/>
              <a:t>kategorie C:	0,50</a:t>
            </a:r>
          </a:p>
          <a:p>
            <a:pPr marL="1252538" lvl="2" indent="-338138" algn="just">
              <a:buFont typeface="Courier New" panose="02070309020205020404" pitchFamily="49" charset="0"/>
              <a:buChar char="o"/>
            </a:pPr>
            <a:r>
              <a:rPr lang="cs-CZ" altLang="cs-CZ" sz="2000" b="1" dirty="0" smtClean="0">
                <a:solidFill>
                  <a:srgbClr val="C00000"/>
                </a:solidFill>
              </a:rPr>
              <a:t>kategorie D:	0,30</a:t>
            </a:r>
          </a:p>
          <a:p>
            <a:pPr marL="1252538" lvl="2" indent="-338138" algn="just">
              <a:buFont typeface="Courier New" panose="02070309020205020404" pitchFamily="49" charset="0"/>
              <a:buChar char="o"/>
            </a:pPr>
            <a:r>
              <a:rPr lang="cs-CZ" altLang="cs-CZ" sz="2000" dirty="0" smtClean="0"/>
              <a:t>kategorie E:	0,30</a:t>
            </a:r>
          </a:p>
          <a:p>
            <a:pPr algn="just">
              <a:buFont typeface="Wingdings" panose="05000000000000000000" pitchFamily="2" charset="2"/>
              <a:buChar char="§"/>
            </a:pPr>
            <a:endParaRPr lang="cs-CZ" altLang="cs-CZ"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Nadpis 1"/>
          <p:cNvSpPr>
            <a:spLocks noGrp="1"/>
          </p:cNvSpPr>
          <p:nvPr>
            <p:ph type="title"/>
          </p:nvPr>
        </p:nvSpPr>
        <p:spPr/>
        <p:txBody>
          <a:bodyPr/>
          <a:lstStyle/>
          <a:p>
            <a:r>
              <a:rPr lang="cs-CZ" altLang="cs-CZ" sz="2400" dirty="0" smtClean="0"/>
              <a:t>Kategorizace výnosů</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1300566743"/>
              </p:ext>
            </p:extLst>
          </p:nvPr>
        </p:nvGraphicFramePr>
        <p:xfrm>
          <a:off x="179512" y="1196752"/>
          <a:ext cx="8713787" cy="5508615"/>
        </p:xfrm>
        <a:graphic>
          <a:graphicData uri="http://schemas.openxmlformats.org/drawingml/2006/table">
            <a:tbl>
              <a:tblPr firstRow="1" bandRow="1">
                <a:tableStyleId>{5C22544A-7EE6-4342-B048-85BDC9FD1C3A}</a:tableStyleId>
              </a:tblPr>
              <a:tblGrid>
                <a:gridCol w="2232372">
                  <a:extLst>
                    <a:ext uri="{9D8B030D-6E8A-4147-A177-3AD203B41FA5}">
                      <a16:colId xmlns="" xmlns:a16="http://schemas.microsoft.com/office/drawing/2014/main" val="20000"/>
                    </a:ext>
                  </a:extLst>
                </a:gridCol>
                <a:gridCol w="6481415">
                  <a:extLst>
                    <a:ext uri="{9D8B030D-6E8A-4147-A177-3AD203B41FA5}">
                      <a16:colId xmlns="" xmlns:a16="http://schemas.microsoft.com/office/drawing/2014/main" val="20001"/>
                    </a:ext>
                  </a:extLst>
                </a:gridCol>
              </a:tblGrid>
              <a:tr h="367241">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Název zdroje</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extLst>
                  <a:ext uri="{0D108BD9-81ED-4DB2-BD59-A6C34878D82A}">
                    <a16:rowId xmlns="" xmlns:a16="http://schemas.microsoft.com/office/drawing/2014/main" val="10000"/>
                  </a:ext>
                </a:extLst>
              </a:tr>
              <a:tr h="367241">
                <a:tc rowSpan="14">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A</a:t>
                      </a:r>
                    </a:p>
                  </a:txBody>
                  <a:tcPr marL="64804" marR="64804" marT="0" marB="0" anchor="ctr" horzOverflow="overflow">
                    <a:solidFill>
                      <a:schemeClr val="accent5">
                        <a:lumMod val="90000"/>
                      </a:schemeClr>
                    </a:solid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1100  Vzdělávací činnost</a:t>
                      </a:r>
                    </a:p>
                  </a:txBody>
                  <a:tcPr marL="68580" marR="68580" marT="0" marB="0" anchor="ctr" horzOverflow="overflow"/>
                </a:tc>
                <a:extLst>
                  <a:ext uri="{0D108BD9-81ED-4DB2-BD59-A6C34878D82A}">
                    <a16:rowId xmlns="" xmlns:a16="http://schemas.microsoft.com/office/drawing/2014/main" val="10001"/>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1101  Vzdělávací projekty a programy - příspěvek</a:t>
                      </a:r>
                    </a:p>
                  </a:txBody>
                  <a:tcPr marL="68580" marR="68580" marT="0" marB="0" anchor="ctr" horzOverflow="overflow"/>
                </a:tc>
                <a:extLst>
                  <a:ext uri="{0D108BD9-81ED-4DB2-BD59-A6C34878D82A}">
                    <a16:rowId xmlns="" xmlns:a16="http://schemas.microsoft.com/office/drawing/2014/main" val="10002"/>
                  </a:ext>
                </a:extLst>
              </a:tr>
              <a:tr h="367241">
                <a:tc vMerge="1">
                  <a:txBody>
                    <a:bodyPr/>
                    <a:lstStyle/>
                    <a:p>
                      <a:endParaRPr lang="cs-CZ"/>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1105  Fond umělecké činnosti </a:t>
                      </a:r>
                    </a:p>
                  </a:txBody>
                  <a:tcPr marL="68580" marR="68580" marT="0" marB="0" anchor="ctr" horzOverflow="overflow"/>
                </a:tc>
                <a:extLst>
                  <a:ext uri="{0D108BD9-81ED-4DB2-BD59-A6C34878D82A}">
                    <a16:rowId xmlns="" xmlns:a16="http://schemas.microsoft.com/office/drawing/2014/main" val="2724405670"/>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1230  Vzdělávání - programy ostatní</a:t>
                      </a:r>
                    </a:p>
                  </a:txBody>
                  <a:tcPr marL="68580" marR="68580" marT="0" marB="0" anchor="ctr" horzOverflow="overflow"/>
                </a:tc>
                <a:extLst>
                  <a:ext uri="{0D108BD9-81ED-4DB2-BD59-A6C34878D82A}">
                    <a16:rowId xmlns="" xmlns:a16="http://schemas.microsoft.com/office/drawing/2014/main" val="10003"/>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1502  Vlastní zdroje UTB - poplatky studentů</a:t>
                      </a:r>
                    </a:p>
                  </a:txBody>
                  <a:tcPr marL="68580" marR="68580" marT="0" marB="0" anchor="ctr" horzOverflow="overflow"/>
                </a:tc>
                <a:extLst>
                  <a:ext uri="{0D108BD9-81ED-4DB2-BD59-A6C34878D82A}">
                    <a16:rowId xmlns="" xmlns:a16="http://schemas.microsoft.com/office/drawing/2014/main" val="10004"/>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1503  Vydavatelská a nakladatelská činnost</a:t>
                      </a:r>
                    </a:p>
                  </a:txBody>
                  <a:tcPr marL="68580" marR="68580" marT="0" marB="0" anchor="ctr" horzOverflow="overflow"/>
                </a:tc>
                <a:extLst>
                  <a:ext uri="{0D108BD9-81ED-4DB2-BD59-A6C34878D82A}">
                    <a16:rowId xmlns="" xmlns:a16="http://schemas.microsoft.com/office/drawing/2014/main" val="10005"/>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1505  Výnosy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vzděl</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činnosti - ostatní - s nárokem</a:t>
                      </a:r>
                    </a:p>
                  </a:txBody>
                  <a:tcPr marL="68580" marR="68580" marT="0" marB="0" anchor="ctr" horzOverflow="overflow"/>
                </a:tc>
                <a:extLst>
                  <a:ext uri="{0D108BD9-81ED-4DB2-BD59-A6C34878D82A}">
                    <a16:rowId xmlns="" xmlns:a16="http://schemas.microsoft.com/office/drawing/2014/main" val="10006"/>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1506  Výnosy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vzděl</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činnosti - ostatní - bez nároku</a:t>
                      </a:r>
                    </a:p>
                  </a:txBody>
                  <a:tcPr marL="68580" marR="68580" marT="0" marB="0" anchor="ctr" horzOverflow="overflow"/>
                </a:tc>
                <a:extLst>
                  <a:ext uri="{0D108BD9-81ED-4DB2-BD59-A6C34878D82A}">
                    <a16:rowId xmlns="" xmlns:a16="http://schemas.microsoft.com/office/drawing/2014/main" val="10007"/>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1530  Výnosy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vzděl</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činnosti - ostatní</a:t>
                      </a:r>
                    </a:p>
                  </a:txBody>
                  <a:tcPr marL="68580" marR="68580" marT="0" marB="0" anchor="ctr" horzOverflow="overflow"/>
                </a:tc>
                <a:extLst>
                  <a:ext uri="{0D108BD9-81ED-4DB2-BD59-A6C34878D82A}">
                    <a16:rowId xmlns="" xmlns:a16="http://schemas.microsoft.com/office/drawing/2014/main" val="10008"/>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2102  IP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VaV</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 rozvoj organizace</a:t>
                      </a:r>
                    </a:p>
                  </a:txBody>
                  <a:tcPr marL="68580" marR="68580" marT="0" marB="0" anchor="ctr" horzOverflow="overflow"/>
                </a:tc>
                <a:extLst>
                  <a:ext uri="{0D108BD9-81ED-4DB2-BD59-A6C34878D82A}">
                    <a16:rowId xmlns="" xmlns:a16="http://schemas.microsoft.com/office/drawing/2014/main" val="10009"/>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2110  Specifický vysokoškolský výzkum</a:t>
                      </a:r>
                    </a:p>
                  </a:txBody>
                  <a:tcPr marL="68580" marR="68580" marT="0" marB="0" anchor="ctr" horzOverflow="overflow"/>
                </a:tc>
                <a:extLst>
                  <a:ext uri="{0D108BD9-81ED-4DB2-BD59-A6C34878D82A}">
                    <a16:rowId xmlns="" xmlns:a16="http://schemas.microsoft.com/office/drawing/2014/main" val="10010"/>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3503  Služby KMZ</a:t>
                      </a:r>
                    </a:p>
                  </a:txBody>
                  <a:tcPr marL="68580" marR="68580" marT="0" marB="0" anchor="ctr" horzOverflow="overflow"/>
                </a:tc>
                <a:extLst>
                  <a:ext uri="{0D108BD9-81ED-4DB2-BD59-A6C34878D82A}">
                    <a16:rowId xmlns="" xmlns:a16="http://schemas.microsoft.com/office/drawing/2014/main" val="10011"/>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rPr>
                        <a:t>3504  Služby KMZ - ubytování studentů</a:t>
                      </a:r>
                      <a:endPar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endParaRPr>
                    </a:p>
                  </a:txBody>
                  <a:tcPr marL="64804" marR="64804" marT="0" marB="0" anchor="ctr" horzOverflow="overflow"/>
                </a:tc>
                <a:extLst>
                  <a:ext uri="{0D108BD9-81ED-4DB2-BD59-A6C34878D82A}">
                    <a16:rowId xmlns="" xmlns:a16="http://schemas.microsoft.com/office/drawing/2014/main" val="10012"/>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3530  Ostatní výnosy KMZ</a:t>
                      </a:r>
                    </a:p>
                  </a:txBody>
                  <a:tcPr marL="68580" marR="68580" marT="0" marB="0" anchor="ctr" horzOverflow="overflow"/>
                </a:tc>
                <a:extLst>
                  <a:ext uri="{0D108BD9-81ED-4DB2-BD59-A6C34878D82A}">
                    <a16:rowId xmlns="" xmlns:a16="http://schemas.microsoft.com/office/drawing/2014/main" val="10013"/>
                  </a:ext>
                </a:extLst>
              </a:tr>
            </a:tbl>
          </a:graphicData>
        </a:graphic>
      </p:graphicFrame>
    </p:spTree>
    <p:extLst>
      <p:ext uri="{BB962C8B-B14F-4D97-AF65-F5344CB8AC3E}">
        <p14:creationId xmlns:p14="http://schemas.microsoft.com/office/powerpoint/2010/main" val="318955077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Nadpis 1"/>
          <p:cNvSpPr>
            <a:spLocks noGrp="1"/>
          </p:cNvSpPr>
          <p:nvPr>
            <p:ph type="title"/>
          </p:nvPr>
        </p:nvSpPr>
        <p:spPr/>
        <p:txBody>
          <a:bodyPr/>
          <a:lstStyle/>
          <a:p>
            <a:r>
              <a:rPr lang="cs-CZ" altLang="cs-CZ" sz="2400" dirty="0" smtClean="0"/>
              <a:t>Kategorizace </a:t>
            </a:r>
            <a:r>
              <a:rPr lang="cs-CZ" altLang="cs-CZ" sz="2400" dirty="0"/>
              <a:t>výnosů</a:t>
            </a:r>
            <a:endParaRPr lang="cs-CZ" altLang="cs-CZ" sz="2400" dirty="0" smtClean="0"/>
          </a:p>
        </p:txBody>
      </p:sp>
      <p:graphicFrame>
        <p:nvGraphicFramePr>
          <p:cNvPr id="5" name="Zástupný symbol pro obsah 3"/>
          <p:cNvGraphicFramePr>
            <a:graphicFrameLocks noGrp="1"/>
          </p:cNvGraphicFramePr>
          <p:nvPr>
            <p:ph idx="1"/>
            <p:extLst>
              <p:ext uri="{D42A27DB-BD31-4B8C-83A1-F6EECF244321}">
                <p14:modId xmlns:p14="http://schemas.microsoft.com/office/powerpoint/2010/main" val="407869245"/>
              </p:ext>
            </p:extLst>
          </p:nvPr>
        </p:nvGraphicFramePr>
        <p:xfrm>
          <a:off x="179512" y="1196752"/>
          <a:ext cx="8713787" cy="5545134"/>
        </p:xfrm>
        <a:graphic>
          <a:graphicData uri="http://schemas.openxmlformats.org/drawingml/2006/table">
            <a:tbl>
              <a:tblPr firstRow="1" bandRow="1">
                <a:tableStyleId>{5C22544A-7EE6-4342-B048-85BDC9FD1C3A}</a:tableStyleId>
              </a:tblPr>
              <a:tblGrid>
                <a:gridCol w="2304380">
                  <a:extLst>
                    <a:ext uri="{9D8B030D-6E8A-4147-A177-3AD203B41FA5}">
                      <a16:colId xmlns="" xmlns:a16="http://schemas.microsoft.com/office/drawing/2014/main" val="20000"/>
                    </a:ext>
                  </a:extLst>
                </a:gridCol>
                <a:gridCol w="6409407">
                  <a:extLst>
                    <a:ext uri="{9D8B030D-6E8A-4147-A177-3AD203B41FA5}">
                      <a16:colId xmlns="" xmlns:a16="http://schemas.microsoft.com/office/drawing/2014/main" val="20001"/>
                    </a:ext>
                  </a:extLst>
                </a:gridCol>
              </a:tblGrid>
              <a:tr h="396081">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Název zdroje</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extLst>
                  <a:ext uri="{0D108BD9-81ED-4DB2-BD59-A6C34878D82A}">
                    <a16:rowId xmlns="" xmlns:a16="http://schemas.microsoft.com/office/drawing/2014/main" val="10000"/>
                  </a:ext>
                </a:extLst>
              </a:tr>
              <a:tr h="396081">
                <a:tc rowSpan="13">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B</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solidFill>
                      <a:schemeClr val="accent5">
                        <a:lumMod val="90000"/>
                      </a:schemeClr>
                    </a:solid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1182  OP VVV - výuka</a:t>
                      </a:r>
                    </a:p>
                  </a:txBody>
                  <a:tcPr marL="68580" marR="68580" marT="0" marB="0" anchor="ctr" horzOverflow="overflow"/>
                </a:tc>
                <a:extLst>
                  <a:ext uri="{0D108BD9-81ED-4DB2-BD59-A6C34878D82A}">
                    <a16:rowId xmlns="" xmlns:a16="http://schemas.microsoft.com/office/drawing/2014/main" val="10001"/>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1410  Projekty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Ec</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Executive</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Agency</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 xmlns:a16="http://schemas.microsoft.com/office/drawing/2014/main" val="10002"/>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1430  Ostatní zahraniční programy vzdělávání</a:t>
                      </a:r>
                    </a:p>
                  </a:txBody>
                  <a:tcPr marL="68580" marR="68580" marT="0" marB="0" anchor="ctr" horzOverflow="overflow"/>
                </a:tc>
                <a:extLst>
                  <a:ext uri="{0D108BD9-81ED-4DB2-BD59-A6C34878D82A}">
                    <a16:rowId xmlns="" xmlns:a16="http://schemas.microsoft.com/office/drawing/2014/main" val="10003"/>
                  </a:ext>
                </a:extLst>
              </a:tr>
              <a:tr h="396081">
                <a:tc vMerge="1">
                  <a:txBody>
                    <a:bodyPr/>
                    <a:lstStyle/>
                    <a:p>
                      <a:endParaRPr lang="cs-CZ"/>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1504  Výnosy vzdělávací činnost - Placené kurzy akr. </a:t>
                      </a:r>
                    </a:p>
                  </a:txBody>
                  <a:tcPr marL="68580" marR="68580" marT="0" marB="0" anchor="ctr" horzOverflow="overflow"/>
                </a:tc>
                <a:extLst>
                  <a:ext uri="{0D108BD9-81ED-4DB2-BD59-A6C34878D82A}">
                    <a16:rowId xmlns="" xmlns:a16="http://schemas.microsoft.com/office/drawing/2014/main" val="10004"/>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1602  Vzdělávání - spoluřešitelské projekty UTB</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 xmlns:a16="http://schemas.microsoft.com/office/drawing/2014/main" val="10005"/>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2106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Inst</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prostř</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VaV</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 Aktivita Mobility </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 xmlns:a16="http://schemas.microsoft.com/office/drawing/2014/main" val="10006"/>
                  </a:ext>
                </a:extLst>
              </a:tr>
              <a:tr h="396081">
                <a:tc vMerge="1">
                  <a:txBody>
                    <a:bodyPr/>
                    <a:lstStyle/>
                    <a:p>
                      <a:endParaRPr lang="cs-CZ"/>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2107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Inst</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prostředky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VaV</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Česko - norský výzk.pr.</a:t>
                      </a:r>
                    </a:p>
                  </a:txBody>
                  <a:tcPr marL="68580" marR="68580" marT="0" marB="0" anchor="ctr" horzOverflow="overflow"/>
                </a:tc>
                <a:extLst>
                  <a:ext uri="{0D108BD9-81ED-4DB2-BD59-A6C34878D82A}">
                    <a16:rowId xmlns="" xmlns:a16="http://schemas.microsoft.com/office/drawing/2014/main" val="10007"/>
                  </a:ext>
                </a:extLst>
              </a:tr>
              <a:tr h="396081">
                <a:tc vMerge="1">
                  <a:txBody>
                    <a:bodyPr/>
                    <a:lstStyle/>
                    <a:p>
                      <a:endParaRPr lang="cs-CZ"/>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2230  Programy ostatní</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 xmlns:a16="http://schemas.microsoft.com/office/drawing/2014/main" val="10008"/>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2431  Evropská komise -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zahr</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ostatní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VaVaI</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 xmlns:a16="http://schemas.microsoft.com/office/drawing/2014/main" val="10009"/>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2602  Prostředky pro spoluřeš. UTB od jiných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org</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 xmlns:a16="http://schemas.microsoft.com/office/drawing/2014/main" val="10010"/>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2603  Prostředky pro projekty UTB od jiných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org</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 xmlns:a16="http://schemas.microsoft.com/office/drawing/2014/main" val="10011"/>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8501 Nájemné</a:t>
                      </a:r>
                    </a:p>
                  </a:txBody>
                  <a:tcPr marL="68580" marR="68580" marT="0" marB="0" anchor="ctr" horzOverflow="overflow"/>
                </a:tc>
                <a:extLst>
                  <a:ext uri="{0D108BD9-81ED-4DB2-BD59-A6C34878D82A}">
                    <a16:rowId xmlns="" xmlns:a16="http://schemas.microsoft.com/office/drawing/2014/main" val="10012"/>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8502 Hospodářské smlouvy</a:t>
                      </a:r>
                    </a:p>
                  </a:txBody>
                  <a:tcPr marL="68580" marR="68580" marT="0" marB="0" anchor="ctr" horzOverflow="overflow"/>
                </a:tc>
                <a:extLst>
                  <a:ext uri="{0D108BD9-81ED-4DB2-BD59-A6C34878D82A}">
                    <a16:rowId xmlns="" xmlns:a16="http://schemas.microsoft.com/office/drawing/2014/main" val="10013"/>
                  </a:ext>
                </a:extLst>
              </a:tr>
            </a:tbl>
          </a:graphicData>
        </a:graphic>
      </p:graphicFrame>
    </p:spTree>
    <p:extLst>
      <p:ext uri="{BB962C8B-B14F-4D97-AF65-F5344CB8AC3E}">
        <p14:creationId xmlns:p14="http://schemas.microsoft.com/office/powerpoint/2010/main" val="321573659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Nadpis 1"/>
          <p:cNvSpPr>
            <a:spLocks noGrp="1"/>
          </p:cNvSpPr>
          <p:nvPr>
            <p:ph type="title"/>
          </p:nvPr>
        </p:nvSpPr>
        <p:spPr/>
        <p:txBody>
          <a:bodyPr/>
          <a:lstStyle/>
          <a:p>
            <a:r>
              <a:rPr lang="cs-CZ" altLang="cs-CZ" sz="2400" dirty="0" smtClean="0"/>
              <a:t>Kategorizace výnosů</a:t>
            </a:r>
          </a:p>
        </p:txBody>
      </p:sp>
      <p:graphicFrame>
        <p:nvGraphicFramePr>
          <p:cNvPr id="8" name="Zástupný symbol pro obsah 4"/>
          <p:cNvGraphicFramePr>
            <a:graphicFrameLocks noGrp="1"/>
          </p:cNvGraphicFramePr>
          <p:nvPr>
            <p:ph idx="1"/>
            <p:extLst>
              <p:ext uri="{D42A27DB-BD31-4B8C-83A1-F6EECF244321}">
                <p14:modId xmlns:p14="http://schemas.microsoft.com/office/powerpoint/2010/main" val="419100467"/>
              </p:ext>
            </p:extLst>
          </p:nvPr>
        </p:nvGraphicFramePr>
        <p:xfrm>
          <a:off x="179383" y="1124744"/>
          <a:ext cx="8713789" cy="600647"/>
        </p:xfrm>
        <a:graphic>
          <a:graphicData uri="http://schemas.openxmlformats.org/drawingml/2006/table">
            <a:tbl>
              <a:tblPr firstRow="1" bandRow="1">
                <a:tableStyleId>{5C22544A-7EE6-4342-B048-85BDC9FD1C3A}</a:tableStyleId>
              </a:tblPr>
              <a:tblGrid>
                <a:gridCol w="2232373">
                  <a:extLst>
                    <a:ext uri="{9D8B030D-6E8A-4147-A177-3AD203B41FA5}">
                      <a16:colId xmlns="" xmlns:a16="http://schemas.microsoft.com/office/drawing/2014/main" val="20000"/>
                    </a:ext>
                  </a:extLst>
                </a:gridCol>
                <a:gridCol w="6481416">
                  <a:extLst>
                    <a:ext uri="{9D8B030D-6E8A-4147-A177-3AD203B41FA5}">
                      <a16:colId xmlns="" xmlns:a16="http://schemas.microsoft.com/office/drawing/2014/main" val="20001"/>
                    </a:ext>
                  </a:extLst>
                </a:gridCol>
              </a:tblGrid>
              <a:tr h="600647">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Název zdroje</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extLst>
                  <a:ext uri="{0D108BD9-81ED-4DB2-BD59-A6C34878D82A}">
                    <a16:rowId xmlns="" xmlns:a16="http://schemas.microsoft.com/office/drawing/2014/main" val="10000"/>
                  </a:ext>
                </a:extLst>
              </a:tr>
            </a:tbl>
          </a:graphicData>
        </a:graphic>
      </p:graphicFrame>
      <p:graphicFrame>
        <p:nvGraphicFramePr>
          <p:cNvPr id="9" name="Tabulka 8"/>
          <p:cNvGraphicFramePr>
            <a:graphicFrameLocks noGrp="1"/>
          </p:cNvGraphicFramePr>
          <p:nvPr>
            <p:extLst>
              <p:ext uri="{D42A27DB-BD31-4B8C-83A1-F6EECF244321}">
                <p14:modId xmlns:p14="http://schemas.microsoft.com/office/powerpoint/2010/main" val="2364299519"/>
              </p:ext>
            </p:extLst>
          </p:nvPr>
        </p:nvGraphicFramePr>
        <p:xfrm>
          <a:off x="179384" y="1696105"/>
          <a:ext cx="8713787" cy="1188804"/>
        </p:xfrm>
        <a:graphic>
          <a:graphicData uri="http://schemas.openxmlformats.org/drawingml/2006/table">
            <a:tbl>
              <a:tblPr firstRow="1" bandRow="1">
                <a:tableStyleId>{5C22544A-7EE6-4342-B048-85BDC9FD1C3A}</a:tableStyleId>
              </a:tblPr>
              <a:tblGrid>
                <a:gridCol w="2232372">
                  <a:extLst>
                    <a:ext uri="{9D8B030D-6E8A-4147-A177-3AD203B41FA5}">
                      <a16:colId xmlns="" xmlns:a16="http://schemas.microsoft.com/office/drawing/2014/main" val="20000"/>
                    </a:ext>
                  </a:extLst>
                </a:gridCol>
                <a:gridCol w="6481415">
                  <a:extLst>
                    <a:ext uri="{9D8B030D-6E8A-4147-A177-3AD203B41FA5}">
                      <a16:colId xmlns="" xmlns:a16="http://schemas.microsoft.com/office/drawing/2014/main" val="20001"/>
                    </a:ext>
                  </a:extLst>
                </a:gridCol>
              </a:tblGrid>
              <a:tr h="362666">
                <a:tc rowSpan="3">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cs typeface="+mn-cs"/>
                        </a:rPr>
                        <a:t>C</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rPr>
                        <a:t>3100 Dotace na strav. studentů</a:t>
                      </a:r>
                    </a:p>
                  </a:txBody>
                  <a:tcPr marT="45734" marB="45734" anchor="ctr" horzOverflow="overflow">
                    <a:solidFill>
                      <a:srgbClr val="F3F9FA"/>
                    </a:solidFill>
                  </a:tcPr>
                </a:tc>
                <a:extLst>
                  <a:ext uri="{0D108BD9-81ED-4DB2-BD59-A6C34878D82A}">
                    <a16:rowId xmlns="" xmlns:a16="http://schemas.microsoft.com/office/drawing/2014/main" val="10000"/>
                  </a:ext>
                </a:extLst>
              </a:tr>
              <a:tr h="362666">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rPr>
                        <a:t>3501 Stravování zaměstnanců</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T="45734" marB="45734" anchor="ctr" horzOverflow="overflow"/>
                </a:tc>
                <a:extLst>
                  <a:ext uri="{0D108BD9-81ED-4DB2-BD59-A6C34878D82A}">
                    <a16:rowId xmlns="" xmlns:a16="http://schemas.microsoft.com/office/drawing/2014/main" val="10001"/>
                  </a:ext>
                </a:extLst>
              </a:tr>
              <a:tr h="362666">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rPr>
                        <a:t>3505 </a:t>
                      </a:r>
                      <a:r>
                        <a:rPr kumimoji="0" lang="cs-CZ" altLang="cs-CZ" sz="2000" b="0" i="0" u="none" strike="noStrike" cap="none" normalizeH="0" baseline="0" dirty="0" smtClean="0">
                          <a:ln>
                            <a:noFill/>
                          </a:ln>
                          <a:solidFill>
                            <a:schemeClr val="tx1"/>
                          </a:solidFill>
                          <a:effectLst/>
                          <a:latin typeface="Arial Narrow" panose="020B0606020202030204" pitchFamily="34" charset="0"/>
                        </a:rPr>
                        <a:t>Stravování studentů</a:t>
                      </a:r>
                    </a:p>
                  </a:txBody>
                  <a:tcPr marT="45734" marB="45734" anchor="ctr" horzOverflow="overflow"/>
                </a:tc>
                <a:extLst>
                  <a:ext uri="{0D108BD9-81ED-4DB2-BD59-A6C34878D82A}">
                    <a16:rowId xmlns="" xmlns:a16="http://schemas.microsoft.com/office/drawing/2014/main" val="10002"/>
                  </a:ext>
                </a:extLst>
              </a:tr>
            </a:tbl>
          </a:graphicData>
        </a:graphic>
      </p:graphicFrame>
      <p:graphicFrame>
        <p:nvGraphicFramePr>
          <p:cNvPr id="10" name="Tabulka 9"/>
          <p:cNvGraphicFramePr>
            <a:graphicFrameLocks noGrp="1"/>
          </p:cNvGraphicFramePr>
          <p:nvPr>
            <p:extLst>
              <p:ext uri="{D42A27DB-BD31-4B8C-83A1-F6EECF244321}">
                <p14:modId xmlns:p14="http://schemas.microsoft.com/office/powerpoint/2010/main" val="1270849412"/>
              </p:ext>
            </p:extLst>
          </p:nvPr>
        </p:nvGraphicFramePr>
        <p:xfrm>
          <a:off x="179383" y="2884909"/>
          <a:ext cx="8713787" cy="3604716"/>
        </p:xfrm>
        <a:graphic>
          <a:graphicData uri="http://schemas.openxmlformats.org/drawingml/2006/table">
            <a:tbl>
              <a:tblPr firstRow="1" bandRow="1">
                <a:tableStyleId>{5C22544A-7EE6-4342-B048-85BDC9FD1C3A}</a:tableStyleId>
              </a:tblPr>
              <a:tblGrid>
                <a:gridCol w="2232374">
                  <a:extLst>
                    <a:ext uri="{9D8B030D-6E8A-4147-A177-3AD203B41FA5}">
                      <a16:colId xmlns="" xmlns:a16="http://schemas.microsoft.com/office/drawing/2014/main" val="1035059085"/>
                    </a:ext>
                  </a:extLst>
                </a:gridCol>
                <a:gridCol w="6481413">
                  <a:extLst>
                    <a:ext uri="{9D8B030D-6E8A-4147-A177-3AD203B41FA5}">
                      <a16:colId xmlns="" xmlns:a16="http://schemas.microsoft.com/office/drawing/2014/main" val="172062524"/>
                    </a:ext>
                  </a:extLst>
                </a:gridCol>
              </a:tblGrid>
              <a:tr h="389423">
                <a:tc rowSpan="9">
                  <a:txBody>
                    <a:bodyPr/>
                    <a:lstStyle/>
                    <a:p>
                      <a:r>
                        <a:rPr lang="cs-CZ" sz="2000" b="1" dirty="0" smtClean="0">
                          <a:solidFill>
                            <a:schemeClr val="tx1"/>
                          </a:solidFill>
                        </a:rPr>
                        <a:t>D</a:t>
                      </a:r>
                      <a:endParaRPr lang="cs-CZ" sz="2000" b="1" dirty="0">
                        <a:solidFill>
                          <a:schemeClr val="tx1"/>
                        </a:solidFill>
                      </a:endParaRP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1300 Dotace ÚSC - vzdělání</a:t>
                      </a:r>
                    </a:p>
                  </a:txBody>
                  <a:tcPr marL="91447" marR="91447" anchor="ctr">
                    <a:solidFill>
                      <a:srgbClr val="E4F3F4"/>
                    </a:solidFill>
                  </a:tcPr>
                </a:tc>
                <a:extLst>
                  <a:ext uri="{0D108BD9-81ED-4DB2-BD59-A6C34878D82A}">
                    <a16:rowId xmlns="" xmlns:a16="http://schemas.microsoft.com/office/drawing/2014/main" val="1278816380"/>
                  </a:ext>
                </a:extLst>
              </a:tr>
              <a:tr h="389423">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1382 Dotace ÚSC – ESF OP VVV</a:t>
                      </a:r>
                    </a:p>
                  </a:txBody>
                  <a:tcPr marL="91447" marR="91447" anchor="ctr">
                    <a:solidFill>
                      <a:srgbClr val="F3F9FA"/>
                    </a:solidFill>
                  </a:tcPr>
                </a:tc>
                <a:extLst>
                  <a:ext uri="{0D108BD9-81ED-4DB2-BD59-A6C34878D82A}">
                    <a16:rowId xmlns="" xmlns:a16="http://schemas.microsoft.com/office/drawing/2014/main" val="3353438009"/>
                  </a:ext>
                </a:extLst>
              </a:tr>
              <a:tr h="389423">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1412 Projekty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Ec</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Creative</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Europe</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91447" marR="91447" anchor="ctr">
                    <a:solidFill>
                      <a:srgbClr val="E4F3F4"/>
                    </a:solidFill>
                  </a:tcPr>
                </a:tc>
                <a:extLst>
                  <a:ext uri="{0D108BD9-81ED-4DB2-BD59-A6C34878D82A}">
                    <a16:rowId xmlns="" xmlns:a16="http://schemas.microsoft.com/office/drawing/2014/main" val="1357509699"/>
                  </a:ext>
                </a:extLst>
              </a:tr>
              <a:tr h="402666">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2108 Účelové prostředky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VaV</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 INTER - EXCELLEN</a:t>
                      </a:r>
                    </a:p>
                  </a:txBody>
                  <a:tcPr marL="91447" marR="91447" anchor="ctr">
                    <a:solidFill>
                      <a:srgbClr val="F3F9FA"/>
                    </a:solidFill>
                  </a:tcPr>
                </a:tc>
                <a:extLst>
                  <a:ext uri="{0D108BD9-81ED-4DB2-BD59-A6C34878D82A}">
                    <a16:rowId xmlns="" xmlns:a16="http://schemas.microsoft.com/office/drawing/2014/main" val="42517495"/>
                  </a:ext>
                </a:extLst>
              </a:tr>
              <a:tr h="402666">
                <a:tc vMerge="1">
                  <a:txBody>
                    <a:bodyPr/>
                    <a:lstStyle/>
                    <a:p>
                      <a:endParaRPr lang="cs-CZ" sz="2400" b="1" dirty="0">
                        <a:solidFill>
                          <a:schemeClr val="tx1"/>
                        </a:solidFill>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000" dirty="0" smtClean="0"/>
                        <a:t>2182 OP VVV - </a:t>
                      </a:r>
                      <a:r>
                        <a:rPr lang="cs-CZ" sz="2000" dirty="0" err="1" smtClean="0"/>
                        <a:t>VaV</a:t>
                      </a:r>
                      <a:endParaRPr lang="cs-CZ" sz="2000" dirty="0" smtClean="0"/>
                    </a:p>
                  </a:txBody>
                  <a:tcPr marL="91447" marR="91447" anchor="ctr">
                    <a:solidFill>
                      <a:srgbClr val="E4F3F4"/>
                    </a:solidFill>
                  </a:tcPr>
                </a:tc>
                <a:extLst>
                  <a:ext uri="{0D108BD9-81ED-4DB2-BD59-A6C34878D82A}">
                    <a16:rowId xmlns="" xmlns:a16="http://schemas.microsoft.com/office/drawing/2014/main" val="1310504676"/>
                  </a:ext>
                </a:extLst>
              </a:tr>
              <a:tr h="402666">
                <a:tc vMerge="1">
                  <a:txBody>
                    <a:bodyPr/>
                    <a:lstStyle/>
                    <a:p>
                      <a:endParaRPr lang="cs-CZ" sz="2400" b="1" dirty="0">
                        <a:solidFill>
                          <a:schemeClr val="tx1"/>
                        </a:solidFill>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000" dirty="0" smtClean="0"/>
                        <a:t>2200 Programy GA ČR</a:t>
                      </a:r>
                    </a:p>
                  </a:txBody>
                  <a:tcPr marL="91447" marR="91447">
                    <a:solidFill>
                      <a:srgbClr val="F3F9FA"/>
                    </a:solidFill>
                  </a:tcPr>
                </a:tc>
                <a:extLst>
                  <a:ext uri="{0D108BD9-81ED-4DB2-BD59-A6C34878D82A}">
                    <a16:rowId xmlns="" xmlns:a16="http://schemas.microsoft.com/office/drawing/2014/main" val="2199788049"/>
                  </a:ext>
                </a:extLst>
              </a:tr>
              <a:tr h="402666">
                <a:tc vMerge="1">
                  <a:txBody>
                    <a:bodyPr/>
                    <a:lstStyle/>
                    <a:p>
                      <a:endParaRPr lang="cs-CZ" sz="2000" b="1" dirty="0">
                        <a:solidFill>
                          <a:schemeClr val="tx1"/>
                        </a:solidFill>
                      </a:endParaRP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000" kern="1200" dirty="0" smtClean="0">
                          <a:solidFill>
                            <a:schemeClr val="dk1"/>
                          </a:solidFill>
                          <a:latin typeface="+mn-lt"/>
                          <a:ea typeface="+mn-ea"/>
                          <a:cs typeface="+mn-cs"/>
                        </a:rPr>
                        <a:t>2201 Programy TA ČR</a:t>
                      </a:r>
                    </a:p>
                  </a:txBody>
                  <a:tcPr marL="91447" marR="91447">
                    <a:solidFill>
                      <a:srgbClr val="E4F3F4"/>
                    </a:solidFill>
                  </a:tcPr>
                </a:tc>
                <a:extLst>
                  <a:ext uri="{0D108BD9-81ED-4DB2-BD59-A6C34878D82A}">
                    <a16:rowId xmlns="" xmlns:a16="http://schemas.microsoft.com/office/drawing/2014/main" val="3395974590"/>
                  </a:ext>
                </a:extLst>
              </a:tr>
              <a:tr h="402666">
                <a:tc vMerge="1">
                  <a:txBody>
                    <a:bodyPr/>
                    <a:lstStyle/>
                    <a:p>
                      <a:endParaRPr lang="cs-CZ" sz="2000" b="1" dirty="0">
                        <a:solidFill>
                          <a:schemeClr val="tx1"/>
                        </a:solidFill>
                      </a:endParaRP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2203 Programy MK ČR</a:t>
                      </a:r>
                    </a:p>
                  </a:txBody>
                  <a:tcPr>
                    <a:solidFill>
                      <a:srgbClr val="F3F9FA"/>
                    </a:solidFill>
                  </a:tcPr>
                </a:tc>
                <a:extLst>
                  <a:ext uri="{0D108BD9-81ED-4DB2-BD59-A6C34878D82A}">
                    <a16:rowId xmlns="" xmlns:a16="http://schemas.microsoft.com/office/drawing/2014/main" val="3470155031"/>
                  </a:ext>
                </a:extLst>
              </a:tr>
              <a:tr h="402666">
                <a:tc vMerge="1">
                  <a:txBody>
                    <a:bodyPr/>
                    <a:lstStyle/>
                    <a:p>
                      <a:endParaRPr lang="cs-CZ" sz="2000" b="1" dirty="0">
                        <a:solidFill>
                          <a:schemeClr val="tx1"/>
                        </a:solidFill>
                      </a:endParaRP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mj-lt"/>
                          <a:cs typeface="Times New Roman" panose="02020603050405020304" pitchFamily="18" charset="0"/>
                        </a:rPr>
                        <a:t>2204 Programy MV ČR</a:t>
                      </a:r>
                      <a:endPar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endParaRPr>
                    </a:p>
                  </a:txBody>
                  <a:tcPr>
                    <a:solidFill>
                      <a:srgbClr val="E4F3F4"/>
                    </a:solidFill>
                  </a:tcPr>
                </a:tc>
                <a:extLst>
                  <a:ext uri="{0D108BD9-81ED-4DB2-BD59-A6C34878D82A}">
                    <a16:rowId xmlns="" xmlns:a16="http://schemas.microsoft.com/office/drawing/2014/main" val="1319575957"/>
                  </a:ext>
                </a:extLst>
              </a:tr>
            </a:tbl>
          </a:graphicData>
        </a:graphic>
      </p:graphicFrame>
    </p:spTree>
    <p:extLst>
      <p:ext uri="{BB962C8B-B14F-4D97-AF65-F5344CB8AC3E}">
        <p14:creationId xmlns:p14="http://schemas.microsoft.com/office/powerpoint/2010/main" val="10744727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pPr marL="0" indent="0" eaLnBrk="1" hangingPunct="1"/>
            <a:r>
              <a:rPr lang="cs-CZ" altLang="cs-CZ" sz="2400" dirty="0" smtClean="0"/>
              <a:t>Struktura financování UTB</a:t>
            </a:r>
          </a:p>
        </p:txBody>
      </p:sp>
      <p:sp>
        <p:nvSpPr>
          <p:cNvPr id="13315" name="Rectangle 3"/>
          <p:cNvSpPr>
            <a:spLocks noGrp="1" noChangeArrowheads="1"/>
          </p:cNvSpPr>
          <p:nvPr>
            <p:ph type="body" idx="4294967295"/>
          </p:nvPr>
        </p:nvSpPr>
        <p:spPr/>
        <p:txBody>
          <a:bodyPr/>
          <a:lstStyle/>
          <a:p>
            <a:pPr lvl="1" eaLnBrk="1" hangingPunct="1">
              <a:spcBef>
                <a:spcPct val="30000"/>
              </a:spcBef>
              <a:buFont typeface="Wingdings" panose="05000000000000000000" pitchFamily="2" charset="2"/>
              <a:buChar char="§"/>
            </a:pPr>
            <a:r>
              <a:rPr lang="cs-CZ" altLang="cs-CZ" b="1" dirty="0" smtClean="0"/>
              <a:t>Mezinárodní spolupráce a ostatní (rozpočtový okruh IV)</a:t>
            </a:r>
          </a:p>
          <a:p>
            <a:pPr lvl="2" eaLnBrk="1" hangingPunct="1">
              <a:spcBef>
                <a:spcPct val="30000"/>
              </a:spcBef>
              <a:buFont typeface="Courier New" panose="02070309020205020404" pitchFamily="49" charset="0"/>
              <a:buChar char="o"/>
            </a:pPr>
            <a:r>
              <a:rPr lang="cs-CZ" altLang="cs-CZ" sz="2000" dirty="0" smtClean="0"/>
              <a:t>ukazatel F (fond vzdělávací politiky)</a:t>
            </a:r>
          </a:p>
          <a:p>
            <a:pPr lvl="2" eaLnBrk="1" hangingPunct="1">
              <a:spcBef>
                <a:spcPct val="30000"/>
              </a:spcBef>
              <a:buFont typeface="Courier New" panose="02070309020205020404" pitchFamily="49" charset="0"/>
              <a:buChar char="o"/>
            </a:pPr>
            <a:r>
              <a:rPr lang="cs-CZ" altLang="cs-CZ" sz="2000" dirty="0" smtClean="0"/>
              <a:t>Fond umělecké činnosti</a:t>
            </a:r>
          </a:p>
          <a:p>
            <a:pPr marL="0" indent="0" eaLnBrk="1" hangingPunct="1">
              <a:spcBef>
                <a:spcPct val="30000"/>
              </a:spcBef>
              <a:buFontTx/>
              <a:buNone/>
            </a:pPr>
            <a:r>
              <a:rPr lang="cs-CZ" altLang="cs-CZ" sz="2000" b="1" dirty="0" smtClean="0"/>
              <a:t>2) Financování výzkumu, experimentálního vývoje a inovací</a:t>
            </a:r>
          </a:p>
          <a:p>
            <a:pPr lvl="1" eaLnBrk="1" hangingPunct="1">
              <a:spcBef>
                <a:spcPct val="30000"/>
              </a:spcBef>
              <a:buFont typeface="Wingdings" panose="05000000000000000000" pitchFamily="2" charset="2"/>
              <a:buChar char="§"/>
            </a:pPr>
            <a:r>
              <a:rPr lang="cs-CZ" altLang="cs-CZ" dirty="0" smtClean="0"/>
              <a:t>Institucionální podpora na dlouhodobý koncepční rozvoj výzkumné organizace</a:t>
            </a:r>
          </a:p>
          <a:p>
            <a:pPr lvl="1" eaLnBrk="1" hangingPunct="1">
              <a:spcBef>
                <a:spcPct val="30000"/>
              </a:spcBef>
              <a:buFont typeface="Wingdings" panose="05000000000000000000" pitchFamily="2" charset="2"/>
              <a:buChar char="§"/>
            </a:pPr>
            <a:r>
              <a:rPr lang="cs-CZ" altLang="cs-CZ" dirty="0" smtClean="0"/>
              <a:t>Účelová podpora na specifický vysokoškolský výzkum</a:t>
            </a:r>
          </a:p>
          <a:p>
            <a:pPr marL="0" indent="0" eaLnBrk="1" hangingPunct="1">
              <a:spcBef>
                <a:spcPct val="30000"/>
              </a:spcBef>
              <a:buFontTx/>
              <a:buNone/>
            </a:pPr>
            <a:r>
              <a:rPr lang="cs-CZ" altLang="cs-CZ" sz="2000" b="1" dirty="0" smtClean="0"/>
              <a:t>3) Programy reprodukce majetku</a:t>
            </a:r>
          </a:p>
          <a:p>
            <a:pPr lvl="1" eaLnBrk="1" hangingPunct="1">
              <a:spcBef>
                <a:spcPct val="30000"/>
              </a:spcBef>
              <a:buFont typeface="Wingdings" panose="05000000000000000000" pitchFamily="2" charset="2"/>
              <a:buChar char="§"/>
            </a:pPr>
            <a:r>
              <a:rPr lang="cs-CZ" altLang="cs-CZ" dirty="0" smtClean="0"/>
              <a:t>program „Rozvoj a obnova materiálně technické základny VVŠ“ MŠMT 133 220. Ve výzvě č. 3 byla akceptována akce </a:t>
            </a:r>
            <a:r>
              <a:rPr lang="cs-CZ" altLang="cs-CZ" b="1" dirty="0" smtClean="0">
                <a:solidFill>
                  <a:srgbClr val="C00000"/>
                </a:solidFill>
              </a:rPr>
              <a:t>Rekonstrukce a modernizace objektu U7, </a:t>
            </a:r>
            <a:r>
              <a:rPr lang="cs-CZ" dirty="0" err="1" smtClean="0"/>
              <a:t>subtitul</a:t>
            </a:r>
            <a:r>
              <a:rPr lang="cs-CZ" dirty="0" smtClean="0"/>
              <a:t> </a:t>
            </a:r>
            <a:r>
              <a:rPr lang="cs-CZ" dirty="0"/>
              <a:t>133D 221 „Rozvoj a obnova stravovacích a ubytovacích kapacit“ </a:t>
            </a:r>
            <a:r>
              <a:rPr lang="cs-CZ" dirty="0" smtClean="0"/>
              <a:t>(</a:t>
            </a:r>
            <a:r>
              <a:rPr lang="cs-CZ" dirty="0"/>
              <a:t>očekávaná spoluúčast UTB je </a:t>
            </a:r>
            <a:r>
              <a:rPr lang="cs-CZ" dirty="0" smtClean="0"/>
              <a:t> 52 </a:t>
            </a:r>
            <a:r>
              <a:rPr lang="cs-CZ" dirty="0"/>
              <a:t>000 tis. Kč).</a:t>
            </a:r>
          </a:p>
          <a:p>
            <a:pPr lvl="1" eaLnBrk="1" hangingPunct="1">
              <a:spcBef>
                <a:spcPct val="30000"/>
              </a:spcBef>
              <a:buFont typeface="Wingdings" panose="05000000000000000000" pitchFamily="2" charset="2"/>
              <a:buChar char="§"/>
            </a:pPr>
            <a:endParaRPr lang="cs-CZ" altLang="cs-CZ"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Nadpis 1"/>
          <p:cNvSpPr>
            <a:spLocks noGrp="1"/>
          </p:cNvSpPr>
          <p:nvPr>
            <p:ph type="title"/>
          </p:nvPr>
        </p:nvSpPr>
        <p:spPr/>
        <p:txBody>
          <a:bodyPr/>
          <a:lstStyle/>
          <a:p>
            <a:r>
              <a:rPr lang="cs-CZ" altLang="cs-CZ" sz="2400" dirty="0" smtClean="0"/>
              <a:t>Kategorizace </a:t>
            </a:r>
            <a:r>
              <a:rPr lang="cs-CZ" altLang="cs-CZ" sz="2400" dirty="0"/>
              <a:t>výnosů</a:t>
            </a:r>
            <a:endParaRPr lang="cs-CZ" altLang="cs-CZ" sz="2400" dirty="0" smtClean="0"/>
          </a:p>
        </p:txBody>
      </p:sp>
      <p:graphicFrame>
        <p:nvGraphicFramePr>
          <p:cNvPr id="5" name="Zástupný symbol pro tabulku 3"/>
          <p:cNvGraphicFramePr>
            <a:graphicFrameLocks noGrp="1"/>
          </p:cNvGraphicFramePr>
          <p:nvPr>
            <p:ph type="tbl" idx="1"/>
            <p:extLst>
              <p:ext uri="{D42A27DB-BD31-4B8C-83A1-F6EECF244321}">
                <p14:modId xmlns:p14="http://schemas.microsoft.com/office/powerpoint/2010/main" val="2493776154"/>
              </p:ext>
            </p:extLst>
          </p:nvPr>
        </p:nvGraphicFramePr>
        <p:xfrm>
          <a:off x="251520" y="1196754"/>
          <a:ext cx="8691374" cy="5295134"/>
        </p:xfrm>
        <a:graphic>
          <a:graphicData uri="http://schemas.openxmlformats.org/drawingml/2006/table">
            <a:tbl>
              <a:tblPr firstRow="1" bandRow="1">
                <a:tableStyleId>{5C22544A-7EE6-4342-B048-85BDC9FD1C3A}</a:tableStyleId>
              </a:tblPr>
              <a:tblGrid>
                <a:gridCol w="2298453">
                  <a:extLst>
                    <a:ext uri="{9D8B030D-6E8A-4147-A177-3AD203B41FA5}">
                      <a16:colId xmlns="" xmlns:a16="http://schemas.microsoft.com/office/drawing/2014/main" val="20000"/>
                    </a:ext>
                  </a:extLst>
                </a:gridCol>
                <a:gridCol w="6392921">
                  <a:extLst>
                    <a:ext uri="{9D8B030D-6E8A-4147-A177-3AD203B41FA5}">
                      <a16:colId xmlns="" xmlns:a16="http://schemas.microsoft.com/office/drawing/2014/main" val="20001"/>
                    </a:ext>
                  </a:extLst>
                </a:gridCol>
              </a:tblGrid>
              <a:tr h="4073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1" i="0" u="none" strike="noStrike" kern="1200" cap="none" normalizeH="0" baseline="0" dirty="0" smtClean="0">
                          <a:ln>
                            <a:noFill/>
                          </a:ln>
                          <a:solidFill>
                            <a:schemeClr val="tx1"/>
                          </a:solidFill>
                          <a:effectLst/>
                          <a:latin typeface="Arial Narrow" panose="020B0606020202030204" pitchFamily="34" charset="0"/>
                          <a:ea typeface="+mn-ea"/>
                          <a:cs typeface="+mn-cs"/>
                        </a:rPr>
                        <a:t>Název zdroje</a:t>
                      </a:r>
                    </a:p>
                  </a:txBody>
                  <a:tcPr/>
                </a:tc>
                <a:extLst>
                  <a:ext uri="{0D108BD9-81ED-4DB2-BD59-A6C34878D82A}">
                    <a16:rowId xmlns="" xmlns:a16="http://schemas.microsoft.com/office/drawing/2014/main" val="10000"/>
                  </a:ext>
                </a:extLst>
              </a:tr>
              <a:tr h="407318">
                <a:tc rowSpan="12">
                  <a:txBody>
                    <a:bodyPr/>
                    <a:lstStyle/>
                    <a:p>
                      <a:pPr algn="l"/>
                      <a:r>
                        <a:rPr lang="cs-CZ" sz="2000" b="1" dirty="0" smtClean="0"/>
                        <a:t>D</a:t>
                      </a:r>
                      <a:endParaRPr lang="cs-CZ" sz="2000" b="1" dirty="0"/>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mj-lt"/>
                          <a:cs typeface="Times New Roman" panose="02020603050405020304" pitchFamily="18" charset="0"/>
                        </a:rPr>
                        <a:t>2207 Programy </a:t>
                      </a:r>
                      <a:r>
                        <a:rPr kumimoji="0" lang="cs-CZ" altLang="cs-CZ" sz="2000" b="0" i="0" u="none" strike="noStrike" cap="none" normalizeH="0" baseline="0" dirty="0" err="1" smtClean="0">
                          <a:ln>
                            <a:noFill/>
                          </a:ln>
                          <a:solidFill>
                            <a:srgbClr val="000000"/>
                          </a:solidFill>
                          <a:effectLst/>
                          <a:latin typeface="+mj-lt"/>
                          <a:cs typeface="Times New Roman" panose="02020603050405020304" pitchFamily="18" charset="0"/>
                        </a:rPr>
                        <a:t>MZe</a:t>
                      </a:r>
                      <a:r>
                        <a:rPr kumimoji="0" lang="cs-CZ" altLang="cs-CZ" sz="2000" b="0" i="0" u="none" strike="noStrike" cap="none" normalizeH="0" baseline="0" dirty="0" smtClean="0">
                          <a:ln>
                            <a:noFill/>
                          </a:ln>
                          <a:solidFill>
                            <a:srgbClr val="000000"/>
                          </a:solidFill>
                          <a:effectLst/>
                          <a:latin typeface="+mj-lt"/>
                          <a:cs typeface="Times New Roman" panose="02020603050405020304" pitchFamily="18" charset="0"/>
                        </a:rPr>
                        <a:t> ČR</a:t>
                      </a:r>
                      <a:endPar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endParaRPr>
                    </a:p>
                  </a:txBody>
                  <a:tcPr/>
                </a:tc>
                <a:extLst>
                  <a:ext uri="{0D108BD9-81ED-4DB2-BD59-A6C34878D82A}">
                    <a16:rowId xmlns="" xmlns:a16="http://schemas.microsoft.com/office/drawing/2014/main" val="10002"/>
                  </a:ext>
                </a:extLst>
              </a:tr>
              <a:tr h="407318">
                <a:tc vMerge="1">
                  <a:txBody>
                    <a:bodyPr/>
                    <a:lstStyle/>
                    <a:p>
                      <a:endParaRPr lang="cs-CZ" dirty="0"/>
                    </a:p>
                  </a:txBody>
                  <a:tcPr>
                    <a:solidFill>
                      <a:schemeClr val="accent1"/>
                    </a:solidFill>
                  </a:tcPr>
                </a:tc>
                <a:tc>
                  <a:txBody>
                    <a:bodyPr/>
                    <a:lstStyle/>
                    <a:p>
                      <a:r>
                        <a:rPr lang="cs-CZ" sz="2000" b="0" dirty="0" smtClean="0">
                          <a:latin typeface="+mj-lt"/>
                        </a:rPr>
                        <a:t>2300 Dotace</a:t>
                      </a:r>
                      <a:r>
                        <a:rPr lang="cs-CZ" sz="2000" b="0" baseline="0" dirty="0" smtClean="0">
                          <a:latin typeface="+mj-lt"/>
                        </a:rPr>
                        <a:t> ÚSC měst a kraje</a:t>
                      </a:r>
                      <a:endParaRPr lang="cs-CZ" sz="2000" b="0" dirty="0">
                        <a:latin typeface="+mj-lt"/>
                      </a:endParaRPr>
                    </a:p>
                  </a:txBody>
                  <a:tcPr/>
                </a:tc>
                <a:extLst>
                  <a:ext uri="{0D108BD9-81ED-4DB2-BD59-A6C34878D82A}">
                    <a16:rowId xmlns="" xmlns:a16="http://schemas.microsoft.com/office/drawing/2014/main" val="10003"/>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mj-lt"/>
                          <a:cs typeface="Times New Roman" panose="02020603050405020304" pitchFamily="18" charset="0"/>
                        </a:rPr>
                        <a:t>2407 Projekt 8. Rámcový program - HORIZONT</a:t>
                      </a:r>
                      <a:endPar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endParaRPr>
                    </a:p>
                  </a:txBody>
                  <a:tcPr/>
                </a:tc>
                <a:extLst>
                  <a:ext uri="{0D108BD9-81ED-4DB2-BD59-A6C34878D82A}">
                    <a16:rowId xmlns="" xmlns:a16="http://schemas.microsoft.com/office/drawing/2014/main" val="10004"/>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2416 Norské fondy - Výzkum</a:t>
                      </a:r>
                    </a:p>
                  </a:txBody>
                  <a:tcPr/>
                </a:tc>
                <a:extLst>
                  <a:ext uri="{0D108BD9-81ED-4DB2-BD59-A6C34878D82A}">
                    <a16:rowId xmlns="" xmlns:a16="http://schemas.microsoft.com/office/drawing/2014/main" val="10005"/>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2602 Spoluřešitelské projekty jiných organ. (vědecké)</a:t>
                      </a:r>
                    </a:p>
                  </a:txBody>
                  <a:tcPr/>
                </a:tc>
                <a:extLst>
                  <a:ext uri="{0D108BD9-81ED-4DB2-BD59-A6C34878D82A}">
                    <a16:rowId xmlns="" xmlns:a16="http://schemas.microsoft.com/office/drawing/2014/main" val="10006"/>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2603 Prostředky pro projekty od jiných </a:t>
                      </a:r>
                      <a:r>
                        <a:rPr kumimoji="0" lang="cs-CZ" altLang="cs-CZ" sz="2000" b="0" i="0" u="none" strike="noStrike" cap="none" normalizeH="0" baseline="0" dirty="0" err="1" smtClean="0">
                          <a:ln>
                            <a:noFill/>
                          </a:ln>
                          <a:solidFill>
                            <a:schemeClr val="tx1"/>
                          </a:solidFill>
                          <a:effectLst/>
                          <a:latin typeface="+mj-lt"/>
                          <a:cs typeface="Times New Roman" panose="02020603050405020304" pitchFamily="18" charset="0"/>
                        </a:rPr>
                        <a:t>org</a:t>
                      </a: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 (vědecké)</a:t>
                      </a:r>
                    </a:p>
                  </a:txBody>
                  <a:tcPr/>
                </a:tc>
                <a:extLst>
                  <a:ext uri="{0D108BD9-81ED-4DB2-BD59-A6C34878D82A}">
                    <a16:rowId xmlns="" xmlns:a16="http://schemas.microsoft.com/office/drawing/2014/main" val="10007"/>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kern="1200" cap="none" normalizeH="0" baseline="0" dirty="0" smtClean="0">
                          <a:ln>
                            <a:noFill/>
                          </a:ln>
                          <a:solidFill>
                            <a:schemeClr val="tx1"/>
                          </a:solidFill>
                          <a:effectLst/>
                          <a:latin typeface="+mn-lt"/>
                          <a:ea typeface="+mn-ea"/>
                          <a:cs typeface="Times New Roman" panose="02020603050405020304" pitchFamily="18" charset="0"/>
                        </a:rPr>
                        <a:t>4203 OP PIK</a:t>
                      </a:r>
                    </a:p>
                  </a:txBody>
                  <a:tcPr/>
                </a:tc>
                <a:extLst>
                  <a:ext uri="{0D108BD9-81ED-4DB2-BD59-A6C34878D82A}">
                    <a16:rowId xmlns="" xmlns:a16="http://schemas.microsoft.com/office/drawing/2014/main" val="10008"/>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8300 Dotace USC - DČ</a:t>
                      </a:r>
                    </a:p>
                  </a:txBody>
                  <a:tcPr/>
                </a:tc>
                <a:extLst>
                  <a:ext uri="{0D108BD9-81ED-4DB2-BD59-A6C34878D82A}">
                    <a16:rowId xmlns="" xmlns:a16="http://schemas.microsoft.com/office/drawing/2014/main" val="10009"/>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8500 Doplňková činnost</a:t>
                      </a:r>
                    </a:p>
                  </a:txBody>
                  <a:tcPr/>
                </a:tc>
                <a:extLst>
                  <a:ext uri="{0D108BD9-81ED-4DB2-BD59-A6C34878D82A}">
                    <a16:rowId xmlns="" xmlns:a16="http://schemas.microsoft.com/office/drawing/2014/main" val="10010"/>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8503 Konference</a:t>
                      </a:r>
                    </a:p>
                  </a:txBody>
                  <a:tcPr/>
                </a:tc>
                <a:extLst>
                  <a:ext uri="{0D108BD9-81ED-4DB2-BD59-A6C34878D82A}">
                    <a16:rowId xmlns="" xmlns:a16="http://schemas.microsoft.com/office/drawing/2014/main" val="10011"/>
                  </a:ext>
                </a:extLst>
              </a:tr>
              <a:tr h="407318">
                <a:tc vMerge="1">
                  <a:txBody>
                    <a:bodyPr/>
                    <a:lstStyle/>
                    <a:p>
                      <a:pPr algn="l"/>
                      <a:endParaRPr lang="cs-CZ" sz="2400" b="1" dirty="0"/>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8510 Spolupráce ve </a:t>
                      </a:r>
                      <a:r>
                        <a:rPr kumimoji="0" lang="cs-CZ" altLang="cs-CZ" sz="2000" b="0" i="0" u="none" strike="noStrike" cap="none" normalizeH="0" baseline="0" dirty="0" err="1" smtClean="0">
                          <a:ln>
                            <a:noFill/>
                          </a:ln>
                          <a:solidFill>
                            <a:schemeClr val="tx1"/>
                          </a:solidFill>
                          <a:effectLst/>
                          <a:latin typeface="+mj-lt"/>
                          <a:cs typeface="Times New Roman" panose="02020603050405020304" pitchFamily="18" charset="0"/>
                        </a:rPr>
                        <a:t>VaVal</a:t>
                      </a: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 na zakázku</a:t>
                      </a:r>
                    </a:p>
                  </a:txBody>
                  <a:tcPr/>
                </a:tc>
                <a:extLst>
                  <a:ext uri="{0D108BD9-81ED-4DB2-BD59-A6C34878D82A}">
                    <a16:rowId xmlns="" xmlns:a16="http://schemas.microsoft.com/office/drawing/2014/main" val="3846989718"/>
                  </a:ext>
                </a:extLst>
              </a:tr>
              <a:tr h="407318">
                <a:tc vMerge="1">
                  <a:txBody>
                    <a:bodyPr/>
                    <a:lstStyle/>
                    <a:p>
                      <a:pPr algn="l"/>
                      <a:endParaRPr lang="cs-CZ" sz="2000" b="1" dirty="0"/>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000" b="0" kern="1200" dirty="0" smtClean="0">
                          <a:solidFill>
                            <a:schemeClr val="dk1"/>
                          </a:solidFill>
                          <a:latin typeface="+mn-lt"/>
                          <a:ea typeface="+mn-ea"/>
                          <a:cs typeface="+mn-cs"/>
                        </a:rPr>
                        <a:t>8511 Smluvní výzkum</a:t>
                      </a:r>
                    </a:p>
                  </a:txBody>
                  <a:tcPr/>
                </a:tc>
                <a:extLst>
                  <a:ext uri="{0D108BD9-81ED-4DB2-BD59-A6C34878D82A}">
                    <a16:rowId xmlns="" xmlns:a16="http://schemas.microsoft.com/office/drawing/2014/main" val="2249541445"/>
                  </a:ext>
                </a:extLst>
              </a:tr>
            </a:tbl>
          </a:graphicData>
        </a:graphic>
      </p:graphicFrame>
    </p:spTree>
    <p:extLst>
      <p:ext uri="{BB962C8B-B14F-4D97-AF65-F5344CB8AC3E}">
        <p14:creationId xmlns:p14="http://schemas.microsoft.com/office/powerpoint/2010/main" val="94331314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Nadpis 1"/>
          <p:cNvSpPr>
            <a:spLocks noGrp="1"/>
          </p:cNvSpPr>
          <p:nvPr>
            <p:ph type="title"/>
          </p:nvPr>
        </p:nvSpPr>
        <p:spPr/>
        <p:txBody>
          <a:bodyPr/>
          <a:lstStyle/>
          <a:p>
            <a:r>
              <a:rPr lang="cs-CZ" altLang="cs-CZ" sz="2400" dirty="0" smtClean="0"/>
              <a:t>   Kategorizace </a:t>
            </a:r>
            <a:r>
              <a:rPr lang="cs-CZ" altLang="cs-CZ" sz="2400" dirty="0"/>
              <a:t>výnosů</a:t>
            </a:r>
            <a:endParaRPr lang="cs-CZ" altLang="cs-CZ" sz="2400" dirty="0" smtClean="0"/>
          </a:p>
        </p:txBody>
      </p:sp>
      <p:graphicFrame>
        <p:nvGraphicFramePr>
          <p:cNvPr id="5" name="Zástupný symbol pro tabulku 3"/>
          <p:cNvGraphicFramePr>
            <a:graphicFrameLocks noGrp="1"/>
          </p:cNvGraphicFramePr>
          <p:nvPr>
            <p:ph type="tbl" idx="1"/>
            <p:extLst>
              <p:ext uri="{D42A27DB-BD31-4B8C-83A1-F6EECF244321}">
                <p14:modId xmlns:p14="http://schemas.microsoft.com/office/powerpoint/2010/main" val="2693471593"/>
              </p:ext>
            </p:extLst>
          </p:nvPr>
        </p:nvGraphicFramePr>
        <p:xfrm>
          <a:off x="218647" y="1196752"/>
          <a:ext cx="8713787" cy="2520325"/>
        </p:xfrm>
        <a:graphic>
          <a:graphicData uri="http://schemas.openxmlformats.org/drawingml/2006/table">
            <a:tbl>
              <a:tblPr firstRow="1" bandRow="1">
                <a:tableStyleId>{5C22544A-7EE6-4342-B048-85BDC9FD1C3A}</a:tableStyleId>
              </a:tblPr>
              <a:tblGrid>
                <a:gridCol w="2304380">
                  <a:extLst>
                    <a:ext uri="{9D8B030D-6E8A-4147-A177-3AD203B41FA5}">
                      <a16:colId xmlns="" xmlns:a16="http://schemas.microsoft.com/office/drawing/2014/main" val="20000"/>
                    </a:ext>
                  </a:extLst>
                </a:gridCol>
                <a:gridCol w="6409407">
                  <a:extLst>
                    <a:ext uri="{9D8B030D-6E8A-4147-A177-3AD203B41FA5}">
                      <a16:colId xmlns="" xmlns:a16="http://schemas.microsoft.com/office/drawing/2014/main" val="20001"/>
                    </a:ext>
                  </a:extLst>
                </a:gridCol>
              </a:tblGrid>
              <a:tr h="5040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1" i="0" u="none" strike="noStrike" kern="1200" cap="none" normalizeH="0" baseline="0" dirty="0" smtClean="0">
                          <a:ln>
                            <a:noFill/>
                          </a:ln>
                          <a:solidFill>
                            <a:schemeClr val="tx1"/>
                          </a:solidFill>
                          <a:effectLst/>
                          <a:latin typeface="Arial Narrow" panose="020B0606020202030204" pitchFamily="34" charset="0"/>
                          <a:ea typeface="+mn-ea"/>
                          <a:cs typeface="+mn-cs"/>
                        </a:rPr>
                        <a:t>Název zdroje</a:t>
                      </a:r>
                    </a:p>
                  </a:txBody>
                  <a:tcPr/>
                </a:tc>
                <a:extLst>
                  <a:ext uri="{0D108BD9-81ED-4DB2-BD59-A6C34878D82A}">
                    <a16:rowId xmlns="" xmlns:a16="http://schemas.microsoft.com/office/drawing/2014/main" val="10000"/>
                  </a:ext>
                </a:extLst>
              </a:tr>
              <a:tr h="504065">
                <a:tc rowSpan="4">
                  <a:txBody>
                    <a:bodyPr/>
                    <a:lstStyle/>
                    <a:p>
                      <a:r>
                        <a:rPr lang="cs-CZ" sz="2000" b="1" dirty="0" smtClean="0"/>
                        <a:t>D</a:t>
                      </a:r>
                      <a:endParaRPr lang="cs-CZ" sz="2000" b="1" dirty="0"/>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kern="1200" cap="none" normalizeH="0" baseline="0" dirty="0" smtClean="0">
                          <a:ln>
                            <a:noFill/>
                          </a:ln>
                          <a:solidFill>
                            <a:schemeClr val="tx1"/>
                          </a:solidFill>
                          <a:effectLst/>
                          <a:latin typeface="+mn-lt"/>
                          <a:ea typeface="+mn-ea"/>
                          <a:cs typeface="Times New Roman" panose="02020603050405020304" pitchFamily="18" charset="0"/>
                        </a:rPr>
                        <a:t>8512 Smluvní výzkum - </a:t>
                      </a:r>
                      <a:r>
                        <a:rPr kumimoji="0" lang="cs-CZ" altLang="cs-CZ" sz="2000" b="0" i="0" u="none" strike="noStrike" kern="1200" cap="none" normalizeH="0" baseline="0" dirty="0" err="1" smtClean="0">
                          <a:ln>
                            <a:noFill/>
                          </a:ln>
                          <a:solidFill>
                            <a:schemeClr val="tx1"/>
                          </a:solidFill>
                          <a:effectLst/>
                          <a:latin typeface="+mn-lt"/>
                          <a:ea typeface="+mn-ea"/>
                          <a:cs typeface="Times New Roman" panose="02020603050405020304" pitchFamily="18" charset="0"/>
                        </a:rPr>
                        <a:t>spec</a:t>
                      </a:r>
                      <a:r>
                        <a:rPr kumimoji="0" lang="cs-CZ" altLang="cs-CZ" sz="2000" b="0" i="0" u="none" strike="noStrike" kern="1200" cap="none" normalizeH="0" baseline="0" dirty="0" smtClean="0">
                          <a:ln>
                            <a:noFill/>
                          </a:ln>
                          <a:solidFill>
                            <a:schemeClr val="tx1"/>
                          </a:solidFill>
                          <a:effectLst/>
                          <a:latin typeface="+mn-lt"/>
                          <a:ea typeface="+mn-ea"/>
                          <a:cs typeface="Times New Roman" panose="02020603050405020304" pitchFamily="18" charset="0"/>
                        </a:rPr>
                        <a:t>. infrastruktura</a:t>
                      </a:r>
                    </a:p>
                  </a:txBody>
                  <a:tcPr/>
                </a:tc>
                <a:extLst>
                  <a:ext uri="{0D108BD9-81ED-4DB2-BD59-A6C34878D82A}">
                    <a16:rowId xmlns="" xmlns:a16="http://schemas.microsoft.com/office/drawing/2014/main" val="10001"/>
                  </a:ext>
                </a:extLst>
              </a:tr>
              <a:tr h="504065">
                <a:tc vMerge="1">
                  <a:txBody>
                    <a:bodyPr/>
                    <a:lstStyle/>
                    <a:p>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8513 Smluvní výzkum - unik. Infrastruktura </a:t>
                      </a:r>
                      <a:r>
                        <a:rPr kumimoji="0" lang="cs-CZ" sz="2000" b="0" i="0" u="none" strike="noStrike" kern="1200" cap="none" normalizeH="0" baseline="0" dirty="0" err="1" smtClean="0">
                          <a:ln>
                            <a:noFill/>
                          </a:ln>
                          <a:solidFill>
                            <a:schemeClr val="tx1"/>
                          </a:solidFill>
                          <a:effectLst/>
                          <a:latin typeface="+mj-lt"/>
                          <a:ea typeface="+mn-ea"/>
                          <a:cs typeface="Times New Roman" panose="02020603050405020304" pitchFamily="18" charset="0"/>
                        </a:rPr>
                        <a:t>VaVpl</a:t>
                      </a:r>
                      <a:r>
                        <a:rPr kumimoji="0" 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 </a:t>
                      </a:r>
                    </a:p>
                  </a:txBody>
                  <a:tcPr/>
                </a:tc>
                <a:extLst>
                  <a:ext uri="{0D108BD9-81ED-4DB2-BD59-A6C34878D82A}">
                    <a16:rowId xmlns="" xmlns:a16="http://schemas.microsoft.com/office/drawing/2014/main" val="10002"/>
                  </a:ext>
                </a:extLst>
              </a:tr>
              <a:tr h="504065">
                <a:tc vMerge="1">
                  <a:txBody>
                    <a:bodyPr/>
                    <a:lstStyle/>
                    <a:p>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8517 Licenční výnosy</a:t>
                      </a:r>
                    </a:p>
                  </a:txBody>
                  <a:tcPr/>
                </a:tc>
                <a:extLst>
                  <a:ext uri="{0D108BD9-81ED-4DB2-BD59-A6C34878D82A}">
                    <a16:rowId xmlns="" xmlns:a16="http://schemas.microsoft.com/office/drawing/2014/main" val="10003"/>
                  </a:ext>
                </a:extLst>
              </a:tr>
              <a:tr h="504065">
                <a:tc vMerge="1">
                  <a:txBody>
                    <a:bodyPr/>
                    <a:lstStyle/>
                    <a:p>
                      <a:endParaRPr lang="cs-CZ" sz="24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8530 Ostatní doplňková činnost</a:t>
                      </a:r>
                    </a:p>
                  </a:txBody>
                  <a:tcPr/>
                </a:tc>
                <a:extLst>
                  <a:ext uri="{0D108BD9-81ED-4DB2-BD59-A6C34878D82A}">
                    <a16:rowId xmlns="" xmlns:a16="http://schemas.microsoft.com/office/drawing/2014/main" val="10004"/>
                  </a:ext>
                </a:extLst>
              </a:tr>
            </a:tbl>
          </a:graphicData>
        </a:graphic>
      </p:graphicFrame>
      <p:graphicFrame>
        <p:nvGraphicFramePr>
          <p:cNvPr id="6" name="Zástupný symbol pro tabulku 3"/>
          <p:cNvGraphicFramePr>
            <a:graphicFrameLocks/>
          </p:cNvGraphicFramePr>
          <p:nvPr>
            <p:extLst>
              <p:ext uri="{D42A27DB-BD31-4B8C-83A1-F6EECF244321}">
                <p14:modId xmlns:p14="http://schemas.microsoft.com/office/powerpoint/2010/main" val="2646977609"/>
              </p:ext>
            </p:extLst>
          </p:nvPr>
        </p:nvGraphicFramePr>
        <p:xfrm>
          <a:off x="218646" y="3745093"/>
          <a:ext cx="8713787" cy="396240"/>
        </p:xfrm>
        <a:graphic>
          <a:graphicData uri="http://schemas.openxmlformats.org/drawingml/2006/table">
            <a:tbl>
              <a:tblPr firstRow="1" bandRow="1">
                <a:tableStyleId>{5C22544A-7EE6-4342-B048-85BDC9FD1C3A}</a:tableStyleId>
              </a:tblPr>
              <a:tblGrid>
                <a:gridCol w="2304380">
                  <a:extLst>
                    <a:ext uri="{9D8B030D-6E8A-4147-A177-3AD203B41FA5}">
                      <a16:colId xmlns="" xmlns:a16="http://schemas.microsoft.com/office/drawing/2014/main" val="20000"/>
                    </a:ext>
                  </a:extLst>
                </a:gridCol>
                <a:gridCol w="6409407">
                  <a:extLst>
                    <a:ext uri="{9D8B030D-6E8A-4147-A177-3AD203B41FA5}">
                      <a16:colId xmlns="" xmlns:a16="http://schemas.microsoft.com/office/drawing/2014/main" val="20001"/>
                    </a:ext>
                  </a:extLst>
                </a:gridCol>
              </a:tblGrid>
              <a:tr h="370840">
                <a:tc>
                  <a:txBody>
                    <a:bodyPr/>
                    <a:lstStyle/>
                    <a:p>
                      <a:r>
                        <a:rPr lang="cs-CZ" sz="2000" b="1" dirty="0" smtClean="0">
                          <a:solidFill>
                            <a:schemeClr val="tx1"/>
                          </a:solidFill>
                        </a:rPr>
                        <a:t>E</a:t>
                      </a:r>
                      <a:endParaRPr lang="cs-CZ" sz="2000" b="1" dirty="0">
                        <a:solidFill>
                          <a:schemeClr val="tx1"/>
                        </a:solidFill>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OP VVV - ERDF</a:t>
                      </a:r>
                    </a:p>
                  </a:txBody>
                  <a:tcPr>
                    <a:solidFill>
                      <a:srgbClr val="E4F3F4"/>
                    </a:solidFill>
                  </a:tcPr>
                </a:tc>
                <a:extLst>
                  <a:ext uri="{0D108BD9-81ED-4DB2-BD59-A6C34878D82A}">
                    <a16:rowId xmlns="" xmlns:a16="http://schemas.microsoft.com/office/drawing/2014/main" val="10008"/>
                  </a:ext>
                </a:extLst>
              </a:tr>
            </a:tbl>
          </a:graphicData>
        </a:graphic>
      </p:graphicFrame>
      <p:sp>
        <p:nvSpPr>
          <p:cNvPr id="8" name="Obdélník 4"/>
          <p:cNvSpPr>
            <a:spLocks noChangeArrowheads="1"/>
          </p:cNvSpPr>
          <p:nvPr/>
        </p:nvSpPr>
        <p:spPr bwMode="auto">
          <a:xfrm>
            <a:off x="218647" y="5103526"/>
            <a:ext cx="864108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algn="just">
              <a:spcBef>
                <a:spcPct val="0"/>
              </a:spcBef>
              <a:buFontTx/>
              <a:buNone/>
            </a:pPr>
            <a:endParaRPr lang="cs-CZ" altLang="cs-CZ" sz="2000" dirty="0">
              <a:cs typeface="Calibri" panose="020F0502020204030204" pitchFamily="34" charset="0"/>
            </a:endParaRPr>
          </a:p>
          <a:p>
            <a:pPr algn="just">
              <a:spcBef>
                <a:spcPct val="0"/>
              </a:spcBef>
              <a:buFontTx/>
              <a:buNone/>
            </a:pPr>
            <a:r>
              <a:rPr lang="cs-CZ" altLang="cs-CZ" sz="2000" dirty="0">
                <a:cs typeface="Calibri" panose="020F0502020204030204" pitchFamily="34" charset="0"/>
              </a:rPr>
              <a:t>Pokud budou během roku založeny nové zdroje, budou pro potřeby výpočtu přiřazeny do příslušné kategorie analogicky.</a:t>
            </a:r>
            <a:endParaRPr lang="cs-CZ" altLang="cs-CZ" sz="2000" dirty="0"/>
          </a:p>
        </p:txBody>
      </p:sp>
    </p:spTree>
    <p:extLst>
      <p:ext uri="{BB962C8B-B14F-4D97-AF65-F5344CB8AC3E}">
        <p14:creationId xmlns:p14="http://schemas.microsoft.com/office/powerpoint/2010/main" val="3179976910"/>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0419" name="Rectangle 3"/>
          <p:cNvSpPr>
            <a:spLocks noGrp="1" noChangeArrowheads="1"/>
          </p:cNvSpPr>
          <p:nvPr>
            <p:ph type="body" idx="4294967295"/>
          </p:nvPr>
        </p:nvSpPr>
        <p:spPr/>
        <p:txBody>
          <a:bodyPr/>
          <a:lstStyle/>
          <a:p>
            <a:pPr eaLnBrk="1" hangingPunct="1">
              <a:buFont typeface="Wingdings" panose="05000000000000000000" pitchFamily="2" charset="2"/>
              <a:buNone/>
            </a:pPr>
            <a:r>
              <a:rPr lang="cs-CZ" altLang="cs-CZ" sz="2000" b="1" dirty="0" smtClean="0"/>
              <a:t>Pravidla:</a:t>
            </a:r>
          </a:p>
          <a:p>
            <a:pPr algn="just">
              <a:buFont typeface="Wingdings" panose="05000000000000000000" pitchFamily="2" charset="2"/>
              <a:buChar char="§"/>
            </a:pPr>
            <a:r>
              <a:rPr lang="cs-CZ" altLang="cs-CZ" sz="2000" dirty="0" smtClean="0"/>
              <a:t>V úvahu nebudou brány výnosy z projektových zdrojů, pokud projekty skončily nejpozději k 31. 12. předchozího kalendářního roku.</a:t>
            </a:r>
          </a:p>
          <a:p>
            <a:pPr algn="just">
              <a:buFont typeface="Wingdings" panose="05000000000000000000" pitchFamily="2" charset="2"/>
              <a:buChar char="§"/>
            </a:pPr>
            <a:r>
              <a:rPr lang="cs-CZ" altLang="cs-CZ" sz="2000" dirty="0" smtClean="0"/>
              <a:t>U všech projektů bude zahrnuta do výpočtu vždy reálná hodnota výnosů pro příslušný rok. Pokud není výše přesně určena, celková hodnota bude rovnoměrně rozdělena do jednotlivých let realizace projektu. </a:t>
            </a:r>
          </a:p>
          <a:p>
            <a:pPr algn="just">
              <a:buFont typeface="Wingdings" panose="05000000000000000000" pitchFamily="2" charset="2"/>
              <a:buChar char="§"/>
            </a:pPr>
            <a:r>
              <a:rPr lang="cs-CZ" altLang="cs-CZ" sz="2000" dirty="0" smtClean="0"/>
              <a:t>V případě, že obdržíme Rozhodnutí o poskytnutí dotace až po sestavení rozpočtu, bude po jeho přijetí odvedena procentní sazba dle celkového zatížení organizačních jednotek na odvodech na celouniverzitní aktivity, a to za příslušnou část daného kalendářního roku. Ve výpočtu bude zohledněna kategorie výnosu a konkrétní váha započitatelnosti výnosu. Obdobný postup platí i pro uzavřené partnerské smlouvy, smlouvy o spolupráci atd.</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1443" name="Rectangle 3"/>
          <p:cNvSpPr>
            <a:spLocks noGrp="1" noChangeArrowheads="1"/>
          </p:cNvSpPr>
          <p:nvPr>
            <p:ph type="body" idx="4294967295"/>
          </p:nvPr>
        </p:nvSpPr>
        <p:spPr/>
        <p:txBody>
          <a:bodyPr/>
          <a:lstStyle/>
          <a:p>
            <a:pPr marL="0" indent="0" eaLnBrk="1" hangingPunct="1">
              <a:buFont typeface="Wingdings" panose="05000000000000000000" pitchFamily="2" charset="2"/>
              <a:buNone/>
            </a:pPr>
            <a:r>
              <a:rPr lang="cs-CZ" altLang="cs-CZ" sz="2000" b="1" dirty="0" smtClean="0"/>
              <a:t>Výnosy ze zdrojů – za aktuální kalendářní rok:</a:t>
            </a:r>
          </a:p>
          <a:p>
            <a:pPr marL="173038" lvl="1" indent="0">
              <a:buFontTx/>
              <a:buNone/>
            </a:pPr>
            <a:endParaRPr lang="cs-CZ" altLang="cs-CZ" dirty="0" smtClean="0"/>
          </a:p>
          <a:p>
            <a:pPr marL="173038" lvl="1" indent="0">
              <a:buFontTx/>
              <a:buAutoNum type="arabicPlain" startAt="1100"/>
            </a:pPr>
            <a:r>
              <a:rPr lang="cs-CZ" altLang="cs-CZ" dirty="0" smtClean="0"/>
              <a:t>            	Vzdělávací činnost</a:t>
            </a:r>
          </a:p>
          <a:p>
            <a:pPr marL="173038" lvl="1" indent="0">
              <a:buFontTx/>
              <a:buNone/>
            </a:pPr>
            <a:r>
              <a:rPr lang="cs-CZ" altLang="cs-CZ" dirty="0" smtClean="0"/>
              <a:t>1105            	Fond umělecké činnosti</a:t>
            </a:r>
          </a:p>
          <a:p>
            <a:pPr marL="173038" lvl="1" indent="0">
              <a:buFontTx/>
              <a:buNone/>
            </a:pPr>
            <a:r>
              <a:rPr lang="cs-CZ" altLang="cs-CZ" dirty="0"/>
              <a:t>1182 </a:t>
            </a:r>
            <a:r>
              <a:rPr lang="cs-CZ" altLang="cs-CZ" dirty="0" smtClean="0"/>
              <a:t>           	OP </a:t>
            </a:r>
            <a:r>
              <a:rPr lang="cs-CZ" altLang="cs-CZ" dirty="0"/>
              <a:t>VVV - výuka</a:t>
            </a:r>
            <a:endParaRPr lang="cs-CZ" altLang="cs-CZ" dirty="0" smtClean="0"/>
          </a:p>
          <a:p>
            <a:pPr marL="630238" lvl="1" indent="-457200">
              <a:buFontTx/>
              <a:buAutoNum type="arabicPlain" startAt="1382"/>
            </a:pPr>
            <a:r>
              <a:rPr lang="cs-CZ" altLang="cs-CZ" dirty="0" smtClean="0"/>
              <a:t>                     Dotace USC - </a:t>
            </a:r>
            <a:r>
              <a:rPr lang="cs-CZ" dirty="0" err="1"/>
              <a:t>vzděl</a:t>
            </a:r>
            <a:r>
              <a:rPr lang="cs-CZ" dirty="0"/>
              <a:t>. ESF OP </a:t>
            </a:r>
            <a:r>
              <a:rPr lang="cs-CZ" dirty="0" smtClean="0"/>
              <a:t>VVV</a:t>
            </a:r>
          </a:p>
          <a:p>
            <a:pPr marL="173038" lvl="1" indent="0">
              <a:buNone/>
            </a:pPr>
            <a:r>
              <a:rPr lang="cs-CZ" altLang="cs-CZ" dirty="0" smtClean="0"/>
              <a:t>2182                     </a:t>
            </a:r>
            <a:r>
              <a:rPr lang="cs-CZ" altLang="cs-CZ" dirty="0"/>
              <a:t>OP VVV - </a:t>
            </a:r>
            <a:r>
              <a:rPr lang="cs-CZ" altLang="cs-CZ" dirty="0" err="1" smtClean="0"/>
              <a:t>VaV</a:t>
            </a:r>
            <a:endParaRPr lang="cs-CZ" altLang="cs-CZ" dirty="0" smtClean="0"/>
          </a:p>
          <a:p>
            <a:pPr marL="173038" lvl="1" indent="0">
              <a:buFontTx/>
              <a:buNone/>
            </a:pPr>
            <a:r>
              <a:rPr lang="cs-CZ" altLang="cs-CZ" dirty="0" smtClean="0"/>
              <a:t>2102		Institucionální prostředky na DKRVO</a:t>
            </a:r>
          </a:p>
          <a:p>
            <a:pPr marL="173038" lvl="1" indent="0">
              <a:buFontTx/>
              <a:buAutoNum type="arabicPlain" startAt="2110"/>
            </a:pPr>
            <a:r>
              <a:rPr lang="cs-CZ" altLang="cs-CZ" dirty="0" smtClean="0"/>
              <a:t>            	Specifický </a:t>
            </a:r>
            <a:r>
              <a:rPr lang="cs-CZ" altLang="cs-CZ" smtClean="0"/>
              <a:t>vysokoškolský výzkum</a:t>
            </a:r>
            <a:endParaRPr lang="cs-CZ" altLang="cs-CZ" dirty="0" smtClean="0"/>
          </a:p>
          <a:p>
            <a:pPr marL="173038" lvl="1" indent="0">
              <a:buFontTx/>
              <a:buNone/>
            </a:pPr>
            <a:r>
              <a:rPr lang="cs-CZ" altLang="cs-CZ" dirty="0" smtClean="0"/>
              <a:t>3100 		Dotace na stravování studentů</a:t>
            </a:r>
          </a:p>
          <a:p>
            <a:pPr marL="173038" lvl="1" indent="0">
              <a:buFontTx/>
              <a:buNone/>
            </a:pPr>
            <a:r>
              <a:rPr lang="cs-CZ" altLang="cs-CZ" dirty="0" smtClean="0"/>
              <a:t>4203		OP PIK</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2467" name="Rectangle 3"/>
          <p:cNvSpPr>
            <a:spLocks noGrp="1" noChangeArrowheads="1"/>
          </p:cNvSpPr>
          <p:nvPr>
            <p:ph type="body" idx="4294967295"/>
          </p:nvPr>
        </p:nvSpPr>
        <p:spPr/>
        <p:txBody>
          <a:bodyPr/>
          <a:lstStyle/>
          <a:p>
            <a:pPr marL="0" indent="0" eaLnBrk="1" hangingPunct="1">
              <a:buFont typeface="Wingdings" panose="05000000000000000000" pitchFamily="2" charset="2"/>
              <a:buNone/>
            </a:pPr>
            <a:r>
              <a:rPr lang="cs-CZ" altLang="cs-CZ" sz="2000" b="1" dirty="0" smtClean="0"/>
              <a:t>Výnosy ze zdrojů – za předchozí kalendářní rok:</a:t>
            </a:r>
          </a:p>
          <a:p>
            <a:pPr marL="173038" lvl="1" indent="0">
              <a:buFontTx/>
              <a:buNone/>
            </a:pPr>
            <a:endParaRPr lang="cs-CZ" altLang="cs-CZ" dirty="0" smtClean="0"/>
          </a:p>
          <a:p>
            <a:pPr marL="173038" lvl="1" indent="0">
              <a:buFontTx/>
              <a:buNone/>
            </a:pPr>
            <a:r>
              <a:rPr lang="cs-CZ" altLang="cs-CZ" dirty="0" smtClean="0"/>
              <a:t>1101 		Vzdělávací projekty a programy - příspěvek</a:t>
            </a:r>
          </a:p>
          <a:p>
            <a:pPr marL="173038" lvl="1" indent="0">
              <a:buFontTx/>
              <a:buNone/>
            </a:pPr>
            <a:r>
              <a:rPr lang="cs-CZ" altLang="cs-CZ" dirty="0" smtClean="0"/>
              <a:t>1230 		Vzdělávání - programy ostatní</a:t>
            </a:r>
          </a:p>
          <a:p>
            <a:pPr marL="173038" lvl="1" indent="0">
              <a:buFontTx/>
              <a:buNone/>
            </a:pPr>
            <a:r>
              <a:rPr lang="cs-CZ" altLang="cs-CZ" dirty="0" smtClean="0"/>
              <a:t>1300 až 1381 	Dotace USC</a:t>
            </a:r>
          </a:p>
          <a:p>
            <a:pPr marL="173038" lvl="1" indent="0">
              <a:buFontTx/>
              <a:buNone/>
            </a:pPr>
            <a:r>
              <a:rPr lang="cs-CZ" altLang="cs-CZ" dirty="0" smtClean="0"/>
              <a:t>1410 až 1430 	Zahraniční projekty - vzdělávání</a:t>
            </a:r>
          </a:p>
          <a:p>
            <a:pPr marL="173038" lvl="1" indent="0">
              <a:buFontTx/>
              <a:buNone/>
            </a:pPr>
            <a:r>
              <a:rPr lang="cs-CZ" altLang="cs-CZ" dirty="0" smtClean="0"/>
              <a:t>1502 		Vlastní zdroje UTB - poplatky studentů</a:t>
            </a:r>
          </a:p>
          <a:p>
            <a:pPr marL="173038" lvl="1" indent="0">
              <a:buFontTx/>
              <a:buNone/>
            </a:pPr>
            <a:r>
              <a:rPr lang="cs-CZ" altLang="cs-CZ" dirty="0" smtClean="0"/>
              <a:t>1503 		Vydavatelská a nakladatelská činnost</a:t>
            </a:r>
          </a:p>
          <a:p>
            <a:pPr marL="173038" lvl="1" indent="0">
              <a:buFontTx/>
              <a:buNone/>
            </a:pPr>
            <a:r>
              <a:rPr lang="cs-CZ" altLang="cs-CZ" dirty="0" smtClean="0"/>
              <a:t>1504 až 1506 	Vlastní výnosy vzdělávací činnost - akreditované, </a:t>
            </a:r>
            <a:r>
              <a:rPr lang="cs-CZ" altLang="cs-CZ" dirty="0"/>
              <a:t>	</a:t>
            </a:r>
            <a:r>
              <a:rPr lang="cs-CZ" altLang="cs-CZ" dirty="0" smtClean="0"/>
              <a:t>	s nárokem, bez nároku</a:t>
            </a:r>
          </a:p>
          <a:p>
            <a:pPr marL="173038" lvl="1" indent="0">
              <a:buFontTx/>
              <a:buNone/>
            </a:pPr>
            <a:r>
              <a:rPr lang="cs-CZ" altLang="cs-CZ" dirty="0" smtClean="0"/>
              <a:t>1530	 	Vlastní výnosy vzdělávací činnost - ostatní</a:t>
            </a:r>
          </a:p>
          <a:p>
            <a:pPr marL="173038" lvl="1" indent="0">
              <a:buFontTx/>
              <a:buNone/>
            </a:pPr>
            <a:r>
              <a:rPr lang="cs-CZ" altLang="cs-CZ" dirty="0" smtClean="0"/>
              <a:t>1602	 	Vzdělávání - spoluřešitelské projekty</a:t>
            </a:r>
          </a:p>
          <a:p>
            <a:pPr marL="457200" lvl="1" indent="0">
              <a:buFontTx/>
              <a:buNone/>
            </a:pPr>
            <a:endParaRPr lang="cs-CZ" altLang="cs-CZ" sz="2400" dirty="0" smtClean="0"/>
          </a:p>
          <a:p>
            <a:pPr marL="457200" lvl="1" indent="0">
              <a:buFontTx/>
              <a:buNone/>
            </a:pPr>
            <a:endParaRPr lang="cs-CZ" altLang="cs-CZ" sz="2400" dirty="0"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0419" name="Rectangle 3"/>
          <p:cNvSpPr>
            <a:spLocks noGrp="1" noChangeArrowheads="1"/>
          </p:cNvSpPr>
          <p:nvPr>
            <p:ph type="body" idx="4294967295"/>
          </p:nvPr>
        </p:nvSpPr>
        <p:spPr>
          <a:xfrm>
            <a:off x="1043608" y="1102452"/>
            <a:ext cx="7921699" cy="5545138"/>
          </a:xfrm>
        </p:spPr>
        <p:txBody>
          <a:bodyPr/>
          <a:lstStyle/>
          <a:p>
            <a:pPr marL="0" indent="0" eaLnBrk="1" hangingPunct="1">
              <a:buFont typeface="Wingdings" panose="05000000000000000000" pitchFamily="2" charset="2"/>
              <a:buNone/>
              <a:defRPr/>
            </a:pPr>
            <a:r>
              <a:rPr lang="cs-CZ" altLang="cs-CZ" sz="2000" b="1" dirty="0" smtClean="0"/>
              <a:t>Výnosy ze zdrojů – za předchozí kalendářní rok:</a:t>
            </a:r>
          </a:p>
          <a:p>
            <a:pPr marL="173038" indent="0" eaLnBrk="1" hangingPunct="1">
              <a:buFont typeface="Wingdings" panose="05000000000000000000" pitchFamily="2" charset="2"/>
              <a:buNone/>
              <a:defRPr/>
            </a:pPr>
            <a:endParaRPr lang="cs-CZ" altLang="cs-CZ" sz="2000" b="1" dirty="0" smtClean="0"/>
          </a:p>
          <a:p>
            <a:pPr marL="173038" lvl="1" indent="0">
              <a:buFontTx/>
              <a:buAutoNum type="arabicPlain" startAt="2106"/>
              <a:defRPr/>
            </a:pPr>
            <a:r>
              <a:rPr lang="cs-CZ" altLang="cs-CZ" dirty="0" smtClean="0"/>
              <a:t>                     Institucionální prostředky </a:t>
            </a:r>
            <a:r>
              <a:rPr lang="cs-CZ" altLang="cs-CZ" dirty="0" err="1" smtClean="0"/>
              <a:t>VaV</a:t>
            </a:r>
            <a:r>
              <a:rPr lang="cs-CZ" altLang="cs-CZ" dirty="0" smtClean="0"/>
              <a:t> - Aktivita Mobility</a:t>
            </a:r>
          </a:p>
          <a:p>
            <a:pPr marL="173038" lvl="1" indent="0">
              <a:buFontTx/>
              <a:buAutoNum type="arabicPlain" startAt="2106"/>
              <a:defRPr/>
            </a:pPr>
            <a:r>
              <a:rPr lang="cs-CZ" altLang="cs-CZ" dirty="0" smtClean="0"/>
              <a:t>                     </a:t>
            </a:r>
            <a:r>
              <a:rPr lang="cs-CZ" altLang="cs-CZ" dirty="0" err="1" smtClean="0"/>
              <a:t>inst</a:t>
            </a:r>
            <a:r>
              <a:rPr lang="cs-CZ" altLang="cs-CZ" dirty="0" smtClean="0"/>
              <a:t>. prostředky </a:t>
            </a:r>
            <a:r>
              <a:rPr lang="cs-CZ" altLang="cs-CZ" dirty="0" err="1" smtClean="0"/>
              <a:t>VaV</a:t>
            </a:r>
            <a:r>
              <a:rPr lang="cs-CZ" altLang="cs-CZ" dirty="0" smtClean="0"/>
              <a:t> - Česko - norský </a:t>
            </a:r>
            <a:r>
              <a:rPr lang="cs-CZ" altLang="cs-CZ" dirty="0" err="1" smtClean="0"/>
              <a:t>výzk</a:t>
            </a:r>
            <a:r>
              <a:rPr lang="cs-CZ" altLang="cs-CZ" dirty="0" smtClean="0"/>
              <a:t>. </a:t>
            </a:r>
            <a:r>
              <a:rPr lang="cs-CZ" altLang="cs-CZ" dirty="0" err="1" smtClean="0"/>
              <a:t>prog</a:t>
            </a:r>
            <a:r>
              <a:rPr lang="cs-CZ" altLang="cs-CZ" dirty="0" smtClean="0"/>
              <a:t>.</a:t>
            </a:r>
          </a:p>
          <a:p>
            <a:pPr marL="173038" lvl="1" indent="0">
              <a:buFontTx/>
              <a:buAutoNum type="arabicPlain" startAt="2106"/>
              <a:defRPr/>
            </a:pPr>
            <a:r>
              <a:rPr lang="cs-CZ" altLang="cs-CZ" dirty="0" smtClean="0"/>
              <a:t>                     účelové prostředky </a:t>
            </a:r>
            <a:r>
              <a:rPr lang="cs-CZ" altLang="cs-CZ" dirty="0" err="1" smtClean="0"/>
              <a:t>VaV</a:t>
            </a:r>
            <a:r>
              <a:rPr lang="cs-CZ" altLang="cs-CZ" dirty="0" smtClean="0"/>
              <a:t> </a:t>
            </a:r>
            <a:r>
              <a:rPr lang="cs-CZ" altLang="cs-CZ" dirty="0"/>
              <a:t>-</a:t>
            </a:r>
            <a:r>
              <a:rPr lang="cs-CZ" altLang="cs-CZ" dirty="0" smtClean="0"/>
              <a:t> INTER - EXCELLENCE</a:t>
            </a:r>
          </a:p>
          <a:p>
            <a:pPr marL="173038" lvl="1" indent="0">
              <a:buFontTx/>
              <a:buNone/>
              <a:defRPr/>
            </a:pPr>
            <a:r>
              <a:rPr lang="cs-CZ" altLang="cs-CZ" dirty="0" smtClean="0"/>
              <a:t>2200 až 2230 	Programy ministerstva, agentury</a:t>
            </a:r>
          </a:p>
          <a:p>
            <a:pPr marL="173038" lvl="1" indent="0">
              <a:buFontTx/>
              <a:buNone/>
              <a:defRPr/>
            </a:pPr>
            <a:r>
              <a:rPr lang="cs-CZ" altLang="cs-CZ" dirty="0" smtClean="0"/>
              <a:t>2300 		Dotace USC měst a kraje</a:t>
            </a:r>
          </a:p>
          <a:p>
            <a:pPr marL="173038" lvl="1" indent="0">
              <a:buFontTx/>
              <a:buNone/>
              <a:defRPr/>
            </a:pPr>
            <a:r>
              <a:rPr lang="cs-CZ" altLang="cs-CZ" dirty="0" smtClean="0"/>
              <a:t>2410 až 2431 	Zahraniční projekty - </a:t>
            </a:r>
            <a:r>
              <a:rPr lang="cs-CZ" altLang="cs-CZ" dirty="0" err="1" smtClean="0"/>
              <a:t>VaV</a:t>
            </a:r>
            <a:endParaRPr lang="cs-CZ" altLang="cs-CZ" dirty="0" smtClean="0"/>
          </a:p>
          <a:p>
            <a:pPr marL="173038" lvl="1" indent="0">
              <a:buFontTx/>
              <a:buNone/>
              <a:defRPr/>
            </a:pPr>
            <a:r>
              <a:rPr lang="cs-CZ" altLang="cs-CZ" dirty="0" smtClean="0"/>
              <a:t>2602 až 2603 	Spoluřešitelské projekty</a:t>
            </a:r>
          </a:p>
          <a:p>
            <a:pPr marL="173038" lvl="1" indent="0">
              <a:buFontTx/>
              <a:buNone/>
              <a:defRPr/>
            </a:pPr>
            <a:r>
              <a:rPr lang="cs-CZ" altLang="cs-CZ" dirty="0" smtClean="0"/>
              <a:t>3501 		Stravování zaměstnanců</a:t>
            </a:r>
          </a:p>
          <a:p>
            <a:pPr marL="173038" lvl="1" indent="0">
              <a:buFontTx/>
              <a:buNone/>
              <a:defRPr/>
            </a:pPr>
            <a:r>
              <a:rPr lang="cs-CZ" altLang="cs-CZ" dirty="0" smtClean="0"/>
              <a:t>3503		Služby KMZ</a:t>
            </a:r>
            <a:r>
              <a:rPr lang="cs-CZ" altLang="cs-CZ" sz="2400" dirty="0" smtClean="0"/>
              <a:t>	</a:t>
            </a:r>
          </a:p>
          <a:p>
            <a:pPr marL="457200" lvl="1" indent="0">
              <a:buFontTx/>
              <a:buNone/>
              <a:defRPr/>
            </a:pPr>
            <a:endParaRPr lang="cs-CZ" altLang="cs-CZ" sz="2400" dirty="0" smtClean="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4515" name="Rectangle 3"/>
          <p:cNvSpPr>
            <a:spLocks noGrp="1" noChangeArrowheads="1"/>
          </p:cNvSpPr>
          <p:nvPr>
            <p:ph type="body" idx="4294967295"/>
          </p:nvPr>
        </p:nvSpPr>
        <p:spPr/>
        <p:txBody>
          <a:bodyPr/>
          <a:lstStyle/>
          <a:p>
            <a:pPr marL="0" indent="0" eaLnBrk="1" hangingPunct="1">
              <a:buFont typeface="Wingdings" panose="05000000000000000000" pitchFamily="2" charset="2"/>
              <a:buNone/>
            </a:pPr>
            <a:r>
              <a:rPr lang="cs-CZ" altLang="cs-CZ" sz="2000" b="1" dirty="0" smtClean="0"/>
              <a:t>Výnosy ze zdrojů – za předchozí kalendářní rok:</a:t>
            </a:r>
          </a:p>
          <a:p>
            <a:pPr marL="457200" lvl="1" indent="0">
              <a:buFontTx/>
              <a:buNone/>
            </a:pPr>
            <a:endParaRPr lang="cs-CZ" altLang="cs-CZ" dirty="0" smtClean="0"/>
          </a:p>
          <a:p>
            <a:pPr marL="173038" lvl="1" indent="0">
              <a:buFontTx/>
              <a:buNone/>
            </a:pPr>
            <a:r>
              <a:rPr lang="cs-CZ" altLang="cs-CZ" dirty="0" smtClean="0"/>
              <a:t>3504 		Služby KMZ - ubytování studentů</a:t>
            </a:r>
          </a:p>
          <a:p>
            <a:pPr marL="173038" lvl="1" indent="0">
              <a:buFontTx/>
              <a:buNone/>
            </a:pPr>
            <a:r>
              <a:rPr lang="cs-CZ" altLang="cs-CZ" dirty="0" smtClean="0"/>
              <a:t>3505 		Stravování studentů</a:t>
            </a:r>
          </a:p>
          <a:p>
            <a:pPr marL="173038" lvl="1" indent="0">
              <a:buFontTx/>
              <a:buNone/>
            </a:pPr>
            <a:r>
              <a:rPr lang="cs-CZ" altLang="cs-CZ" dirty="0" smtClean="0"/>
              <a:t>3530 		Ostatní výnosy KMZ</a:t>
            </a:r>
          </a:p>
          <a:p>
            <a:pPr marL="173038" lvl="1" indent="0">
              <a:buFontTx/>
              <a:buNone/>
            </a:pPr>
            <a:r>
              <a:rPr lang="cs-CZ" altLang="cs-CZ" dirty="0" smtClean="0"/>
              <a:t>8300 		Dotace USC - DČ</a:t>
            </a:r>
          </a:p>
          <a:p>
            <a:pPr marL="173038" lvl="1" indent="0">
              <a:buFontTx/>
              <a:buNone/>
            </a:pPr>
            <a:r>
              <a:rPr lang="cs-CZ" altLang="cs-CZ" dirty="0" smtClean="0"/>
              <a:t>8500 		Doplňková činnost</a:t>
            </a:r>
          </a:p>
          <a:p>
            <a:pPr marL="173038" lvl="1" indent="0">
              <a:buFontTx/>
              <a:buNone/>
            </a:pPr>
            <a:r>
              <a:rPr lang="cs-CZ" altLang="cs-CZ" dirty="0" smtClean="0"/>
              <a:t>8501 		Nájemné</a:t>
            </a:r>
          </a:p>
          <a:p>
            <a:pPr marL="173038" lvl="1" indent="0">
              <a:buFontTx/>
              <a:buNone/>
            </a:pPr>
            <a:r>
              <a:rPr lang="cs-CZ" altLang="cs-CZ" dirty="0" smtClean="0"/>
              <a:t>8502 		Hospodářské smlouvy</a:t>
            </a:r>
          </a:p>
          <a:p>
            <a:pPr marL="173038" lvl="1" indent="0">
              <a:buFontTx/>
              <a:buNone/>
            </a:pPr>
            <a:r>
              <a:rPr lang="cs-CZ" altLang="cs-CZ" dirty="0" smtClean="0"/>
              <a:t>8503 		Konference</a:t>
            </a:r>
          </a:p>
          <a:p>
            <a:pPr marL="173038" lvl="1" indent="0">
              <a:buFontTx/>
              <a:buNone/>
            </a:pPr>
            <a:r>
              <a:rPr lang="cs-CZ" altLang="cs-CZ" dirty="0" smtClean="0"/>
              <a:t>8510 		Spolupráce </a:t>
            </a:r>
            <a:r>
              <a:rPr lang="cs-CZ" altLang="cs-CZ" dirty="0" err="1" smtClean="0"/>
              <a:t>VaVaI</a:t>
            </a:r>
            <a:r>
              <a:rPr lang="cs-CZ" altLang="cs-CZ" dirty="0" smtClean="0"/>
              <a:t> na zakázku</a:t>
            </a:r>
          </a:p>
          <a:p>
            <a:pPr marL="173038" lvl="1" indent="0">
              <a:buFontTx/>
              <a:buNone/>
            </a:pPr>
            <a:r>
              <a:rPr lang="cs-CZ" altLang="cs-CZ" dirty="0" smtClean="0"/>
              <a:t>8511 až 8513 	Smluvní výzkum</a:t>
            </a:r>
          </a:p>
          <a:p>
            <a:pPr marL="173038" lvl="1" indent="0">
              <a:buFontTx/>
              <a:buNone/>
            </a:pPr>
            <a:r>
              <a:rPr lang="cs-CZ" altLang="cs-CZ" dirty="0" smtClean="0"/>
              <a:t>8517 		Licenční výnosy  </a:t>
            </a:r>
            <a:endParaRPr lang="cs-CZ" altLang="cs-CZ" dirty="0"/>
          </a:p>
          <a:p>
            <a:pPr marL="173038" lvl="1" indent="0">
              <a:buFontTx/>
              <a:buNone/>
            </a:pPr>
            <a:r>
              <a:rPr lang="cs-CZ" altLang="cs-CZ" dirty="0"/>
              <a:t>8530 		Ostatní doplňková činnost </a:t>
            </a:r>
            <a:r>
              <a:rPr lang="cs-CZ" altLang="cs-CZ" sz="2400" dirty="0" smtClean="0"/>
              <a:t>	</a:t>
            </a:r>
          </a:p>
          <a:p>
            <a:pPr marL="457200" lvl="1" indent="0">
              <a:buFontTx/>
              <a:buNone/>
            </a:pPr>
            <a:endParaRPr lang="cs-CZ" altLang="cs-CZ" sz="2400" dirty="0" smtClean="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idx="4294967295"/>
          </p:nvPr>
        </p:nvSpPr>
        <p:spPr/>
        <p:txBody>
          <a:bodyPr/>
          <a:lstStyle/>
          <a:p>
            <a:pPr eaLnBrk="1" hangingPunct="1"/>
            <a:r>
              <a:rPr lang="cs-CZ" altLang="cs-CZ" sz="2400" dirty="0" smtClean="0"/>
              <a:t>Časové stanovení výnosů</a:t>
            </a:r>
          </a:p>
        </p:txBody>
      </p:sp>
      <p:sp>
        <p:nvSpPr>
          <p:cNvPr id="66563" name="Rectangle 3"/>
          <p:cNvSpPr>
            <a:spLocks noGrp="1" noChangeArrowheads="1"/>
          </p:cNvSpPr>
          <p:nvPr>
            <p:ph type="body" idx="4294967295"/>
          </p:nvPr>
        </p:nvSpPr>
        <p:spPr/>
        <p:txBody>
          <a:bodyPr/>
          <a:lstStyle/>
          <a:p>
            <a:pPr algn="just" eaLnBrk="1" hangingPunct="1">
              <a:buFont typeface="Wingdings" panose="05000000000000000000" pitchFamily="2" charset="2"/>
              <a:buNone/>
            </a:pPr>
            <a:r>
              <a:rPr lang="cs-CZ" altLang="cs-CZ" sz="2000" b="1" dirty="0" smtClean="0"/>
              <a:t>Do výpočtu nezahrnujeme:</a:t>
            </a:r>
          </a:p>
          <a:p>
            <a:pPr>
              <a:buFont typeface="Wingdings" panose="05000000000000000000" pitchFamily="2" charset="2"/>
              <a:buChar char="§"/>
            </a:pPr>
            <a:r>
              <a:rPr lang="cs-CZ" altLang="cs-CZ" sz="2000" dirty="0" smtClean="0"/>
              <a:t>projekty Institucionálního plánu UTB </a:t>
            </a:r>
          </a:p>
          <a:p>
            <a:pPr>
              <a:buFont typeface="Wingdings" panose="05000000000000000000" pitchFamily="2" charset="2"/>
              <a:buChar char="§"/>
            </a:pPr>
            <a:r>
              <a:rPr lang="cs-CZ" altLang="cs-CZ" sz="2000" dirty="0" smtClean="0"/>
              <a:t>centralizované  rozvojové projekty MŠMT</a:t>
            </a:r>
          </a:p>
          <a:p>
            <a:pPr>
              <a:buFont typeface="Wingdings" panose="05000000000000000000" pitchFamily="2" charset="2"/>
              <a:buChar char="§"/>
            </a:pPr>
            <a:r>
              <a:rPr lang="cs-CZ" altLang="cs-CZ" sz="2000" dirty="0" smtClean="0"/>
              <a:t>výnosy ve výši podílu připadajícího na partnera projektu</a:t>
            </a:r>
          </a:p>
          <a:p>
            <a:pPr>
              <a:buFont typeface="Wingdings" panose="05000000000000000000" pitchFamily="2" charset="2"/>
              <a:buChar char="§"/>
            </a:pPr>
            <a:r>
              <a:rPr lang="cs-CZ" altLang="cs-CZ" sz="2000" dirty="0" smtClean="0"/>
              <a:t>dary</a:t>
            </a:r>
          </a:p>
          <a:p>
            <a:pPr>
              <a:buFont typeface="Wingdings" panose="05000000000000000000" pitchFamily="2" charset="2"/>
              <a:buChar char="§"/>
            </a:pPr>
            <a:r>
              <a:rPr lang="cs-CZ" altLang="cs-CZ" sz="2000" dirty="0" smtClean="0"/>
              <a:t>výnosy z odpisů</a:t>
            </a:r>
          </a:p>
          <a:p>
            <a:pPr>
              <a:buFont typeface="Wingdings" panose="05000000000000000000" pitchFamily="2" charset="2"/>
              <a:buChar char="§"/>
            </a:pPr>
            <a:r>
              <a:rPr lang="cs-CZ" altLang="cs-CZ" sz="2000" dirty="0" smtClean="0"/>
              <a:t>zúčtování fondů</a:t>
            </a:r>
          </a:p>
          <a:p>
            <a:pPr>
              <a:buFont typeface="Wingdings" panose="05000000000000000000" pitchFamily="2" charset="2"/>
              <a:buChar char="§"/>
            </a:pPr>
            <a:r>
              <a:rPr lang="cs-CZ" altLang="cs-CZ" sz="2000" dirty="0" smtClean="0"/>
              <a:t>tvorbu stipendijního fondu, příspěvek a dotace MŠMT na stipendia</a:t>
            </a:r>
          </a:p>
          <a:p>
            <a:pPr>
              <a:buFont typeface="Wingdings" panose="05000000000000000000" pitchFamily="2" charset="2"/>
              <a:buChar char="§"/>
            </a:pPr>
            <a:r>
              <a:rPr lang="cs-CZ" altLang="cs-CZ" sz="2000" dirty="0" smtClean="0"/>
              <a:t>aktivace</a:t>
            </a:r>
          </a:p>
          <a:p>
            <a:pPr>
              <a:buFont typeface="Wingdings" panose="05000000000000000000" pitchFamily="2" charset="2"/>
              <a:buChar char="§"/>
            </a:pPr>
            <a:r>
              <a:rPr lang="cs-CZ" altLang="cs-CZ" sz="2000" dirty="0" smtClean="0"/>
              <a:t>kurzové výnosy</a:t>
            </a:r>
          </a:p>
          <a:p>
            <a:pPr>
              <a:buFont typeface="Wingdings" panose="05000000000000000000" pitchFamily="2" charset="2"/>
              <a:buChar char="§"/>
            </a:pPr>
            <a:r>
              <a:rPr lang="cs-CZ" altLang="cs-CZ" sz="2000" dirty="0" smtClean="0"/>
              <a:t>výnosy vztahující se k náhradám škod, prominutí odvodů za porušení rozpočtové kázně a penále apod.  </a:t>
            </a:r>
          </a:p>
          <a:p>
            <a:endParaRPr lang="cs-CZ" altLang="cs-CZ"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idx="4294967295"/>
          </p:nvPr>
        </p:nvSpPr>
        <p:spPr/>
        <p:txBody>
          <a:bodyPr/>
          <a:lstStyle/>
          <a:p>
            <a:pPr marL="0" indent="0" eaLnBrk="1" hangingPunct="1"/>
            <a:r>
              <a:rPr lang="cs-CZ" altLang="cs-CZ" sz="2400" dirty="0" smtClean="0"/>
              <a:t>Algoritmus stanovení výše odvodů organizačních jednotek</a:t>
            </a:r>
          </a:p>
        </p:txBody>
      </p:sp>
      <p:sp>
        <p:nvSpPr>
          <p:cNvPr id="67587" name="Rectangle 3"/>
          <p:cNvSpPr>
            <a:spLocks noGrp="1" noChangeArrowheads="1"/>
          </p:cNvSpPr>
          <p:nvPr>
            <p:ph type="body" idx="4294967295"/>
          </p:nvPr>
        </p:nvSpPr>
        <p:spPr/>
        <p:txBody>
          <a:bodyPr/>
          <a:lstStyle/>
          <a:p>
            <a:pPr algn="just">
              <a:buFont typeface="Wingdings" panose="05000000000000000000" pitchFamily="2" charset="2"/>
              <a:buChar char="§"/>
            </a:pPr>
            <a:r>
              <a:rPr lang="cs-CZ" altLang="cs-CZ" sz="2000" b="1" dirty="0" smtClean="0"/>
              <a:t>Odvody jednotlivých organizačních jednotek na každou jednotlivou složku celouniverzitních aktivit jsou vypočteny podle rovnoměrného procentuálního zatížení organizačních jednotek</a:t>
            </a:r>
          </a:p>
          <a:p>
            <a:pPr algn="just">
              <a:buFont typeface="Wingdings" panose="05000000000000000000" pitchFamily="2" charset="2"/>
              <a:buChar char="§"/>
            </a:pPr>
            <a:endParaRPr lang="cs-CZ" altLang="cs-CZ" dirty="0" smtClean="0"/>
          </a:p>
          <a:p>
            <a:pPr algn="just">
              <a:buFont typeface="Wingdings" panose="05000000000000000000" pitchFamily="2" charset="2"/>
              <a:buChar char="§"/>
            </a:pPr>
            <a:r>
              <a:rPr lang="cs-CZ" altLang="cs-CZ" sz="2000" dirty="0" smtClean="0"/>
              <a:t>Každá organizační jednotka se podílí na financování celouniverzitních aktivit (rektorátu, interních fondů, informačních zdrojů a celouniverzitních zdrojů) s těmito výjimkami:</a:t>
            </a:r>
          </a:p>
          <a:p>
            <a:pPr lvl="1" algn="just">
              <a:buFont typeface="Courier New" panose="02070309020205020404" pitchFamily="49" charset="0"/>
              <a:buChar char="o"/>
            </a:pPr>
            <a:r>
              <a:rPr lang="cs-CZ" altLang="cs-CZ" b="1" u="sng" dirty="0" smtClean="0"/>
              <a:t>KMZ</a:t>
            </a:r>
            <a:r>
              <a:rPr lang="cs-CZ" altLang="cs-CZ" dirty="0" smtClean="0"/>
              <a:t> se nepodílí na financování informačních zdrojů a celouniverzitních zdrojů (vytváří vlastní FRIM)</a:t>
            </a:r>
          </a:p>
          <a:p>
            <a:pPr lvl="1" algn="just">
              <a:buFont typeface="Courier New" panose="02070309020205020404" pitchFamily="49" charset="0"/>
              <a:buChar char="o"/>
            </a:pPr>
            <a:r>
              <a:rPr lang="cs-CZ" altLang="cs-CZ" b="1" u="sng" dirty="0" smtClean="0"/>
              <a:t>Výzkumná centra </a:t>
            </a:r>
            <a:r>
              <a:rPr lang="cs-CZ" altLang="cs-CZ" dirty="0" smtClean="0"/>
              <a:t>se nepodílí na financování celouniverzitních zdrojů (jsou povinna vytvářet vlastní fond reinvestic a tak je zajištěno financování investičních výdajů)</a:t>
            </a:r>
          </a:p>
          <a:p>
            <a:pPr algn="just" eaLnBrk="1" hangingPunct="1">
              <a:buFont typeface="Wingdings" panose="05000000000000000000" pitchFamily="2" charset="2"/>
              <a:buNone/>
            </a:pPr>
            <a:endParaRPr lang="cs-CZ" altLang="cs-CZ" dirty="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ovéPole 8"/>
          <p:cNvSpPr txBox="1"/>
          <p:nvPr/>
        </p:nvSpPr>
        <p:spPr>
          <a:xfrm>
            <a:off x="215105" y="1772816"/>
            <a:ext cx="8713787" cy="369332"/>
          </a:xfrm>
          <a:prstGeom prst="rect">
            <a:avLst/>
          </a:prstGeom>
          <a:noFill/>
        </p:spPr>
        <p:txBody>
          <a:bodyPr wrap="square" rtlCol="0">
            <a:spAutoFit/>
          </a:bodyPr>
          <a:lstStyle/>
          <a:p>
            <a:endParaRPr lang="cs-CZ" dirty="0"/>
          </a:p>
        </p:txBody>
      </p:sp>
      <p:sp>
        <p:nvSpPr>
          <p:cNvPr id="10" name="Nadpis 9"/>
          <p:cNvSpPr>
            <a:spLocks noGrp="1"/>
          </p:cNvSpPr>
          <p:nvPr>
            <p:ph type="title"/>
          </p:nvPr>
        </p:nvSpPr>
        <p:spPr/>
        <p:txBody>
          <a:bodyPr/>
          <a:lstStyle/>
          <a:p>
            <a:pPr indent="-4763"/>
            <a:r>
              <a:rPr lang="cs-CZ" sz="2400" dirty="0" smtClean="0"/>
              <a:t>Algoritmus stanovení výše odvodů organizačních jednotek</a:t>
            </a:r>
            <a:endParaRPr lang="cs-CZ" sz="2400" dirty="0"/>
          </a:p>
        </p:txBody>
      </p:sp>
      <mc:AlternateContent xmlns:mc="http://schemas.openxmlformats.org/markup-compatibility/2006" xmlns:a14="http://schemas.microsoft.com/office/drawing/2010/main">
        <mc:Choice Requires="a14">
          <p:sp>
            <p:nvSpPr>
              <p:cNvPr id="12" name="Zástupný symbol pro obsah 10"/>
              <p:cNvSpPr txBox="1">
                <a:spLocks/>
              </p:cNvSpPr>
              <p:nvPr/>
            </p:nvSpPr>
            <p:spPr bwMode="auto">
              <a:xfrm>
                <a:off x="1043609" y="1196752"/>
                <a:ext cx="7200800" cy="51125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b="1">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Arial" charset="0"/>
                  </a:defRPr>
                </a:lvl5pPr>
                <a:lvl6pPr marL="2514600" indent="-228600" algn="l" rtl="0" fontAlgn="base">
                  <a:spcBef>
                    <a:spcPct val="20000"/>
                  </a:spcBef>
                  <a:spcAft>
                    <a:spcPct val="0"/>
                  </a:spcAft>
                  <a:buChar char="»"/>
                  <a:defRPr sz="1400">
                    <a:solidFill>
                      <a:schemeClr val="tx1"/>
                    </a:solidFill>
                    <a:latin typeface="Arial" charset="0"/>
                  </a:defRPr>
                </a:lvl6pPr>
                <a:lvl7pPr marL="2971800" indent="-228600" algn="l" rtl="0" fontAlgn="base">
                  <a:spcBef>
                    <a:spcPct val="20000"/>
                  </a:spcBef>
                  <a:spcAft>
                    <a:spcPct val="0"/>
                  </a:spcAft>
                  <a:buChar char="»"/>
                  <a:defRPr sz="1400">
                    <a:solidFill>
                      <a:schemeClr val="tx1"/>
                    </a:solidFill>
                    <a:latin typeface="Arial" charset="0"/>
                  </a:defRPr>
                </a:lvl7pPr>
                <a:lvl8pPr marL="3429000" indent="-228600" algn="l" rtl="0" fontAlgn="base">
                  <a:spcBef>
                    <a:spcPct val="20000"/>
                  </a:spcBef>
                  <a:spcAft>
                    <a:spcPct val="0"/>
                  </a:spcAft>
                  <a:buChar char="»"/>
                  <a:defRPr sz="1400">
                    <a:solidFill>
                      <a:schemeClr val="tx1"/>
                    </a:solidFill>
                    <a:latin typeface="Arial" charset="0"/>
                  </a:defRPr>
                </a:lvl8pPr>
                <a:lvl9pPr marL="3886200" indent="-228600" algn="l" rtl="0" fontAlgn="base">
                  <a:spcBef>
                    <a:spcPct val="20000"/>
                  </a:spcBef>
                  <a:spcAft>
                    <a:spcPct val="0"/>
                  </a:spcAft>
                  <a:buChar char="»"/>
                  <a:defRPr sz="1400">
                    <a:solidFill>
                      <a:schemeClr val="tx1"/>
                    </a:solidFill>
                    <a:latin typeface="Arial" charset="0"/>
                  </a:defRPr>
                </a:lvl9pPr>
              </a:lstStyle>
              <a:p>
                <a:pPr marL="0" indent="0">
                  <a:buNone/>
                </a:pPr>
                <a:r>
                  <a:rPr lang="cs-CZ" sz="1800" dirty="0"/>
                  <a:t>Jestliže </a:t>
                </a:r>
                <a:r>
                  <a:rPr lang="cs-CZ" sz="1800" b="1" dirty="0"/>
                  <a:t>CO(i)</a:t>
                </a:r>
                <a:r>
                  <a:rPr lang="cs-CZ" sz="1800" dirty="0"/>
                  <a:t> je celkový objem financí potřebný na pokrytí i-té složky celouniverzitních zdrojů na UTB, </a:t>
                </a:r>
                <a:r>
                  <a:rPr lang="cs-CZ" sz="1800" dirty="0" smtClean="0"/>
                  <a:t>pak</a:t>
                </a:r>
              </a:p>
              <a:p>
                <a:pPr marL="0" indent="0">
                  <a:buNone/>
                </a:pPr>
                <a:endParaRPr lang="cs-CZ" sz="700" dirty="0" smtClean="0"/>
              </a:p>
              <a:p>
                <a:pPr marL="0" indent="0">
                  <a:buNone/>
                </a:pPr>
                <a14:m>
                  <m:oMathPara xmlns:m="http://schemas.openxmlformats.org/officeDocument/2006/math">
                    <m:oMathParaPr>
                      <m:jc m:val="centerGroup"/>
                    </m:oMathParaPr>
                    <m:oMath xmlns:m="http://schemas.openxmlformats.org/officeDocument/2006/math">
                      <m:r>
                        <a:rPr lang="cs-CZ" sz="1800" b="1" i="1">
                          <a:latin typeface="Cambria Math" panose="02040503050406030204" pitchFamily="18" charset="0"/>
                        </a:rPr>
                        <m:t>𝑽𝑶</m:t>
                      </m:r>
                      <m:d>
                        <m:dPr>
                          <m:ctrlPr>
                            <a:rPr lang="cs-CZ" sz="1800" i="1">
                              <a:latin typeface="Cambria Math" panose="02040503050406030204" pitchFamily="18" charset="0"/>
                            </a:rPr>
                          </m:ctrlPr>
                        </m:dPr>
                        <m:e>
                          <m:r>
                            <a:rPr lang="cs-CZ" sz="1800" b="1" i="1">
                              <a:latin typeface="Cambria Math" panose="02040503050406030204" pitchFamily="18" charset="0"/>
                            </a:rPr>
                            <m:t>𝒊</m:t>
                          </m:r>
                          <m:r>
                            <a:rPr lang="cs-CZ" sz="1800" i="1">
                              <a:latin typeface="Cambria Math" panose="02040503050406030204" pitchFamily="18" charset="0"/>
                            </a:rPr>
                            <m:t>,</m:t>
                          </m:r>
                          <m:r>
                            <a:rPr lang="cs-CZ" sz="1800" b="1" i="1">
                              <a:latin typeface="Cambria Math" panose="02040503050406030204" pitchFamily="18" charset="0"/>
                            </a:rPr>
                            <m:t>𝒌</m:t>
                          </m:r>
                        </m:e>
                      </m:d>
                      <m:r>
                        <a:rPr lang="cs-CZ" sz="1800" i="1">
                          <a:latin typeface="Cambria Math" panose="02040503050406030204" pitchFamily="18" charset="0"/>
                        </a:rPr>
                        <m:t>=</m:t>
                      </m:r>
                      <m:d>
                        <m:dPr>
                          <m:ctrlPr>
                            <a:rPr lang="cs-CZ" sz="1800" i="1">
                              <a:latin typeface="Cambria Math" panose="02040503050406030204" pitchFamily="18" charset="0"/>
                            </a:rPr>
                          </m:ctrlPr>
                        </m:dPr>
                        <m:e>
                          <m:r>
                            <a:rPr lang="cs-CZ" sz="1800" b="1" i="1">
                              <a:latin typeface="Cambria Math" panose="02040503050406030204" pitchFamily="18" charset="0"/>
                            </a:rPr>
                            <m:t>𝑽𝑨</m:t>
                          </m:r>
                          <m:d>
                            <m:dPr>
                              <m:ctrlPr>
                                <a:rPr lang="cs-CZ" sz="1800" i="1">
                                  <a:latin typeface="Cambria Math" panose="02040503050406030204" pitchFamily="18" charset="0"/>
                                </a:rPr>
                              </m:ctrlPr>
                            </m:dPr>
                            <m:e>
                              <m:r>
                                <a:rPr lang="cs-CZ" sz="1800" b="1" i="1">
                                  <a:latin typeface="Cambria Math" panose="02040503050406030204" pitchFamily="18" charset="0"/>
                                </a:rPr>
                                <m:t>𝒊</m:t>
                              </m:r>
                              <m:r>
                                <a:rPr lang="cs-CZ" sz="1800" i="1">
                                  <a:latin typeface="Cambria Math" panose="02040503050406030204" pitchFamily="18" charset="0"/>
                                </a:rPr>
                                <m:t>,</m:t>
                              </m:r>
                              <m:r>
                                <a:rPr lang="cs-CZ" sz="1800" b="1" i="1">
                                  <a:latin typeface="Cambria Math" panose="02040503050406030204" pitchFamily="18" charset="0"/>
                                </a:rPr>
                                <m:t>𝒌</m:t>
                              </m:r>
                            </m:e>
                          </m:d>
                          <m:r>
                            <a:rPr lang="cs-CZ" sz="1800" i="1">
                              <a:latin typeface="Cambria Math" panose="02040503050406030204" pitchFamily="18" charset="0"/>
                            </a:rPr>
                            <m:t>+</m:t>
                          </m:r>
                          <m:r>
                            <a:rPr lang="cs-CZ" sz="1800" b="1" i="1">
                              <a:latin typeface="Cambria Math" panose="02040503050406030204" pitchFamily="18" charset="0"/>
                            </a:rPr>
                            <m:t>𝑽𝑷</m:t>
                          </m:r>
                          <m:d>
                            <m:dPr>
                              <m:ctrlPr>
                                <a:rPr lang="cs-CZ" sz="1800" i="1">
                                  <a:latin typeface="Cambria Math" panose="02040503050406030204" pitchFamily="18" charset="0"/>
                                </a:rPr>
                              </m:ctrlPr>
                            </m:dPr>
                            <m:e>
                              <m:r>
                                <a:rPr lang="cs-CZ" sz="1800" b="1" i="1">
                                  <a:latin typeface="Cambria Math" panose="02040503050406030204" pitchFamily="18" charset="0"/>
                                </a:rPr>
                                <m:t>𝒊</m:t>
                              </m:r>
                              <m:r>
                                <a:rPr lang="cs-CZ" sz="1800" i="1">
                                  <a:latin typeface="Cambria Math" panose="02040503050406030204" pitchFamily="18" charset="0"/>
                                </a:rPr>
                                <m:t>,</m:t>
                              </m:r>
                              <m:r>
                                <a:rPr lang="cs-CZ" sz="1800" b="1" i="1">
                                  <a:latin typeface="Cambria Math" panose="02040503050406030204" pitchFamily="18" charset="0"/>
                                </a:rPr>
                                <m:t>𝒌</m:t>
                              </m:r>
                            </m:e>
                          </m:d>
                        </m:e>
                      </m:d>
                      <m:r>
                        <a:rPr lang="cs-CZ" sz="1800" i="1">
                          <a:latin typeface="Cambria Math" panose="02040503050406030204" pitchFamily="18" charset="0"/>
                          <a:ea typeface="Cambria Math" panose="02040503050406030204" pitchFamily="18" charset="0"/>
                        </a:rPr>
                        <m:t>×</m:t>
                      </m:r>
                      <m:r>
                        <a:rPr lang="cs-CZ" sz="1800" b="1" i="1">
                          <a:latin typeface="Cambria Math" panose="02040503050406030204" pitchFamily="18" charset="0"/>
                          <a:ea typeface="Cambria Math" panose="02040503050406030204" pitchFamily="18" charset="0"/>
                        </a:rPr>
                        <m:t>𝑪𝑶</m:t>
                      </m:r>
                      <m:r>
                        <a:rPr lang="cs-CZ" sz="1800" i="1">
                          <a:latin typeface="Cambria Math" panose="02040503050406030204" pitchFamily="18" charset="0"/>
                          <a:ea typeface="Cambria Math" panose="02040503050406030204" pitchFamily="18" charset="0"/>
                        </a:rPr>
                        <m:t>(</m:t>
                      </m:r>
                      <m:r>
                        <a:rPr lang="cs-CZ" sz="1800" b="1" i="1">
                          <a:latin typeface="Cambria Math" panose="02040503050406030204" pitchFamily="18" charset="0"/>
                          <a:ea typeface="Cambria Math" panose="02040503050406030204" pitchFamily="18" charset="0"/>
                        </a:rPr>
                        <m:t>𝒊</m:t>
                      </m:r>
                      <m:r>
                        <a:rPr lang="cs-CZ" sz="1800" i="1">
                          <a:latin typeface="Cambria Math" panose="02040503050406030204" pitchFamily="18" charset="0"/>
                          <a:ea typeface="Cambria Math" panose="02040503050406030204" pitchFamily="18" charset="0"/>
                        </a:rPr>
                        <m:t>)/</m:t>
                      </m:r>
                      <m:r>
                        <a:rPr lang="cs-CZ" sz="1800" b="1" i="1">
                          <a:latin typeface="Cambria Math" panose="02040503050406030204" pitchFamily="18" charset="0"/>
                          <a:ea typeface="Cambria Math" panose="02040503050406030204" pitchFamily="18" charset="0"/>
                        </a:rPr>
                        <m:t>𝑽</m:t>
                      </m:r>
                      <m:d>
                        <m:dPr>
                          <m:ctrlPr>
                            <a:rPr lang="cs-CZ" sz="1800" i="1">
                              <a:latin typeface="Cambria Math" panose="02040503050406030204" pitchFamily="18" charset="0"/>
                              <a:ea typeface="Cambria Math" panose="02040503050406030204" pitchFamily="18" charset="0"/>
                            </a:rPr>
                          </m:ctrlPr>
                        </m:dPr>
                        <m:e>
                          <m:r>
                            <a:rPr lang="cs-CZ" sz="1800" b="1" i="1">
                              <a:latin typeface="Cambria Math" panose="02040503050406030204" pitchFamily="18" charset="0"/>
                              <a:ea typeface="Cambria Math" panose="02040503050406030204" pitchFamily="18" charset="0"/>
                            </a:rPr>
                            <m:t>𝒊</m:t>
                          </m:r>
                        </m:e>
                      </m:d>
                    </m:oMath>
                  </m:oMathPara>
                </a14:m>
                <a:endParaRPr lang="cs-CZ" sz="1800" dirty="0"/>
              </a:p>
              <a:p>
                <a:pPr marL="803275" indent="-803275">
                  <a:buFontTx/>
                  <a:buNone/>
                  <a:tabLst>
                    <a:tab pos="720725" algn="l"/>
                  </a:tabLst>
                </a:pPr>
                <a:endParaRPr lang="cs-CZ" sz="700" kern="0" dirty="0" smtClean="0"/>
              </a:p>
              <a:p>
                <a:pPr marL="803275" indent="-803275">
                  <a:buFontTx/>
                  <a:buNone/>
                  <a:tabLst>
                    <a:tab pos="720725" algn="l"/>
                  </a:tabLst>
                </a:pPr>
                <a:r>
                  <a:rPr lang="cs-CZ" sz="1800" kern="0" dirty="0" smtClean="0"/>
                  <a:t>Kde:</a:t>
                </a:r>
              </a:p>
              <a:p>
                <a:pPr marL="1081088" indent="-1081088">
                  <a:buFontTx/>
                  <a:buNone/>
                  <a:tabLst>
                    <a:tab pos="1081088" algn="l"/>
                  </a:tabLst>
                </a:pPr>
                <a:r>
                  <a:rPr lang="cs-CZ" sz="1800" b="1" kern="0" dirty="0" smtClean="0"/>
                  <a:t>VO (</a:t>
                </a:r>
                <a:r>
                  <a:rPr lang="cs-CZ" sz="1800" b="1" kern="0" dirty="0" err="1" smtClean="0"/>
                  <a:t>i,k</a:t>
                </a:r>
                <a:r>
                  <a:rPr lang="cs-CZ" sz="1800" b="1" kern="0" dirty="0" smtClean="0"/>
                  <a:t>)</a:t>
                </a:r>
                <a:r>
                  <a:rPr lang="cs-CZ" sz="1800" kern="0" dirty="0" smtClean="0"/>
                  <a:t>	výše odvodu k-té organizační jednotky na financování i-té složky celouniverzitních aktivit</a:t>
                </a:r>
              </a:p>
              <a:p>
                <a:pPr marL="1081088" indent="-1081088">
                  <a:buFontTx/>
                  <a:buNone/>
                  <a:tabLst>
                    <a:tab pos="1081088" algn="l"/>
                  </a:tabLst>
                </a:pPr>
                <a:endParaRPr lang="cs-CZ" sz="300" kern="0" dirty="0" smtClean="0"/>
              </a:p>
              <a:p>
                <a:pPr marL="1081088" indent="-1081088">
                  <a:buFontTx/>
                  <a:buNone/>
                  <a:tabLst>
                    <a:tab pos="1081088" algn="l"/>
                  </a:tabLst>
                </a:pPr>
                <a:r>
                  <a:rPr lang="cs-CZ" sz="1800" b="1" kern="0" dirty="0" smtClean="0"/>
                  <a:t>VA (</a:t>
                </a:r>
                <a:r>
                  <a:rPr lang="cs-CZ" sz="1800" b="1" kern="0" dirty="0" err="1" smtClean="0"/>
                  <a:t>i,k</a:t>
                </a:r>
                <a:r>
                  <a:rPr lang="cs-CZ" sz="1800" b="1" kern="0" dirty="0" smtClean="0"/>
                  <a:t>)</a:t>
                </a:r>
                <a:r>
                  <a:rPr lang="cs-CZ" sz="1800" kern="0" dirty="0" smtClean="0"/>
                  <a:t>	součet vybraných výnosů k-té organizační jednotky za aktuální kalendářní rok započítávaných pro i-tou složku celouniverzitních aktivit</a:t>
                </a:r>
              </a:p>
              <a:p>
                <a:pPr marL="1081088" indent="-1081088">
                  <a:buFontTx/>
                  <a:buNone/>
                  <a:tabLst>
                    <a:tab pos="1081088" algn="l"/>
                  </a:tabLst>
                </a:pPr>
                <a:endParaRPr lang="cs-CZ" sz="300" kern="0" dirty="0" smtClean="0"/>
              </a:p>
              <a:p>
                <a:pPr marL="1081088" indent="-1081088">
                  <a:buFontTx/>
                  <a:buNone/>
                  <a:tabLst>
                    <a:tab pos="1081088" algn="l"/>
                  </a:tabLst>
                </a:pPr>
                <a:r>
                  <a:rPr lang="cs-CZ" sz="1800" b="1" kern="0" dirty="0" smtClean="0"/>
                  <a:t>VP (</a:t>
                </a:r>
                <a:r>
                  <a:rPr lang="cs-CZ" sz="1800" b="1" kern="0" dirty="0" err="1" smtClean="0"/>
                  <a:t>i,k</a:t>
                </a:r>
                <a:r>
                  <a:rPr lang="cs-CZ" sz="1800" b="1" kern="0" dirty="0" smtClean="0"/>
                  <a:t>)</a:t>
                </a:r>
                <a:r>
                  <a:rPr lang="cs-CZ" sz="1800" kern="0" dirty="0" smtClean="0"/>
                  <a:t>	součet vybraných výnosů k-té organizační jednotky za předchozí kalendářní rok započítávaných pro i-tou složku celouniverzitních aktivit</a:t>
                </a:r>
              </a:p>
              <a:p>
                <a:pPr marL="1081088" indent="-1081088">
                  <a:buFontTx/>
                  <a:buNone/>
                  <a:tabLst>
                    <a:tab pos="1081088" algn="l"/>
                  </a:tabLst>
                </a:pPr>
                <a:endParaRPr lang="cs-CZ" sz="300" kern="0" dirty="0" smtClean="0"/>
              </a:p>
              <a:p>
                <a:pPr marL="1081088" indent="-1081088">
                  <a:buFontTx/>
                  <a:buNone/>
                  <a:tabLst>
                    <a:tab pos="1081088" algn="l"/>
                  </a:tabLst>
                </a:pPr>
                <a:r>
                  <a:rPr lang="cs-CZ" sz="1800" b="1" kern="0" dirty="0" smtClean="0"/>
                  <a:t>V (i)</a:t>
                </a:r>
                <a:r>
                  <a:rPr lang="cs-CZ" sz="1800" kern="0" dirty="0" smtClean="0"/>
                  <a:t>	celkový součet vybraných výnosů za předchozí kalendářní rok a provozních výnosů za aktuální kalendářní rok započítávaných pro i-tou složku celouniverzitních aktivit</a:t>
                </a:r>
                <a:endParaRPr lang="cs-CZ" sz="1800" kern="0" dirty="0"/>
              </a:p>
            </p:txBody>
          </p:sp>
        </mc:Choice>
        <mc:Fallback xmlns="">
          <p:sp>
            <p:nvSpPr>
              <p:cNvPr id="12" name="Zástupný symbol pro obsah 10"/>
              <p:cNvSpPr txBox="1">
                <a:spLocks noRot="1" noChangeAspect="1" noMove="1" noResize="1" noEditPoints="1" noAdjustHandles="1" noChangeArrowheads="1" noChangeShapeType="1" noTextEdit="1"/>
              </p:cNvSpPr>
              <p:nvPr/>
            </p:nvSpPr>
            <p:spPr bwMode="auto">
              <a:xfrm>
                <a:off x="1043609" y="1196752"/>
                <a:ext cx="7200800" cy="5112568"/>
              </a:xfrm>
              <a:prstGeom prst="rect">
                <a:avLst/>
              </a:prstGeom>
              <a:blipFill rotWithShape="0">
                <a:blip r:embed="rId2"/>
                <a:stretch>
                  <a:fillRect l="-677" t="-477" r="-593"/>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cs-CZ">
                    <a:noFill/>
                  </a:rPr>
                  <a:t> </a:t>
                </a:r>
              </a:p>
            </p:txBody>
          </p:sp>
        </mc:Fallback>
      </mc:AlternateContent>
    </p:spTree>
    <p:extLst>
      <p:ext uri="{BB962C8B-B14F-4D97-AF65-F5344CB8AC3E}">
        <p14:creationId xmlns:p14="http://schemas.microsoft.com/office/powerpoint/2010/main" val="5254087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pPr marL="0" indent="0" eaLnBrk="1" hangingPunct="1"/>
            <a:r>
              <a:rPr lang="cs-CZ" altLang="cs-CZ" sz="2400" dirty="0" smtClean="0"/>
              <a:t>Struktura financování UTB</a:t>
            </a:r>
          </a:p>
        </p:txBody>
      </p:sp>
      <p:sp>
        <p:nvSpPr>
          <p:cNvPr id="14339" name="Rectangle 3"/>
          <p:cNvSpPr>
            <a:spLocks noGrp="1" noChangeArrowheads="1"/>
          </p:cNvSpPr>
          <p:nvPr>
            <p:ph type="body" idx="4294967295"/>
          </p:nvPr>
        </p:nvSpPr>
        <p:spPr/>
        <p:txBody>
          <a:bodyPr/>
          <a:lstStyle/>
          <a:p>
            <a:pPr marL="0" indent="0" eaLnBrk="1" hangingPunct="1">
              <a:spcBef>
                <a:spcPct val="30000"/>
              </a:spcBef>
              <a:buFontTx/>
              <a:buNone/>
              <a:defRPr/>
            </a:pPr>
            <a:r>
              <a:rPr lang="cs-CZ" altLang="cs-CZ" sz="2000" b="1" dirty="0" smtClean="0"/>
              <a:t>4) Programy evropských strukturálních a investičních fondů</a:t>
            </a:r>
          </a:p>
          <a:p>
            <a:pPr lvl="1" eaLnBrk="1" hangingPunct="1">
              <a:spcBef>
                <a:spcPct val="30000"/>
              </a:spcBef>
              <a:buFont typeface="Wingdings" panose="05000000000000000000" pitchFamily="2" charset="2"/>
              <a:buChar char="§"/>
              <a:defRPr/>
            </a:pPr>
            <a:r>
              <a:rPr lang="cs-CZ" altLang="cs-CZ" dirty="0" smtClean="0"/>
              <a:t>projekty OP VVV</a:t>
            </a:r>
          </a:p>
          <a:p>
            <a:pPr lvl="1" eaLnBrk="1" hangingPunct="1">
              <a:spcBef>
                <a:spcPct val="30000"/>
              </a:spcBef>
              <a:buFont typeface="Wingdings" panose="05000000000000000000" pitchFamily="2" charset="2"/>
              <a:buChar char="§"/>
              <a:defRPr/>
            </a:pPr>
            <a:r>
              <a:rPr lang="cs-CZ" altLang="cs-CZ" dirty="0" smtClean="0"/>
              <a:t>projekty OP PIK</a:t>
            </a:r>
          </a:p>
          <a:p>
            <a:pPr eaLnBrk="1" hangingPunct="1">
              <a:spcBef>
                <a:spcPct val="30000"/>
              </a:spcBef>
              <a:buFont typeface="Wingdings" panose="05000000000000000000" pitchFamily="2" charset="2"/>
              <a:buNone/>
              <a:defRPr/>
            </a:pPr>
            <a:r>
              <a:rPr lang="cs-CZ" altLang="cs-CZ" sz="2000" b="1" dirty="0" smtClean="0"/>
              <a:t>5) Ostatní prostředky národní a mezinárodní</a:t>
            </a:r>
          </a:p>
          <a:p>
            <a:pPr eaLnBrk="1" hangingPunct="1">
              <a:spcBef>
                <a:spcPct val="30000"/>
              </a:spcBef>
              <a:buFont typeface="Wingdings" panose="05000000000000000000" pitchFamily="2" charset="2"/>
              <a:buNone/>
              <a:defRPr/>
            </a:pPr>
            <a:r>
              <a:rPr lang="cs-CZ" altLang="cs-CZ" sz="2000" b="1" dirty="0" smtClean="0"/>
              <a:t>6) Vlastní a ostatní prostředky</a:t>
            </a:r>
          </a:p>
          <a:p>
            <a:pPr lvl="1" eaLnBrk="1" hangingPunct="1">
              <a:spcBef>
                <a:spcPct val="30000"/>
              </a:spcBef>
              <a:buFont typeface="Wingdings" panose="05000000000000000000" pitchFamily="2" charset="2"/>
              <a:buChar char="§"/>
              <a:defRPr/>
            </a:pPr>
            <a:r>
              <a:rPr lang="cs-CZ" altLang="cs-CZ" dirty="0" smtClean="0"/>
              <a:t>dary</a:t>
            </a:r>
          </a:p>
          <a:p>
            <a:pPr lvl="1" eaLnBrk="1" hangingPunct="1">
              <a:spcBef>
                <a:spcPct val="30000"/>
              </a:spcBef>
              <a:buFont typeface="Wingdings" panose="05000000000000000000" pitchFamily="2" charset="2"/>
              <a:buChar char="§"/>
              <a:defRPr/>
            </a:pPr>
            <a:r>
              <a:rPr lang="cs-CZ" altLang="cs-CZ" dirty="0" smtClean="0"/>
              <a:t>příjmy z poplatků a úhrad za další činnost</a:t>
            </a:r>
          </a:p>
          <a:p>
            <a:pPr lvl="1" eaLnBrk="1" hangingPunct="1">
              <a:spcBef>
                <a:spcPct val="30000"/>
              </a:spcBef>
              <a:buFont typeface="Wingdings" panose="05000000000000000000" pitchFamily="2" charset="2"/>
              <a:buChar char="§"/>
              <a:defRPr/>
            </a:pPr>
            <a:r>
              <a:rPr lang="cs-CZ" altLang="cs-CZ" dirty="0" smtClean="0"/>
              <a:t>tržby z prodeje majetku</a:t>
            </a:r>
          </a:p>
          <a:p>
            <a:pPr lvl="1" eaLnBrk="1" hangingPunct="1">
              <a:spcBef>
                <a:spcPct val="30000"/>
              </a:spcBef>
              <a:buFont typeface="Wingdings" panose="05000000000000000000" pitchFamily="2" charset="2"/>
              <a:buChar char="§"/>
              <a:defRPr/>
            </a:pPr>
            <a:r>
              <a:rPr lang="cs-CZ" altLang="cs-CZ" dirty="0" smtClean="0"/>
              <a:t>financování z prostředků fondů UTB</a:t>
            </a:r>
          </a:p>
          <a:p>
            <a:pPr lvl="1" eaLnBrk="1" hangingPunct="1">
              <a:spcBef>
                <a:spcPct val="30000"/>
              </a:spcBef>
              <a:buFont typeface="Wingdings" panose="05000000000000000000" pitchFamily="2" charset="2"/>
              <a:buChar char="§"/>
              <a:defRPr/>
            </a:pPr>
            <a:r>
              <a:rPr lang="cs-CZ" altLang="cs-CZ" dirty="0" smtClean="0"/>
              <a:t>zdroje doplňkové činnosti</a:t>
            </a:r>
          </a:p>
          <a:p>
            <a:pPr lvl="1" eaLnBrk="1" hangingPunct="1">
              <a:spcBef>
                <a:spcPct val="30000"/>
              </a:spcBef>
              <a:buFont typeface="Wingdings" panose="05000000000000000000" pitchFamily="2" charset="2"/>
              <a:buChar char="§"/>
              <a:defRPr/>
            </a:pPr>
            <a:r>
              <a:rPr lang="cs-CZ" altLang="cs-CZ" dirty="0" smtClean="0"/>
              <a:t>zdroje ostatní hlavní činnosti</a:t>
            </a:r>
            <a:r>
              <a:rPr lang="cs-CZ" altLang="cs-CZ" b="1" dirty="0" smtClean="0"/>
              <a:t>		</a:t>
            </a:r>
          </a:p>
          <a:p>
            <a:pPr eaLnBrk="1" hangingPunct="1">
              <a:spcBef>
                <a:spcPct val="30000"/>
              </a:spcBef>
              <a:buFont typeface="Wingdings" panose="05000000000000000000" pitchFamily="2" charset="2"/>
              <a:buNone/>
              <a:defRPr/>
            </a:pPr>
            <a:endParaRPr lang="cs-CZ" altLang="cs-CZ" b="1"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p:txBody>
          <a:bodyPr/>
          <a:lstStyle/>
          <a:p>
            <a:pPr eaLnBrk="1" hangingPunct="1"/>
            <a:r>
              <a:rPr lang="cs-CZ" altLang="cs-CZ" sz="2400" dirty="0" smtClean="0"/>
              <a:t>Čerpání finančních prostředků</a:t>
            </a:r>
          </a:p>
        </p:txBody>
      </p:sp>
      <p:sp>
        <p:nvSpPr>
          <p:cNvPr id="70659" name="Rectangle 3"/>
          <p:cNvSpPr>
            <a:spLocks noGrp="1" noChangeArrowheads="1"/>
          </p:cNvSpPr>
          <p:nvPr>
            <p:ph type="body" idx="4294967295"/>
          </p:nvPr>
        </p:nvSpPr>
        <p:spPr/>
        <p:txBody>
          <a:bodyPr/>
          <a:lstStyle/>
          <a:p>
            <a:pPr marL="0" indent="0">
              <a:buNone/>
            </a:pPr>
            <a:r>
              <a:rPr lang="cs-CZ" sz="2000" b="1" dirty="0" smtClean="0"/>
              <a:t>Sociální fond</a:t>
            </a:r>
          </a:p>
          <a:p>
            <a:pPr marL="0" indent="0">
              <a:buNone/>
            </a:pPr>
            <a:r>
              <a:rPr lang="cs-CZ" sz="2000" dirty="0" smtClean="0"/>
              <a:t>V</a:t>
            </a:r>
            <a:r>
              <a:rPr lang="cs-CZ" sz="2000" dirty="0"/>
              <a:t> souladu se směrnicí kvestora bude na součástech vytvářen sociální fond určený výhradně pro krytí zaměstnavatelem vyplácených: </a:t>
            </a:r>
          </a:p>
          <a:p>
            <a:pPr lvl="0">
              <a:buFont typeface="Wingdings" panose="05000000000000000000" pitchFamily="2" charset="2"/>
              <a:buChar char="§"/>
            </a:pPr>
            <a:r>
              <a:rPr lang="cs-CZ" sz="2000" dirty="0" smtClean="0"/>
              <a:t>příspěvku zaměstnanci na </a:t>
            </a:r>
            <a:r>
              <a:rPr lang="cs-CZ" sz="2000" dirty="0"/>
              <a:t>penzijní připojištění </a:t>
            </a:r>
            <a:r>
              <a:rPr lang="cs-CZ" sz="2000" dirty="0" smtClean="0"/>
              <a:t>a penzijní pojištění se </a:t>
            </a:r>
            <a:r>
              <a:rPr lang="cs-CZ" sz="2000" dirty="0"/>
              <a:t>státním příspěvkem</a:t>
            </a:r>
          </a:p>
          <a:p>
            <a:pPr lvl="0">
              <a:buFont typeface="Wingdings" panose="05000000000000000000" pitchFamily="2" charset="2"/>
              <a:buChar char="§"/>
            </a:pPr>
            <a:r>
              <a:rPr lang="cs-CZ" sz="2000" dirty="0"/>
              <a:t>příspěvku na penzijní </a:t>
            </a:r>
            <a:r>
              <a:rPr lang="cs-CZ" sz="2000" dirty="0" smtClean="0"/>
              <a:t>připojištění a penzijní pojištění </a:t>
            </a:r>
            <a:r>
              <a:rPr lang="cs-CZ" sz="2000" dirty="0"/>
              <a:t>poukázaný ve prospěch zaměstnance</a:t>
            </a:r>
          </a:p>
          <a:p>
            <a:pPr marL="0" indent="0">
              <a:buNone/>
            </a:pPr>
            <a:r>
              <a:rPr lang="cs-CZ" sz="2000" dirty="0"/>
              <a:t>ve výši max. 1,5 % vyplacených mezd</a:t>
            </a:r>
            <a:r>
              <a:rPr lang="cs-CZ" sz="2000" dirty="0" smtClean="0"/>
              <a:t>.</a:t>
            </a:r>
          </a:p>
          <a:p>
            <a:pPr marL="0" indent="0">
              <a:buNone/>
            </a:pPr>
            <a:endParaRPr lang="cs-CZ" sz="2000" dirty="0" smtClean="0"/>
          </a:p>
          <a:p>
            <a:pPr marL="0" indent="0">
              <a:buNone/>
            </a:pPr>
            <a:r>
              <a:rPr lang="cs-CZ" sz="2000" b="1" dirty="0" smtClean="0"/>
              <a:t>Další mzda</a:t>
            </a:r>
            <a:endParaRPr lang="cs-CZ" sz="2000" b="1" dirty="0"/>
          </a:p>
          <a:p>
            <a:pPr algn="just">
              <a:buFont typeface="Wingdings" panose="05000000000000000000" pitchFamily="2" charset="2"/>
              <a:buChar char="§"/>
            </a:pPr>
            <a:r>
              <a:rPr lang="cs-CZ" altLang="cs-CZ" sz="2000" dirty="0"/>
              <a:t>Vnitřní Mzdový předpis UTB uvádí institut „další mzdy“</a:t>
            </a:r>
          </a:p>
          <a:p>
            <a:pPr>
              <a:buFont typeface="Wingdings" panose="05000000000000000000" pitchFamily="2" charset="2"/>
              <a:buChar char="§"/>
            </a:pPr>
            <a:r>
              <a:rPr lang="cs-CZ" altLang="cs-CZ" sz="2000" dirty="0"/>
              <a:t>V roce </a:t>
            </a:r>
            <a:r>
              <a:rPr lang="cs-CZ" altLang="cs-CZ" sz="2000" dirty="0" smtClean="0"/>
              <a:t>2021 </a:t>
            </a:r>
            <a:r>
              <a:rPr lang="cs-CZ" altLang="cs-CZ" sz="2000" b="1" dirty="0"/>
              <a:t>nebudou tyto instituty rozpočtovány </a:t>
            </a:r>
            <a:r>
              <a:rPr lang="cs-CZ" altLang="cs-CZ" sz="2000" dirty="0"/>
              <a:t>a jsou stanoveny ve výši nula Kč</a:t>
            </a:r>
          </a:p>
          <a:p>
            <a:pPr marL="0" indent="0">
              <a:buNone/>
            </a:pPr>
            <a:endParaRPr lang="cs-CZ" sz="2000" dirty="0"/>
          </a:p>
          <a:p>
            <a:pPr eaLnBrk="1" hangingPunct="1">
              <a:buFont typeface="Courier New" panose="02070309020205020404" pitchFamily="49" charset="0"/>
              <a:buChar char="o"/>
            </a:pPr>
            <a:endParaRPr lang="cs-CZ" altLang="cs-CZ" dirty="0" smtClean="0"/>
          </a:p>
        </p:txBody>
      </p:sp>
    </p:spTree>
    <p:extLst>
      <p:ext uri="{BB962C8B-B14F-4D97-AF65-F5344CB8AC3E}">
        <p14:creationId xmlns:p14="http://schemas.microsoft.com/office/powerpoint/2010/main" val="80087558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idx="4294967295"/>
          </p:nvPr>
        </p:nvSpPr>
        <p:spPr>
          <a:xfrm>
            <a:off x="1088020" y="332656"/>
            <a:ext cx="7372412" cy="736857"/>
          </a:xfrm>
        </p:spPr>
        <p:txBody>
          <a:bodyPr/>
          <a:lstStyle/>
          <a:p>
            <a:pPr eaLnBrk="1" hangingPunct="1"/>
            <a:r>
              <a:rPr lang="cs-CZ" altLang="cs-CZ" sz="2400" dirty="0" smtClean="0"/>
              <a:t>Čerpání finančních prostředků </a:t>
            </a:r>
          </a:p>
        </p:txBody>
      </p:sp>
      <p:sp>
        <p:nvSpPr>
          <p:cNvPr id="69635" name="Rectangle 3"/>
          <p:cNvSpPr>
            <a:spLocks noGrp="1" noChangeArrowheads="1"/>
          </p:cNvSpPr>
          <p:nvPr>
            <p:ph type="body" idx="4294967295"/>
          </p:nvPr>
        </p:nvSpPr>
        <p:spPr/>
        <p:txBody>
          <a:bodyPr/>
          <a:lstStyle/>
          <a:p>
            <a:pPr marL="0" indent="0" algn="just">
              <a:buNone/>
            </a:pPr>
            <a:r>
              <a:rPr lang="cs-CZ" altLang="cs-CZ" sz="2000" b="1" dirty="0" smtClean="0"/>
              <a:t>Individuální financování </a:t>
            </a:r>
            <a:r>
              <a:rPr lang="cs-CZ" altLang="cs-CZ" sz="2000" dirty="0" smtClean="0"/>
              <a:t>některých organizačních jednotek slouží k pokrytí </a:t>
            </a:r>
            <a:r>
              <a:rPr lang="cs-CZ" altLang="cs-CZ" sz="2000" b="1" i="1" dirty="0" smtClean="0"/>
              <a:t>oprávněných a zdůvodněných</a:t>
            </a:r>
            <a:r>
              <a:rPr lang="cs-CZ" altLang="cs-CZ" sz="2000" dirty="0" smtClean="0"/>
              <a:t> potřeb jednotek, které jsou algoritmicky obtížně vyčíslitelné. </a:t>
            </a:r>
          </a:p>
          <a:p>
            <a:pPr>
              <a:buFont typeface="Wingdings" panose="05000000000000000000" pitchFamily="2" charset="2"/>
              <a:buChar char="§"/>
            </a:pPr>
            <a:r>
              <a:rPr lang="cs-CZ" altLang="cs-CZ" sz="2000" b="1" dirty="0" smtClean="0"/>
              <a:t>Dispoziční fond </a:t>
            </a:r>
          </a:p>
          <a:p>
            <a:pPr lvl="1">
              <a:buFont typeface="Wingdings" panose="05000000000000000000" pitchFamily="2" charset="2"/>
              <a:buChar char="§"/>
            </a:pPr>
            <a:r>
              <a:rPr lang="cs-CZ" altLang="cs-CZ" dirty="0" smtClean="0"/>
              <a:t>podpora financování Univerzitní mateřské školy </a:t>
            </a:r>
            <a:r>
              <a:rPr lang="cs-CZ" altLang="cs-CZ" dirty="0" err="1" smtClean="0"/>
              <a:t>Qočna</a:t>
            </a:r>
            <a:r>
              <a:rPr lang="cs-CZ" altLang="cs-CZ" dirty="0" smtClean="0"/>
              <a:t> </a:t>
            </a:r>
          </a:p>
          <a:p>
            <a:pPr lvl="1">
              <a:buFont typeface="Wingdings" panose="05000000000000000000" pitchFamily="2" charset="2"/>
              <a:buChar char="§"/>
            </a:pPr>
            <a:r>
              <a:rPr lang="cs-CZ" altLang="cs-CZ" dirty="0" smtClean="0"/>
              <a:t>financování nákladů Ústavu tělesné výchovy</a:t>
            </a:r>
          </a:p>
          <a:p>
            <a:pPr lvl="1">
              <a:buFont typeface="Wingdings" panose="05000000000000000000" pitchFamily="2" charset="2"/>
              <a:buChar char="§"/>
            </a:pPr>
            <a:r>
              <a:rPr lang="cs-CZ" altLang="cs-CZ" dirty="0" smtClean="0"/>
              <a:t>podpora financování CTT </a:t>
            </a:r>
          </a:p>
          <a:p>
            <a:pPr>
              <a:buFont typeface="Wingdings" panose="05000000000000000000" pitchFamily="2" charset="2"/>
              <a:buChar char="§"/>
            </a:pPr>
            <a:r>
              <a:rPr lang="cs-CZ" altLang="cs-CZ" sz="2000" b="1" dirty="0" smtClean="0"/>
              <a:t>Interní Fond strategického rozvoje</a:t>
            </a:r>
          </a:p>
          <a:p>
            <a:pPr marL="457200" lvl="1" indent="0">
              <a:buNone/>
            </a:pPr>
            <a:r>
              <a:rPr lang="cs-CZ" altLang="cs-CZ" dirty="0" smtClean="0"/>
              <a:t>Finanční podpora bude nově v roce 2021  </a:t>
            </a:r>
          </a:p>
          <a:p>
            <a:pPr lvl="1">
              <a:buFont typeface="Wingdings" panose="05000000000000000000" pitchFamily="2" charset="2"/>
              <a:buChar char="§"/>
            </a:pPr>
            <a:r>
              <a:rPr lang="cs-CZ" dirty="0"/>
              <a:t>směřována navíc na projekty se zaměřením na zmírnění dopadů pandemie COVID 19 s cílem zvýšení kvality vzdělávacích a návazných procesů na UTB posilujících konkurenceschopnost na tuzemském a zahraničním vzdělávacím trhu. </a:t>
            </a:r>
          </a:p>
          <a:p>
            <a:pPr eaLnBrk="1" hangingPunct="1">
              <a:buFont typeface="Courier New" panose="02070309020205020404" pitchFamily="49" charset="0"/>
              <a:buChar char="o"/>
            </a:pPr>
            <a:endParaRPr lang="cs-CZ" altLang="cs-CZ" sz="2000"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indent="0" eaLnBrk="1" hangingPunct="1"/>
            <a:r>
              <a:rPr lang="cs-CZ" altLang="cs-CZ" sz="2400" dirty="0" smtClean="0"/>
              <a:t>Celouniverzitní prostředky</a:t>
            </a:r>
          </a:p>
        </p:txBody>
      </p:sp>
      <p:sp>
        <p:nvSpPr>
          <p:cNvPr id="63491" name="Rectangle 3"/>
          <p:cNvSpPr>
            <a:spLocks noGrp="1" noChangeArrowheads="1"/>
          </p:cNvSpPr>
          <p:nvPr>
            <p:ph type="body" idx="1"/>
          </p:nvPr>
        </p:nvSpPr>
        <p:spPr/>
        <p:txBody>
          <a:bodyPr/>
          <a:lstStyle/>
          <a:p>
            <a:pPr marL="0" indent="0" algn="just" eaLnBrk="1" hangingPunct="1">
              <a:buNone/>
              <a:defRPr/>
            </a:pPr>
            <a:r>
              <a:rPr lang="cs-CZ" altLang="cs-CZ" b="1" dirty="0" smtClean="0"/>
              <a:t>Celouniverzitní prostředky </a:t>
            </a:r>
            <a:r>
              <a:rPr lang="cs-CZ" altLang="cs-CZ" dirty="0"/>
              <a:t>jsou (účetně) vedeny odděleně ve dvou interních fondech:</a:t>
            </a:r>
          </a:p>
          <a:p>
            <a:pPr marL="457200" lvl="1" indent="0" algn="just" eaLnBrk="1" hangingPunct="1">
              <a:buFontTx/>
              <a:buNone/>
              <a:defRPr/>
            </a:pPr>
            <a:r>
              <a:rPr lang="cs-CZ" altLang="cs-CZ" sz="2000" dirty="0"/>
              <a:t>Fond Stavební komise</a:t>
            </a:r>
          </a:p>
          <a:p>
            <a:pPr marL="457200" lvl="1" indent="0" algn="just" eaLnBrk="1" hangingPunct="1">
              <a:buFontTx/>
              <a:buNone/>
              <a:defRPr/>
            </a:pPr>
            <a:r>
              <a:rPr lang="cs-CZ" altLang="cs-CZ" sz="2000" dirty="0"/>
              <a:t>Fond </a:t>
            </a:r>
            <a:r>
              <a:rPr lang="cs-CZ" altLang="cs-CZ" sz="2000" dirty="0" smtClean="0"/>
              <a:t>financování </a:t>
            </a:r>
            <a:r>
              <a:rPr lang="cs-CZ" altLang="cs-CZ" sz="2000" dirty="0"/>
              <a:t>projektů</a:t>
            </a:r>
          </a:p>
          <a:p>
            <a:pPr marL="0" indent="0" algn="just" eaLnBrk="1" hangingPunct="1">
              <a:buFontTx/>
              <a:buNone/>
              <a:defRPr/>
            </a:pPr>
            <a:r>
              <a:rPr lang="cs-CZ" altLang="cs-CZ" dirty="0" smtClean="0"/>
              <a:t>Upřesnění: jsou tam vedeny jak kapitálové, tak neinvestiční prostředky</a:t>
            </a:r>
          </a:p>
          <a:p>
            <a:pPr marL="0" indent="0" algn="just" eaLnBrk="1" hangingPunct="1">
              <a:buFontTx/>
              <a:buNone/>
              <a:defRPr/>
            </a:pPr>
            <a:endParaRPr lang="cs-CZ" altLang="cs-CZ" b="1" dirty="0" smtClean="0"/>
          </a:p>
          <a:p>
            <a:pPr marL="0" indent="0" algn="just" eaLnBrk="1" hangingPunct="1">
              <a:buFontTx/>
              <a:buNone/>
              <a:defRPr/>
            </a:pPr>
            <a:r>
              <a:rPr lang="cs-CZ" altLang="cs-CZ" b="1" dirty="0" smtClean="0"/>
              <a:t>Prostředky pro financování spoluúčasti u projektů Evropských strukturálních a investičních fondů v roce 2021:</a:t>
            </a:r>
          </a:p>
          <a:p>
            <a:pPr algn="just" eaLnBrk="1" hangingPunct="1">
              <a:buFont typeface="Wingdings" panose="05000000000000000000" pitchFamily="2" charset="2"/>
              <a:buChar char="§"/>
              <a:defRPr/>
            </a:pPr>
            <a:r>
              <a:rPr lang="cs-CZ" altLang="cs-CZ" dirty="0" smtClean="0"/>
              <a:t>disponibilní zůstatek prostředků přidělených k tomuto účelu v předchozích létech </a:t>
            </a:r>
          </a:p>
          <a:p>
            <a:pPr algn="just" eaLnBrk="1" hangingPunct="1">
              <a:buFont typeface="Wingdings" panose="05000000000000000000" pitchFamily="2" charset="2"/>
              <a:buChar char="§"/>
              <a:defRPr/>
            </a:pPr>
            <a:r>
              <a:rPr lang="cs-CZ" altLang="cs-CZ" dirty="0" smtClean="0"/>
              <a:t>Vzhledem k dostatečnému finančnímu krytí </a:t>
            </a:r>
            <a:r>
              <a:rPr lang="cs-CZ" altLang="cs-CZ" b="1" dirty="0" smtClean="0">
                <a:solidFill>
                  <a:srgbClr val="C00000"/>
                </a:solidFill>
              </a:rPr>
              <a:t>nebude</a:t>
            </a:r>
            <a:r>
              <a:rPr lang="cs-CZ" altLang="cs-CZ" dirty="0" smtClean="0"/>
              <a:t> v roce 2021 (ani 2022) prováděn odvod z prostředků součástí (v roce 2020 byl tento odvod ve výši 10 000 tis. Kč)</a:t>
            </a:r>
          </a:p>
          <a:p>
            <a:pPr marL="0" indent="0" algn="just" eaLnBrk="1" hangingPunct="1">
              <a:buFontTx/>
              <a:buNone/>
              <a:defRPr/>
            </a:pPr>
            <a:endParaRPr lang="cs-CZ" altLang="cs-CZ" b="1"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indent="0" eaLnBrk="1" hangingPunct="1"/>
            <a:r>
              <a:rPr lang="cs-CZ" altLang="cs-CZ" sz="2400" dirty="0" smtClean="0"/>
              <a:t>Celouniverzitní prostředky</a:t>
            </a:r>
          </a:p>
        </p:txBody>
      </p:sp>
      <p:sp>
        <p:nvSpPr>
          <p:cNvPr id="63491" name="Rectangle 3"/>
          <p:cNvSpPr>
            <a:spLocks noGrp="1" noChangeArrowheads="1"/>
          </p:cNvSpPr>
          <p:nvPr>
            <p:ph type="body" idx="1"/>
          </p:nvPr>
        </p:nvSpPr>
        <p:spPr/>
        <p:txBody>
          <a:bodyPr/>
          <a:lstStyle/>
          <a:p>
            <a:pPr algn="just" eaLnBrk="1" hangingPunct="1">
              <a:buFontTx/>
              <a:buNone/>
              <a:defRPr/>
            </a:pPr>
            <a:r>
              <a:rPr lang="cs-CZ" altLang="cs-CZ" b="1" dirty="0" smtClean="0"/>
              <a:t>Prostředky pro financování akcí Stavební komise 2021:</a:t>
            </a:r>
          </a:p>
          <a:p>
            <a:pPr algn="just" eaLnBrk="1" hangingPunct="1">
              <a:buFont typeface="Wingdings" panose="05000000000000000000" pitchFamily="2" charset="2"/>
              <a:buChar char="§"/>
              <a:defRPr/>
            </a:pPr>
            <a:r>
              <a:rPr lang="cs-CZ" altLang="cs-CZ" dirty="0" smtClean="0"/>
              <a:t>disponibilní zůstatek investičních prostředků SK předchozích období</a:t>
            </a:r>
          </a:p>
          <a:p>
            <a:pPr algn="just" eaLnBrk="1" hangingPunct="1">
              <a:buFont typeface="Wingdings" panose="05000000000000000000" pitchFamily="2" charset="2"/>
              <a:buChar char="§"/>
              <a:defRPr/>
            </a:pPr>
            <a:r>
              <a:rPr lang="cs-CZ" altLang="cs-CZ" dirty="0" smtClean="0"/>
              <a:t>dispoziční zůstatek neinvestičních prostředků SK předchozích období</a:t>
            </a:r>
          </a:p>
          <a:p>
            <a:pPr algn="just" eaLnBrk="1" hangingPunct="1">
              <a:buFont typeface="Wingdings" panose="05000000000000000000" pitchFamily="2" charset="2"/>
              <a:buChar char="§"/>
              <a:defRPr/>
            </a:pPr>
            <a:r>
              <a:rPr lang="cs-CZ" altLang="cs-CZ" dirty="0" smtClean="0"/>
              <a:t>prostředky přidělené ve 2021 do interního fondu SK (neinvestiční)</a:t>
            </a:r>
          </a:p>
          <a:p>
            <a:pPr algn="just" eaLnBrk="1" hangingPunct="1">
              <a:buFont typeface="Wingdings" panose="05000000000000000000" pitchFamily="2" charset="2"/>
              <a:buChar char="§"/>
              <a:defRPr/>
            </a:pPr>
            <a:r>
              <a:rPr lang="cs-CZ" altLang="cs-CZ" dirty="0" smtClean="0"/>
              <a:t>finanční prostředky přidělené z tvorby celouniverzitních zdrojů v roce 2021 pro Stavební komisi</a:t>
            </a:r>
          </a:p>
          <a:p>
            <a:pPr algn="just" eaLnBrk="1" hangingPunct="1">
              <a:buFont typeface="Wingdings" panose="05000000000000000000" pitchFamily="2" charset="2"/>
              <a:buChar char="§"/>
              <a:defRPr/>
            </a:pPr>
            <a:r>
              <a:rPr lang="cs-CZ" altLang="cs-CZ" b="1" dirty="0" smtClean="0">
                <a:solidFill>
                  <a:srgbClr val="C00000"/>
                </a:solidFill>
              </a:rPr>
              <a:t>mimořádný příspěvek do fondu Stavební komise (rekonstrukce U1)</a:t>
            </a:r>
          </a:p>
          <a:p>
            <a:pPr algn="just" eaLnBrk="1" hangingPunct="1">
              <a:buFont typeface="Wingdings" panose="05000000000000000000" pitchFamily="2" charset="2"/>
              <a:buChar char="§"/>
              <a:defRPr/>
            </a:pPr>
            <a:r>
              <a:rPr lang="cs-CZ" altLang="cs-CZ" dirty="0" smtClean="0"/>
              <a:t>prostředky státního rozpočtu přidělené pro financování akce </a:t>
            </a:r>
            <a:r>
              <a:rPr lang="cs-CZ" altLang="cs-CZ" dirty="0"/>
              <a:t>zařazené ministerstvem do programu „Rozvoj a obnova materiálně technické základny VVŠ“ MŠMT 133 </a:t>
            </a:r>
            <a:r>
              <a:rPr lang="cs-CZ" altLang="cs-CZ" dirty="0" smtClean="0"/>
              <a:t>220  </a:t>
            </a:r>
          </a:p>
          <a:p>
            <a:pPr marL="0" indent="0" algn="just" eaLnBrk="1" hangingPunct="1">
              <a:buFontTx/>
              <a:buNone/>
              <a:defRPr/>
            </a:pPr>
            <a:endParaRPr lang="cs-CZ" altLang="cs-CZ" b="1" dirty="0" smtClean="0"/>
          </a:p>
          <a:p>
            <a:pPr marL="0" indent="0" algn="just" eaLnBrk="1" hangingPunct="1">
              <a:buFontTx/>
              <a:buNone/>
              <a:defRPr/>
            </a:pPr>
            <a:endParaRPr lang="cs-CZ" altLang="cs-CZ" b="1" dirty="0"/>
          </a:p>
          <a:p>
            <a:pPr marL="0" indent="0" algn="just" eaLnBrk="1" hangingPunct="1">
              <a:buFontTx/>
              <a:buNone/>
              <a:defRPr/>
            </a:pPr>
            <a:endParaRPr lang="cs-CZ" altLang="cs-CZ" b="1" dirty="0" smtClean="0"/>
          </a:p>
          <a:p>
            <a:pPr marL="0" indent="0" algn="just" eaLnBrk="1" hangingPunct="1">
              <a:buFontTx/>
              <a:buNone/>
              <a:defRPr/>
            </a:pPr>
            <a:endParaRPr lang="cs-CZ" altLang="cs-CZ" dirty="0"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Nadpis 1"/>
          <p:cNvSpPr>
            <a:spLocks noGrp="1"/>
          </p:cNvSpPr>
          <p:nvPr>
            <p:ph type="title"/>
          </p:nvPr>
        </p:nvSpPr>
        <p:spPr/>
        <p:txBody>
          <a:bodyPr/>
          <a:lstStyle/>
          <a:p>
            <a:r>
              <a:rPr lang="cs-CZ" altLang="cs-CZ" sz="2400" dirty="0" smtClean="0"/>
              <a:t>Projekty financované z ESIF</a:t>
            </a:r>
          </a:p>
        </p:txBody>
      </p:sp>
      <p:sp>
        <p:nvSpPr>
          <p:cNvPr id="74755" name="Zástupný symbol pro obsah 2"/>
          <p:cNvSpPr>
            <a:spLocks noGrp="1"/>
          </p:cNvSpPr>
          <p:nvPr>
            <p:ph idx="1"/>
          </p:nvPr>
        </p:nvSpPr>
        <p:spPr/>
        <p:txBody>
          <a:bodyPr/>
          <a:lstStyle/>
          <a:p>
            <a:pPr marL="0" indent="0">
              <a:buFontTx/>
              <a:buNone/>
              <a:defRPr/>
            </a:pPr>
            <a:r>
              <a:rPr lang="cs-CZ" altLang="cs-CZ" b="1" dirty="0" smtClean="0"/>
              <a:t>Financování spoluúčasti u projektů, postup v roce 2021:</a:t>
            </a:r>
          </a:p>
          <a:p>
            <a:pPr>
              <a:buFont typeface="Wingdings" panose="05000000000000000000" pitchFamily="2" charset="2"/>
              <a:buChar char="§"/>
              <a:defRPr/>
            </a:pPr>
            <a:r>
              <a:rPr lang="cs-CZ" dirty="0" smtClean="0"/>
              <a:t>u </a:t>
            </a:r>
            <a:r>
              <a:rPr lang="cs-CZ" dirty="0"/>
              <a:t>žádostí o podporu projektů podaných do výzev financovaných z ERDF nebo ESF je vyžadována spoluúčast zpravidla ve výši 5 %</a:t>
            </a:r>
          </a:p>
          <a:p>
            <a:pPr>
              <a:buFont typeface="Wingdings" panose="05000000000000000000" pitchFamily="2" charset="2"/>
              <a:buChar char="§"/>
              <a:defRPr/>
            </a:pPr>
            <a:r>
              <a:rPr lang="cs-CZ" dirty="0" smtClean="0"/>
              <a:t>spoluúčast </a:t>
            </a:r>
            <a:r>
              <a:rPr lang="cs-CZ" dirty="0"/>
              <a:t>(nezahrnující nezpůsobilé výdaje) u </a:t>
            </a:r>
            <a:r>
              <a:rPr lang="cs-CZ" b="1" dirty="0"/>
              <a:t>Strategického projektu </a:t>
            </a:r>
            <a:r>
              <a:rPr lang="cs-CZ" dirty="0"/>
              <a:t>UTB ve Zlíně bude </a:t>
            </a:r>
            <a:r>
              <a:rPr lang="cs-CZ" dirty="0" smtClean="0"/>
              <a:t>hrazena </a:t>
            </a:r>
            <a:r>
              <a:rPr lang="cs-CZ" dirty="0"/>
              <a:t>z celouniverzitních prostředků (projektový fond</a:t>
            </a:r>
            <a:r>
              <a:rPr lang="cs-CZ" dirty="0" smtClean="0"/>
              <a:t>)</a:t>
            </a:r>
            <a:endParaRPr lang="cs-CZ" dirty="0"/>
          </a:p>
          <a:p>
            <a:pPr>
              <a:buFont typeface="Wingdings" panose="05000000000000000000" pitchFamily="2" charset="2"/>
              <a:buChar char="§"/>
              <a:defRPr/>
            </a:pPr>
            <a:r>
              <a:rPr lang="cs-CZ" dirty="0"/>
              <a:t>úhrada spoluúčasti (nezahrnující nezpůsobilé výdaje) u </a:t>
            </a:r>
            <a:r>
              <a:rPr lang="cs-CZ" b="1" dirty="0"/>
              <a:t>Ph.D. ESF </a:t>
            </a:r>
            <a:r>
              <a:rPr lang="cs-CZ" dirty="0"/>
              <a:t>projektů (FAME, FAI, CPS) v roce </a:t>
            </a:r>
            <a:r>
              <a:rPr lang="cs-CZ" dirty="0" smtClean="0"/>
              <a:t>2021 </a:t>
            </a:r>
            <a:r>
              <a:rPr lang="cs-CZ" dirty="0"/>
              <a:t>bude </a:t>
            </a:r>
            <a:r>
              <a:rPr lang="cs-CZ" dirty="0" smtClean="0"/>
              <a:t>realizována </a:t>
            </a:r>
            <a:r>
              <a:rPr lang="cs-CZ" dirty="0"/>
              <a:t>z celouniverzitních prostředků (projektový fond</a:t>
            </a:r>
            <a:r>
              <a:rPr lang="cs-CZ" dirty="0" smtClean="0"/>
              <a:t>)</a:t>
            </a:r>
          </a:p>
          <a:p>
            <a:pPr>
              <a:buFont typeface="Wingdings" panose="05000000000000000000" pitchFamily="2" charset="2"/>
              <a:buChar char="§"/>
              <a:defRPr/>
            </a:pPr>
            <a:r>
              <a:rPr lang="cs-CZ" dirty="0"/>
              <a:t>Nezpůsobilé výdaje a další výdaje spojené s realizací projektu (např. odvody za porušení rozpočtové kázně, penále, pokuty), hradí součást, která projekt realizuje</a:t>
            </a:r>
          </a:p>
          <a:p>
            <a:pPr>
              <a:buFont typeface="Wingdings" panose="05000000000000000000" pitchFamily="2" charset="2"/>
              <a:buChar char="§"/>
              <a:defRPr/>
            </a:pPr>
            <a:endParaRPr lang="cs-CZ"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Nadpis 1"/>
          <p:cNvSpPr>
            <a:spLocks noGrp="1"/>
          </p:cNvSpPr>
          <p:nvPr>
            <p:ph type="title"/>
          </p:nvPr>
        </p:nvSpPr>
        <p:spPr/>
        <p:txBody>
          <a:bodyPr/>
          <a:lstStyle/>
          <a:p>
            <a:r>
              <a:rPr lang="cs-CZ" altLang="cs-CZ" sz="2400" dirty="0" smtClean="0"/>
              <a:t>Projekty financované z ESIF</a:t>
            </a:r>
          </a:p>
        </p:txBody>
      </p:sp>
      <p:sp>
        <p:nvSpPr>
          <p:cNvPr id="3" name="Zástupný symbol pro obsah 2"/>
          <p:cNvSpPr>
            <a:spLocks noGrp="1"/>
          </p:cNvSpPr>
          <p:nvPr>
            <p:ph idx="1"/>
          </p:nvPr>
        </p:nvSpPr>
        <p:spPr/>
        <p:txBody>
          <a:bodyPr/>
          <a:lstStyle/>
          <a:p>
            <a:pPr marL="0" indent="0">
              <a:buFontTx/>
              <a:buNone/>
              <a:defRPr/>
            </a:pPr>
            <a:r>
              <a:rPr lang="cs-CZ" dirty="0" smtClean="0"/>
              <a:t>V roce 2021 bude spoluúčast (nezahrnující nezpůsobilé výdaje) hrazena z celouniverzitních prostředků (projektový fond) u následujících projektů:</a:t>
            </a:r>
          </a:p>
          <a:p>
            <a:pPr>
              <a:buFont typeface="Wingdings" panose="05000000000000000000" pitchFamily="2" charset="2"/>
              <a:buChar char="§"/>
              <a:defRPr/>
            </a:pPr>
            <a:r>
              <a:rPr lang="cs-CZ" dirty="0" smtClean="0"/>
              <a:t>projekt</a:t>
            </a:r>
            <a:r>
              <a:rPr lang="cs-CZ" b="1" dirty="0" smtClean="0"/>
              <a:t> RIFT</a:t>
            </a:r>
          </a:p>
          <a:p>
            <a:pPr>
              <a:buFont typeface="Wingdings" panose="05000000000000000000" pitchFamily="2" charset="2"/>
              <a:buChar char="§"/>
              <a:defRPr/>
            </a:pPr>
            <a:r>
              <a:rPr lang="cs-CZ" dirty="0" smtClean="0"/>
              <a:t>projekt </a:t>
            </a:r>
            <a:r>
              <a:rPr lang="cs-CZ" b="1" dirty="0" smtClean="0"/>
              <a:t>DUO</a:t>
            </a:r>
          </a:p>
          <a:p>
            <a:pPr>
              <a:buFont typeface="Wingdings" panose="05000000000000000000" pitchFamily="2" charset="2"/>
              <a:buChar char="§"/>
              <a:defRPr/>
            </a:pPr>
            <a:r>
              <a:rPr lang="cs-CZ" dirty="0" smtClean="0"/>
              <a:t>projekt „</a:t>
            </a:r>
            <a:r>
              <a:rPr lang="cs-CZ" b="1" dirty="0" smtClean="0"/>
              <a:t>Mezinárodní mobilita výzkumných pracovníků UTB ve Zlíně</a:t>
            </a:r>
            <a:r>
              <a:rPr lang="cs-CZ" dirty="0" smtClean="0"/>
              <a:t>“</a:t>
            </a:r>
          </a:p>
          <a:p>
            <a:pPr>
              <a:buFont typeface="Wingdings" panose="05000000000000000000" pitchFamily="2" charset="2"/>
              <a:buChar char="§"/>
              <a:defRPr/>
            </a:pPr>
            <a:r>
              <a:rPr lang="cs-CZ" dirty="0" smtClean="0"/>
              <a:t>projekt „</a:t>
            </a:r>
            <a:r>
              <a:rPr lang="cs-CZ" b="1" dirty="0" smtClean="0"/>
              <a:t>Rozvoj kapacit pro výzkum a vývoj</a:t>
            </a:r>
            <a:r>
              <a:rPr lang="cs-CZ" dirty="0" smtClean="0"/>
              <a:t> </a:t>
            </a:r>
            <a:r>
              <a:rPr lang="cs-CZ" b="1" dirty="0" smtClean="0"/>
              <a:t>UTB ve Zlíně I a II</a:t>
            </a:r>
            <a:r>
              <a:rPr lang="cs-CZ" dirty="0" smtClean="0"/>
              <a:t>“</a:t>
            </a:r>
            <a:endParaRPr lang="cs-CZ" dirty="0"/>
          </a:p>
          <a:p>
            <a:pPr marL="0" indent="0">
              <a:buFontTx/>
              <a:buNone/>
              <a:defRPr/>
            </a:pPr>
            <a:endParaRPr lang="cs-CZ" altLang="cs-CZ" sz="1800" b="1" dirty="0" smtClean="0"/>
          </a:p>
          <a:p>
            <a:pPr>
              <a:defRPr/>
            </a:pPr>
            <a:endParaRPr lang="cs-CZ" sz="1800"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1043607" y="332656"/>
            <a:ext cx="7416825" cy="736857"/>
          </a:xfrm>
        </p:spPr>
        <p:txBody>
          <a:bodyPr/>
          <a:lstStyle/>
          <a:p>
            <a:pPr indent="0" eaLnBrk="1" hangingPunct="1"/>
            <a:r>
              <a:rPr lang="cs-CZ" altLang="cs-CZ" sz="2400" dirty="0" smtClean="0"/>
              <a:t>Strategické cíle v infrastruktuře</a:t>
            </a:r>
          </a:p>
        </p:txBody>
      </p:sp>
      <p:sp>
        <p:nvSpPr>
          <p:cNvPr id="63491" name="Rectangle 3"/>
          <p:cNvSpPr>
            <a:spLocks noGrp="1" noChangeArrowheads="1"/>
          </p:cNvSpPr>
          <p:nvPr>
            <p:ph type="body" idx="1"/>
          </p:nvPr>
        </p:nvSpPr>
        <p:spPr/>
        <p:txBody>
          <a:bodyPr/>
          <a:lstStyle/>
          <a:p>
            <a:pPr marL="0" indent="0" algn="just" eaLnBrk="1" hangingPunct="1">
              <a:buNone/>
              <a:defRPr/>
            </a:pPr>
            <a:r>
              <a:rPr lang="cs-CZ" altLang="cs-CZ" b="1" dirty="0" smtClean="0"/>
              <a:t>Strategické cíle UTB v oblasti infrastruktury do roku 2024:</a:t>
            </a:r>
          </a:p>
          <a:p>
            <a:pPr lvl="1" algn="just" eaLnBrk="1" hangingPunct="1">
              <a:buFont typeface="Wingdings" panose="05000000000000000000" pitchFamily="2" charset="2"/>
              <a:buChar char="§"/>
              <a:defRPr/>
            </a:pPr>
            <a:r>
              <a:rPr lang="cs-CZ" altLang="cs-CZ" sz="2000" dirty="0" smtClean="0"/>
              <a:t>Rekonstrukce a modernizace univerzitní auly</a:t>
            </a:r>
          </a:p>
          <a:p>
            <a:pPr lvl="1" algn="just" eaLnBrk="1" hangingPunct="1">
              <a:buFont typeface="Wingdings" panose="05000000000000000000" pitchFamily="2" charset="2"/>
              <a:buChar char="§"/>
              <a:defRPr/>
            </a:pPr>
            <a:r>
              <a:rPr lang="cs-CZ" altLang="cs-CZ" sz="2000" dirty="0" smtClean="0"/>
              <a:t>Obnova a rozvoj ubytovacích kapacit (Rekonstrukce a modernizace objektu U7, Rekonstrukce U12 V. etapa, …)</a:t>
            </a:r>
          </a:p>
          <a:p>
            <a:pPr lvl="1" algn="just" eaLnBrk="1" hangingPunct="1">
              <a:buFont typeface="Wingdings" panose="05000000000000000000" pitchFamily="2" charset="2"/>
              <a:buChar char="§"/>
              <a:defRPr/>
            </a:pPr>
            <a:r>
              <a:rPr lang="cs-CZ" altLang="cs-CZ" sz="2000" dirty="0" smtClean="0"/>
              <a:t>Generální rekonstrukce objektu U1</a:t>
            </a:r>
          </a:p>
          <a:p>
            <a:pPr lvl="1" algn="just" eaLnBrk="1" hangingPunct="1">
              <a:buFont typeface="Wingdings" panose="05000000000000000000" pitchFamily="2" charset="2"/>
              <a:buChar char="§"/>
              <a:defRPr/>
            </a:pPr>
            <a:r>
              <a:rPr lang="cs-CZ" altLang="cs-CZ" sz="2000" dirty="0" smtClean="0"/>
              <a:t>Multifunkční sportoviště</a:t>
            </a:r>
          </a:p>
          <a:p>
            <a:pPr marL="0" indent="0" algn="just" eaLnBrk="1" hangingPunct="1">
              <a:buFontTx/>
              <a:buNone/>
              <a:defRPr/>
            </a:pPr>
            <a:endParaRPr lang="cs-CZ" altLang="cs-CZ" sz="1600" b="1" dirty="0" smtClean="0"/>
          </a:p>
          <a:p>
            <a:pPr marL="0" indent="0" algn="just" eaLnBrk="1" hangingPunct="1">
              <a:buFontTx/>
              <a:buNone/>
              <a:defRPr/>
            </a:pPr>
            <a:endParaRPr lang="cs-CZ" altLang="cs-CZ" b="1" dirty="0"/>
          </a:p>
          <a:p>
            <a:pPr marL="0" indent="0" algn="just" eaLnBrk="1" hangingPunct="1">
              <a:buFontTx/>
              <a:buNone/>
              <a:defRPr/>
            </a:pPr>
            <a:endParaRPr lang="cs-CZ" altLang="cs-CZ" b="1" dirty="0" smtClean="0"/>
          </a:p>
          <a:p>
            <a:pPr marL="0" indent="0" algn="just" eaLnBrk="1" hangingPunct="1">
              <a:buFontTx/>
              <a:buNone/>
              <a:defRPr/>
            </a:pPr>
            <a:endParaRPr lang="cs-CZ" altLang="cs-CZ" dirty="0" smtClean="0"/>
          </a:p>
        </p:txBody>
      </p:sp>
    </p:spTree>
    <p:extLst>
      <p:ext uri="{BB962C8B-B14F-4D97-AF65-F5344CB8AC3E}">
        <p14:creationId xmlns:p14="http://schemas.microsoft.com/office/powerpoint/2010/main" val="194175552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1043607" y="332656"/>
            <a:ext cx="7416825" cy="736857"/>
          </a:xfrm>
        </p:spPr>
        <p:txBody>
          <a:bodyPr/>
          <a:lstStyle/>
          <a:p>
            <a:pPr indent="0" eaLnBrk="1" hangingPunct="1"/>
            <a:r>
              <a:rPr lang="cs-CZ" altLang="cs-CZ" sz="2400" dirty="0" smtClean="0"/>
              <a:t>Financování akcí plánu Stavební komise</a:t>
            </a:r>
          </a:p>
        </p:txBody>
      </p:sp>
      <p:sp>
        <p:nvSpPr>
          <p:cNvPr id="63491" name="Rectangle 3"/>
          <p:cNvSpPr>
            <a:spLocks noGrp="1" noChangeArrowheads="1"/>
          </p:cNvSpPr>
          <p:nvPr>
            <p:ph type="body" idx="1"/>
          </p:nvPr>
        </p:nvSpPr>
        <p:spPr/>
        <p:txBody>
          <a:bodyPr/>
          <a:lstStyle/>
          <a:p>
            <a:pPr algn="just" eaLnBrk="1" hangingPunct="1">
              <a:buFont typeface="Wingdings" panose="05000000000000000000" pitchFamily="2" charset="2"/>
              <a:buChar char="§"/>
              <a:defRPr/>
            </a:pPr>
            <a:r>
              <a:rPr lang="cs-CZ" altLang="cs-CZ" dirty="0" smtClean="0"/>
              <a:t>Z prostředků Stavební komise financovány výhradně akce:</a:t>
            </a:r>
          </a:p>
          <a:p>
            <a:pPr lvl="1" algn="just" eaLnBrk="1" hangingPunct="1">
              <a:buFont typeface="Wingdings" panose="05000000000000000000" pitchFamily="2" charset="2"/>
              <a:buChar char="§"/>
              <a:defRPr/>
            </a:pPr>
            <a:r>
              <a:rPr lang="cs-CZ" altLang="cs-CZ" sz="2000" dirty="0" smtClean="0"/>
              <a:t>strategické </a:t>
            </a:r>
          </a:p>
          <a:p>
            <a:pPr lvl="1" algn="just" eaLnBrk="1" hangingPunct="1">
              <a:buFont typeface="Wingdings" panose="05000000000000000000" pitchFamily="2" charset="2"/>
              <a:buChar char="§"/>
              <a:defRPr/>
            </a:pPr>
            <a:r>
              <a:rPr lang="cs-CZ" altLang="cs-CZ" sz="2000" dirty="0" smtClean="0"/>
              <a:t>odstraňování havarijních stavů</a:t>
            </a:r>
          </a:p>
          <a:p>
            <a:pPr algn="just" eaLnBrk="1" hangingPunct="1">
              <a:buFont typeface="Wingdings" panose="05000000000000000000" pitchFamily="2" charset="2"/>
              <a:buChar char="§"/>
              <a:defRPr/>
            </a:pPr>
            <a:r>
              <a:rPr lang="cs-CZ" altLang="cs-CZ" dirty="0" smtClean="0"/>
              <a:t>U všech dalších akcí z plánu Stavební komise pod souhrnnými položkami:</a:t>
            </a:r>
          </a:p>
          <a:p>
            <a:pPr lvl="1">
              <a:buFont typeface="Wingdings" panose="05000000000000000000" pitchFamily="2" charset="2"/>
              <a:buChar char="§"/>
            </a:pPr>
            <a:r>
              <a:rPr lang="cs-CZ" sz="2000" dirty="0"/>
              <a:t>Optimalizace požárně-bezpečnostního řešení objektů</a:t>
            </a:r>
          </a:p>
          <a:p>
            <a:pPr lvl="1">
              <a:buFont typeface="Wingdings" panose="05000000000000000000" pitchFamily="2" charset="2"/>
              <a:buChar char="§"/>
            </a:pPr>
            <a:r>
              <a:rPr lang="cs-CZ" sz="2000" dirty="0"/>
              <a:t>Obnova stavebních částí budov starších 15 let</a:t>
            </a:r>
          </a:p>
          <a:p>
            <a:pPr lvl="1">
              <a:buFont typeface="Wingdings" panose="05000000000000000000" pitchFamily="2" charset="2"/>
              <a:buChar char="§"/>
            </a:pPr>
            <a:r>
              <a:rPr lang="cs-CZ" sz="2000" dirty="0"/>
              <a:t>Obnova technologických zařízení budov starších 15 let</a:t>
            </a:r>
          </a:p>
          <a:p>
            <a:pPr lvl="1">
              <a:buFont typeface="Wingdings" panose="05000000000000000000" pitchFamily="2" charset="2"/>
              <a:buChar char="§"/>
            </a:pPr>
            <a:r>
              <a:rPr lang="cs-CZ" sz="2000" dirty="0"/>
              <a:t>Ekologické aktivity atd.</a:t>
            </a:r>
          </a:p>
          <a:p>
            <a:pPr marL="400050" lvl="1" indent="0">
              <a:buNone/>
            </a:pPr>
            <a:r>
              <a:rPr lang="cs-CZ" sz="2000" dirty="0" smtClean="0"/>
              <a:t>ve </a:t>
            </a:r>
            <a:r>
              <a:rPr lang="cs-CZ" sz="2000" dirty="0"/>
              <a:t>znění dílčího seznamu akcí, </a:t>
            </a:r>
            <a:r>
              <a:rPr lang="cs-CZ" sz="2000" dirty="0" smtClean="0"/>
              <a:t>bude na základě závěrů Stavební komise uvedeno, z jakých prostředků budou konkrétní akce financovány (z </a:t>
            </a:r>
            <a:r>
              <a:rPr lang="cs-CZ" sz="2000" dirty="0"/>
              <a:t>prostředků </a:t>
            </a:r>
            <a:r>
              <a:rPr lang="cs-CZ" sz="2000" dirty="0" smtClean="0"/>
              <a:t>součástí či organizačních jednotek).</a:t>
            </a:r>
          </a:p>
          <a:p>
            <a:pPr marL="0" indent="0" algn="just" eaLnBrk="1" hangingPunct="1">
              <a:buFontTx/>
              <a:buNone/>
              <a:defRPr/>
            </a:pPr>
            <a:endParaRPr lang="cs-CZ" altLang="cs-CZ" dirty="0" smtClean="0"/>
          </a:p>
          <a:p>
            <a:pPr marL="0" indent="0" algn="just" eaLnBrk="1" hangingPunct="1">
              <a:buFontTx/>
              <a:buNone/>
              <a:defRPr/>
            </a:pPr>
            <a:endParaRPr lang="cs-CZ" altLang="cs-CZ" b="1" dirty="0"/>
          </a:p>
          <a:p>
            <a:pPr marL="0" indent="0" algn="just" eaLnBrk="1" hangingPunct="1">
              <a:buFontTx/>
              <a:buNone/>
              <a:defRPr/>
            </a:pPr>
            <a:endParaRPr lang="cs-CZ" altLang="cs-CZ" b="1" dirty="0" smtClean="0"/>
          </a:p>
          <a:p>
            <a:pPr marL="0" indent="0" algn="just" eaLnBrk="1" hangingPunct="1">
              <a:buFontTx/>
              <a:buNone/>
              <a:defRPr/>
            </a:pPr>
            <a:endParaRPr lang="cs-CZ" altLang="cs-CZ" dirty="0" smtClean="0"/>
          </a:p>
        </p:txBody>
      </p:sp>
    </p:spTree>
    <p:extLst>
      <p:ext uri="{BB962C8B-B14F-4D97-AF65-F5344CB8AC3E}">
        <p14:creationId xmlns:p14="http://schemas.microsoft.com/office/powerpoint/2010/main" val="200846715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indent="0" eaLnBrk="1" hangingPunct="1"/>
            <a:r>
              <a:rPr lang="cs-CZ" altLang="cs-CZ" sz="2400" dirty="0" smtClean="0"/>
              <a:t>Financování strategických akcí</a:t>
            </a:r>
          </a:p>
        </p:txBody>
      </p:sp>
      <p:sp>
        <p:nvSpPr>
          <p:cNvPr id="63491" name="Rectangle 3"/>
          <p:cNvSpPr>
            <a:spLocks noGrp="1" noChangeArrowheads="1"/>
          </p:cNvSpPr>
          <p:nvPr>
            <p:ph type="body" idx="1"/>
          </p:nvPr>
        </p:nvSpPr>
        <p:spPr>
          <a:xfrm>
            <a:off x="971600" y="1052736"/>
            <a:ext cx="7921575" cy="5328592"/>
          </a:xfrm>
        </p:spPr>
        <p:txBody>
          <a:bodyPr/>
          <a:lstStyle/>
          <a:p>
            <a:pPr marL="0" indent="0" algn="just" eaLnBrk="1" hangingPunct="1">
              <a:buNone/>
              <a:defRPr/>
            </a:pPr>
            <a:r>
              <a:rPr lang="cs-CZ" altLang="cs-CZ" dirty="0" smtClean="0"/>
              <a:t>Zabezpečené prostředky pro financování strategických akcí pro období do </a:t>
            </a:r>
          </a:p>
          <a:p>
            <a:pPr marL="0" indent="0" algn="just" eaLnBrk="1" hangingPunct="1">
              <a:buNone/>
              <a:defRPr/>
            </a:pPr>
            <a:r>
              <a:rPr lang="cs-CZ" altLang="cs-CZ" dirty="0" smtClean="0"/>
              <a:t>roku 2027:</a:t>
            </a:r>
          </a:p>
          <a:p>
            <a:pPr algn="just" eaLnBrk="1" hangingPunct="1">
              <a:buFont typeface="Wingdings" panose="05000000000000000000" pitchFamily="2" charset="2"/>
              <a:buChar char="§"/>
              <a:defRPr/>
            </a:pPr>
            <a:r>
              <a:rPr lang="cs-CZ" altLang="cs-CZ" dirty="0" smtClean="0"/>
              <a:t>očekávaný zůstatek Stavební komise k 31. 12. 2020:   192 000 tis. Kč</a:t>
            </a:r>
          </a:p>
          <a:p>
            <a:pPr algn="just" eaLnBrk="1" hangingPunct="1">
              <a:buFont typeface="Wingdings" panose="05000000000000000000" pitchFamily="2" charset="2"/>
              <a:buChar char="§"/>
              <a:defRPr/>
            </a:pPr>
            <a:r>
              <a:rPr lang="cs-CZ" dirty="0" smtClean="0"/>
              <a:t>prostředky </a:t>
            </a:r>
            <a:r>
              <a:rPr lang="cs-CZ" dirty="0"/>
              <a:t>státního rozpočtu z programu MŠMT „Rozvoj a obnova materiálně technické základny VVŠ“, 133 220, </a:t>
            </a:r>
            <a:r>
              <a:rPr lang="cs-CZ" dirty="0" err="1"/>
              <a:t>subtitul</a:t>
            </a:r>
            <a:r>
              <a:rPr lang="cs-CZ" dirty="0"/>
              <a:t> 133D 221 „Rozvoj a obnova stravovacích a ubytovacích kapacit“ výzva č. </a:t>
            </a:r>
            <a:r>
              <a:rPr lang="cs-CZ" dirty="0" smtClean="0"/>
              <a:t>3 na akci „Rekonstrukce a modernizace objektu U7“ (očekávaná spoluúčast UTB je 52 000 tis. Kč).</a:t>
            </a:r>
            <a:endParaRPr lang="cs-CZ" dirty="0"/>
          </a:p>
          <a:p>
            <a:pPr>
              <a:buFont typeface="Wingdings" panose="05000000000000000000" pitchFamily="2" charset="2"/>
              <a:buChar char="§"/>
            </a:pPr>
            <a:r>
              <a:rPr lang="cs-CZ" dirty="0"/>
              <a:t>Dotační titul </a:t>
            </a:r>
            <a:r>
              <a:rPr lang="cs-CZ" dirty="0" smtClean="0"/>
              <a:t>pro vzdělávací objekty je </a:t>
            </a:r>
            <a:r>
              <a:rPr lang="cs-CZ" dirty="0"/>
              <a:t>zanesen v plánovacím listě </a:t>
            </a:r>
            <a:r>
              <a:rPr lang="cs-CZ" dirty="0" smtClean="0"/>
              <a:t>MŠMT programu </a:t>
            </a:r>
            <a:r>
              <a:rPr lang="cs-CZ" dirty="0"/>
              <a:t>„Rozvoj a obnova materiálně technické základny veřejných vysokých škol na období 2019 až 2027“ ve výši 201 mil. Kč, odvozen komplikovaným algoritmem souvisejícím zejména </a:t>
            </a:r>
            <a:r>
              <a:rPr lang="cs-CZ" dirty="0" smtClean="0"/>
              <a:t>s parametry </a:t>
            </a:r>
            <a:r>
              <a:rPr lang="cs-CZ" dirty="0"/>
              <a:t>UTB uváděnými v pasportizaci.</a:t>
            </a:r>
            <a:endParaRPr lang="cs-CZ" b="1" dirty="0"/>
          </a:p>
          <a:p>
            <a:pPr>
              <a:buFont typeface="Wingdings" panose="05000000000000000000" pitchFamily="2" charset="2"/>
              <a:buChar char="§"/>
            </a:pPr>
            <a:r>
              <a:rPr lang="cs-CZ" dirty="0" smtClean="0"/>
              <a:t>Dokumentace </a:t>
            </a:r>
            <a:r>
              <a:rPr lang="cs-CZ" dirty="0" err="1"/>
              <a:t>subtitulu</a:t>
            </a:r>
            <a:r>
              <a:rPr lang="cs-CZ" dirty="0"/>
              <a:t> 133D 22R „Rozvoj a obnova materiálně technické základny UTB ve Zlíně“ </a:t>
            </a:r>
            <a:r>
              <a:rPr lang="cs-CZ" dirty="0" smtClean="0"/>
              <a:t>definuje cíl: „</a:t>
            </a:r>
            <a:r>
              <a:rPr lang="cs-CZ" dirty="0"/>
              <a:t>UTB – Generální rekonstrukce objektu U1“. </a:t>
            </a:r>
            <a:r>
              <a:rPr lang="cs-CZ" dirty="0" smtClean="0"/>
              <a:t>Celková </a:t>
            </a:r>
            <a:r>
              <a:rPr lang="cs-CZ" dirty="0"/>
              <a:t>bilance investiční ze státního rozpočtu </a:t>
            </a:r>
            <a:r>
              <a:rPr lang="cs-CZ" dirty="0" smtClean="0"/>
              <a:t>je 201</a:t>
            </a:r>
            <a:r>
              <a:rPr lang="cs-CZ" dirty="0"/>
              <a:t> 584 232,19 Kč a požadavek min. 15% spoluúčasti stavebníka. </a:t>
            </a:r>
            <a:endParaRPr lang="cs-CZ" dirty="0" smtClean="0"/>
          </a:p>
          <a:p>
            <a:pPr>
              <a:buFont typeface="Wingdings" panose="05000000000000000000" pitchFamily="2" charset="2"/>
              <a:buChar char="§"/>
            </a:pPr>
            <a:r>
              <a:rPr lang="cs-CZ" b="1" dirty="0" smtClean="0"/>
              <a:t>Financování musí být posíleno </a:t>
            </a:r>
            <a:endParaRPr lang="cs-CZ" b="1" dirty="0"/>
          </a:p>
          <a:p>
            <a:pPr lvl="1" algn="just" eaLnBrk="1" hangingPunct="1">
              <a:buFont typeface="Wingdings" panose="05000000000000000000" pitchFamily="2" charset="2"/>
              <a:buChar char="§"/>
              <a:defRPr/>
            </a:pPr>
            <a:endParaRPr lang="cs-CZ" altLang="cs-CZ" sz="1800" dirty="0" smtClean="0"/>
          </a:p>
          <a:p>
            <a:pPr lvl="1" algn="just" eaLnBrk="1" hangingPunct="1">
              <a:buFont typeface="Wingdings" panose="05000000000000000000" pitchFamily="2" charset="2"/>
              <a:buChar char="§"/>
              <a:defRPr/>
            </a:pPr>
            <a:endParaRPr lang="cs-CZ" altLang="cs-CZ" sz="1800" dirty="0" smtClean="0"/>
          </a:p>
          <a:p>
            <a:pPr marL="0" indent="0" algn="just" eaLnBrk="1" hangingPunct="1">
              <a:buFontTx/>
              <a:buNone/>
              <a:defRPr/>
            </a:pPr>
            <a:endParaRPr lang="cs-CZ" altLang="cs-CZ" b="1" dirty="0" smtClean="0"/>
          </a:p>
          <a:p>
            <a:pPr marL="0" indent="0" algn="just" eaLnBrk="1" hangingPunct="1">
              <a:buFontTx/>
              <a:buNone/>
              <a:defRPr/>
            </a:pPr>
            <a:endParaRPr lang="cs-CZ" altLang="cs-CZ" b="1" dirty="0"/>
          </a:p>
          <a:p>
            <a:pPr marL="0" indent="0" algn="just" eaLnBrk="1" hangingPunct="1">
              <a:buFontTx/>
              <a:buNone/>
              <a:defRPr/>
            </a:pPr>
            <a:endParaRPr lang="cs-CZ" altLang="cs-CZ" b="1" dirty="0" smtClean="0"/>
          </a:p>
          <a:p>
            <a:pPr marL="0" indent="0" algn="just" eaLnBrk="1" hangingPunct="1">
              <a:buFontTx/>
              <a:buNone/>
              <a:defRPr/>
            </a:pPr>
            <a:endParaRPr lang="cs-CZ" altLang="cs-CZ" dirty="0" smtClean="0"/>
          </a:p>
        </p:txBody>
      </p:sp>
    </p:spTree>
    <p:extLst>
      <p:ext uri="{BB962C8B-B14F-4D97-AF65-F5344CB8AC3E}">
        <p14:creationId xmlns:p14="http://schemas.microsoft.com/office/powerpoint/2010/main" val="302622240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Zajištění financování akce Generální rekonstrukce U1 </a:t>
            </a:r>
          </a:p>
        </p:txBody>
      </p:sp>
      <p:sp>
        <p:nvSpPr>
          <p:cNvPr id="27651" name="Rectangle 3"/>
          <p:cNvSpPr>
            <a:spLocks noGrp="1" noChangeArrowheads="1"/>
          </p:cNvSpPr>
          <p:nvPr>
            <p:ph type="body" idx="1"/>
          </p:nvPr>
        </p:nvSpPr>
        <p:spPr/>
        <p:txBody>
          <a:bodyPr/>
          <a:lstStyle/>
          <a:p>
            <a:pPr marL="0" indent="0">
              <a:buNone/>
            </a:pPr>
            <a:r>
              <a:rPr lang="cs-CZ" b="1" dirty="0" smtClean="0"/>
              <a:t>Závazný </a:t>
            </a:r>
            <a:r>
              <a:rPr lang="cs-CZ" b="1" dirty="0"/>
              <a:t>postup vytváření finančních zdrojů pro stavební akci</a:t>
            </a:r>
            <a:r>
              <a:rPr lang="cs-CZ" b="1" dirty="0" smtClean="0"/>
              <a:t>:</a:t>
            </a:r>
          </a:p>
          <a:p>
            <a:pPr marL="0" indent="0">
              <a:buNone/>
            </a:pPr>
            <a:endParaRPr lang="cs-CZ" dirty="0" smtClean="0"/>
          </a:p>
          <a:p>
            <a:pPr lvl="0">
              <a:buFont typeface="Wingdings" panose="05000000000000000000" pitchFamily="2" charset="2"/>
              <a:buChar char="§"/>
            </a:pPr>
            <a:r>
              <a:rPr lang="cs-CZ" dirty="0" smtClean="0"/>
              <a:t>Financování </a:t>
            </a:r>
            <a:r>
              <a:rPr lang="cs-CZ" dirty="0"/>
              <a:t>bude řešeno mimořádnými příspěvky součástí UTB, které realizují odvody na kapitálové prostředky, do fondu Stavební komise v poměru stanoveném dle Pravidel rozpočtu UTB na příslušný kalendářní rok, a to počínaje rokem 2020 až do celkové výše mimořádného příspěvku 250 mil. Kč. </a:t>
            </a:r>
          </a:p>
          <a:p>
            <a:pPr lvl="0">
              <a:buFont typeface="Wingdings" panose="05000000000000000000" pitchFamily="2" charset="2"/>
              <a:buChar char="§"/>
            </a:pPr>
            <a:r>
              <a:rPr lang="cs-CZ" dirty="0"/>
              <a:t>Pro rok 2021 je celková výše mimořádného příspěvku do fondu Stavební komise stanovena na 50 mil. Kč ročně.</a:t>
            </a:r>
          </a:p>
          <a:p>
            <a:pPr lvl="0">
              <a:buFont typeface="Wingdings" panose="05000000000000000000" pitchFamily="2" charset="2"/>
              <a:buChar char="§"/>
            </a:pPr>
            <a:r>
              <a:rPr lang="cs-CZ" dirty="0"/>
              <a:t>Fakulta technologická hradí 40 % celkové výše mimořádného příspěvku ročně.</a:t>
            </a:r>
          </a:p>
          <a:p>
            <a:pPr lvl="0">
              <a:buFont typeface="Wingdings" panose="05000000000000000000" pitchFamily="2" charset="2"/>
              <a:buChar char="§"/>
            </a:pPr>
            <a:r>
              <a:rPr lang="cs-CZ" dirty="0"/>
              <a:t>Ostatní součásti přispějí stejným procentem z částky přidělené na součást z prostředků ukazatele A.</a:t>
            </a:r>
          </a:p>
          <a:p>
            <a:pPr lvl="0">
              <a:buFont typeface="Wingdings" panose="05000000000000000000" pitchFamily="2" charset="2"/>
              <a:buChar char="§"/>
            </a:pPr>
            <a:endParaRPr lang="cs-CZ" dirty="0" smtClean="0"/>
          </a:p>
        </p:txBody>
      </p:sp>
    </p:spTree>
    <p:extLst>
      <p:ext uri="{BB962C8B-B14F-4D97-AF65-F5344CB8AC3E}">
        <p14:creationId xmlns:p14="http://schemas.microsoft.com/office/powerpoint/2010/main" val="39107633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indent="0" eaLnBrk="1" hangingPunct="1"/>
            <a:r>
              <a:rPr lang="cs-CZ" altLang="cs-CZ" sz="2400" dirty="0" smtClean="0"/>
              <a:t>Priority interního financování UTB 2021</a:t>
            </a:r>
          </a:p>
        </p:txBody>
      </p:sp>
      <p:sp>
        <p:nvSpPr>
          <p:cNvPr id="15363" name="Rectangle 3"/>
          <p:cNvSpPr>
            <a:spLocks noGrp="1" noChangeArrowheads="1"/>
          </p:cNvSpPr>
          <p:nvPr>
            <p:ph type="body" idx="1"/>
          </p:nvPr>
        </p:nvSpPr>
        <p:spPr/>
        <p:txBody>
          <a:bodyPr/>
          <a:lstStyle/>
          <a:p>
            <a:pPr eaLnBrk="1" hangingPunct="1">
              <a:buFont typeface="Wingdings" panose="05000000000000000000" pitchFamily="2" charset="2"/>
              <a:buChar char="§"/>
            </a:pPr>
            <a:r>
              <a:rPr lang="cs-CZ" altLang="cs-CZ" dirty="0" smtClean="0"/>
              <a:t>Podpora činností směřující k významnému zlepšení hodnotících indikátorů  </a:t>
            </a:r>
            <a:r>
              <a:rPr lang="cs-CZ" altLang="cs-CZ" dirty="0" err="1" smtClean="0"/>
              <a:t>VaV</a:t>
            </a:r>
            <a:r>
              <a:rPr lang="cs-CZ" altLang="cs-CZ" dirty="0" smtClean="0"/>
              <a:t> v rámci Metodiky 17+</a:t>
            </a:r>
          </a:p>
          <a:p>
            <a:pPr eaLnBrk="1" hangingPunct="1">
              <a:buFont typeface="Wingdings" panose="05000000000000000000" pitchFamily="2" charset="2"/>
              <a:buChar char="§"/>
            </a:pPr>
            <a:r>
              <a:rPr lang="cs-CZ" altLang="cs-CZ" dirty="0" smtClean="0"/>
              <a:t>Stabilní, transparentní a efektivní financování všech součástí </a:t>
            </a:r>
          </a:p>
          <a:p>
            <a:pPr eaLnBrk="1" hangingPunct="1">
              <a:buFont typeface="Wingdings" panose="05000000000000000000" pitchFamily="2" charset="2"/>
              <a:buChar char="§"/>
            </a:pPr>
            <a:r>
              <a:rPr lang="cs-CZ" altLang="cs-CZ" dirty="0" smtClean="0"/>
              <a:t>Realizace strategických cílů a úkolů UTB </a:t>
            </a:r>
          </a:p>
          <a:p>
            <a:pPr eaLnBrk="1" hangingPunct="1">
              <a:buFont typeface="Wingdings" panose="05000000000000000000" pitchFamily="2" charset="2"/>
              <a:buChar char="§"/>
            </a:pPr>
            <a:r>
              <a:rPr lang="cs-CZ" altLang="cs-CZ" dirty="0" smtClean="0"/>
              <a:t>Podpora cílů Institucionálního plánu UTB</a:t>
            </a:r>
          </a:p>
          <a:p>
            <a:pPr algn="just">
              <a:buFont typeface="Wingdings" panose="05000000000000000000" pitchFamily="2" charset="2"/>
              <a:buChar char="§"/>
            </a:pPr>
            <a:r>
              <a:rPr lang="cs-CZ" altLang="cs-CZ" dirty="0" smtClean="0"/>
              <a:t>Podpora všech činností vedoucích ke zvýšení kvalitativních parametrů realizované výuky a výzkumu</a:t>
            </a:r>
          </a:p>
          <a:p>
            <a:pPr algn="just">
              <a:buFont typeface="Wingdings" panose="05000000000000000000" pitchFamily="2" charset="2"/>
              <a:buChar char="§"/>
            </a:pPr>
            <a:r>
              <a:rPr lang="cs-CZ" altLang="cs-CZ" dirty="0" smtClean="0"/>
              <a:t>Podpora kvalitativního zlepšení parametrů ubytování studentů a vědeckých pracovníků (</a:t>
            </a:r>
            <a:r>
              <a:rPr lang="cs-CZ" altLang="cs-CZ" dirty="0" err="1" smtClean="0"/>
              <a:t>postdoktorandů</a:t>
            </a:r>
            <a:r>
              <a:rPr lang="cs-CZ" altLang="cs-CZ" dirty="0" smtClean="0"/>
              <a:t>)</a:t>
            </a:r>
          </a:p>
          <a:p>
            <a:pPr algn="just">
              <a:buFont typeface="Wingdings" panose="05000000000000000000" pitchFamily="2" charset="2"/>
              <a:buChar char="§"/>
            </a:pPr>
            <a:r>
              <a:rPr lang="cs-CZ" altLang="cs-CZ" dirty="0" smtClean="0"/>
              <a:t>Financování celouniverzitních aktivit  </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Zajištění financování akce Generální rekonstrukce U1 </a:t>
            </a:r>
          </a:p>
        </p:txBody>
      </p:sp>
      <p:sp>
        <p:nvSpPr>
          <p:cNvPr id="27651" name="Rectangle 3"/>
          <p:cNvSpPr>
            <a:spLocks noGrp="1" noChangeArrowheads="1"/>
          </p:cNvSpPr>
          <p:nvPr>
            <p:ph type="body" idx="1"/>
          </p:nvPr>
        </p:nvSpPr>
        <p:spPr/>
        <p:txBody>
          <a:bodyPr/>
          <a:lstStyle/>
          <a:p>
            <a:pPr marL="0" indent="0">
              <a:buNone/>
            </a:pPr>
            <a:r>
              <a:rPr lang="cs-CZ" b="1" dirty="0" smtClean="0"/>
              <a:t>Závazné </a:t>
            </a:r>
            <a:r>
              <a:rPr lang="cs-CZ" b="1" dirty="0"/>
              <a:t>podmínky financování stavební akce: </a:t>
            </a:r>
            <a:endParaRPr lang="cs-CZ" b="1" dirty="0" smtClean="0"/>
          </a:p>
          <a:p>
            <a:pPr marL="0" indent="0">
              <a:buNone/>
            </a:pPr>
            <a:endParaRPr lang="cs-CZ" dirty="0"/>
          </a:p>
          <a:p>
            <a:pPr lvl="0">
              <a:buFont typeface="Wingdings" panose="05000000000000000000" pitchFamily="2" charset="2"/>
              <a:buChar char="§"/>
            </a:pPr>
            <a:r>
              <a:rPr lang="cs-CZ" dirty="0"/>
              <a:t>Veškeré interiérové (mobilní i zabudované) a přístrojové vybavení související s akcí hradí FT z vlastních zdrojů.</a:t>
            </a:r>
          </a:p>
          <a:p>
            <a:pPr lvl="0">
              <a:buFont typeface="Wingdings" panose="05000000000000000000" pitchFamily="2" charset="2"/>
              <a:buChar char="§"/>
            </a:pPr>
            <a:r>
              <a:rPr lang="cs-CZ" dirty="0"/>
              <a:t>Pokud dojde k navýšení smluvně podchycené ceny stavebního díla vlivem změn řešení, vyvolaných požadavky budoucích uživatelů, budou tyto hrazeny výhradně z prostředků Fakulty technologické. </a:t>
            </a:r>
          </a:p>
          <a:p>
            <a:pPr lvl="0">
              <a:buFont typeface="Wingdings" panose="05000000000000000000" pitchFamily="2" charset="2"/>
              <a:buChar char="§"/>
            </a:pPr>
            <a:r>
              <a:rPr lang="cs-CZ" dirty="0"/>
              <a:t>V případě nevyčerpání všech prostředků získaných mimořádnými příspěvky bude zůstatek vrácen součástem v poměru výše jejich mimořádných příspěvků. </a:t>
            </a:r>
          </a:p>
          <a:p>
            <a:pPr lvl="0">
              <a:buFont typeface="Wingdings" panose="05000000000000000000" pitchFamily="2" charset="2"/>
              <a:buChar char="§"/>
            </a:pPr>
            <a:r>
              <a:rPr lang="cs-CZ" dirty="0"/>
              <a:t>Pokud v době realizace výstavby U1 obdrží UTB další mimořádné prostředky z veřejných zdrojů a budou náklady akce dostatečně kryty, bude o tyto prostředky mimořádný příspěvek snížen.   </a:t>
            </a:r>
          </a:p>
          <a:p>
            <a:pPr marL="0" indent="0">
              <a:buNone/>
            </a:pPr>
            <a:endParaRPr lang="cs-CZ" dirty="0" smtClean="0"/>
          </a:p>
          <a:p>
            <a:pPr lvl="0">
              <a:buFont typeface="Wingdings" panose="05000000000000000000" pitchFamily="2" charset="2"/>
              <a:buChar char="§"/>
            </a:pPr>
            <a:endParaRPr lang="cs-CZ" dirty="0" smtClean="0"/>
          </a:p>
        </p:txBody>
      </p:sp>
    </p:spTree>
    <p:extLst>
      <p:ext uri="{BB962C8B-B14F-4D97-AF65-F5344CB8AC3E}">
        <p14:creationId xmlns:p14="http://schemas.microsoft.com/office/powerpoint/2010/main" val="1672612745"/>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Zajištění financování akce Generální rekonstrukce U1 </a:t>
            </a:r>
          </a:p>
        </p:txBody>
      </p:sp>
      <p:sp>
        <p:nvSpPr>
          <p:cNvPr id="27651" name="Rectangle 3"/>
          <p:cNvSpPr>
            <a:spLocks noGrp="1" noChangeArrowheads="1"/>
          </p:cNvSpPr>
          <p:nvPr>
            <p:ph type="body" idx="1"/>
          </p:nvPr>
        </p:nvSpPr>
        <p:spPr/>
        <p:txBody>
          <a:bodyPr/>
          <a:lstStyle/>
          <a:p>
            <a:pPr marL="0" indent="0">
              <a:buNone/>
            </a:pPr>
            <a:r>
              <a:rPr lang="cs-CZ" b="1" dirty="0" smtClean="0"/>
              <a:t>Závazný </a:t>
            </a:r>
            <a:r>
              <a:rPr lang="cs-CZ" b="1" dirty="0"/>
              <a:t>postup financování v případě navýšení ceny stavební akce z objektivních příčin </a:t>
            </a:r>
            <a:r>
              <a:rPr lang="cs-CZ" dirty="0"/>
              <a:t>(změna nároku odpočtu DPH z důvodu snížení koeficientu DPH z legislativních příčin, snížení koeficientu DPH v rámci UTB změnou poměru zdaňovaných a osvobozených činností, další legislativní příčiny) je dán kroky v této posloupnosti:</a:t>
            </a:r>
          </a:p>
          <a:p>
            <a:pPr lvl="0">
              <a:buFont typeface="Wingdings" panose="05000000000000000000" pitchFamily="2" charset="2"/>
              <a:buChar char="§"/>
            </a:pPr>
            <a:r>
              <a:rPr lang="cs-CZ" dirty="0"/>
              <a:t>Případný rozdíl mezi navýšenou hodnotou a původně plánovanou cenou stavební akce (nebo jeho část) bude uhrazen z disponibilního zůstatku finančních prostředků ve Fondu pro financování projektů OP VVV ke dni 31. 3. 2023. </a:t>
            </a:r>
          </a:p>
          <a:p>
            <a:pPr lvl="0">
              <a:buFont typeface="Wingdings" panose="05000000000000000000" pitchFamily="2" charset="2"/>
              <a:buChar char="§"/>
            </a:pPr>
            <a:r>
              <a:rPr lang="cs-CZ" dirty="0"/>
              <a:t>Případný rozdíl mezi navýšenou hodnotou a původně plánovanou cenou stavební akce (nebo jeho část) bude uhrazen z Fondu finanční rezervy (nejvýše ovšem do částky 20 000 tis. Kč).</a:t>
            </a:r>
          </a:p>
          <a:p>
            <a:pPr lvl="0">
              <a:buFont typeface="Wingdings" panose="05000000000000000000" pitchFamily="2" charset="2"/>
              <a:buChar char="§"/>
            </a:pPr>
            <a:r>
              <a:rPr lang="cs-CZ" dirty="0"/>
              <a:t>Případný rozdíl mezi navýšenou hodnotou a původně plánovanou cenou stavební akce uhradí FT z vlastních prostředků. Pokud nebude mít Fakulta technologická dostatek finančních prostředků, bude řešeno formou bezúplatných půjček ze součástí, případně úvěrem pro FT od bankovní instituce.  </a:t>
            </a:r>
          </a:p>
          <a:p>
            <a:pPr marL="0" indent="0">
              <a:buNone/>
            </a:pPr>
            <a:endParaRPr lang="cs-CZ" dirty="0" smtClean="0"/>
          </a:p>
        </p:txBody>
      </p:sp>
    </p:spTree>
    <p:extLst>
      <p:ext uri="{BB962C8B-B14F-4D97-AF65-F5344CB8AC3E}">
        <p14:creationId xmlns:p14="http://schemas.microsoft.com/office/powerpoint/2010/main" val="1195474244"/>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p:txBody>
          <a:bodyPr/>
          <a:lstStyle/>
          <a:p>
            <a:pPr marL="0" indent="0" eaLnBrk="1" hangingPunct="1"/>
            <a:r>
              <a:rPr lang="cs-CZ" altLang="cs-CZ" sz="2400" dirty="0" smtClean="0"/>
              <a:t>Regulační opatření při změně financování</a:t>
            </a:r>
          </a:p>
        </p:txBody>
      </p:sp>
      <p:sp>
        <p:nvSpPr>
          <p:cNvPr id="81923" name="Rectangle 3"/>
          <p:cNvSpPr>
            <a:spLocks noGrp="1" noChangeArrowheads="1"/>
          </p:cNvSpPr>
          <p:nvPr>
            <p:ph type="body" idx="4294967295"/>
          </p:nvPr>
        </p:nvSpPr>
        <p:spPr/>
        <p:txBody>
          <a:bodyPr/>
          <a:lstStyle/>
          <a:p>
            <a:pPr algn="just" eaLnBrk="1" hangingPunct="1">
              <a:buFont typeface="Wingdings" panose="05000000000000000000" pitchFamily="2" charset="2"/>
              <a:buChar char="§"/>
            </a:pPr>
            <a:r>
              <a:rPr lang="cs-CZ" altLang="cs-CZ" sz="2000" dirty="0"/>
              <a:t>Případná omezení, která bude muset UTB zavést v souvislosti s objektivními změnami jako jsou zejména změny v legislativě, např. změny Pravidel pro poskytování příspěvků a dotací, budou upravena </a:t>
            </a:r>
            <a:br>
              <a:rPr lang="cs-CZ" altLang="cs-CZ" sz="2000" dirty="0"/>
            </a:br>
            <a:r>
              <a:rPr lang="cs-CZ" altLang="cs-CZ" sz="2000" dirty="0"/>
              <a:t>v materiálu Rozpis rozpočtu UTB na rok 2020, dále pak vnitřními normami</a:t>
            </a:r>
          </a:p>
          <a:p>
            <a:pPr algn="just" eaLnBrk="1" hangingPunct="1">
              <a:buFont typeface="Wingdings" panose="05000000000000000000" pitchFamily="2" charset="2"/>
              <a:buChar char="§"/>
            </a:pPr>
            <a:r>
              <a:rPr lang="cs-CZ" altLang="cs-CZ" sz="2000" dirty="0" smtClean="0"/>
              <a:t>Pro případ vázání finančních prostředků státního rozpočtu, a tedy snížení finančních prostředků již jednou UTB přidělených rozhodnutími MŠMT, budou o příslušnou poměrnou část sníženy prostředky alokované jednotlivým organizačním jednotkám UTB i mimo UTB</a:t>
            </a:r>
          </a:p>
          <a:p>
            <a:pPr eaLnBrk="1" hangingPunct="1">
              <a:buFont typeface="Wingdings" panose="05000000000000000000" pitchFamily="2" charset="2"/>
              <a:buChar char="Ø"/>
            </a:pPr>
            <a:endParaRPr lang="cs-CZ" altLang="cs-CZ" dirty="0" smtClean="0"/>
          </a:p>
          <a:p>
            <a:pPr eaLnBrk="1" hangingPunct="1">
              <a:buFont typeface="Wingdings" panose="05000000000000000000" pitchFamily="2" charset="2"/>
              <a:buNone/>
            </a:pPr>
            <a:endParaRPr lang="cs-CZ" altLang="cs-CZ" dirty="0" smtClean="0"/>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subTitle" idx="1"/>
          </p:nvPr>
        </p:nvSpPr>
        <p:spPr>
          <a:xfrm>
            <a:off x="1331913" y="4437111"/>
            <a:ext cx="6400800" cy="1223913"/>
          </a:xfrm>
          <a:solidFill>
            <a:schemeClr val="tx1"/>
          </a:solidFill>
        </p:spPr>
        <p:txBody>
          <a:bodyPr/>
          <a:lstStyle/>
          <a:p>
            <a:pPr eaLnBrk="1" hangingPunct="1"/>
            <a:endParaRPr lang="cs-CZ" altLang="cs-CZ" dirty="0" smtClean="0"/>
          </a:p>
          <a:p>
            <a:pPr eaLnBrk="1" hangingPunct="1"/>
            <a:endParaRPr lang="cs-CZ" altLang="cs-CZ" dirty="0" smtClean="0"/>
          </a:p>
          <a:p>
            <a:pPr defTabSz="913267">
              <a:spcBef>
                <a:spcPts val="600"/>
              </a:spcBef>
            </a:pPr>
            <a:r>
              <a:rPr lang="cs-CZ" sz="2400" dirty="0"/>
              <a:t>Alexander Černý </a:t>
            </a:r>
            <a:r>
              <a:rPr lang="en-US" sz="2400" u="sng" dirty="0" smtClean="0">
                <a:solidFill>
                  <a:srgbClr val="FF6600"/>
                </a:solidFill>
              </a:rPr>
              <a:t>|</a:t>
            </a:r>
            <a:r>
              <a:rPr lang="cs-CZ" sz="2400" u="sng" dirty="0" smtClean="0">
                <a:solidFill>
                  <a:srgbClr val="FF6600"/>
                </a:solidFill>
              </a:rPr>
              <a:t> kvestor@utb.cz</a:t>
            </a:r>
            <a:endParaRPr lang="cs-CZ" sz="2400" dirty="0">
              <a:solidFill>
                <a:schemeClr val="accent2"/>
              </a:solidFill>
            </a:endParaRPr>
          </a:p>
          <a:p>
            <a:pPr defTabSz="913267">
              <a:spcBef>
                <a:spcPts val="600"/>
              </a:spcBef>
            </a:pPr>
            <a:endParaRPr lang="cs-CZ" sz="2400" dirty="0" smtClean="0">
              <a:solidFill>
                <a:srgbClr val="FF6600"/>
              </a:solidFill>
            </a:endParaRPr>
          </a:p>
          <a:p>
            <a:pPr defTabSz="913267">
              <a:spcBef>
                <a:spcPts val="600"/>
              </a:spcBef>
            </a:pPr>
            <a:r>
              <a:rPr lang="cs-CZ" sz="2400" dirty="0" smtClean="0">
                <a:solidFill>
                  <a:srgbClr val="FF6600"/>
                </a:solidFill>
              </a:rPr>
              <a:t>www.utb.cz</a:t>
            </a:r>
            <a:endParaRPr lang="cs-CZ" sz="2400" dirty="0">
              <a:solidFill>
                <a:srgbClr val="FF6600"/>
              </a:solidFill>
            </a:endParaRPr>
          </a:p>
          <a:p>
            <a:pPr eaLnBrk="1" hangingPunct="1"/>
            <a:endParaRPr lang="cs-CZ" altLang="cs-CZ" dirty="0" smtClean="0"/>
          </a:p>
          <a:p>
            <a:pPr eaLnBrk="1" hangingPunct="1"/>
            <a:endParaRPr lang="cs-CZ" altLang="cs-CZ" dirty="0" smtClean="0"/>
          </a:p>
          <a:p>
            <a:pPr eaLnBrk="1" hangingPunct="1"/>
            <a:endParaRPr lang="cs-CZ" altLang="cs-CZ" dirty="0" smtClean="0"/>
          </a:p>
        </p:txBody>
      </p:sp>
      <p:sp>
        <p:nvSpPr>
          <p:cNvPr id="2" name="Obdélník 1"/>
          <p:cNvSpPr/>
          <p:nvPr/>
        </p:nvSpPr>
        <p:spPr>
          <a:xfrm>
            <a:off x="2286000" y="1412776"/>
            <a:ext cx="4662264" cy="1431161"/>
          </a:xfrm>
          <a:prstGeom prst="rect">
            <a:avLst/>
          </a:prstGeom>
        </p:spPr>
        <p:txBody>
          <a:bodyPr wrap="square">
            <a:spAutoFit/>
          </a:bodyPr>
          <a:lstStyle/>
          <a:p>
            <a:pPr algn="ctr" defTabSz="913267">
              <a:spcBef>
                <a:spcPts val="600"/>
              </a:spcBef>
            </a:pPr>
            <a:r>
              <a:rPr lang="cs-CZ" sz="4100" b="1" dirty="0" smtClean="0">
                <a:solidFill>
                  <a:schemeClr val="bg1"/>
                </a:solidFill>
              </a:rPr>
              <a:t>DĚKUJI VÁM </a:t>
            </a:r>
          </a:p>
          <a:p>
            <a:pPr algn="ctr" defTabSz="913267">
              <a:spcBef>
                <a:spcPts val="600"/>
              </a:spcBef>
            </a:pPr>
            <a:r>
              <a:rPr lang="cs-CZ" sz="4100" b="1" dirty="0" smtClean="0">
                <a:solidFill>
                  <a:schemeClr val="bg1"/>
                </a:solidFill>
              </a:rPr>
              <a:t>ZA POZORNOST</a:t>
            </a:r>
            <a:endParaRPr lang="cs-CZ" sz="4100" b="1" u="sng" dirty="0">
              <a:solidFill>
                <a:schemeClr val="accent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indent="0" eaLnBrk="1" hangingPunct="1"/>
            <a:r>
              <a:rPr lang="cs-CZ" altLang="cs-CZ" sz="2400" dirty="0" smtClean="0"/>
              <a:t>Finanční rezervy UTB</a:t>
            </a:r>
          </a:p>
        </p:txBody>
      </p:sp>
      <p:sp>
        <p:nvSpPr>
          <p:cNvPr id="16387" name="Rectangle 3"/>
          <p:cNvSpPr>
            <a:spLocks noGrp="1" noChangeArrowheads="1"/>
          </p:cNvSpPr>
          <p:nvPr>
            <p:ph type="body" idx="1"/>
          </p:nvPr>
        </p:nvSpPr>
        <p:spPr/>
        <p:txBody>
          <a:bodyPr/>
          <a:lstStyle/>
          <a:p>
            <a:pPr eaLnBrk="1" hangingPunct="1">
              <a:buFontTx/>
              <a:buNone/>
            </a:pPr>
            <a:r>
              <a:rPr lang="cs-CZ" altLang="cs-CZ" b="1" dirty="0" smtClean="0"/>
              <a:t>Finanční rezervy UTB:</a:t>
            </a:r>
          </a:p>
          <a:p>
            <a:pPr algn="just">
              <a:buFont typeface="Wingdings" panose="05000000000000000000" pitchFamily="2" charset="2"/>
              <a:buChar char="§"/>
            </a:pPr>
            <a:r>
              <a:rPr lang="cs-CZ" altLang="cs-CZ" dirty="0" smtClean="0"/>
              <a:t>Rezervní fond UTB (možno čerpat jen je-li organizace ve ztrátě)</a:t>
            </a:r>
          </a:p>
          <a:p>
            <a:pPr lvl="1" algn="just">
              <a:buFont typeface="Courier New" panose="02070309020205020404" pitchFamily="49" charset="0"/>
              <a:buChar char="o"/>
            </a:pPr>
            <a:r>
              <a:rPr lang="cs-CZ" altLang="cs-CZ" b="1" i="1" dirty="0" smtClean="0">
                <a:solidFill>
                  <a:srgbClr val="C00000"/>
                </a:solidFill>
              </a:rPr>
              <a:t>vytvořen v objemu přibližně 2 mil. Kč</a:t>
            </a:r>
          </a:p>
          <a:p>
            <a:pPr algn="just">
              <a:buFont typeface="Wingdings" panose="05000000000000000000" pitchFamily="2" charset="2"/>
              <a:buChar char="§"/>
            </a:pPr>
            <a:r>
              <a:rPr lang="cs-CZ" altLang="cs-CZ" dirty="0" smtClean="0"/>
              <a:t>Fond finanční rezervy: určen výhradně pro řešení finančních anomálií. Finanční rezerva zejména na financování:</a:t>
            </a:r>
          </a:p>
          <a:p>
            <a:pPr lvl="1" algn="just">
              <a:buFont typeface="Wingdings" panose="05000000000000000000" pitchFamily="2" charset="2"/>
              <a:buChar char="§"/>
            </a:pPr>
            <a:r>
              <a:rPr lang="cs-CZ" altLang="cs-CZ" dirty="0" smtClean="0"/>
              <a:t>Zcela neočekávaných opatření MŠMT nebo vlády ČR - legislativní změny, změna  metodiky uplatňování odpočtu DPH u VVŠ</a:t>
            </a:r>
          </a:p>
          <a:p>
            <a:pPr lvl="1" algn="just">
              <a:buFont typeface="Wingdings" panose="05000000000000000000" pitchFamily="2" charset="2"/>
              <a:buChar char="§"/>
            </a:pPr>
            <a:r>
              <a:rPr lang="cs-CZ" altLang="cs-CZ" dirty="0" smtClean="0"/>
              <a:t>Mimořádných potřeb financování akcí zásadního významu</a:t>
            </a:r>
          </a:p>
          <a:p>
            <a:pPr lvl="1" algn="just">
              <a:buFont typeface="Courier New" panose="02070309020205020404" pitchFamily="49" charset="0"/>
              <a:buChar char="o"/>
            </a:pPr>
            <a:r>
              <a:rPr lang="cs-CZ" altLang="cs-CZ" b="1" i="1" dirty="0" smtClean="0">
                <a:solidFill>
                  <a:srgbClr val="C00000"/>
                </a:solidFill>
              </a:rPr>
              <a:t>vytvořen v objemu přibližně 38 mil. Kč</a:t>
            </a:r>
          </a:p>
          <a:p>
            <a:pPr algn="just">
              <a:buFont typeface="Wingdings" panose="05000000000000000000" pitchFamily="2" charset="2"/>
              <a:buChar char="§"/>
            </a:pPr>
            <a:r>
              <a:rPr lang="cs-CZ" altLang="cs-CZ" dirty="0" smtClean="0"/>
              <a:t>Dědictví po Tomáši Baťovi jr.</a:t>
            </a:r>
          </a:p>
          <a:p>
            <a:pPr lvl="1" algn="just">
              <a:buFont typeface="Courier New" panose="02070309020205020404" pitchFamily="49" charset="0"/>
              <a:buChar char="o"/>
            </a:pPr>
            <a:r>
              <a:rPr lang="cs-CZ" altLang="cs-CZ" b="1" i="1" dirty="0" smtClean="0">
                <a:solidFill>
                  <a:srgbClr val="C00000"/>
                </a:solidFill>
              </a:rPr>
              <a:t>objem 10 mil. Kč</a:t>
            </a:r>
          </a:p>
          <a:p>
            <a:pPr>
              <a:buFontTx/>
              <a:buNone/>
            </a:pPr>
            <a:endParaRPr lang="cs-CZ" altLang="cs-CZ" dirty="0" smtClean="0"/>
          </a:p>
          <a:p>
            <a:pPr eaLnBrk="1" hangingPunct="1">
              <a:buFontTx/>
              <a:buNone/>
            </a:pPr>
            <a:endParaRPr lang="cs-CZ" altLang="cs-CZ"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Výchozí návrh">
  <a:themeElements>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Narrow"/>
        <a:ea typeface=""/>
        <a:cs typeface=""/>
      </a:majorFont>
      <a:minorFont>
        <a:latin typeface="Arial Narrow"/>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ýchozí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ýchozí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ýchozí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ýchozí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ýchozí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ýchozí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ýchozí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ýchozí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ýchozí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ýchozí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ýchozí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33655</TotalTime>
  <Words>5196</Words>
  <Application>Microsoft Office PowerPoint</Application>
  <PresentationFormat>Předvádění na obrazovce (4:3)</PresentationFormat>
  <Paragraphs>1593</Paragraphs>
  <Slides>83</Slides>
  <Notes>6</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83</vt:i4>
      </vt:variant>
    </vt:vector>
  </HeadingPairs>
  <TitlesOfParts>
    <vt:vector size="92" baseType="lpstr">
      <vt:lpstr>.PalatinoTTEE</vt:lpstr>
      <vt:lpstr>Arial</vt:lpstr>
      <vt:lpstr>Arial Narrow</vt:lpstr>
      <vt:lpstr>Calibri</vt:lpstr>
      <vt:lpstr>Cambria Math</vt:lpstr>
      <vt:lpstr>Courier New</vt:lpstr>
      <vt:lpstr>Times New Roman</vt:lpstr>
      <vt:lpstr>Wingdings</vt:lpstr>
      <vt:lpstr>Výchozí návrh</vt:lpstr>
      <vt:lpstr>PRAVIDLA ROZPOČTU UTB  PRO ROK 2021 </vt:lpstr>
      <vt:lpstr>Agenda</vt:lpstr>
      <vt:lpstr>Metodika a principy financování z MŠMT pro rok 2021</vt:lpstr>
      <vt:lpstr>Metodika a principy financování z MŠMT pro rok 2021</vt:lpstr>
      <vt:lpstr>Struktura financování UTB</vt:lpstr>
      <vt:lpstr>Struktura financování UTB</vt:lpstr>
      <vt:lpstr>Struktura financování UTB</vt:lpstr>
      <vt:lpstr>Priority interního financování UTB 2021</vt:lpstr>
      <vt:lpstr>Finanční rezervy UTB</vt:lpstr>
      <vt:lpstr>Interní rozdělení institucionálních prostředků </vt:lpstr>
      <vt:lpstr>Institucionální financování – fixní část</vt:lpstr>
      <vt:lpstr>Institucionální financování – fixní část</vt:lpstr>
      <vt:lpstr>Modelový výpočet objemového algoritmu pro ukazatel A</vt:lpstr>
      <vt:lpstr>Modelový výpočet algoritmu pro ukazatel A  Normativní počty studentů 2021 magisterský N1, doktorský P1</vt:lpstr>
      <vt:lpstr>Modelový výpočet algoritmu pro ukazatel A na datech 2021  Váha normativních studentů 2021 N1 a P1 je 7,5 % </vt:lpstr>
      <vt:lpstr>Modelový výpočet algoritmu pro ukazatel A na datech 2021  Váha normativních studentů 2021 N1 a P1 je 10 %</vt:lpstr>
      <vt:lpstr>Institucionální financování – fixní část</vt:lpstr>
      <vt:lpstr>Modelový výpočet dosud používaného algoritmu ukazatel A na datech 2021  </vt:lpstr>
      <vt:lpstr>Interní indikátory a parametry</vt:lpstr>
      <vt:lpstr>Interní indikátory a parametry</vt:lpstr>
      <vt:lpstr>Interní indikátory a parametry</vt:lpstr>
      <vt:lpstr>Indikátor PUBLIKACE </vt:lpstr>
      <vt:lpstr>Indikátor VaV (výhradně pro výpočet ukazatele K)</vt:lpstr>
      <vt:lpstr>Institucionální financování – výkonová část </vt:lpstr>
      <vt:lpstr>Institucionální financování – výkonová část </vt:lpstr>
      <vt:lpstr>Institucionální financování – výkonová část</vt:lpstr>
      <vt:lpstr>Interní rozdělení prostředků DKRVO </vt:lpstr>
      <vt:lpstr>Interní rozdělení prostředků DKRVO </vt:lpstr>
      <vt:lpstr>Interní rozdělení prostředků DKRVO </vt:lpstr>
      <vt:lpstr>Interní rozdělení prostředků DKRVO </vt:lpstr>
      <vt:lpstr>Indikátor citace </vt:lpstr>
      <vt:lpstr>Indikátor Výsledky projektů</vt:lpstr>
      <vt:lpstr>Indikátor VÝSLEDKY M1 </vt:lpstr>
      <vt:lpstr>Indikátor VÝSLEDKY M3  podle hodnocení M17+ modul III</vt:lpstr>
      <vt:lpstr>Indikátor DKRVO (pro rozdělení prostředků DKRVO)</vt:lpstr>
      <vt:lpstr>Interní rozdělení podpory DKRVO na rok 2021</vt:lpstr>
      <vt:lpstr>Interní užití prostředků DKRVO </vt:lpstr>
      <vt:lpstr>Interní užití prostředků DKRVO </vt:lpstr>
      <vt:lpstr>Interní užití prostředků DKRVO </vt:lpstr>
      <vt:lpstr>Definice: Interní parametry - SVV</vt:lpstr>
      <vt:lpstr>Definice: Interní parametry - SVV</vt:lpstr>
      <vt:lpstr>Definice: Interní parametry - SVV</vt:lpstr>
      <vt:lpstr>Prostředky na specifický vysokoškolský výzkum </vt:lpstr>
      <vt:lpstr>Parametry pro specifický vysokoškolský výzkum</vt:lpstr>
      <vt:lpstr>Prostředky na specifický vysokoškolský výzkum </vt:lpstr>
      <vt:lpstr>Indikátor SVV </vt:lpstr>
      <vt:lpstr>Podpora na SVV v roce 2021</vt:lpstr>
      <vt:lpstr>Prostředky na specifický vysokoškolský výzkum</vt:lpstr>
      <vt:lpstr>Fond umělecké činností </vt:lpstr>
      <vt:lpstr>Celouniverzitní aktivity</vt:lpstr>
      <vt:lpstr>Financování celouniverzitních aktivit</vt:lpstr>
      <vt:lpstr>Financování celouniverzitních aktivit</vt:lpstr>
      <vt:lpstr>Financování celouniverzitních aktivit</vt:lpstr>
      <vt:lpstr>Výše odvodu na celouniverzitní aktivity</vt:lpstr>
      <vt:lpstr>Výše odvodu na celouniverzitní aktivity</vt:lpstr>
      <vt:lpstr>Výše odvodu na celouniverzitní aktivity</vt:lpstr>
      <vt:lpstr>Kategorizace výnosů</vt:lpstr>
      <vt:lpstr>Kategorizace výnosů</vt:lpstr>
      <vt:lpstr>Kategorizace výnosů</vt:lpstr>
      <vt:lpstr>Kategorizace výnosů</vt:lpstr>
      <vt:lpstr>   Kategorizace výnosů</vt:lpstr>
      <vt:lpstr>Časové stanovení výnosů</vt:lpstr>
      <vt:lpstr>Časové stanovení výnosů</vt:lpstr>
      <vt:lpstr>Časové stanovení výnosů</vt:lpstr>
      <vt:lpstr>Časové stanovení výnosů</vt:lpstr>
      <vt:lpstr>Časové stanovení výnosů</vt:lpstr>
      <vt:lpstr>Časové stanovení výnosů</vt:lpstr>
      <vt:lpstr>Algoritmus stanovení výše odvodů organizačních jednotek</vt:lpstr>
      <vt:lpstr>Algoritmus stanovení výše odvodů organizačních jednotek</vt:lpstr>
      <vt:lpstr>Čerpání finančních prostředků</vt:lpstr>
      <vt:lpstr>Čerpání finančních prostředků </vt:lpstr>
      <vt:lpstr>Celouniverzitní prostředky</vt:lpstr>
      <vt:lpstr>Celouniverzitní prostředky</vt:lpstr>
      <vt:lpstr>Projekty financované z ESIF</vt:lpstr>
      <vt:lpstr>Projekty financované z ESIF</vt:lpstr>
      <vt:lpstr>Strategické cíle v infrastruktuře</vt:lpstr>
      <vt:lpstr>Financování akcí plánu Stavební komise</vt:lpstr>
      <vt:lpstr>Financování strategických akcí</vt:lpstr>
      <vt:lpstr>Zajištění financování akce Generální rekonstrukce U1 </vt:lpstr>
      <vt:lpstr>Zajištění financování akce Generální rekonstrukce U1 </vt:lpstr>
      <vt:lpstr>Zajištění financování akce Generální rekonstrukce U1 </vt:lpstr>
      <vt:lpstr>Regulační opatření při změně financování</vt:lpstr>
      <vt:lpstr>Prezentace aplikace PowerPoint</vt:lpstr>
    </vt:vector>
  </TitlesOfParts>
  <Company>UTB Zlín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Pravidel 2021</dc:title>
  <dc:creator>kvestor</dc:creator>
  <cp:lastModifiedBy>RNDr. Alexander Černý</cp:lastModifiedBy>
  <cp:revision>1681</cp:revision>
  <cp:lastPrinted>2020-12-03T08:28:27Z</cp:lastPrinted>
  <dcterms:created xsi:type="dcterms:W3CDTF">2004-10-24T13:27:26Z</dcterms:created>
  <dcterms:modified xsi:type="dcterms:W3CDTF">2020-12-08T16:48:31Z</dcterms:modified>
</cp:coreProperties>
</file>