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10"/>
  </p:notesMasterIdLst>
  <p:handoutMasterIdLst>
    <p:handoutMasterId r:id="rId11"/>
  </p:handoutMasterIdLst>
  <p:sldIdLst>
    <p:sldId id="332" r:id="rId2"/>
    <p:sldId id="334" r:id="rId3"/>
    <p:sldId id="336" r:id="rId4"/>
    <p:sldId id="377" r:id="rId5"/>
    <p:sldId id="374" r:id="rId6"/>
    <p:sldId id="376" r:id="rId7"/>
    <p:sldId id="375" r:id="rId8"/>
    <p:sldId id="286" r:id="rId9"/>
  </p:sldIdLst>
  <p:sldSz cx="9144000" cy="6858000" type="screen4x3"/>
  <p:notesSz cx="6808788" cy="9940925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Ing. Hana Večeřová" initials="IHV" lastIdx="12" clrIdx="0"/>
  <p:cmAuthor id="1" name="RNDr. Alexander Černý" initials="RAČ" lastIdx="28" clrIdx="1"/>
  <p:cmAuthor id="2" name="lmacikova" initials="l" lastIdx="7" clrIdx="2"/>
  <p:cmAuthor id="3" name="Lenka" initials="L" lastIdx="1" clrIdx="3">
    <p:extLst>
      <p:ext uri="{19B8F6BF-5375-455C-9EA6-DF929625EA0E}">
        <p15:presenceInfo xmlns:p15="http://schemas.microsoft.com/office/powerpoint/2012/main" userId="Lenka" providerId="None"/>
      </p:ext>
    </p:extLst>
  </p:cmAuthor>
  <p:cmAuthor id="4" name="Macíková Lenka" initials="ML" lastIdx="2" clrIdx="4">
    <p:extLst>
      <p:ext uri="{19B8F6BF-5375-455C-9EA6-DF929625EA0E}">
        <p15:presenceInfo xmlns:p15="http://schemas.microsoft.com/office/powerpoint/2012/main" userId="S-1-5-21-770070720-3945125243-2690725130-18859" providerId="AD"/>
      </p:ext>
    </p:extLst>
  </p:cmAuthor>
  <p:cmAuthor id="5" name="Jakub Valušek" initials="JV" lastIdx="1" clrIdx="5">
    <p:extLst>
      <p:ext uri="{19B8F6BF-5375-455C-9EA6-DF929625EA0E}">
        <p15:presenceInfo xmlns:p15="http://schemas.microsoft.com/office/powerpoint/2012/main" userId="Jakub Valušek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FF6600"/>
    <a:srgbClr val="FF8001"/>
    <a:srgbClr val="FF9966"/>
    <a:srgbClr val="FF9933"/>
    <a:srgbClr val="D0D0CE"/>
    <a:srgbClr val="BFFFDD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39" autoAdjust="0"/>
    <p:restoredTop sz="96357" autoAdjust="0"/>
  </p:normalViewPr>
  <p:slideViewPr>
    <p:cSldViewPr snapToGrid="0">
      <p:cViewPr varScale="1">
        <p:scale>
          <a:sx n="84" d="100"/>
          <a:sy n="84" d="100"/>
        </p:scale>
        <p:origin x="1493" y="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27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0" d="100"/>
          <a:sy n="60" d="100"/>
        </p:scale>
        <p:origin x="3197" y="3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3"/>
            <a:ext cx="2950678" cy="498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20" tIns="45409" rIns="90820" bIns="45409" numCol="1" anchor="t" anchorCtr="0" compatLnSpc="1">
            <a:prstTxWarp prst="textNoShape">
              <a:avLst/>
            </a:prstTxWarp>
          </a:bodyPr>
          <a:lstStyle>
            <a:lvl1pPr defTabSz="908255">
              <a:defRPr sz="11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6589" y="3"/>
            <a:ext cx="2950678" cy="498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20" tIns="45409" rIns="90820" bIns="45409" numCol="1" anchor="t" anchorCtr="0" compatLnSpc="1">
            <a:prstTxWarp prst="textNoShape">
              <a:avLst/>
            </a:prstTxWarp>
          </a:bodyPr>
          <a:lstStyle>
            <a:lvl1pPr algn="r" defTabSz="908255">
              <a:defRPr sz="11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22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41335"/>
            <a:ext cx="2950678" cy="498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20" tIns="45409" rIns="90820" bIns="45409" numCol="1" anchor="b" anchorCtr="0" compatLnSpc="1">
            <a:prstTxWarp prst="textNoShape">
              <a:avLst/>
            </a:prstTxWarp>
          </a:bodyPr>
          <a:lstStyle>
            <a:lvl1pPr defTabSz="908255">
              <a:defRPr sz="11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22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6589" y="9441335"/>
            <a:ext cx="2950678" cy="498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20" tIns="45409" rIns="90820" bIns="45409" numCol="1" anchor="b" anchorCtr="0" compatLnSpc="1">
            <a:prstTxWarp prst="textNoShape">
              <a:avLst/>
            </a:prstTxWarp>
          </a:bodyPr>
          <a:lstStyle>
            <a:lvl1pPr algn="r" defTabSz="908255">
              <a:defRPr sz="1100"/>
            </a:lvl1pPr>
          </a:lstStyle>
          <a:p>
            <a:pPr>
              <a:defRPr/>
            </a:pPr>
            <a:fld id="{E5A2ED6A-B33C-45B9-A690-725FD4B9D9D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38537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3"/>
            <a:ext cx="2950678" cy="498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20" tIns="45409" rIns="90820" bIns="45409" numCol="1" anchor="t" anchorCtr="0" compatLnSpc="1">
            <a:prstTxWarp prst="textNoShape">
              <a:avLst/>
            </a:prstTxWarp>
          </a:bodyPr>
          <a:lstStyle>
            <a:lvl1pPr defTabSz="908255">
              <a:defRPr sz="11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6589" y="3"/>
            <a:ext cx="2950678" cy="498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20" tIns="45409" rIns="90820" bIns="45409" numCol="1" anchor="t" anchorCtr="0" compatLnSpc="1">
            <a:prstTxWarp prst="textNoShape">
              <a:avLst/>
            </a:prstTxWarp>
          </a:bodyPr>
          <a:lstStyle>
            <a:lvl1pPr algn="r" defTabSz="908255">
              <a:defRPr sz="11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0" y="746125"/>
            <a:ext cx="4970463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2099" y="4721439"/>
            <a:ext cx="5444594" cy="4473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20" tIns="45409" rIns="90820" bIns="4540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41335"/>
            <a:ext cx="2950678" cy="498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20" tIns="45409" rIns="90820" bIns="45409" numCol="1" anchor="b" anchorCtr="0" compatLnSpc="1">
            <a:prstTxWarp prst="textNoShape">
              <a:avLst/>
            </a:prstTxWarp>
          </a:bodyPr>
          <a:lstStyle>
            <a:lvl1pPr defTabSz="908255">
              <a:defRPr sz="11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6589" y="9441335"/>
            <a:ext cx="2950678" cy="498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820" tIns="45409" rIns="90820" bIns="45409" numCol="1" anchor="b" anchorCtr="0" compatLnSpc="1">
            <a:prstTxWarp prst="textNoShape">
              <a:avLst/>
            </a:prstTxWarp>
          </a:bodyPr>
          <a:lstStyle>
            <a:lvl1pPr algn="r" defTabSz="908255">
              <a:defRPr sz="1100"/>
            </a:lvl1pPr>
          </a:lstStyle>
          <a:p>
            <a:pPr>
              <a:defRPr/>
            </a:pPr>
            <a:fld id="{1C06010A-B06B-4DAB-9AA5-076519213FE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10486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605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37890" indent="-283804" defTabSz="91605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35214" indent="-227042" defTabSz="91605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589300" indent="-227042" defTabSz="91605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43386" indent="-227042" defTabSz="91605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497472" indent="-227042" defTabSz="91605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51557" indent="-227042" defTabSz="91605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05643" indent="-227042" defTabSz="91605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59729" indent="-227042" defTabSz="916056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6F65575-6B2D-46A0-8DF6-AF7F84C4B58B}" type="slidenum">
              <a:rPr lang="cs-CZ" altLang="cs-CZ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</a:pPr>
              <a:t>1</a:t>
            </a:fld>
            <a:endParaRPr lang="cs-CZ" altLang="cs-CZ">
              <a:solidFill>
                <a:prstClr val="black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70463" cy="3727450"/>
          </a:xfrm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962149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06010A-B06B-4DAB-9AA5-076519213FE0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36458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Úvodní snímek">
    <p:bg>
      <p:bgPr>
        <a:solidFill>
          <a:srgbClr val="FF66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611188" y="836712"/>
            <a:ext cx="7772400" cy="1470025"/>
          </a:xfrm>
          <a:prstGeom prst="rect">
            <a:avLst/>
          </a:prstGeom>
        </p:spPr>
        <p:txBody>
          <a:bodyPr/>
          <a:lstStyle>
            <a:lvl1pPr marL="0" indent="0"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10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331913" y="3573463"/>
            <a:ext cx="6400800" cy="2087562"/>
          </a:xfrm>
        </p:spPr>
        <p:txBody>
          <a:bodyPr anchor="ctr"/>
          <a:lstStyle>
            <a:lvl1pPr marL="0" indent="0" algn="ctr">
              <a:buFontTx/>
              <a:buNone/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Klepnutím lze upravit styl předlohy podnadpisů.</a:t>
            </a:r>
          </a:p>
        </p:txBody>
      </p:sp>
      <p:pic>
        <p:nvPicPr>
          <p:cNvPr id="11" name="Obrázek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7388" y="5949280"/>
            <a:ext cx="2880000" cy="68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189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220337" y="1167119"/>
            <a:ext cx="8713788" cy="554513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43608" y="332656"/>
            <a:ext cx="7416824" cy="736857"/>
          </a:xfrm>
          <a:prstGeom prst="rect">
            <a:avLst/>
          </a:prstGeom>
        </p:spPr>
        <p:txBody>
          <a:bodyPr vert="horz" lIns="91340" tIns="45718" rIns="91340" bIns="45718" rtlCol="0" anchor="ctr">
            <a:noAutofit/>
          </a:bodyPr>
          <a:lstStyle/>
          <a:p>
            <a:pPr marL="180975" lvl="0" indent="-180975" algn="l" defTabSz="913267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cs-CZ" altLang="cs-CZ" dirty="0"/>
              <a:t>Klepnutím lze upravit styl předlohy nadpisů.</a:t>
            </a:r>
          </a:p>
        </p:txBody>
      </p:sp>
    </p:spTree>
    <p:extLst>
      <p:ext uri="{BB962C8B-B14F-4D97-AF65-F5344CB8AC3E}">
        <p14:creationId xmlns:p14="http://schemas.microsoft.com/office/powerpoint/2010/main" val="3021387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70675" y="0"/>
            <a:ext cx="2222500" cy="6381750"/>
          </a:xfrm>
          <a:prstGeom prst="rect">
            <a:avLst/>
          </a:prstGeo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518275" cy="63817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6547898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abulku 2"/>
          <p:cNvSpPr>
            <a:spLocks noGrp="1"/>
          </p:cNvSpPr>
          <p:nvPr>
            <p:ph type="tbl" idx="1"/>
          </p:nvPr>
        </p:nvSpPr>
        <p:spPr>
          <a:xfrm>
            <a:off x="179388" y="1200839"/>
            <a:ext cx="8713787" cy="5453349"/>
          </a:xfrm>
          <a:prstGeom prst="rect">
            <a:avLst/>
          </a:prstGeom>
        </p:spPr>
        <p:txBody>
          <a:bodyPr/>
          <a:lstStyle/>
          <a:p>
            <a:pPr lvl="0"/>
            <a:endParaRPr lang="cs-CZ" noProof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43608" y="332656"/>
            <a:ext cx="7416824" cy="736857"/>
          </a:xfrm>
          <a:prstGeom prst="rect">
            <a:avLst/>
          </a:prstGeom>
        </p:spPr>
        <p:txBody>
          <a:bodyPr vert="horz" lIns="91340" tIns="45718" rIns="91340" bIns="45718" rtlCol="0" anchor="ctr">
            <a:noAutofit/>
          </a:bodyPr>
          <a:lstStyle/>
          <a:p>
            <a:pPr marL="180975" lvl="0" indent="-180975" algn="l" defTabSz="913267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cs-CZ" altLang="cs-CZ" dirty="0"/>
              <a:t>Klepnutím lze upravit styl předlohy nadpisů.</a:t>
            </a:r>
          </a:p>
        </p:txBody>
      </p:sp>
    </p:spTree>
    <p:extLst>
      <p:ext uri="{BB962C8B-B14F-4D97-AF65-F5344CB8AC3E}">
        <p14:creationId xmlns:p14="http://schemas.microsoft.com/office/powerpoint/2010/main" val="948554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43608" y="332656"/>
            <a:ext cx="7416824" cy="736857"/>
          </a:xfrm>
          <a:prstGeom prst="rect">
            <a:avLst/>
          </a:prstGeom>
        </p:spPr>
        <p:txBody>
          <a:bodyPr vert="horz" lIns="91340" tIns="45718" rIns="91340" bIns="45718" rtlCol="0" anchor="ctr">
            <a:noAutofit/>
          </a:bodyPr>
          <a:lstStyle/>
          <a:p>
            <a:pPr marL="180975" lvl="0" indent="-180975" algn="l" defTabSz="913267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cs-CZ" altLang="cs-CZ" dirty="0"/>
              <a:t>Klepnutím lze upravit styl předlohy nadpisů.</a:t>
            </a:r>
          </a:p>
        </p:txBody>
      </p:sp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1043607" y="1124744"/>
            <a:ext cx="7416825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</a:pPr>
            <a:r>
              <a:rPr lang="cs-CZ" altLang="cs-CZ" dirty="0"/>
              <a:t>Klepnutím lze upravit styly předlohy textu.</a:t>
            </a:r>
          </a:p>
          <a:p>
            <a:pPr lvl="1"/>
            <a:r>
              <a:rPr lang="cs-CZ" altLang="cs-CZ" dirty="0"/>
              <a:t>Druhá úroveň</a:t>
            </a:r>
          </a:p>
          <a:p>
            <a:pPr lvl="2"/>
            <a:r>
              <a:rPr lang="cs-CZ" altLang="cs-CZ" dirty="0"/>
              <a:t>Třetí úroveň</a:t>
            </a:r>
          </a:p>
          <a:p>
            <a:pPr lvl="3"/>
            <a:r>
              <a:rPr lang="cs-CZ" altLang="cs-CZ" dirty="0"/>
              <a:t>Čtvrtá úroveň</a:t>
            </a:r>
          </a:p>
        </p:txBody>
      </p:sp>
    </p:spTree>
    <p:extLst>
      <p:ext uri="{BB962C8B-B14F-4D97-AF65-F5344CB8AC3E}">
        <p14:creationId xmlns:p14="http://schemas.microsoft.com/office/powerpoint/2010/main" val="3110558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965480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79388" y="1189822"/>
            <a:ext cx="4279900" cy="519192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11688" y="1189822"/>
            <a:ext cx="4281487" cy="519192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43608" y="332656"/>
            <a:ext cx="7416824" cy="736857"/>
          </a:xfrm>
          <a:prstGeom prst="rect">
            <a:avLst/>
          </a:prstGeom>
        </p:spPr>
        <p:txBody>
          <a:bodyPr vert="horz" lIns="91340" tIns="45718" rIns="91340" bIns="45718" rtlCol="0" anchor="ctr">
            <a:noAutofit/>
          </a:bodyPr>
          <a:lstStyle/>
          <a:p>
            <a:pPr marL="180975" lvl="0" indent="-180975" algn="l" defTabSz="913267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cs-CZ" altLang="cs-CZ" dirty="0"/>
              <a:t>Klepnutím lze upravit styl předlohy nadpisů.</a:t>
            </a:r>
          </a:p>
        </p:txBody>
      </p:sp>
    </p:spTree>
    <p:extLst>
      <p:ext uri="{BB962C8B-B14F-4D97-AF65-F5344CB8AC3E}">
        <p14:creationId xmlns:p14="http://schemas.microsoft.com/office/powerpoint/2010/main" val="2574076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43608" y="332656"/>
            <a:ext cx="7416824" cy="736857"/>
          </a:xfrm>
          <a:prstGeom prst="rect">
            <a:avLst/>
          </a:prstGeom>
        </p:spPr>
        <p:txBody>
          <a:bodyPr vert="horz" lIns="91340" tIns="45718" rIns="91340" bIns="45718" rtlCol="0" anchor="ctr">
            <a:noAutofit/>
          </a:bodyPr>
          <a:lstStyle/>
          <a:p>
            <a:pPr marL="180975" lvl="0" indent="-180975" algn="l" defTabSz="913267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cs-CZ" altLang="cs-CZ" dirty="0"/>
              <a:t>Klepnutím lze upravit styl předlohy nadpisů.</a:t>
            </a:r>
          </a:p>
        </p:txBody>
      </p:sp>
    </p:spTree>
    <p:extLst>
      <p:ext uri="{BB962C8B-B14F-4D97-AF65-F5344CB8AC3E}">
        <p14:creationId xmlns:p14="http://schemas.microsoft.com/office/powerpoint/2010/main" val="3523699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43608" y="332656"/>
            <a:ext cx="7416824" cy="736857"/>
          </a:xfrm>
          <a:prstGeom prst="rect">
            <a:avLst/>
          </a:prstGeom>
        </p:spPr>
        <p:txBody>
          <a:bodyPr vert="horz" lIns="91340" tIns="45718" rIns="91340" bIns="45718" rtlCol="0" anchor="ctr">
            <a:noAutofit/>
          </a:bodyPr>
          <a:lstStyle/>
          <a:p>
            <a:pPr marL="180975" lvl="0" indent="-180975" algn="l" defTabSz="913267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cs-CZ" altLang="cs-CZ" dirty="0"/>
              <a:t>Klepnutím lze upravit styl předlohy nadpisů.</a:t>
            </a:r>
          </a:p>
        </p:txBody>
      </p:sp>
    </p:spTree>
    <p:extLst>
      <p:ext uri="{BB962C8B-B14F-4D97-AF65-F5344CB8AC3E}">
        <p14:creationId xmlns:p14="http://schemas.microsoft.com/office/powerpoint/2010/main" val="789648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43608" y="332656"/>
            <a:ext cx="7416824" cy="736857"/>
          </a:xfrm>
          <a:prstGeom prst="rect">
            <a:avLst/>
          </a:prstGeom>
        </p:spPr>
        <p:txBody>
          <a:bodyPr vert="horz" lIns="91340" tIns="45718" rIns="91340" bIns="45718" rtlCol="0" anchor="ctr">
            <a:noAutofit/>
          </a:bodyPr>
          <a:lstStyle/>
          <a:p>
            <a:pPr marL="180975" lvl="0" indent="-180975" algn="l" defTabSz="913267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cs-CZ" altLang="cs-CZ" dirty="0"/>
              <a:t>Klepnutím lze upravit styl předlohy nadpisů.</a:t>
            </a:r>
          </a:p>
        </p:txBody>
      </p:sp>
    </p:spTree>
    <p:extLst>
      <p:ext uri="{BB962C8B-B14F-4D97-AF65-F5344CB8AC3E}">
        <p14:creationId xmlns:p14="http://schemas.microsoft.com/office/powerpoint/2010/main" val="2608566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99870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580748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43"/>
          <p:cNvSpPr>
            <a:spLocks noChangeArrowheads="1"/>
          </p:cNvSpPr>
          <p:nvPr userDrawn="1"/>
        </p:nvSpPr>
        <p:spPr bwMode="auto">
          <a:xfrm>
            <a:off x="0" y="6781800"/>
            <a:ext cx="9144000" cy="76200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43607" y="1124744"/>
            <a:ext cx="7416825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</a:pPr>
            <a:r>
              <a:rPr lang="cs-CZ" altLang="cs-CZ" dirty="0"/>
              <a:t>Klepnutím lze upravit styly předlohy textu.</a:t>
            </a:r>
          </a:p>
          <a:p>
            <a:pPr lvl="1"/>
            <a:r>
              <a:rPr lang="cs-CZ" altLang="cs-CZ" dirty="0"/>
              <a:t>Druhá úroveň</a:t>
            </a:r>
          </a:p>
          <a:p>
            <a:pPr lvl="2"/>
            <a:r>
              <a:rPr lang="cs-CZ" altLang="cs-CZ" dirty="0"/>
              <a:t>Třetí úroveň</a:t>
            </a:r>
          </a:p>
          <a:p>
            <a:pPr lvl="3"/>
            <a:r>
              <a:rPr lang="cs-CZ" altLang="cs-CZ" dirty="0"/>
              <a:t>Čtvrtá úroveň</a:t>
            </a:r>
          </a:p>
        </p:txBody>
      </p:sp>
      <p:pic>
        <p:nvPicPr>
          <p:cNvPr id="12" name="Obrázek 11"/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32656"/>
            <a:ext cx="767558" cy="736857"/>
          </a:xfrm>
          <a:prstGeom prst="rect">
            <a:avLst/>
          </a:prstGeom>
        </p:spPr>
      </p:pic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43608" y="332656"/>
            <a:ext cx="7416824" cy="736857"/>
          </a:xfrm>
          <a:prstGeom prst="rect">
            <a:avLst/>
          </a:prstGeom>
        </p:spPr>
        <p:txBody>
          <a:bodyPr vert="horz" lIns="91340" tIns="45718" rIns="91340" bIns="45718" rtlCol="0" anchor="ctr">
            <a:noAutofit/>
          </a:bodyPr>
          <a:lstStyle/>
          <a:p>
            <a:pPr marL="180975" lvl="0" indent="-180975" algn="l" defTabSz="913267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cs-CZ" altLang="cs-CZ" dirty="0"/>
              <a:t>Klepnutím lze upravit styl předlohy nadpisů.</a:t>
            </a:r>
          </a:p>
        </p:txBody>
      </p:sp>
    </p:spTree>
    <p:extLst>
      <p:ext uri="{BB962C8B-B14F-4D97-AF65-F5344CB8AC3E}">
        <p14:creationId xmlns:p14="http://schemas.microsoft.com/office/powerpoint/2010/main" val="10345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</p:sldLayoutIdLst>
  <p:hf hdr="0" ftr="0" dt="0"/>
  <p:txStyles>
    <p:titleStyle>
      <a:lvl1pPr marL="180975" indent="-180975" algn="l" rtl="0" eaLnBrk="0" fontAlgn="base" hangingPunct="0">
        <a:spcBef>
          <a:spcPct val="0"/>
        </a:spcBef>
        <a:spcAft>
          <a:spcPct val="0"/>
        </a:spcAft>
        <a:defRPr lang="cs-CZ" altLang="cs-CZ" sz="2800" b="1" kern="1200" dirty="0" smtClean="0">
          <a:solidFill>
            <a:srgbClr val="E65014"/>
          </a:solidFill>
          <a:latin typeface="Arial Narrow" panose="020B0606020202030204" pitchFamily="34" charset="0"/>
          <a:ea typeface="+mj-ea"/>
          <a:cs typeface="+mj-cs"/>
        </a:defRPr>
      </a:lvl1pPr>
      <a:lvl2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2pPr>
      <a:lvl3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3pPr>
      <a:lvl4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4pPr>
      <a:lvl5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5pPr>
      <a:lvl6pPr marL="638175" algn="l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6pPr>
      <a:lvl7pPr marL="1095375" algn="l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7pPr>
      <a:lvl8pPr marL="1552575" algn="l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8pPr>
      <a:lvl9pPr marL="2009775" algn="l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11188" y="836712"/>
            <a:ext cx="7772400" cy="2578517"/>
          </a:xfrm>
        </p:spPr>
        <p:txBody>
          <a:bodyPr/>
          <a:lstStyle/>
          <a:p>
            <a:pPr eaLnBrk="1" hangingPunct="1"/>
            <a:r>
              <a:rPr lang="pl-PL" dirty="0">
                <a:latin typeface="+mn-lt"/>
              </a:rPr>
              <a:t>Výroční zpráva o činnosti UTB </a:t>
            </a:r>
            <a:r>
              <a:rPr lang="pl-PL" dirty="0" smtClean="0">
                <a:latin typeface="+mn-lt"/>
              </a:rPr>
              <a:t/>
            </a:r>
            <a:br>
              <a:rPr lang="pl-PL" dirty="0" smtClean="0">
                <a:latin typeface="+mn-lt"/>
              </a:rPr>
            </a:br>
            <a:r>
              <a:rPr lang="pl-PL" dirty="0" smtClean="0">
                <a:latin typeface="+mn-lt"/>
              </a:rPr>
              <a:t>za </a:t>
            </a:r>
            <a:r>
              <a:rPr lang="pl-PL" dirty="0">
                <a:latin typeface="+mn-lt"/>
              </a:rPr>
              <a:t>rok 2020</a:t>
            </a:r>
            <a:endParaRPr lang="cs-CZ" dirty="0">
              <a:latin typeface="+mn-lt"/>
            </a:endParaRPr>
          </a:p>
        </p:txBody>
      </p:sp>
      <p:sp>
        <p:nvSpPr>
          <p:cNvPr id="3074" name="Rectangle 12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cs-CZ" altLang="cs-CZ" sz="2800" dirty="0">
                <a:latin typeface="+mj-lt"/>
              </a:rPr>
              <a:t>RNDr. Alexander Černý</a:t>
            </a:r>
          </a:p>
        </p:txBody>
      </p:sp>
    </p:spTree>
    <p:extLst>
      <p:ext uri="{BB962C8B-B14F-4D97-AF65-F5344CB8AC3E}">
        <p14:creationId xmlns:p14="http://schemas.microsoft.com/office/powerpoint/2010/main" val="3817324414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Výroční zpráva o činnosti UTB za rok 2020</a:t>
            </a:r>
            <a:endParaRPr lang="cs-CZ" dirty="0"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spcBef>
                <a:spcPct val="0"/>
              </a:spcBef>
              <a:buNone/>
            </a:pPr>
            <a:r>
              <a:rPr lang="cs-CZ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Struktura Výroční zprávy </a:t>
            </a:r>
            <a:r>
              <a:rPr lang="cs-CZ" dirty="0">
                <a:ea typeface="Calibri" panose="020F0502020204030204" pitchFamily="34" charset="0"/>
                <a:cs typeface="Times New Roman" panose="02020603050405020304" pitchFamily="18" charset="0"/>
              </a:rPr>
              <a:t>o činnosti UTB za rok </a:t>
            </a:r>
            <a:r>
              <a:rPr lang="cs-CZ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2020:</a:t>
            </a:r>
            <a:endParaRPr lang="cs-CZ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None/>
            </a:pPr>
            <a:endParaRPr lang="cs-CZ" altLang="cs-CZ" b="1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None/>
            </a:pPr>
            <a:endParaRPr lang="cs-CZ" altLang="cs-CZ" b="1" dirty="0">
              <a:solidFill>
                <a:srgbClr val="000000"/>
              </a:solidFill>
              <a:cs typeface="Arial" charset="0"/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cs-CZ" altLang="cs-CZ" dirty="0" smtClean="0">
                <a:solidFill>
                  <a:srgbClr val="000000"/>
                </a:solidFill>
                <a:cs typeface="Arial" charset="0"/>
              </a:rPr>
              <a:t>Naplňování priorit plánu Strategického záměru vzdělávací a tvůrčí činnosti UTB pro rok 2020 (hlavní část)</a:t>
            </a:r>
            <a:endParaRPr lang="cs-CZ" altLang="cs-CZ" dirty="0">
              <a:solidFill>
                <a:srgbClr val="000000"/>
              </a:solidFill>
              <a:cs typeface="Arial" charset="0"/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cs-CZ" altLang="cs-CZ" dirty="0">
                <a:solidFill>
                  <a:srgbClr val="000000"/>
                </a:solidFill>
                <a:cs typeface="Arial" charset="0"/>
              </a:rPr>
              <a:t>Textová příloha 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cs-CZ" altLang="cs-CZ" dirty="0">
                <a:solidFill>
                  <a:srgbClr val="000000"/>
                </a:solidFill>
                <a:cs typeface="Arial" charset="0"/>
              </a:rPr>
              <a:t>Tabulková příloha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809253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Výroční zpráva o činnosti UTB za rok 2020</a:t>
            </a:r>
            <a:endParaRPr lang="cs-CZ" dirty="0">
              <a:latin typeface="+mn-lt"/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15000"/>
              </a:lnSpc>
              <a:buNone/>
            </a:pPr>
            <a:r>
              <a:rPr lang="cs-CZ" sz="2800" dirty="0">
                <a:ea typeface="Calibri" panose="020F0502020204030204" pitchFamily="34" charset="0"/>
                <a:cs typeface="Calibri" panose="020F0502020204030204" pitchFamily="34" charset="0"/>
              </a:rPr>
              <a:t>Forma zpracování Hlavní části výroční zprávy je v gesci každé </a:t>
            </a:r>
            <a:r>
              <a:rPr lang="cs-CZ" sz="2800" dirty="0" smtClean="0">
                <a:ea typeface="Calibri" panose="020F0502020204030204" pitchFamily="34" charset="0"/>
                <a:cs typeface="Calibri" panose="020F0502020204030204" pitchFamily="34" charset="0"/>
              </a:rPr>
              <a:t>vysoké školy.</a:t>
            </a:r>
          </a:p>
          <a:p>
            <a:pPr marL="0" indent="0">
              <a:lnSpc>
                <a:spcPct val="115000"/>
              </a:lnSpc>
              <a:buNone/>
            </a:pPr>
            <a:r>
              <a:rPr lang="cs-CZ" sz="2800" dirty="0" smtClean="0"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lnSpc>
                <a:spcPct val="115000"/>
              </a:lnSpc>
              <a:buFont typeface="Wingdings" panose="05000000000000000000" pitchFamily="2" charset="2"/>
              <a:buChar char="§"/>
            </a:pPr>
            <a:r>
              <a:rPr lang="cs-CZ" dirty="0" smtClean="0">
                <a:ea typeface="Calibri" panose="020F0502020204030204" pitchFamily="34" charset="0"/>
                <a:cs typeface="Calibri" panose="020F0502020204030204" pitchFamily="34" charset="0"/>
              </a:rPr>
              <a:t>UTB </a:t>
            </a:r>
            <a:r>
              <a:rPr lang="cs-CZ" dirty="0">
                <a:ea typeface="Calibri" panose="020F0502020204030204" pitchFamily="34" charset="0"/>
                <a:cs typeface="Calibri" panose="020F0502020204030204" pitchFamily="34" charset="0"/>
              </a:rPr>
              <a:t>se drží doporučení, aby tato část vycházela ze </a:t>
            </a:r>
            <a:r>
              <a:rPr lang="cs-CZ" dirty="0">
                <a:ea typeface="Calibri" panose="020F0502020204030204" pitchFamily="34" charset="0"/>
                <a:cs typeface="Times New Roman" panose="02020603050405020304" pitchFamily="18" charset="0"/>
              </a:rPr>
              <a:t>struktury strategického </a:t>
            </a:r>
            <a:r>
              <a:rPr lang="cs-CZ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záměru. </a:t>
            </a:r>
          </a:p>
          <a:p>
            <a:pPr>
              <a:lnSpc>
                <a:spcPct val="115000"/>
              </a:lnSpc>
              <a:buFont typeface="Wingdings" panose="05000000000000000000" pitchFamily="2" charset="2"/>
              <a:buChar char="§"/>
            </a:pPr>
            <a:r>
              <a:rPr lang="cs-CZ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Reflektuje, </a:t>
            </a:r>
            <a:r>
              <a:rPr lang="cs-CZ" dirty="0">
                <a:ea typeface="Calibri" panose="020F0502020204030204" pitchFamily="34" charset="0"/>
                <a:cs typeface="Times New Roman" panose="02020603050405020304" pitchFamily="18" charset="0"/>
              </a:rPr>
              <a:t>jak se dařilo dosahovat jednotlivých cílů </a:t>
            </a:r>
            <a:r>
              <a:rPr lang="cs-CZ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u priorit stanovených </a:t>
            </a:r>
            <a:r>
              <a:rPr lang="cs-CZ" dirty="0">
                <a:ea typeface="Calibri" panose="020F0502020204030204" pitchFamily="34" charset="0"/>
                <a:cs typeface="Times New Roman" panose="02020603050405020304" pitchFamily="18" charset="0"/>
              </a:rPr>
              <a:t>v záměru.</a:t>
            </a:r>
          </a:p>
          <a:p>
            <a:pPr>
              <a:lnSpc>
                <a:spcPct val="115000"/>
              </a:lnSpc>
            </a:pPr>
            <a:endParaRPr lang="cs-CZ" sz="2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295306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Výroční zpráva o činnosti UTB za rok 2020</a:t>
            </a:r>
            <a:endParaRPr lang="cs-CZ" dirty="0">
              <a:latin typeface="+mn-lt"/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15000"/>
              </a:lnSpc>
              <a:buNone/>
            </a:pPr>
            <a:r>
              <a:rPr lang="cs-CZ" sz="28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Struktura </a:t>
            </a:r>
            <a:r>
              <a:rPr lang="cs-CZ" sz="2800" dirty="0">
                <a:ea typeface="Calibri" panose="020F0502020204030204" pitchFamily="34" charset="0"/>
                <a:cs typeface="Times New Roman" panose="02020603050405020304" pitchFamily="18" charset="0"/>
              </a:rPr>
              <a:t>textové a tabulkové přílohy je </a:t>
            </a:r>
            <a:r>
              <a:rPr lang="cs-CZ" sz="28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stanovena MŠMT a je závazná </a:t>
            </a:r>
          </a:p>
          <a:p>
            <a:pPr>
              <a:lnSpc>
                <a:spcPct val="115000"/>
              </a:lnSpc>
              <a:buFont typeface="Wingdings" panose="05000000000000000000" pitchFamily="2" charset="2"/>
              <a:buChar char="§"/>
            </a:pPr>
            <a:r>
              <a:rPr lang="cs-CZ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Tyto </a:t>
            </a:r>
            <a:r>
              <a:rPr lang="cs-CZ" dirty="0">
                <a:ea typeface="Calibri" panose="020F0502020204030204" pitchFamily="34" charset="0"/>
                <a:cs typeface="Times New Roman" panose="02020603050405020304" pitchFamily="18" charset="0"/>
              </a:rPr>
              <a:t>části obsahují souhrn povinných údajů požadovaných MŠMT. </a:t>
            </a:r>
            <a:endParaRPr lang="cs-CZ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buFont typeface="Wingdings" panose="05000000000000000000" pitchFamily="2" charset="2"/>
              <a:buChar char="§"/>
            </a:pPr>
            <a:r>
              <a:rPr lang="cs-CZ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cs-CZ" dirty="0">
                <a:ea typeface="Calibri" panose="020F0502020204030204" pitchFamily="34" charset="0"/>
                <a:cs typeface="Times New Roman" panose="02020603050405020304" pitchFamily="18" charset="0"/>
              </a:rPr>
              <a:t> letošním roce je textová část tvořena 12 kapitolami, které se dále dělí na podkapitoly. </a:t>
            </a:r>
            <a:r>
              <a:rPr lang="cs-CZ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I struktura podkapitol je léta </a:t>
            </a:r>
            <a:r>
              <a:rPr lang="cs-CZ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nemněná</a:t>
            </a:r>
            <a:r>
              <a:rPr lang="cs-CZ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buFont typeface="Wingdings" panose="05000000000000000000" pitchFamily="2" charset="2"/>
              <a:buChar char="§"/>
            </a:pPr>
            <a:r>
              <a:rPr lang="cs-CZ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Ke kapitolám pak přísluší tabulky</a:t>
            </a:r>
            <a:r>
              <a:rPr lang="cs-CZ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920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317A414A-87E2-401D-B8B8-BA289CC85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364067"/>
            <a:ext cx="7416824" cy="702733"/>
          </a:xfrm>
        </p:spPr>
        <p:txBody>
          <a:bodyPr vert="horz" lIns="91340" tIns="45718" rIns="91340" bIns="45718" rtlCol="0" anchor="ctr">
            <a:noAutofit/>
          </a:bodyPr>
          <a:lstStyle/>
          <a:p>
            <a:r>
              <a:rPr lang="cs-CZ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Výroční zpráva o činnosti UTB za rok 2020</a:t>
            </a:r>
          </a:p>
        </p:txBody>
      </p:sp>
      <p:sp>
        <p:nvSpPr>
          <p:cNvPr id="4" name="Zástupný obsah 4">
            <a:extLst>
              <a:ext uri="{FF2B5EF4-FFF2-40B4-BE49-F238E27FC236}">
                <a16:creationId xmlns:a16="http://schemas.microsoft.com/office/drawing/2014/main" id="{75BEDD68-4620-45E9-A9BC-3815C1A6FAB6}"/>
              </a:ext>
            </a:extLst>
          </p:cNvPr>
          <p:cNvSpPr txBox="1">
            <a:spLocks/>
          </p:cNvSpPr>
          <p:nvPr/>
        </p:nvSpPr>
        <p:spPr bwMode="auto">
          <a:xfrm>
            <a:off x="404763" y="1263981"/>
            <a:ext cx="4231983" cy="5310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32500" lnSpcReduction="2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b="1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>
              <a:buFontTx/>
              <a:buNone/>
            </a:pPr>
            <a:r>
              <a:rPr lang="cs-CZ" sz="1400" b="1" kern="0" dirty="0" smtClean="0"/>
              <a:t> </a:t>
            </a:r>
          </a:p>
          <a:p>
            <a:pPr marL="0" indent="0">
              <a:buFontTx/>
              <a:buNone/>
            </a:pPr>
            <a:r>
              <a:rPr lang="cs-CZ" sz="8600" dirty="0">
                <a:ea typeface="Calibri" panose="020F0502020204030204" pitchFamily="34" charset="0"/>
                <a:cs typeface="Times New Roman" panose="02020603050405020304" pitchFamily="18" charset="0"/>
              </a:rPr>
              <a:t>Kapitoly </a:t>
            </a:r>
            <a:r>
              <a:rPr lang="cs-CZ" sz="8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textové přílohy: </a:t>
            </a:r>
            <a:endParaRPr lang="cs-CZ" sz="8600" kern="0" dirty="0"/>
          </a:p>
          <a:p>
            <a:pPr marL="0" indent="0">
              <a:buFontTx/>
              <a:buNone/>
            </a:pPr>
            <a:endParaRPr lang="cs-CZ" sz="1400" b="1" kern="0" dirty="0" smtClean="0"/>
          </a:p>
          <a:p>
            <a:pPr marL="0" indent="0">
              <a:buFontTx/>
              <a:buNone/>
            </a:pPr>
            <a:endParaRPr lang="cs-CZ" sz="1400" b="1" kern="0" dirty="0"/>
          </a:p>
          <a:p>
            <a:pPr marL="0" indent="0">
              <a:buFontTx/>
              <a:buNone/>
            </a:pPr>
            <a:endParaRPr lang="cs-CZ" sz="1400" b="1" kern="0" dirty="0" smtClean="0"/>
          </a:p>
          <a:p>
            <a:pPr marL="0" indent="0">
              <a:buFontTx/>
              <a:buNone/>
            </a:pPr>
            <a:endParaRPr lang="cs-CZ" sz="1400" b="1" kern="0" dirty="0"/>
          </a:p>
          <a:p>
            <a:pPr marL="0" indent="0">
              <a:buFontTx/>
              <a:buNone/>
            </a:pPr>
            <a:endParaRPr lang="cs-CZ" sz="1400" b="1" kern="0" dirty="0" smtClean="0"/>
          </a:p>
          <a:p>
            <a:pPr marL="0" indent="0">
              <a:buFontTx/>
              <a:buNone/>
            </a:pPr>
            <a:r>
              <a:rPr lang="cs-CZ" sz="7400" kern="0" dirty="0" smtClean="0"/>
              <a:t>1</a:t>
            </a:r>
            <a:r>
              <a:rPr lang="cs-CZ" sz="7400" kern="0" dirty="0"/>
              <a:t>. Základní údaje o </a:t>
            </a:r>
            <a:r>
              <a:rPr lang="cs-CZ" sz="7400" kern="0" dirty="0" smtClean="0"/>
              <a:t>VŠ</a:t>
            </a:r>
            <a:r>
              <a:rPr lang="cs-CZ" sz="7400" kern="0" dirty="0"/>
              <a:t/>
            </a:r>
            <a:br>
              <a:rPr lang="cs-CZ" sz="7400" kern="0" dirty="0"/>
            </a:br>
            <a:r>
              <a:rPr lang="cs-CZ" sz="7400" kern="0" dirty="0"/>
              <a:t/>
            </a:r>
            <a:br>
              <a:rPr lang="cs-CZ" sz="7400" kern="0" dirty="0"/>
            </a:br>
            <a:r>
              <a:rPr lang="cs-CZ" sz="7400" kern="0" dirty="0"/>
              <a:t>2. Studijní programy, organizace </a:t>
            </a:r>
            <a:r>
              <a:rPr lang="cs-CZ" sz="7400" kern="0" dirty="0" smtClean="0"/>
              <a:t>      studia </a:t>
            </a:r>
            <a:r>
              <a:rPr lang="cs-CZ" sz="7400" kern="0" dirty="0"/>
              <a:t>a vzdělávací činnost</a:t>
            </a:r>
            <a:br>
              <a:rPr lang="cs-CZ" sz="7400" kern="0" dirty="0"/>
            </a:br>
            <a:r>
              <a:rPr lang="cs-CZ" sz="7400" kern="0" dirty="0"/>
              <a:t/>
            </a:r>
            <a:br>
              <a:rPr lang="cs-CZ" sz="7400" kern="0" dirty="0"/>
            </a:br>
            <a:r>
              <a:rPr lang="cs-CZ" sz="7400" kern="0" dirty="0"/>
              <a:t>3. Studenti</a:t>
            </a:r>
            <a:br>
              <a:rPr lang="cs-CZ" sz="7400" kern="0" dirty="0"/>
            </a:br>
            <a:r>
              <a:rPr lang="cs-CZ" sz="7400" kern="0" dirty="0"/>
              <a:t/>
            </a:r>
            <a:br>
              <a:rPr lang="cs-CZ" sz="7400" kern="0" dirty="0"/>
            </a:br>
            <a:r>
              <a:rPr lang="cs-CZ" sz="7400" kern="0" dirty="0"/>
              <a:t>4. Absolventi</a:t>
            </a:r>
            <a:br>
              <a:rPr lang="cs-CZ" sz="7400" kern="0" dirty="0"/>
            </a:br>
            <a:r>
              <a:rPr lang="cs-CZ" sz="7400" kern="0" dirty="0"/>
              <a:t/>
            </a:r>
            <a:br>
              <a:rPr lang="cs-CZ" sz="7400" kern="0" dirty="0"/>
            </a:br>
            <a:r>
              <a:rPr lang="cs-CZ" sz="7400" kern="0" dirty="0"/>
              <a:t>5. Zájem o studium</a:t>
            </a:r>
            <a:br>
              <a:rPr lang="cs-CZ" sz="7400" kern="0" dirty="0"/>
            </a:br>
            <a:r>
              <a:rPr lang="cs-CZ" sz="7400" kern="0" dirty="0"/>
              <a:t/>
            </a:r>
            <a:br>
              <a:rPr lang="cs-CZ" sz="7400" kern="0" dirty="0"/>
            </a:br>
            <a:r>
              <a:rPr lang="cs-CZ" sz="7400" kern="0" dirty="0"/>
              <a:t>6. Zaměstnanci</a:t>
            </a:r>
            <a:br>
              <a:rPr lang="cs-CZ" sz="7400" kern="0" dirty="0"/>
            </a:br>
            <a:r>
              <a:rPr lang="cs-CZ" sz="7400" kern="0" dirty="0"/>
              <a:t/>
            </a:r>
            <a:br>
              <a:rPr lang="cs-CZ" sz="7400" kern="0" dirty="0"/>
            </a:br>
            <a:r>
              <a:rPr lang="cs-CZ" sz="7400" kern="0" dirty="0"/>
              <a:t>7. Internacionalizace</a:t>
            </a:r>
          </a:p>
          <a:p>
            <a:endParaRPr lang="cs-CZ" kern="0" dirty="0"/>
          </a:p>
        </p:txBody>
      </p:sp>
      <p:sp>
        <p:nvSpPr>
          <p:cNvPr id="5" name="Zástupný obsah 5">
            <a:extLst>
              <a:ext uri="{FF2B5EF4-FFF2-40B4-BE49-F238E27FC236}">
                <a16:creationId xmlns:a16="http://schemas.microsoft.com/office/drawing/2014/main" id="{63E8D2AF-8DAC-4DF8-AE9D-9491D70A44B3}"/>
              </a:ext>
            </a:extLst>
          </p:cNvPr>
          <p:cNvSpPr txBox="1">
            <a:spLocks/>
          </p:cNvSpPr>
          <p:nvPr/>
        </p:nvSpPr>
        <p:spPr>
          <a:xfrm>
            <a:off x="4636746" y="1263981"/>
            <a:ext cx="4142160" cy="5310002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 b="1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>
              <a:buNone/>
            </a:pPr>
            <a:endParaRPr lang="cs-CZ" sz="2000" kern="0" dirty="0" smtClean="0"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9600" kern="0" dirty="0" smtClean="0"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9600" kern="0" dirty="0"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9600" kern="0" dirty="0" smtClean="0">
                <a:ea typeface="Times New Roman" panose="02020603050405020304" pitchFamily="18" charset="0"/>
              </a:rPr>
              <a:t>8</a:t>
            </a:r>
            <a:r>
              <a:rPr lang="cs-CZ" sz="9600" kern="0" dirty="0">
                <a:ea typeface="Times New Roman" panose="02020603050405020304" pitchFamily="18" charset="0"/>
              </a:rPr>
              <a:t>. Výzkumná, vývojová, umělecká a další tvůrčí činnost</a:t>
            </a:r>
            <a:br>
              <a:rPr lang="cs-CZ" sz="9600" kern="0" dirty="0">
                <a:ea typeface="Times New Roman" panose="02020603050405020304" pitchFamily="18" charset="0"/>
              </a:rPr>
            </a:br>
            <a:r>
              <a:rPr lang="cs-CZ" sz="9600" kern="0" dirty="0">
                <a:ea typeface="Times New Roman" panose="02020603050405020304" pitchFamily="18" charset="0"/>
              </a:rPr>
              <a:t/>
            </a:r>
            <a:br>
              <a:rPr lang="cs-CZ" sz="9600" kern="0" dirty="0">
                <a:ea typeface="Times New Roman" panose="02020603050405020304" pitchFamily="18" charset="0"/>
              </a:rPr>
            </a:br>
            <a:r>
              <a:rPr lang="cs-CZ" sz="9600" kern="0" dirty="0">
                <a:ea typeface="Times New Roman" panose="02020603050405020304" pitchFamily="18" charset="0"/>
              </a:rPr>
              <a:t>9. Zajišťování kvality a hodnocení realizovaných činností </a:t>
            </a:r>
            <a:br>
              <a:rPr lang="cs-CZ" sz="9600" kern="0" dirty="0">
                <a:ea typeface="Times New Roman" panose="02020603050405020304" pitchFamily="18" charset="0"/>
              </a:rPr>
            </a:br>
            <a:r>
              <a:rPr lang="cs-CZ" sz="9600" kern="0" dirty="0">
                <a:ea typeface="Times New Roman" panose="02020603050405020304" pitchFamily="18" charset="0"/>
              </a:rPr>
              <a:t/>
            </a:r>
            <a:br>
              <a:rPr lang="cs-CZ" sz="9600" kern="0" dirty="0">
                <a:ea typeface="Times New Roman" panose="02020603050405020304" pitchFamily="18" charset="0"/>
              </a:rPr>
            </a:br>
            <a:r>
              <a:rPr lang="cs-CZ" sz="9600" kern="0" dirty="0">
                <a:ea typeface="Times New Roman" panose="02020603050405020304" pitchFamily="18" charset="0"/>
              </a:rPr>
              <a:t>10. Národní a mezinárodní excelence vysoké školy</a:t>
            </a:r>
            <a:br>
              <a:rPr lang="cs-CZ" sz="9600" kern="0" dirty="0">
                <a:ea typeface="Times New Roman" panose="02020603050405020304" pitchFamily="18" charset="0"/>
              </a:rPr>
            </a:br>
            <a:r>
              <a:rPr lang="cs-CZ" sz="9600" kern="0" dirty="0">
                <a:ea typeface="Times New Roman" panose="02020603050405020304" pitchFamily="18" charset="0"/>
              </a:rPr>
              <a:t/>
            </a:r>
            <a:br>
              <a:rPr lang="cs-CZ" sz="9600" kern="0" dirty="0">
                <a:ea typeface="Times New Roman" panose="02020603050405020304" pitchFamily="18" charset="0"/>
              </a:rPr>
            </a:br>
            <a:r>
              <a:rPr lang="cs-CZ" sz="9600" kern="0" dirty="0"/>
              <a:t>11. Třetí role vysoké školy</a:t>
            </a:r>
            <a:br>
              <a:rPr lang="cs-CZ" sz="9600" kern="0" dirty="0"/>
            </a:br>
            <a:r>
              <a:rPr lang="cs-CZ" sz="9600" kern="0" dirty="0"/>
              <a:t/>
            </a:r>
            <a:br>
              <a:rPr lang="cs-CZ" sz="9600" kern="0" dirty="0"/>
            </a:br>
            <a:r>
              <a:rPr lang="cs-CZ" sz="9600" kern="0" dirty="0"/>
              <a:t>12. Činnosti vysoké školy v souvislosti s dopady </a:t>
            </a:r>
            <a:r>
              <a:rPr lang="cs-CZ" sz="9600" kern="0" dirty="0" smtClean="0"/>
              <a:t>pandemie</a:t>
            </a:r>
            <a:endParaRPr lang="cs-CZ" sz="9600" kern="0" dirty="0"/>
          </a:p>
          <a:p>
            <a:endParaRPr lang="cs-CZ" kern="0" dirty="0"/>
          </a:p>
        </p:txBody>
      </p:sp>
    </p:spTree>
    <p:extLst>
      <p:ext uri="{BB962C8B-B14F-4D97-AF65-F5344CB8AC3E}">
        <p14:creationId xmlns:p14="http://schemas.microsoft.com/office/powerpoint/2010/main" val="23786290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Výroční zpráva o činnosti UTB za rok 2020</a:t>
            </a:r>
            <a:endParaRPr lang="cs-CZ" dirty="0"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3607" y="1755680"/>
            <a:ext cx="7416825" cy="5544616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Výroční zpráva za rok 2020 reflektuje nově </a:t>
            </a:r>
            <a:r>
              <a:rPr lang="cs-CZ" dirty="0" smtClean="0"/>
              <a:t>činnosti, </a:t>
            </a:r>
            <a:r>
              <a:rPr lang="cs-CZ" dirty="0"/>
              <a:t>které vysoké školy vyvíjely v souvislosti s </a:t>
            </a:r>
            <a:r>
              <a:rPr lang="cs-CZ" dirty="0" smtClean="0"/>
              <a:t>dopady pandemie   </a:t>
            </a:r>
            <a:r>
              <a:rPr lang="cs-CZ" dirty="0"/>
              <a:t>Covid-19.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 smtClean="0"/>
              <a:t>Na </a:t>
            </a:r>
            <a:r>
              <a:rPr lang="cs-CZ" dirty="0"/>
              <a:t>tyto aktivity je speciálně zaměřená kapitola 12 </a:t>
            </a:r>
            <a:br>
              <a:rPr lang="cs-CZ" dirty="0"/>
            </a:br>
            <a:r>
              <a:rPr lang="cs-CZ" dirty="0"/>
              <a:t>v textové </a:t>
            </a:r>
            <a:r>
              <a:rPr lang="cs-CZ" dirty="0" smtClean="0"/>
              <a:t>příloze (vzdělávací činnost, výzkumná činnost, třetí role vysoké školy) 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 smtClean="0"/>
              <a:t>Aktivity v souvislosti s pandemií jsou ovšem zmíněny 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>i na dalších </a:t>
            </a:r>
            <a:r>
              <a:rPr lang="cs-CZ" dirty="0" smtClean="0"/>
              <a:t>místech výroční zprávy (kam </a:t>
            </a:r>
            <a:r>
              <a:rPr lang="cs-CZ" dirty="0"/>
              <a:t>logicky </a:t>
            </a:r>
            <a:r>
              <a:rPr lang="cs-CZ" dirty="0" smtClean="0"/>
              <a:t>patří).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849182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Výroční zpráva o činnosti UTB za rok 2020</a:t>
            </a:r>
            <a:endParaRPr lang="cs-CZ" dirty="0">
              <a:latin typeface="+mj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3607" y="1517569"/>
            <a:ext cx="7416825" cy="5599847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Vědecká rada UTB projednala Výroční zprávu o činnosti UTB za rok 2020 per </a:t>
            </a:r>
            <a:r>
              <a:rPr lang="cs-CZ" dirty="0" err="1"/>
              <a:t>rollam</a:t>
            </a:r>
            <a:r>
              <a:rPr lang="cs-CZ" dirty="0"/>
              <a:t> ke dni 19. 4. 2021 a doporučila ji k předložení AS UTB.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dirty="0" smtClean="0"/>
              <a:t>Finální </a:t>
            </a:r>
            <a:r>
              <a:rPr lang="cs-CZ" dirty="0"/>
              <a:t>grafická podoba dokumentu bude navazovat na výroční zprávy z minulých let.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367308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6"/>
          <p:cNvSpPr txBox="1">
            <a:spLocks/>
          </p:cNvSpPr>
          <p:nvPr/>
        </p:nvSpPr>
        <p:spPr bwMode="auto">
          <a:xfrm>
            <a:off x="-1" y="119021"/>
            <a:ext cx="65881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2pPr>
            <a:lvl3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3pPr>
            <a:lvl4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4pPr>
            <a:lvl5pPr marL="180975" indent="-180975"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5pPr>
            <a:lvl6pPr marL="6381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6pPr>
            <a:lvl7pPr marL="10953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7pPr>
            <a:lvl8pPr marL="15525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8pPr>
            <a:lvl9pPr marL="2009775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indent="1588"/>
            <a:endParaRPr lang="cs-CZ" altLang="cs-CZ" kern="0" dirty="0">
              <a:latin typeface="Arial Narrow" panose="020B0606020202030204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42081" y="2020084"/>
            <a:ext cx="6400800" cy="2087562"/>
          </a:xfrm>
        </p:spPr>
        <p:txBody>
          <a:bodyPr/>
          <a:lstStyle/>
          <a:p>
            <a:r>
              <a:rPr lang="cs-CZ" dirty="0">
                <a:latin typeface="Arial Narrow" panose="020B0606020202030204" pitchFamily="34" charset="0"/>
              </a:rPr>
              <a:t>Děkuji za pozornost.</a:t>
            </a:r>
          </a:p>
        </p:txBody>
      </p:sp>
    </p:spTree>
    <p:extLst>
      <p:ext uri="{BB962C8B-B14F-4D97-AF65-F5344CB8AC3E}">
        <p14:creationId xmlns:p14="http://schemas.microsoft.com/office/powerpoint/2010/main" val="1922199013"/>
      </p:ext>
    </p:extLst>
  </p:cSld>
  <p:clrMapOvr>
    <a:masterClrMapping/>
  </p:clrMapOvr>
</p:sld>
</file>

<file path=ppt/theme/theme1.xml><?xml version="1.0" encoding="utf-8"?>
<a:theme xmlns:a="http://schemas.openxmlformats.org/drawingml/2006/main" name="1_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15661</TotalTime>
  <Words>400</Words>
  <Application>Microsoft Office PowerPoint</Application>
  <PresentationFormat>Předvádění na obrazovce (4:3)</PresentationFormat>
  <Paragraphs>43</Paragraphs>
  <Slides>8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4" baseType="lpstr">
      <vt:lpstr>Arial</vt:lpstr>
      <vt:lpstr>Arial Narrow</vt:lpstr>
      <vt:lpstr>Calibri</vt:lpstr>
      <vt:lpstr>Times New Roman</vt:lpstr>
      <vt:lpstr>Wingdings</vt:lpstr>
      <vt:lpstr>1_Výchozí návrh</vt:lpstr>
      <vt:lpstr>Výroční zpráva o činnosti UTB  za rok 2020</vt:lpstr>
      <vt:lpstr>Výroční zpráva o činnosti UTB za rok 2020</vt:lpstr>
      <vt:lpstr>Výroční zpráva o činnosti UTB za rok 2020</vt:lpstr>
      <vt:lpstr>Výroční zpráva o činnosti UTB za rok 2020</vt:lpstr>
      <vt:lpstr>Výroční zpráva o činnosti UTB za rok 2020</vt:lpstr>
      <vt:lpstr>Výroční zpráva o činnosti UTB za rok 2020</vt:lpstr>
      <vt:lpstr>Výroční zpráva o činnosti UTB za rok 2020</vt:lpstr>
      <vt:lpstr>Prezentace aplikace PowerPoint</vt:lpstr>
    </vt:vector>
  </TitlesOfParts>
  <Company>UTB ve Zlíně, rektorát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činnost 2020</dc:title>
  <dc:creator>Večeřová;Černý</dc:creator>
  <cp:lastModifiedBy>RNDr. Alexander Černý</cp:lastModifiedBy>
  <cp:revision>1495</cp:revision>
  <cp:lastPrinted>2019-02-20T10:57:54Z</cp:lastPrinted>
  <dcterms:created xsi:type="dcterms:W3CDTF">2006-02-27T10:09:50Z</dcterms:created>
  <dcterms:modified xsi:type="dcterms:W3CDTF">2021-05-04T09:57:04Z</dcterms:modified>
</cp:coreProperties>
</file>