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332" r:id="rId2"/>
    <p:sldId id="334" r:id="rId3"/>
    <p:sldId id="336" r:id="rId4"/>
    <p:sldId id="377" r:id="rId5"/>
    <p:sldId id="374" r:id="rId6"/>
    <p:sldId id="376" r:id="rId7"/>
    <p:sldId id="375" r:id="rId8"/>
    <p:sldId id="286" r:id="rId9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2" clrIdx="0"/>
  <p:cmAuthor id="1" name="RNDr. Alexander Černý" initials="RAČ" lastIdx="28" clrIdx="1"/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  <p:cmAuthor id="4" name="Macíková Lenka" initials="ML" lastIdx="2" clrIdx="4">
    <p:extLst>
      <p:ext uri="{19B8F6BF-5375-455C-9EA6-DF929625EA0E}">
        <p15:presenceInfo xmlns:p15="http://schemas.microsoft.com/office/powerpoint/2012/main" userId="S-1-5-21-770070720-3945125243-2690725130-18859" providerId="AD"/>
      </p:ext>
    </p:extLst>
  </p:cmAuthor>
  <p:cmAuthor id="5" name="Jakub Valušek" initials="JV" lastIdx="1" clrIdx="5">
    <p:extLst>
      <p:ext uri="{19B8F6BF-5375-455C-9EA6-DF929625EA0E}">
        <p15:presenceInfo xmlns:p15="http://schemas.microsoft.com/office/powerpoint/2012/main" userId="Jakub Valuš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6600"/>
    <a:srgbClr val="FF8001"/>
    <a:srgbClr val="FF9966"/>
    <a:srgbClr val="FF9933"/>
    <a:srgbClr val="D0D0CE"/>
    <a:srgbClr val="BFFFD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357" autoAdjust="0"/>
  </p:normalViewPr>
  <p:slideViewPr>
    <p:cSldViewPr snapToGrid="0">
      <p:cViewPr varScale="1">
        <p:scale>
          <a:sx n="84" d="100"/>
          <a:sy n="84" d="100"/>
        </p:scale>
        <p:origin x="149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97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99" y="4721439"/>
            <a:ext cx="5444594" cy="447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890" indent="-283804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214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9300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3386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7472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1557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5643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9729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188" y="836712"/>
            <a:ext cx="7772400" cy="1470025"/>
          </a:xfrm>
          <a:prstGeom prst="rect">
            <a:avLst/>
          </a:prstGeom>
        </p:spPr>
        <p:txBody>
          <a:bodyPr/>
          <a:lstStyle>
            <a:lvl1pPr marL="0" indent="0"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88" y="5949280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0337" y="1167119"/>
            <a:ext cx="8713788" cy="55451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1200839"/>
            <a:ext cx="8713787" cy="5453349"/>
          </a:xfrm>
          <a:prstGeom prst="rect">
            <a:avLst/>
          </a:prstGeo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1189822"/>
            <a:ext cx="4279900" cy="51919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189822"/>
            <a:ext cx="4281487" cy="51919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67558" cy="736857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lang="cs-CZ" altLang="cs-CZ" sz="2800" b="1" kern="1200" dirty="0" smtClean="0">
          <a:solidFill>
            <a:srgbClr val="E65014"/>
          </a:solidFill>
          <a:latin typeface="Arial Narrow" panose="020B0606020202030204" pitchFamily="34" charset="0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88" y="836712"/>
            <a:ext cx="7772400" cy="2578517"/>
          </a:xfrm>
        </p:spPr>
        <p:txBody>
          <a:bodyPr/>
          <a:lstStyle/>
          <a:p>
            <a:pPr eaLnBrk="1" hangingPunct="1"/>
            <a:r>
              <a:rPr lang="pl-PL" dirty="0">
                <a:latin typeface="+mn-lt"/>
              </a:rPr>
              <a:t>Výroční zpráva o činnosti UTB 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za </a:t>
            </a:r>
            <a:r>
              <a:rPr lang="pl-PL" dirty="0">
                <a:latin typeface="+mn-lt"/>
              </a:rPr>
              <a:t>rok 2020</a:t>
            </a:r>
            <a:endParaRPr lang="cs-CZ" dirty="0">
              <a:latin typeface="+mn-lt"/>
            </a:endParaRPr>
          </a:p>
        </p:txBody>
      </p:sp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>
                <a:latin typeface="+mj-lt"/>
              </a:rPr>
              <a:t>RNDr. Alexander Černý</a:t>
            </a:r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Výroční zpráva o činnosti UTB za rok 2020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Struktura Výroční zprávy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 činnosti UTB za rok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2020: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cs-CZ" altLang="cs-CZ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Naplňování priorit plánu Strategického záměru vzdělávací a tvůrčí činnosti UTB pro rok 2020 (hlavní část)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Textová příloha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Tabulková příloha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92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Výroční zpráva o činnosti UTB za rok 2020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cs-CZ" sz="2800" dirty="0">
                <a:ea typeface="Calibri" panose="020F0502020204030204" pitchFamily="34" charset="0"/>
                <a:cs typeface="Calibri" panose="020F0502020204030204" pitchFamily="34" charset="0"/>
              </a:rPr>
              <a:t>Forma zpracování Hlavní části výroční zprávy je v gesci každé </a:t>
            </a:r>
            <a:r>
              <a:rPr lang="cs-CZ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vysoké školy.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28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ea typeface="Calibri" panose="020F0502020204030204" pitchFamily="34" charset="0"/>
                <a:cs typeface="Calibri" panose="020F0502020204030204" pitchFamily="34" charset="0"/>
              </a:rPr>
              <a:t>UTB </a:t>
            </a:r>
            <a:r>
              <a:rPr lang="cs-CZ" dirty="0">
                <a:ea typeface="Calibri" panose="020F0502020204030204" pitchFamily="34" charset="0"/>
                <a:cs typeface="Calibri" panose="020F0502020204030204" pitchFamily="34" charset="0"/>
              </a:rPr>
              <a:t>se drží doporučení, aby tato část vycházela ze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struktury strategického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záměru. 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Reflektuje,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jak se dařilo dosahovat jednotlivých cílů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 priorit stanovených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 záměru.</a:t>
            </a:r>
          </a:p>
          <a:p>
            <a:pPr>
              <a:lnSpc>
                <a:spcPct val="115000"/>
              </a:lnSpc>
            </a:pPr>
            <a:endParaRPr lang="cs-CZ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53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Výroční zpráva o činnosti UTB za rok 2020</a:t>
            </a:r>
            <a:endParaRPr lang="cs-CZ" dirty="0">
              <a:latin typeface="+mn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cs-CZ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Struktura </a:t>
            </a:r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textové a tabulkové přílohy je </a:t>
            </a:r>
            <a:r>
              <a:rPr lang="cs-CZ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stanovena MŠMT a je závazná 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Tyto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části obsahují souhrn povinných údajů požadovaných MŠMT. </a:t>
            </a:r>
            <a:endParaRPr lang="cs-CZ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 letošním roce je textová část tvořena 12 kapitolami, které se dále dělí na podkapitoly.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 struktura podkapitol je léta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nemněná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Ke kapitolám pak přísluší tabulky</a:t>
            </a:r>
            <a:r>
              <a:rPr lang="cs-CZ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2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317A414A-87E2-401D-B8B8-BA289CC8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64067"/>
            <a:ext cx="7416824" cy="702733"/>
          </a:xfrm>
        </p:spPr>
        <p:txBody>
          <a:bodyPr vert="horz" lIns="91340" tIns="45718" rIns="91340" bIns="45718" rtlCol="0" anchor="ctr">
            <a:noAutofit/>
          </a:bodyPr>
          <a:lstStyle/>
          <a:p>
            <a:r>
              <a:rPr lang="cs-CZ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Výroční zpráva o činnosti UTB za rok 2020</a:t>
            </a:r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75BEDD68-4620-45E9-A9BC-3815C1A6FAB6}"/>
              </a:ext>
            </a:extLst>
          </p:cNvPr>
          <p:cNvSpPr txBox="1">
            <a:spLocks/>
          </p:cNvSpPr>
          <p:nvPr/>
        </p:nvSpPr>
        <p:spPr bwMode="auto">
          <a:xfrm>
            <a:off x="404763" y="1263981"/>
            <a:ext cx="4231983" cy="531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3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cs-CZ" sz="1400" b="1" kern="0" dirty="0" smtClean="0"/>
              <a:t> </a:t>
            </a:r>
          </a:p>
          <a:p>
            <a:pPr marL="0" indent="0">
              <a:buFontTx/>
              <a:buNone/>
            </a:pPr>
            <a:r>
              <a:rPr lang="cs-CZ" sz="8600" dirty="0">
                <a:ea typeface="Calibri" panose="020F0502020204030204" pitchFamily="34" charset="0"/>
                <a:cs typeface="Times New Roman" panose="02020603050405020304" pitchFamily="18" charset="0"/>
              </a:rPr>
              <a:t>Kapitoly </a:t>
            </a:r>
            <a:r>
              <a:rPr lang="cs-CZ" sz="8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textové přílohy: </a:t>
            </a:r>
            <a:endParaRPr lang="cs-CZ" sz="8600" kern="0" dirty="0"/>
          </a:p>
          <a:p>
            <a:pPr marL="0" indent="0">
              <a:buFontTx/>
              <a:buNone/>
            </a:pPr>
            <a:endParaRPr lang="cs-CZ" sz="1400" b="1" kern="0" dirty="0" smtClean="0"/>
          </a:p>
          <a:p>
            <a:pPr marL="0" indent="0">
              <a:buFontTx/>
              <a:buNone/>
            </a:pPr>
            <a:endParaRPr lang="cs-CZ" sz="1400" b="1" kern="0" dirty="0"/>
          </a:p>
          <a:p>
            <a:pPr marL="0" indent="0">
              <a:buFontTx/>
              <a:buNone/>
            </a:pPr>
            <a:endParaRPr lang="cs-CZ" sz="1400" b="1" kern="0" dirty="0" smtClean="0"/>
          </a:p>
          <a:p>
            <a:pPr marL="0" indent="0">
              <a:buFontTx/>
              <a:buNone/>
            </a:pPr>
            <a:endParaRPr lang="cs-CZ" sz="1400" b="1" kern="0" dirty="0"/>
          </a:p>
          <a:p>
            <a:pPr marL="0" indent="0">
              <a:buFontTx/>
              <a:buNone/>
            </a:pPr>
            <a:endParaRPr lang="cs-CZ" sz="1400" b="1" kern="0" dirty="0" smtClean="0"/>
          </a:p>
          <a:p>
            <a:pPr marL="0" indent="0">
              <a:buFontTx/>
              <a:buNone/>
            </a:pPr>
            <a:r>
              <a:rPr lang="cs-CZ" sz="7400" kern="0" dirty="0" smtClean="0"/>
              <a:t>1</a:t>
            </a:r>
            <a:r>
              <a:rPr lang="cs-CZ" sz="7400" kern="0" dirty="0"/>
              <a:t>. Základní údaje o </a:t>
            </a:r>
            <a:r>
              <a:rPr lang="cs-CZ" sz="7400" kern="0" dirty="0" smtClean="0"/>
              <a:t>VŠ</a:t>
            </a:r>
            <a:r>
              <a:rPr lang="cs-CZ" sz="7400" kern="0" dirty="0"/>
              <a:t/>
            </a:r>
            <a:br>
              <a:rPr lang="cs-CZ" sz="7400" kern="0" dirty="0"/>
            </a:br>
            <a:r>
              <a:rPr lang="cs-CZ" sz="7400" kern="0" dirty="0"/>
              <a:t/>
            </a:r>
            <a:br>
              <a:rPr lang="cs-CZ" sz="7400" kern="0" dirty="0"/>
            </a:br>
            <a:r>
              <a:rPr lang="cs-CZ" sz="7400" kern="0" dirty="0"/>
              <a:t>2. Studijní programy, organizace </a:t>
            </a:r>
            <a:r>
              <a:rPr lang="cs-CZ" sz="7400" kern="0" dirty="0" smtClean="0"/>
              <a:t>      studia </a:t>
            </a:r>
            <a:r>
              <a:rPr lang="cs-CZ" sz="7400" kern="0" dirty="0"/>
              <a:t>a vzdělávací činnost</a:t>
            </a:r>
            <a:br>
              <a:rPr lang="cs-CZ" sz="7400" kern="0" dirty="0"/>
            </a:br>
            <a:r>
              <a:rPr lang="cs-CZ" sz="7400" kern="0" dirty="0"/>
              <a:t/>
            </a:r>
            <a:br>
              <a:rPr lang="cs-CZ" sz="7400" kern="0" dirty="0"/>
            </a:br>
            <a:r>
              <a:rPr lang="cs-CZ" sz="7400" kern="0" dirty="0"/>
              <a:t>3. Studenti</a:t>
            </a:r>
            <a:br>
              <a:rPr lang="cs-CZ" sz="7400" kern="0" dirty="0"/>
            </a:br>
            <a:r>
              <a:rPr lang="cs-CZ" sz="7400" kern="0" dirty="0"/>
              <a:t/>
            </a:r>
            <a:br>
              <a:rPr lang="cs-CZ" sz="7400" kern="0" dirty="0"/>
            </a:br>
            <a:r>
              <a:rPr lang="cs-CZ" sz="7400" kern="0" dirty="0"/>
              <a:t>4. Absolventi</a:t>
            </a:r>
            <a:br>
              <a:rPr lang="cs-CZ" sz="7400" kern="0" dirty="0"/>
            </a:br>
            <a:r>
              <a:rPr lang="cs-CZ" sz="7400" kern="0" dirty="0"/>
              <a:t/>
            </a:r>
            <a:br>
              <a:rPr lang="cs-CZ" sz="7400" kern="0" dirty="0"/>
            </a:br>
            <a:r>
              <a:rPr lang="cs-CZ" sz="7400" kern="0" dirty="0"/>
              <a:t>5. Zájem o studium</a:t>
            </a:r>
            <a:br>
              <a:rPr lang="cs-CZ" sz="7400" kern="0" dirty="0"/>
            </a:br>
            <a:r>
              <a:rPr lang="cs-CZ" sz="7400" kern="0" dirty="0"/>
              <a:t/>
            </a:r>
            <a:br>
              <a:rPr lang="cs-CZ" sz="7400" kern="0" dirty="0"/>
            </a:br>
            <a:r>
              <a:rPr lang="cs-CZ" sz="7400" kern="0" dirty="0"/>
              <a:t>6. Zaměstnanci</a:t>
            </a:r>
            <a:br>
              <a:rPr lang="cs-CZ" sz="7400" kern="0" dirty="0"/>
            </a:br>
            <a:r>
              <a:rPr lang="cs-CZ" sz="7400" kern="0" dirty="0"/>
              <a:t/>
            </a:r>
            <a:br>
              <a:rPr lang="cs-CZ" sz="7400" kern="0" dirty="0"/>
            </a:br>
            <a:r>
              <a:rPr lang="cs-CZ" sz="7400" kern="0" dirty="0"/>
              <a:t>7. Internacionalizace</a:t>
            </a:r>
          </a:p>
          <a:p>
            <a:endParaRPr lang="cs-CZ" kern="0" dirty="0"/>
          </a:p>
        </p:txBody>
      </p:sp>
      <p:sp>
        <p:nvSpPr>
          <p:cNvPr id="5" name="Zástupný obsah 5">
            <a:extLst>
              <a:ext uri="{FF2B5EF4-FFF2-40B4-BE49-F238E27FC236}">
                <a16:creationId xmlns:a16="http://schemas.microsoft.com/office/drawing/2014/main" id="{63E8D2AF-8DAC-4DF8-AE9D-9491D70A44B3}"/>
              </a:ext>
            </a:extLst>
          </p:cNvPr>
          <p:cNvSpPr txBox="1">
            <a:spLocks/>
          </p:cNvSpPr>
          <p:nvPr/>
        </p:nvSpPr>
        <p:spPr>
          <a:xfrm>
            <a:off x="4636746" y="1263981"/>
            <a:ext cx="4142160" cy="531000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endParaRPr lang="cs-CZ" sz="2000" kern="0" dirty="0" smtClean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9600" kern="0" dirty="0" smtClean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9600" kern="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9600" kern="0" dirty="0" smtClean="0">
                <a:ea typeface="Times New Roman" panose="02020603050405020304" pitchFamily="18" charset="0"/>
              </a:rPr>
              <a:t>8</a:t>
            </a:r>
            <a:r>
              <a:rPr lang="cs-CZ" sz="9600" kern="0" dirty="0">
                <a:ea typeface="Times New Roman" panose="02020603050405020304" pitchFamily="18" charset="0"/>
              </a:rPr>
              <a:t>. Výzkumná, vývojová, umělecká a další tvůrčí činnost</a:t>
            </a:r>
            <a:br>
              <a:rPr lang="cs-CZ" sz="9600" kern="0" dirty="0">
                <a:ea typeface="Times New Roman" panose="02020603050405020304" pitchFamily="18" charset="0"/>
              </a:rPr>
            </a:br>
            <a:r>
              <a:rPr lang="cs-CZ" sz="9600" kern="0" dirty="0">
                <a:ea typeface="Times New Roman" panose="02020603050405020304" pitchFamily="18" charset="0"/>
              </a:rPr>
              <a:t/>
            </a:r>
            <a:br>
              <a:rPr lang="cs-CZ" sz="9600" kern="0" dirty="0">
                <a:ea typeface="Times New Roman" panose="02020603050405020304" pitchFamily="18" charset="0"/>
              </a:rPr>
            </a:br>
            <a:r>
              <a:rPr lang="cs-CZ" sz="9600" kern="0" dirty="0">
                <a:ea typeface="Times New Roman" panose="02020603050405020304" pitchFamily="18" charset="0"/>
              </a:rPr>
              <a:t>9. Zajišťování kvality a hodnocení realizovaných činností </a:t>
            </a:r>
            <a:br>
              <a:rPr lang="cs-CZ" sz="9600" kern="0" dirty="0">
                <a:ea typeface="Times New Roman" panose="02020603050405020304" pitchFamily="18" charset="0"/>
              </a:rPr>
            </a:br>
            <a:r>
              <a:rPr lang="cs-CZ" sz="9600" kern="0" dirty="0">
                <a:ea typeface="Times New Roman" panose="02020603050405020304" pitchFamily="18" charset="0"/>
              </a:rPr>
              <a:t/>
            </a:r>
            <a:br>
              <a:rPr lang="cs-CZ" sz="9600" kern="0" dirty="0">
                <a:ea typeface="Times New Roman" panose="02020603050405020304" pitchFamily="18" charset="0"/>
              </a:rPr>
            </a:br>
            <a:r>
              <a:rPr lang="cs-CZ" sz="9600" kern="0" dirty="0">
                <a:ea typeface="Times New Roman" panose="02020603050405020304" pitchFamily="18" charset="0"/>
              </a:rPr>
              <a:t>10. Národní a mezinárodní excelence vysoké školy</a:t>
            </a:r>
            <a:br>
              <a:rPr lang="cs-CZ" sz="9600" kern="0" dirty="0">
                <a:ea typeface="Times New Roman" panose="02020603050405020304" pitchFamily="18" charset="0"/>
              </a:rPr>
            </a:br>
            <a:r>
              <a:rPr lang="cs-CZ" sz="9600" kern="0" dirty="0">
                <a:ea typeface="Times New Roman" panose="02020603050405020304" pitchFamily="18" charset="0"/>
              </a:rPr>
              <a:t/>
            </a:r>
            <a:br>
              <a:rPr lang="cs-CZ" sz="9600" kern="0" dirty="0">
                <a:ea typeface="Times New Roman" panose="02020603050405020304" pitchFamily="18" charset="0"/>
              </a:rPr>
            </a:br>
            <a:r>
              <a:rPr lang="cs-CZ" sz="9600" kern="0" dirty="0"/>
              <a:t>11. Třetí role vysoké školy</a:t>
            </a:r>
            <a:br>
              <a:rPr lang="cs-CZ" sz="9600" kern="0" dirty="0"/>
            </a:br>
            <a:r>
              <a:rPr lang="cs-CZ" sz="9600" kern="0" dirty="0"/>
              <a:t/>
            </a:r>
            <a:br>
              <a:rPr lang="cs-CZ" sz="9600" kern="0" dirty="0"/>
            </a:br>
            <a:r>
              <a:rPr lang="cs-CZ" sz="9600" kern="0" dirty="0"/>
              <a:t>12. Činnosti vysoké školy v souvislosti s dopady </a:t>
            </a:r>
            <a:r>
              <a:rPr lang="cs-CZ" sz="9600" kern="0" dirty="0" smtClean="0"/>
              <a:t>pandemie</a:t>
            </a:r>
            <a:endParaRPr lang="cs-CZ" sz="9600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37862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Výroční zpráva o činnosti UTB za rok 2020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7" y="1755680"/>
            <a:ext cx="7416825" cy="55446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Výroční zpráva za rok 2020 reflektuje nově </a:t>
            </a:r>
            <a:r>
              <a:rPr lang="cs-CZ" dirty="0" smtClean="0"/>
              <a:t>činnosti, </a:t>
            </a:r>
            <a:r>
              <a:rPr lang="cs-CZ" dirty="0"/>
              <a:t>které vysoké školy vyvíjely v souvislosti s </a:t>
            </a:r>
            <a:r>
              <a:rPr lang="cs-CZ" dirty="0" smtClean="0"/>
              <a:t>dopady pandemie   </a:t>
            </a:r>
            <a:r>
              <a:rPr lang="cs-CZ" dirty="0"/>
              <a:t>Covid-19.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 </a:t>
            </a:r>
            <a:r>
              <a:rPr lang="cs-CZ" dirty="0"/>
              <a:t>tyto aktivity je speciálně zaměřená kapitola 12 </a:t>
            </a:r>
            <a:br>
              <a:rPr lang="cs-CZ" dirty="0"/>
            </a:br>
            <a:r>
              <a:rPr lang="cs-CZ" dirty="0"/>
              <a:t>v textové </a:t>
            </a:r>
            <a:r>
              <a:rPr lang="cs-CZ" dirty="0" smtClean="0"/>
              <a:t>příloze (vzdělávací činnost, výzkumná činnost, třetí role vysoké školy)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Aktivity v souvislosti s pandemií jsou ovšem zmíněny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na dalších </a:t>
            </a:r>
            <a:r>
              <a:rPr lang="cs-CZ" dirty="0" smtClean="0"/>
              <a:t>místech výroční zprávy (kam </a:t>
            </a:r>
            <a:r>
              <a:rPr lang="cs-CZ" dirty="0"/>
              <a:t>logicky </a:t>
            </a:r>
            <a:r>
              <a:rPr lang="cs-CZ" dirty="0" smtClean="0"/>
              <a:t>patří).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91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Výroční zpráva o činnosti UTB za rok 2020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7" y="1517569"/>
            <a:ext cx="7416825" cy="55998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Vědecká rada UTB projednala Výroční zprávu o činnosti UTB za rok 2020 per </a:t>
            </a:r>
            <a:r>
              <a:rPr lang="cs-CZ" dirty="0" err="1"/>
              <a:t>rollam</a:t>
            </a:r>
            <a:r>
              <a:rPr lang="cs-CZ" dirty="0"/>
              <a:t> ke dni 19. 4. 2021 a doporučila ji k předložení AS UTB.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Finální </a:t>
            </a:r>
            <a:r>
              <a:rPr lang="cs-CZ" dirty="0"/>
              <a:t>grafická podoba dokumentu bude navazovat na výroční zprávy z minulých let.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73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6"/>
          <p:cNvSpPr txBox="1">
            <a:spLocks/>
          </p:cNvSpPr>
          <p:nvPr/>
        </p:nvSpPr>
        <p:spPr bwMode="auto">
          <a:xfrm>
            <a:off x="-1" y="11902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endParaRPr lang="cs-CZ" altLang="cs-CZ" kern="0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2081" y="2020084"/>
            <a:ext cx="6400800" cy="2087562"/>
          </a:xfrm>
        </p:spPr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</p:sld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15661</TotalTime>
  <Words>400</Words>
  <Application>Microsoft Office PowerPoint</Application>
  <PresentationFormat>Předvádění na obrazovce (4:3)</PresentationFormat>
  <Paragraphs>43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Times New Roman</vt:lpstr>
      <vt:lpstr>Wingdings</vt:lpstr>
      <vt:lpstr>1_Výchozí návrh</vt:lpstr>
      <vt:lpstr>Výroční zpráva o činnosti UTB  za rok 2020</vt:lpstr>
      <vt:lpstr>Výroční zpráva o činnosti UTB za rok 2020</vt:lpstr>
      <vt:lpstr>Výroční zpráva o činnosti UTB za rok 2020</vt:lpstr>
      <vt:lpstr>Výroční zpráva o činnosti UTB za rok 2020</vt:lpstr>
      <vt:lpstr>Výroční zpráva o činnosti UTB za rok 2020</vt:lpstr>
      <vt:lpstr>Výroční zpráva o činnosti UTB za rok 2020</vt:lpstr>
      <vt:lpstr>Výroční zpráva o činnosti UTB za rok 2020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činnost 2020</dc:title>
  <dc:creator>Večeřová;Černý</dc:creator>
  <cp:lastModifiedBy>RNDr. Alexander Černý</cp:lastModifiedBy>
  <cp:revision>1495</cp:revision>
  <cp:lastPrinted>2019-02-20T10:57:54Z</cp:lastPrinted>
  <dcterms:created xsi:type="dcterms:W3CDTF">2006-02-27T10:09:50Z</dcterms:created>
  <dcterms:modified xsi:type="dcterms:W3CDTF">2021-05-04T09:57:04Z</dcterms:modified>
</cp:coreProperties>
</file>