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0"/>
  </p:notesMasterIdLst>
  <p:handoutMasterIdLst>
    <p:handoutMasterId r:id="rId11"/>
  </p:handoutMasterIdLst>
  <p:sldIdLst>
    <p:sldId id="332" r:id="rId2"/>
    <p:sldId id="334" r:id="rId3"/>
    <p:sldId id="336" r:id="rId4"/>
    <p:sldId id="377" r:id="rId5"/>
    <p:sldId id="374" r:id="rId6"/>
    <p:sldId id="376" r:id="rId7"/>
    <p:sldId id="375" r:id="rId8"/>
    <p:sldId id="286" r:id="rId9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8" clrIdx="1"/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  <p:cmAuthor id="5" name="Jakub Valušek" initials="JV" lastIdx="1" clrIdx="5">
    <p:extLst>
      <p:ext uri="{19B8F6BF-5375-455C-9EA6-DF929625EA0E}">
        <p15:presenceInfo xmlns:p15="http://schemas.microsoft.com/office/powerpoint/2012/main" userId="Jakub Valuše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6600"/>
    <a:srgbClr val="FF8001"/>
    <a:srgbClr val="FF9966"/>
    <a:srgbClr val="FF9933"/>
    <a:srgbClr val="D0D0CE"/>
    <a:srgbClr val="BFFFD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6357" autoAdjust="0"/>
  </p:normalViewPr>
  <p:slideViewPr>
    <p:cSldViewPr snapToGrid="0">
      <p:cViewPr varScale="1">
        <p:scale>
          <a:sx n="84" d="100"/>
          <a:sy n="84" d="100"/>
        </p:scale>
        <p:origin x="149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9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90" indent="-283804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4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300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6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72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7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43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9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  <a:prstGeom prst="rect">
            <a:avLst/>
          </a:prstGeo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0337" y="1167119"/>
            <a:ext cx="8713788" cy="5545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200839"/>
            <a:ext cx="8713787" cy="5453349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89822"/>
            <a:ext cx="4279900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89822"/>
            <a:ext cx="4281487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188" y="836712"/>
            <a:ext cx="7772400" cy="2578517"/>
          </a:xfrm>
        </p:spPr>
        <p:txBody>
          <a:bodyPr/>
          <a:lstStyle/>
          <a:p>
            <a:pPr eaLnBrk="1" hangingPunct="1"/>
            <a:r>
              <a:rPr lang="pl-PL" dirty="0">
                <a:latin typeface="+mn-lt"/>
              </a:rPr>
              <a:t>Výroční zpráva o činnosti UTB </a:t>
            </a:r>
            <a:r>
              <a:rPr lang="pl-PL" dirty="0" smtClean="0">
                <a:latin typeface="+mn-lt"/>
              </a:rPr>
              <a:t/>
            </a:r>
            <a:br>
              <a:rPr lang="pl-PL" dirty="0" smtClean="0">
                <a:latin typeface="+mn-lt"/>
              </a:rPr>
            </a:br>
            <a:r>
              <a:rPr lang="pl-PL" dirty="0" smtClean="0">
                <a:latin typeface="+mn-lt"/>
              </a:rPr>
              <a:t>za </a:t>
            </a:r>
            <a:r>
              <a:rPr lang="pl-PL" dirty="0">
                <a:latin typeface="+mn-lt"/>
              </a:rPr>
              <a:t>rok 2020</a:t>
            </a:r>
            <a:endParaRPr lang="cs-CZ" dirty="0">
              <a:latin typeface="+mn-lt"/>
            </a:endParaRPr>
          </a:p>
        </p:txBody>
      </p:sp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>
                <a:latin typeface="+mj-lt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Struktura Výroční zprávy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o činnosti UTB za rok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2020: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cs-CZ" altLang="cs-CZ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dirty="0" smtClean="0">
                <a:solidFill>
                  <a:srgbClr val="000000"/>
                </a:solidFill>
                <a:cs typeface="Arial" charset="0"/>
              </a:rPr>
              <a:t>Naplňování priorit plánu Strategického záměru vzdělávací a tvůrčí činnosti UTB pro rok 2020 (hlavní část)</a:t>
            </a:r>
            <a:endParaRPr lang="cs-CZ" altLang="cs-CZ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rgbClr val="000000"/>
                </a:solidFill>
                <a:cs typeface="Arial" charset="0"/>
              </a:rPr>
              <a:t>Textová příloha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cs-CZ" altLang="cs-CZ" dirty="0">
                <a:solidFill>
                  <a:srgbClr val="000000"/>
                </a:solidFill>
                <a:cs typeface="Arial" charset="0"/>
              </a:rPr>
              <a:t>Tabulková příloha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092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lang="cs-CZ" sz="2800" dirty="0">
                <a:ea typeface="Calibri" panose="020F0502020204030204" pitchFamily="34" charset="0"/>
                <a:cs typeface="Calibri" panose="020F0502020204030204" pitchFamily="34" charset="0"/>
              </a:rPr>
              <a:t>Forma zpracování Hlavní části výroční zprávy je v gesci každé </a:t>
            </a:r>
            <a:r>
              <a:rPr lang="cs-CZ" sz="2800" dirty="0" smtClean="0">
                <a:ea typeface="Calibri" panose="020F0502020204030204" pitchFamily="34" charset="0"/>
                <a:cs typeface="Calibri" panose="020F0502020204030204" pitchFamily="34" charset="0"/>
              </a:rPr>
              <a:t>vysoké školy.</a:t>
            </a:r>
          </a:p>
          <a:p>
            <a:pPr marL="0" indent="0">
              <a:lnSpc>
                <a:spcPct val="115000"/>
              </a:lnSpc>
              <a:buNone/>
            </a:pPr>
            <a:r>
              <a:rPr lang="cs-CZ" sz="2800" dirty="0" smtClean="0"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ea typeface="Calibri" panose="020F0502020204030204" pitchFamily="34" charset="0"/>
                <a:cs typeface="Calibri" panose="020F0502020204030204" pitchFamily="34" charset="0"/>
              </a:rPr>
              <a:t>UTB </a:t>
            </a:r>
            <a:r>
              <a:rPr lang="cs-CZ" dirty="0">
                <a:ea typeface="Calibri" panose="020F0502020204030204" pitchFamily="34" charset="0"/>
                <a:cs typeface="Calibri" panose="020F0502020204030204" pitchFamily="34" charset="0"/>
              </a:rPr>
              <a:t>se drží doporučení, aby tato část vycházela ze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struktury strategického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záměru. </a:t>
            </a: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Reflektuje,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jak se dařilo dosahovat jednotlivých cílů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u priorit stanovených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 záměru.</a:t>
            </a:r>
          </a:p>
          <a:p>
            <a:pPr>
              <a:lnSpc>
                <a:spcPct val="115000"/>
              </a:lnSpc>
            </a:pPr>
            <a:endParaRPr lang="cs-CZ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953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  <a:endParaRPr lang="cs-CZ" dirty="0">
              <a:latin typeface="+mn-lt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buNone/>
            </a:pPr>
            <a:r>
              <a:rPr lang="cs-CZ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Struktura </a:t>
            </a: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textové a tabulkové přílohy je </a:t>
            </a:r>
            <a:r>
              <a:rPr lang="cs-CZ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stanovena MŠMT a je závazná </a:t>
            </a: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Tyto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části obsahují souhrn povinných údajů požadovaných MŠMT. </a:t>
            </a:r>
            <a:endParaRPr lang="cs-CZ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 letošním roce je textová část tvořena 12 kapitolami, které se dále dělí na podkapitoly.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 struktura podkapitol je léta </a:t>
            </a:r>
            <a:r>
              <a:rPr lang="cs-CZ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nemněná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Ke kapitolám pak přísluší tabulky</a:t>
            </a:r>
            <a:r>
              <a:rPr lang="cs-CZ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92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317A414A-87E2-401D-B8B8-BA289CC85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64067"/>
            <a:ext cx="7416824" cy="702733"/>
          </a:xfrm>
        </p:spPr>
        <p:txBody>
          <a:bodyPr vert="horz" lIns="91340" tIns="45718" rIns="91340" bIns="45718" rtlCol="0" anchor="ctr">
            <a:noAutofit/>
          </a:bodyPr>
          <a:lstStyle/>
          <a:p>
            <a:r>
              <a:rPr lang="cs-CZ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</a:p>
        </p:txBody>
      </p:sp>
      <p:sp>
        <p:nvSpPr>
          <p:cNvPr id="4" name="Zástupný obsah 4">
            <a:extLst>
              <a:ext uri="{FF2B5EF4-FFF2-40B4-BE49-F238E27FC236}">
                <a16:creationId xmlns:a16="http://schemas.microsoft.com/office/drawing/2014/main" id="{75BEDD68-4620-45E9-A9BC-3815C1A6FAB6}"/>
              </a:ext>
            </a:extLst>
          </p:cNvPr>
          <p:cNvSpPr txBox="1">
            <a:spLocks/>
          </p:cNvSpPr>
          <p:nvPr/>
        </p:nvSpPr>
        <p:spPr bwMode="auto">
          <a:xfrm>
            <a:off x="404763" y="1263981"/>
            <a:ext cx="4231983" cy="5310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3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Tx/>
              <a:buNone/>
            </a:pPr>
            <a:r>
              <a:rPr lang="cs-CZ" sz="1400" b="1" kern="0" dirty="0" smtClean="0"/>
              <a:t> </a:t>
            </a:r>
          </a:p>
          <a:p>
            <a:pPr marL="0" indent="0">
              <a:buFontTx/>
              <a:buNone/>
            </a:pPr>
            <a:r>
              <a:rPr lang="cs-CZ" sz="8600" dirty="0">
                <a:ea typeface="Calibri" panose="020F0502020204030204" pitchFamily="34" charset="0"/>
                <a:cs typeface="Times New Roman" panose="02020603050405020304" pitchFamily="18" charset="0"/>
              </a:rPr>
              <a:t>Kapitoly </a:t>
            </a:r>
            <a:r>
              <a:rPr lang="cs-CZ" sz="8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textové přílohy: </a:t>
            </a:r>
            <a:endParaRPr lang="cs-CZ" sz="8600" kern="0" dirty="0"/>
          </a:p>
          <a:p>
            <a:pPr marL="0" indent="0">
              <a:buFontTx/>
              <a:buNone/>
            </a:pPr>
            <a:endParaRPr lang="cs-CZ" sz="1400" b="1" kern="0" dirty="0" smtClean="0"/>
          </a:p>
          <a:p>
            <a:pPr marL="0" indent="0">
              <a:buFontTx/>
              <a:buNone/>
            </a:pPr>
            <a:endParaRPr lang="cs-CZ" sz="1400" b="1" kern="0" dirty="0"/>
          </a:p>
          <a:p>
            <a:pPr marL="0" indent="0">
              <a:buFontTx/>
              <a:buNone/>
            </a:pPr>
            <a:endParaRPr lang="cs-CZ" sz="1400" b="1" kern="0" dirty="0" smtClean="0"/>
          </a:p>
          <a:p>
            <a:pPr marL="0" indent="0">
              <a:buFontTx/>
              <a:buNone/>
            </a:pPr>
            <a:endParaRPr lang="cs-CZ" sz="1400" b="1" kern="0" dirty="0"/>
          </a:p>
          <a:p>
            <a:pPr marL="0" indent="0">
              <a:buFontTx/>
              <a:buNone/>
            </a:pPr>
            <a:endParaRPr lang="cs-CZ" sz="1400" b="1" kern="0" dirty="0" smtClean="0"/>
          </a:p>
          <a:p>
            <a:pPr marL="0" indent="0">
              <a:buFontTx/>
              <a:buNone/>
            </a:pPr>
            <a:r>
              <a:rPr lang="cs-CZ" sz="7400" kern="0" dirty="0" smtClean="0"/>
              <a:t>1</a:t>
            </a:r>
            <a:r>
              <a:rPr lang="cs-CZ" sz="7400" kern="0" dirty="0"/>
              <a:t>. Základní údaje o </a:t>
            </a:r>
            <a:r>
              <a:rPr lang="cs-CZ" sz="7400" kern="0" dirty="0" smtClean="0"/>
              <a:t>VŠ</a:t>
            </a: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2. Studijní programy, organizace </a:t>
            </a:r>
            <a:r>
              <a:rPr lang="cs-CZ" sz="7400" kern="0" dirty="0" smtClean="0"/>
              <a:t>      studia </a:t>
            </a:r>
            <a:r>
              <a:rPr lang="cs-CZ" sz="7400" kern="0" dirty="0"/>
              <a:t>a vzdělávací činnost</a:t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3. Studenti</a:t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4. Absolventi</a:t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5. Zájem o studium</a:t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6. Zaměstnanci</a:t>
            </a:r>
            <a:br>
              <a:rPr lang="cs-CZ" sz="7400" kern="0" dirty="0"/>
            </a:br>
            <a:r>
              <a:rPr lang="cs-CZ" sz="7400" kern="0" dirty="0"/>
              <a:t/>
            </a:r>
            <a:br>
              <a:rPr lang="cs-CZ" sz="7400" kern="0" dirty="0"/>
            </a:br>
            <a:r>
              <a:rPr lang="cs-CZ" sz="7400" kern="0" dirty="0"/>
              <a:t>7. Internacionalizace</a:t>
            </a:r>
          </a:p>
          <a:p>
            <a:endParaRPr lang="cs-CZ" kern="0" dirty="0"/>
          </a:p>
        </p:txBody>
      </p:sp>
      <p:sp>
        <p:nvSpPr>
          <p:cNvPr id="5" name="Zástupný obsah 5">
            <a:extLst>
              <a:ext uri="{FF2B5EF4-FFF2-40B4-BE49-F238E27FC236}">
                <a16:creationId xmlns:a16="http://schemas.microsoft.com/office/drawing/2014/main" id="{63E8D2AF-8DAC-4DF8-AE9D-9491D70A44B3}"/>
              </a:ext>
            </a:extLst>
          </p:cNvPr>
          <p:cNvSpPr txBox="1">
            <a:spLocks/>
          </p:cNvSpPr>
          <p:nvPr/>
        </p:nvSpPr>
        <p:spPr>
          <a:xfrm>
            <a:off x="4636746" y="1263981"/>
            <a:ext cx="4142160" cy="531000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endParaRPr lang="cs-CZ" sz="2000" kern="0" dirty="0" smtClean="0"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9600" kern="0" dirty="0" smtClean="0"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9600" kern="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9600" kern="0" dirty="0" smtClean="0">
                <a:ea typeface="Times New Roman" panose="02020603050405020304" pitchFamily="18" charset="0"/>
              </a:rPr>
              <a:t>8</a:t>
            </a:r>
            <a:r>
              <a:rPr lang="cs-CZ" sz="9600" kern="0" dirty="0">
                <a:ea typeface="Times New Roman" panose="02020603050405020304" pitchFamily="18" charset="0"/>
              </a:rPr>
              <a:t>. Výzkumná, vývojová, umělecká a další tvůrčí činnost</a:t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>
                <a:ea typeface="Times New Roman" panose="02020603050405020304" pitchFamily="18" charset="0"/>
              </a:rPr>
              <a:t/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>
                <a:ea typeface="Times New Roman" panose="02020603050405020304" pitchFamily="18" charset="0"/>
              </a:rPr>
              <a:t>9. Zajišťování kvality a hodnocení realizovaných činností </a:t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>
                <a:ea typeface="Times New Roman" panose="02020603050405020304" pitchFamily="18" charset="0"/>
              </a:rPr>
              <a:t/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>
                <a:ea typeface="Times New Roman" panose="02020603050405020304" pitchFamily="18" charset="0"/>
              </a:rPr>
              <a:t>10. Národní a mezinárodní excelence vysoké školy</a:t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>
                <a:ea typeface="Times New Roman" panose="02020603050405020304" pitchFamily="18" charset="0"/>
              </a:rPr>
              <a:t/>
            </a:r>
            <a:br>
              <a:rPr lang="cs-CZ" sz="9600" kern="0" dirty="0">
                <a:ea typeface="Times New Roman" panose="02020603050405020304" pitchFamily="18" charset="0"/>
              </a:rPr>
            </a:br>
            <a:r>
              <a:rPr lang="cs-CZ" sz="9600" kern="0" dirty="0"/>
              <a:t>11. Třetí role vysoké školy</a:t>
            </a:r>
            <a:br>
              <a:rPr lang="cs-CZ" sz="9600" kern="0" dirty="0"/>
            </a:br>
            <a:r>
              <a:rPr lang="cs-CZ" sz="9600" kern="0" dirty="0"/>
              <a:t/>
            </a:r>
            <a:br>
              <a:rPr lang="cs-CZ" sz="9600" kern="0" dirty="0"/>
            </a:br>
            <a:r>
              <a:rPr lang="cs-CZ" sz="9600" kern="0" dirty="0"/>
              <a:t>12. Činnosti vysoké školy v souvislosti s dopady </a:t>
            </a:r>
            <a:r>
              <a:rPr lang="cs-CZ" sz="9600" kern="0" dirty="0" smtClean="0"/>
              <a:t>pandemie</a:t>
            </a:r>
            <a:endParaRPr lang="cs-CZ" sz="9600" kern="0" dirty="0"/>
          </a:p>
          <a:p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37862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7" y="1755680"/>
            <a:ext cx="7416825" cy="5544616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Výroční zpráva za rok 2020 reflektuje nově </a:t>
            </a:r>
            <a:r>
              <a:rPr lang="cs-CZ" dirty="0" smtClean="0"/>
              <a:t>činnosti, </a:t>
            </a:r>
            <a:r>
              <a:rPr lang="cs-CZ" dirty="0"/>
              <a:t>které vysoké školy vyvíjely v souvislosti s </a:t>
            </a:r>
            <a:r>
              <a:rPr lang="cs-CZ" dirty="0" smtClean="0"/>
              <a:t>dopady pandemie   </a:t>
            </a:r>
            <a:r>
              <a:rPr lang="cs-CZ" dirty="0"/>
              <a:t>Covid-19.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Na </a:t>
            </a:r>
            <a:r>
              <a:rPr lang="cs-CZ" dirty="0"/>
              <a:t>tyto aktivity je speciálně zaměřená kapitola 12 </a:t>
            </a:r>
            <a:br>
              <a:rPr lang="cs-CZ" dirty="0"/>
            </a:br>
            <a:r>
              <a:rPr lang="cs-CZ" dirty="0"/>
              <a:t>v textové </a:t>
            </a:r>
            <a:r>
              <a:rPr lang="cs-CZ" dirty="0" smtClean="0"/>
              <a:t>příloze (vzdělávací činnost, výzkumná činnost, třetí role vysoké školy)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Aktivity v souvislosti s pandemií jsou ovšem zmíněny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i na dalších </a:t>
            </a:r>
            <a:r>
              <a:rPr lang="cs-CZ" dirty="0" smtClean="0"/>
              <a:t>místech výroční zprávy (kam </a:t>
            </a:r>
            <a:r>
              <a:rPr lang="cs-CZ" dirty="0"/>
              <a:t>logicky </a:t>
            </a:r>
            <a:r>
              <a:rPr lang="cs-CZ" dirty="0" smtClean="0"/>
              <a:t>patří).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918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Výroční zpráva o činnosti UTB za rok 2020</a:t>
            </a:r>
            <a:endParaRPr lang="cs-CZ" dirty="0">
              <a:latin typeface="+mj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7" y="1517569"/>
            <a:ext cx="7416825" cy="559984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Vědecká rada UTB projednala Výroční zprávu o činnosti UTB za rok 2020 per </a:t>
            </a:r>
            <a:r>
              <a:rPr lang="cs-CZ" dirty="0" err="1"/>
              <a:t>rollam</a:t>
            </a:r>
            <a:r>
              <a:rPr lang="cs-CZ" dirty="0"/>
              <a:t> ke dni 19. 4. 2021 a doporučila ji k předložení AS UTB.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Finální </a:t>
            </a:r>
            <a:r>
              <a:rPr lang="cs-CZ" dirty="0"/>
              <a:t>grafická podoba dokumentu bude navazovat na výroční zprávy z minulých let.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673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6"/>
          <p:cNvSpPr txBox="1">
            <a:spLocks/>
          </p:cNvSpPr>
          <p:nvPr/>
        </p:nvSpPr>
        <p:spPr bwMode="auto">
          <a:xfrm>
            <a:off x="-1" y="11902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endParaRPr lang="cs-CZ" altLang="cs-CZ" kern="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2081" y="2020084"/>
            <a:ext cx="6400800" cy="2087562"/>
          </a:xfrm>
        </p:spPr>
        <p:txBody>
          <a:bodyPr/>
          <a:lstStyle/>
          <a:p>
            <a:r>
              <a:rPr lang="cs-CZ" dirty="0">
                <a:latin typeface="Arial Narrow" panose="020B0606020202030204" pitchFamily="34" charset="0"/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</p:sld>
</file>

<file path=ppt/theme/theme1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15661</TotalTime>
  <Words>400</Words>
  <Application>Microsoft Office PowerPoint</Application>
  <PresentationFormat>Předvádění na obrazovce (4:3)</PresentationFormat>
  <Paragraphs>43</Paragraphs>
  <Slides>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Wingdings</vt:lpstr>
      <vt:lpstr>1_Výchozí návrh</vt:lpstr>
      <vt:lpstr>Výroční zpráva o činnosti UTB  za rok 2020</vt:lpstr>
      <vt:lpstr>Výroční zpráva o činnosti UTB za rok 2020</vt:lpstr>
      <vt:lpstr>Výroční zpráva o činnosti UTB za rok 2020</vt:lpstr>
      <vt:lpstr>Výroční zpráva o činnosti UTB za rok 2020</vt:lpstr>
      <vt:lpstr>Výroční zpráva o činnosti UTB za rok 2020</vt:lpstr>
      <vt:lpstr>Výroční zpráva o činnosti UTB za rok 2020</vt:lpstr>
      <vt:lpstr>Výroční zpráva o činnosti UTB za rok 2020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činnost 2020</dc:title>
  <dc:creator>Večeřová;Černý</dc:creator>
  <cp:lastModifiedBy>RNDr. Alexander Černý</cp:lastModifiedBy>
  <cp:revision>1495</cp:revision>
  <cp:lastPrinted>2019-02-20T10:57:54Z</cp:lastPrinted>
  <dcterms:created xsi:type="dcterms:W3CDTF">2006-02-27T10:09:50Z</dcterms:created>
  <dcterms:modified xsi:type="dcterms:W3CDTF">2021-05-04T09:57:04Z</dcterms:modified>
</cp:coreProperties>
</file>