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64" r:id="rId2"/>
    <p:sldId id="352" r:id="rId3"/>
    <p:sldId id="351" r:id="rId4"/>
    <p:sldId id="362" r:id="rId5"/>
    <p:sldId id="363" r:id="rId6"/>
    <p:sldId id="364" r:id="rId7"/>
    <p:sldId id="365" r:id="rId8"/>
    <p:sldId id="367" r:id="rId9"/>
    <p:sldId id="381" r:id="rId10"/>
    <p:sldId id="372" r:id="rId11"/>
    <p:sldId id="385" r:id="rId12"/>
    <p:sldId id="379" r:id="rId13"/>
    <p:sldId id="374" r:id="rId14"/>
    <p:sldId id="378" r:id="rId15"/>
    <p:sldId id="375" r:id="rId16"/>
    <p:sldId id="376" r:id="rId17"/>
    <p:sldId id="377" r:id="rId18"/>
    <p:sldId id="382" r:id="rId19"/>
    <p:sldId id="380" r:id="rId20"/>
    <p:sldId id="383" r:id="rId21"/>
    <p:sldId id="386" r:id="rId22"/>
    <p:sldId id="384" r:id="rId23"/>
  </p:sldIdLst>
  <p:sldSz cx="12192000" cy="6858000"/>
  <p:notesSz cx="6799263" cy="99298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34B232"/>
    <a:srgbClr val="AFC850"/>
    <a:srgbClr val="BECDD2"/>
    <a:srgbClr val="46505A"/>
    <a:srgbClr val="FF7800"/>
    <a:srgbClr val="E6501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9" autoAdjust="0"/>
    <p:restoredTop sz="94660"/>
  </p:normalViewPr>
  <p:slideViewPr>
    <p:cSldViewPr snapToGrid="0">
      <p:cViewPr varScale="1">
        <p:scale>
          <a:sx n="122" d="100"/>
          <a:sy n="122" d="100"/>
        </p:scale>
        <p:origin x="96"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51275" y="0"/>
            <a:ext cx="2946400" cy="498475"/>
          </a:xfrm>
          <a:prstGeom prst="rect">
            <a:avLst/>
          </a:prstGeom>
        </p:spPr>
        <p:txBody>
          <a:bodyPr vert="horz" lIns="91440" tIns="45720" rIns="91440" bIns="45720" rtlCol="0"/>
          <a:lstStyle>
            <a:lvl1pPr algn="r">
              <a:defRPr sz="1200"/>
            </a:lvl1pPr>
          </a:lstStyle>
          <a:p>
            <a:fld id="{1035B936-41B2-48DE-9531-A6B6CED7C66A}" type="datetimeFigureOut">
              <a:rPr lang="cs-CZ" smtClean="0"/>
              <a:t>15.05.2023</a:t>
            </a:fld>
            <a:endParaRPr lang="cs-CZ"/>
          </a:p>
        </p:txBody>
      </p:sp>
      <p:sp>
        <p:nvSpPr>
          <p:cNvPr id="4" name="Zástupný symbol pro zápatí 3"/>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51275" y="9431338"/>
            <a:ext cx="2946400" cy="498475"/>
          </a:xfrm>
          <a:prstGeom prst="rect">
            <a:avLst/>
          </a:prstGeom>
        </p:spPr>
        <p:txBody>
          <a:bodyPr vert="horz" lIns="91440" tIns="45720" rIns="91440" bIns="45720" rtlCol="0" anchor="b"/>
          <a:lstStyle>
            <a:lvl1pPr algn="r">
              <a:defRPr sz="1200"/>
            </a:lvl1pPr>
          </a:lstStyle>
          <a:p>
            <a:fld id="{592ECC5E-0A97-487A-A933-C84498A251F4}" type="slidenum">
              <a:rPr lang="cs-CZ" smtClean="0"/>
              <a:t>‹#›</a:t>
            </a:fld>
            <a:endParaRPr lang="cs-CZ"/>
          </a:p>
        </p:txBody>
      </p:sp>
    </p:spTree>
    <p:extLst>
      <p:ext uri="{BB962C8B-B14F-4D97-AF65-F5344CB8AC3E}">
        <p14:creationId xmlns:p14="http://schemas.microsoft.com/office/powerpoint/2010/main" val="3140148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7088" cy="497047"/>
          </a:xfrm>
          <a:prstGeom prst="rect">
            <a:avLst/>
          </a:prstGeom>
        </p:spPr>
        <p:txBody>
          <a:bodyPr vert="horz" lIns="91458" tIns="45729" rIns="91458" bIns="45729" rtlCol="0"/>
          <a:lstStyle>
            <a:lvl1pPr algn="l">
              <a:defRPr sz="1200"/>
            </a:lvl1pPr>
          </a:lstStyle>
          <a:p>
            <a:endParaRPr lang="cs-CZ"/>
          </a:p>
        </p:txBody>
      </p:sp>
      <p:sp>
        <p:nvSpPr>
          <p:cNvPr id="3" name="Zástupný symbol pro datum 2"/>
          <p:cNvSpPr>
            <a:spLocks noGrp="1"/>
          </p:cNvSpPr>
          <p:nvPr>
            <p:ph type="dt" idx="1"/>
          </p:nvPr>
        </p:nvSpPr>
        <p:spPr>
          <a:xfrm>
            <a:off x="3850587" y="0"/>
            <a:ext cx="2947088" cy="497047"/>
          </a:xfrm>
          <a:prstGeom prst="rect">
            <a:avLst/>
          </a:prstGeom>
        </p:spPr>
        <p:txBody>
          <a:bodyPr vert="horz" lIns="91458" tIns="45729" rIns="91458" bIns="45729" rtlCol="0"/>
          <a:lstStyle>
            <a:lvl1pPr algn="r">
              <a:defRPr sz="1200"/>
            </a:lvl1pPr>
          </a:lstStyle>
          <a:p>
            <a:fld id="{57680477-5A88-4C9B-84DB-583A614AFB27}" type="datetimeFigureOut">
              <a:rPr lang="cs-CZ" smtClean="0"/>
              <a:t>15.05.2023</a:t>
            </a:fld>
            <a:endParaRPr lang="cs-CZ"/>
          </a:p>
        </p:txBody>
      </p:sp>
      <p:sp>
        <p:nvSpPr>
          <p:cNvPr id="4" name="Zástupný symbol pro obrázek snímku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58" tIns="45729" rIns="91458" bIns="45729" rtlCol="0" anchor="ctr"/>
          <a:lstStyle/>
          <a:p>
            <a:endParaRPr lang="cs-CZ"/>
          </a:p>
        </p:txBody>
      </p:sp>
      <p:sp>
        <p:nvSpPr>
          <p:cNvPr id="5" name="Zástupný symbol pro poznámky 4"/>
          <p:cNvSpPr>
            <a:spLocks noGrp="1"/>
          </p:cNvSpPr>
          <p:nvPr>
            <p:ph type="body" sz="quarter" idx="3"/>
          </p:nvPr>
        </p:nvSpPr>
        <p:spPr>
          <a:xfrm>
            <a:off x="679609" y="4778316"/>
            <a:ext cx="5440046" cy="3909675"/>
          </a:xfrm>
          <a:prstGeom prst="rect">
            <a:avLst/>
          </a:prstGeom>
        </p:spPr>
        <p:txBody>
          <a:bodyPr vert="horz" lIns="91458" tIns="45729" rIns="91458" bIns="45729"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2766"/>
            <a:ext cx="2947088" cy="497047"/>
          </a:xfrm>
          <a:prstGeom prst="rect">
            <a:avLst/>
          </a:prstGeom>
        </p:spPr>
        <p:txBody>
          <a:bodyPr vert="horz" lIns="91458" tIns="45729" rIns="91458" bIns="4572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587" y="9432766"/>
            <a:ext cx="2947088" cy="497047"/>
          </a:xfrm>
          <a:prstGeom prst="rect">
            <a:avLst/>
          </a:prstGeom>
        </p:spPr>
        <p:txBody>
          <a:bodyPr vert="horz" lIns="91458" tIns="45729" rIns="91458" bIns="45729" rtlCol="0" anchor="b"/>
          <a:lstStyle>
            <a:lvl1pPr algn="r">
              <a:defRPr sz="1200"/>
            </a:lvl1pPr>
          </a:lstStyle>
          <a:p>
            <a:fld id="{2F42E434-62FD-4612-B90C-B7CBFD236D7F}" type="slidenum">
              <a:rPr lang="cs-CZ" smtClean="0"/>
              <a:t>‹#›</a:t>
            </a:fld>
            <a:endParaRPr lang="cs-CZ"/>
          </a:p>
        </p:txBody>
      </p:sp>
    </p:spTree>
    <p:extLst>
      <p:ext uri="{BB962C8B-B14F-4D97-AF65-F5344CB8AC3E}">
        <p14:creationId xmlns:p14="http://schemas.microsoft.com/office/powerpoint/2010/main" val="2276566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p:cNvSpPr>
            <a:spLocks noGrp="1"/>
          </p:cNvSpPr>
          <p:nvPr>
            <p:ph type="dt" sz="half" idx="10"/>
          </p:nvPr>
        </p:nvSpPr>
        <p:spPr/>
        <p:txBody>
          <a:bodyPr/>
          <a:lstStyle/>
          <a:p>
            <a:fld id="{3EF4D4BC-F9BE-49EF-BCE7-81EE599CAE71}" type="datetimeFigureOut">
              <a:rPr lang="cs-CZ" smtClean="0"/>
              <a:t>15.05.2023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4109415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EF4D4BC-F9BE-49EF-BCE7-81EE599CAE71}" type="datetimeFigureOut">
              <a:rPr lang="cs-CZ" smtClean="0"/>
              <a:t>15.05.2023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3462086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3EF4D4BC-F9BE-49EF-BCE7-81EE599CAE71}" type="datetimeFigureOut">
              <a:rPr lang="cs-CZ" smtClean="0"/>
              <a:t>15.05.2023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2064101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hasCustomPrompt="1"/>
          </p:nvPr>
        </p:nvSpPr>
        <p:spPr>
          <a:xfrm>
            <a:off x="1014484" y="365125"/>
            <a:ext cx="10339316" cy="1325563"/>
          </a:xfrm>
        </p:spPr>
        <p:txBody>
          <a:bodyPr>
            <a:normAutofit/>
          </a:bodyPr>
          <a:lstStyle>
            <a:lvl1pPr>
              <a:defRPr sz="4000" b="1">
                <a:solidFill>
                  <a:srgbClr val="E65014"/>
                </a:solidFill>
              </a:defRPr>
            </a:lvl1pPr>
          </a:lstStyle>
          <a:p>
            <a:r>
              <a:rPr lang="cs-CZ" dirty="0"/>
              <a:t>KLIKNUTÍM LZE UPRAVIT STYL.</a:t>
            </a:r>
          </a:p>
        </p:txBody>
      </p:sp>
      <p:sp>
        <p:nvSpPr>
          <p:cNvPr id="3" name="Zástupný symbol pro obsah 2"/>
          <p:cNvSpPr>
            <a:spLocks noGrp="1"/>
          </p:cNvSpPr>
          <p:nvPr>
            <p:ph idx="1"/>
          </p:nvPr>
        </p:nvSpPr>
        <p:spPr>
          <a:xfrm>
            <a:off x="1014484" y="1825625"/>
            <a:ext cx="10339316" cy="4351338"/>
          </a:xfrm>
        </p:spPr>
        <p:txBody>
          <a:bodyPr/>
          <a:lstStyle>
            <a:lvl1pPr>
              <a:defRPr sz="3200">
                <a:solidFill>
                  <a:srgbClr val="080808"/>
                </a:solidFill>
              </a:defRPr>
            </a:lvl1pPr>
            <a:lvl2pPr>
              <a:defRPr sz="2800">
                <a:solidFill>
                  <a:srgbClr val="080808"/>
                </a:solidFill>
              </a:defRPr>
            </a:lvl2pPr>
            <a:lvl3pPr>
              <a:defRPr sz="2400">
                <a:solidFill>
                  <a:srgbClr val="080808"/>
                </a:solidFill>
              </a:defRPr>
            </a:lvl3pPr>
            <a:lvl4pPr>
              <a:defRPr sz="2000">
                <a:solidFill>
                  <a:srgbClr val="080808"/>
                </a:solidFill>
              </a:defRPr>
            </a:lvl4pPr>
            <a:lvl5pPr>
              <a:defRPr>
                <a:solidFill>
                  <a:srgbClr val="080808"/>
                </a:solidFill>
              </a:defRPr>
            </a:lvl5p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10"/>
          </p:nvPr>
        </p:nvSpPr>
        <p:spPr>
          <a:xfrm>
            <a:off x="1014484" y="6356350"/>
            <a:ext cx="2566916" cy="365125"/>
          </a:xfrm>
        </p:spPr>
        <p:txBody>
          <a:bodyPr/>
          <a:lstStyle/>
          <a:p>
            <a:fld id="{3EF4D4BC-F9BE-49EF-BCE7-81EE599CAE71}" type="datetimeFigureOut">
              <a:rPr lang="cs-CZ" smtClean="0"/>
              <a:t>15.05.2023</a:t>
            </a:fld>
            <a:endParaRPr lang="cs-CZ" dirty="0"/>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326036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p:cNvSpPr>
            <a:spLocks noGrp="1"/>
          </p:cNvSpPr>
          <p:nvPr>
            <p:ph type="dt" sz="half" idx="10"/>
          </p:nvPr>
        </p:nvSpPr>
        <p:spPr/>
        <p:txBody>
          <a:bodyPr/>
          <a:lstStyle/>
          <a:p>
            <a:fld id="{3EF4D4BC-F9BE-49EF-BCE7-81EE599CAE71}" type="datetimeFigureOut">
              <a:rPr lang="cs-CZ" smtClean="0"/>
              <a:t>15.05.2023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3323500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3" name="Zástupný symbol pro obsah 2"/>
          <p:cNvSpPr>
            <a:spLocks noGrp="1"/>
          </p:cNvSpPr>
          <p:nvPr>
            <p:ph sz="half" idx="1"/>
          </p:nvPr>
        </p:nvSpPr>
        <p:spPr>
          <a:xfrm>
            <a:off x="1014484" y="1825625"/>
            <a:ext cx="5005316" cy="4351338"/>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obsah 3"/>
          <p:cNvSpPr>
            <a:spLocks noGrp="1"/>
          </p:cNvSpPr>
          <p:nvPr>
            <p:ph sz="half" idx="2"/>
          </p:nvPr>
        </p:nvSpPr>
        <p:spPr>
          <a:xfrm>
            <a:off x="6172200" y="1825625"/>
            <a:ext cx="5181600" cy="4351338"/>
          </a:xfrm>
        </p:spPr>
        <p:txBody>
          <a:bodyPr/>
          <a:lstStyle>
            <a:lvl1pPr>
              <a:defRPr>
                <a:solidFill>
                  <a:srgbClr val="080808"/>
                </a:solidFill>
              </a:defRPr>
            </a:lvl1pPr>
            <a:lvl2pPr>
              <a:defRPr>
                <a:solidFill>
                  <a:srgbClr val="080808"/>
                </a:solidFill>
              </a:defRPr>
            </a:lvl2pPr>
            <a:lvl3pPr>
              <a:defRPr>
                <a:solidFill>
                  <a:srgbClr val="080808"/>
                </a:solidFill>
              </a:defRPr>
            </a:lvl3pPr>
            <a:lvl4pPr>
              <a:defRPr>
                <a:solidFill>
                  <a:srgbClr val="080808"/>
                </a:solidFill>
              </a:defRPr>
            </a:lvl4pPr>
            <a:lvl5pPr>
              <a:defRPr>
                <a:solidFill>
                  <a:srgbClr val="080808"/>
                </a:solidFill>
              </a:defRPr>
            </a:lvl5p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p:cNvSpPr>
            <a:spLocks noGrp="1"/>
          </p:cNvSpPr>
          <p:nvPr>
            <p:ph type="dt" sz="half" idx="10"/>
          </p:nvPr>
        </p:nvSpPr>
        <p:spPr/>
        <p:txBody>
          <a:bodyPr/>
          <a:lstStyle/>
          <a:p>
            <a:fld id="{3EF4D4BC-F9BE-49EF-BCE7-81EE599CAE71}" type="datetimeFigureOut">
              <a:rPr lang="cs-CZ" smtClean="0"/>
              <a:t>15.05.2023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t>‹#›</a:t>
            </a:fld>
            <a:endParaRPr lang="cs-CZ"/>
          </a:p>
        </p:txBody>
      </p:sp>
      <p:sp>
        <p:nvSpPr>
          <p:cNvPr id="9" name="Nadpis 1"/>
          <p:cNvSpPr>
            <a:spLocks noGrp="1"/>
          </p:cNvSpPr>
          <p:nvPr>
            <p:ph type="title" hasCustomPrompt="1"/>
          </p:nvPr>
        </p:nvSpPr>
        <p:spPr>
          <a:xfrm>
            <a:off x="1014484" y="365125"/>
            <a:ext cx="10339316" cy="1325563"/>
          </a:xfrm>
        </p:spPr>
        <p:txBody>
          <a:bodyPr>
            <a:normAutofit/>
          </a:bodyPr>
          <a:lstStyle>
            <a:lvl1pPr>
              <a:defRPr sz="4000" b="1">
                <a:solidFill>
                  <a:srgbClr val="E65014"/>
                </a:solidFill>
              </a:defRPr>
            </a:lvl1pPr>
          </a:lstStyle>
          <a:p>
            <a:r>
              <a:rPr lang="cs-CZ" dirty="0"/>
              <a:t>KLIKNUTÍM LZE UPRAVIT STYL.</a:t>
            </a:r>
          </a:p>
        </p:txBody>
      </p:sp>
    </p:spTree>
    <p:extLst>
      <p:ext uri="{BB962C8B-B14F-4D97-AF65-F5344CB8AC3E}">
        <p14:creationId xmlns:p14="http://schemas.microsoft.com/office/powerpoint/2010/main" val="2671032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3EF4D4BC-F9BE-49EF-BCE7-81EE599CAE71}" type="datetimeFigureOut">
              <a:rPr lang="cs-CZ" smtClean="0"/>
              <a:t>15.05.2023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180068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enom nadpis">
    <p:spTree>
      <p:nvGrpSpPr>
        <p:cNvPr id="1" name=""/>
        <p:cNvGrpSpPr/>
        <p:nvPr/>
      </p:nvGrpSpPr>
      <p:grpSpPr>
        <a:xfrm>
          <a:off x="0" y="0"/>
          <a:ext cx="0" cy="0"/>
          <a:chOff x="0" y="0"/>
          <a:chExt cx="0" cy="0"/>
        </a:xfrm>
      </p:grpSpPr>
      <p:sp>
        <p:nvSpPr>
          <p:cNvPr id="3" name="Zástupný symbol pro datum 2"/>
          <p:cNvSpPr>
            <a:spLocks noGrp="1"/>
          </p:cNvSpPr>
          <p:nvPr>
            <p:ph type="dt" sz="half" idx="10"/>
          </p:nvPr>
        </p:nvSpPr>
        <p:spPr/>
        <p:txBody>
          <a:bodyPr/>
          <a:lstStyle/>
          <a:p>
            <a:fld id="{3EF4D4BC-F9BE-49EF-BCE7-81EE599CAE71}" type="datetimeFigureOut">
              <a:rPr lang="cs-CZ" smtClean="0"/>
              <a:t>15.05.2023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982950B5-42CD-473A-B680-14E58024D8B7}" type="slidenum">
              <a:rPr lang="cs-CZ" smtClean="0"/>
              <a:t>‹#›</a:t>
            </a:fld>
            <a:endParaRPr lang="cs-CZ"/>
          </a:p>
        </p:txBody>
      </p:sp>
      <p:sp>
        <p:nvSpPr>
          <p:cNvPr id="6" name="Nadpis 1"/>
          <p:cNvSpPr>
            <a:spLocks noGrp="1"/>
          </p:cNvSpPr>
          <p:nvPr>
            <p:ph type="title" hasCustomPrompt="1"/>
          </p:nvPr>
        </p:nvSpPr>
        <p:spPr>
          <a:xfrm>
            <a:off x="1014484" y="365125"/>
            <a:ext cx="10339316" cy="1325563"/>
          </a:xfrm>
        </p:spPr>
        <p:txBody>
          <a:bodyPr>
            <a:normAutofit/>
          </a:bodyPr>
          <a:lstStyle>
            <a:lvl1pPr>
              <a:defRPr sz="4000" b="1">
                <a:solidFill>
                  <a:srgbClr val="E65014"/>
                </a:solidFill>
              </a:defRPr>
            </a:lvl1pPr>
          </a:lstStyle>
          <a:p>
            <a:r>
              <a:rPr lang="cs-CZ" dirty="0"/>
              <a:t>KLIKNUTÍM LZE UPRAVIT STYL.</a:t>
            </a:r>
          </a:p>
        </p:txBody>
      </p:sp>
    </p:spTree>
    <p:extLst>
      <p:ext uri="{BB962C8B-B14F-4D97-AF65-F5344CB8AC3E}">
        <p14:creationId xmlns:p14="http://schemas.microsoft.com/office/powerpoint/2010/main" val="36249533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EF4D4BC-F9BE-49EF-BCE7-81EE599CAE71}" type="datetimeFigureOut">
              <a:rPr lang="cs-CZ" smtClean="0"/>
              <a:t>15.05.2023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16481991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3EF4D4BC-F9BE-49EF-BCE7-81EE599CAE71}" type="datetimeFigureOut">
              <a:rPr lang="cs-CZ" smtClean="0"/>
              <a:t>15.05.2023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1809993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p:cNvSpPr>
            <a:spLocks noGrp="1"/>
          </p:cNvSpPr>
          <p:nvPr>
            <p:ph type="dt" sz="half" idx="10"/>
          </p:nvPr>
        </p:nvSpPr>
        <p:spPr/>
        <p:txBody>
          <a:bodyPr/>
          <a:lstStyle/>
          <a:p>
            <a:fld id="{3EF4D4BC-F9BE-49EF-BCE7-81EE599CAE71}" type="datetimeFigureOut">
              <a:rPr lang="cs-CZ" smtClean="0"/>
              <a:t>15.05.2023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982950B5-42CD-473A-B680-14E58024D8B7}" type="slidenum">
              <a:rPr lang="cs-CZ" smtClean="0"/>
              <a:t>‹#›</a:t>
            </a:fld>
            <a:endParaRPr lang="cs-CZ"/>
          </a:p>
        </p:txBody>
      </p:sp>
    </p:spTree>
    <p:extLst>
      <p:ext uri="{BB962C8B-B14F-4D97-AF65-F5344CB8AC3E}">
        <p14:creationId xmlns:p14="http://schemas.microsoft.com/office/powerpoint/2010/main" val="3328675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4D4BC-F9BE-49EF-BCE7-81EE599CAE71}" type="datetimeFigureOut">
              <a:rPr lang="cs-CZ" smtClean="0"/>
              <a:t>15.05.2023</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2950B5-42CD-473A-B680-14E58024D8B7}" type="slidenum">
              <a:rPr lang="cs-CZ" smtClean="0"/>
              <a:t>‹#›</a:t>
            </a:fld>
            <a:endParaRPr lang="cs-CZ"/>
          </a:p>
        </p:txBody>
      </p:sp>
    </p:spTree>
    <p:extLst>
      <p:ext uri="{BB962C8B-B14F-4D97-AF65-F5344CB8AC3E}">
        <p14:creationId xmlns:p14="http://schemas.microsoft.com/office/powerpoint/2010/main" val="42697380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11.jpeg"/><Relationship Id="rId11" Type="http://schemas.openxmlformats.org/officeDocument/2006/relationships/image" Target="../media/image16.jpeg"/><Relationship Id="rId5" Type="http://schemas.openxmlformats.org/officeDocument/2006/relationships/image" Target="../media/image10.jpeg"/><Relationship Id="rId10" Type="http://schemas.openxmlformats.org/officeDocument/2006/relationships/image" Target="../media/image15.jpeg"/><Relationship Id="rId4" Type="http://schemas.openxmlformats.org/officeDocument/2006/relationships/image" Target="../media/image9.jpeg"/><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4.xml"/><Relationship Id="rId6" Type="http://schemas.openxmlformats.org/officeDocument/2006/relationships/image" Target="../media/image24.jpeg"/><Relationship Id="rId5" Type="http://schemas.openxmlformats.org/officeDocument/2006/relationships/image" Target="../media/image8.jpe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5.pn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0.jpe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4.xml"/><Relationship Id="rId5" Type="http://schemas.openxmlformats.org/officeDocument/2006/relationships/image" Target="../media/image30.jpe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2.png"/><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8.jpeg"/><Relationship Id="rId1" Type="http://schemas.openxmlformats.org/officeDocument/2006/relationships/slideLayout" Target="../slideLayouts/slideLayout4.xml"/><Relationship Id="rId5" Type="http://schemas.openxmlformats.org/officeDocument/2006/relationships/image" Target="../media/image40.png"/><Relationship Id="rId4"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research.com/scientists-rankings/materials-science/cz"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4B232"/>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014480" y="1846906"/>
            <a:ext cx="10163033" cy="2607425"/>
          </a:xfrm>
          <a:solidFill>
            <a:srgbClr val="34B232"/>
          </a:solidFill>
        </p:spPr>
        <p:txBody>
          <a:bodyPr anchor="ctr">
            <a:noAutofit/>
          </a:bodyPr>
          <a:lstStyle/>
          <a:p>
            <a:r>
              <a:rPr lang="cs-CZ" sz="4800" b="1" dirty="0">
                <a:solidFill>
                  <a:schemeClr val="bg1"/>
                </a:solidFill>
                <a:latin typeface="Segoe UI Black" panose="020B0A02040204020203" pitchFamily="34" charset="0"/>
                <a:ea typeface="Segoe UI Black" panose="020B0A02040204020203" pitchFamily="34" charset="0"/>
              </a:rPr>
              <a:t>Úprava statutu UNI umožňující vznik Centra energetických materiálů a zařízení </a:t>
            </a:r>
          </a:p>
        </p:txBody>
      </p:sp>
      <p:sp>
        <p:nvSpPr>
          <p:cNvPr id="5" name="Podnadpis 2">
            <a:extLst>
              <a:ext uri="{FF2B5EF4-FFF2-40B4-BE49-F238E27FC236}">
                <a16:creationId xmlns:a16="http://schemas.microsoft.com/office/drawing/2014/main" id="{B8C6D42B-D2BB-4CC2-9A4C-5BAFB4729271}"/>
              </a:ext>
            </a:extLst>
          </p:cNvPr>
          <p:cNvSpPr>
            <a:spLocks noGrp="1"/>
          </p:cNvSpPr>
          <p:nvPr>
            <p:ph type="subTitle" idx="1"/>
          </p:nvPr>
        </p:nvSpPr>
        <p:spPr>
          <a:xfrm>
            <a:off x="1523996" y="5135104"/>
            <a:ext cx="9144000" cy="606022"/>
          </a:xfrm>
        </p:spPr>
        <p:txBody>
          <a:bodyPr>
            <a:normAutofit/>
          </a:bodyPr>
          <a:lstStyle/>
          <a:p>
            <a:r>
              <a:rPr lang="cs-CZ" sz="2800" dirty="0">
                <a:solidFill>
                  <a:schemeClr val="bg1"/>
                </a:solidFill>
                <a:latin typeface="Segoe UI" panose="020B0502040204020203" pitchFamily="34" charset="0"/>
                <a:cs typeface="Segoe UI" panose="020B0502040204020203" pitchFamily="34" charset="0"/>
              </a:rPr>
              <a:t>Petr Sáha</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0884" y="418331"/>
            <a:ext cx="4110226" cy="612000"/>
          </a:xfrm>
          <a:prstGeom prst="rect">
            <a:avLst/>
          </a:prstGeom>
        </p:spPr>
      </p:pic>
    </p:spTree>
    <p:extLst>
      <p:ext uri="{BB962C8B-B14F-4D97-AF65-F5344CB8AC3E}">
        <p14:creationId xmlns:p14="http://schemas.microsoft.com/office/powerpoint/2010/main" val="587797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014484" y="365125"/>
            <a:ext cx="10339316" cy="1245961"/>
          </a:xfrm>
        </p:spPr>
        <p:txBody>
          <a:bodyPr>
            <a:noAutofit/>
          </a:bodyPr>
          <a:lstStyle/>
          <a:p>
            <a:r>
              <a:rPr lang="cs-CZ" sz="3600" cap="all" dirty="0">
                <a:solidFill>
                  <a:srgbClr val="34B232"/>
                </a:solidFill>
                <a:latin typeface="Segoe UI Black" panose="020B0A02040204020203" pitchFamily="34" charset="0"/>
                <a:ea typeface="Segoe UI Black" panose="020B0A02040204020203" pitchFamily="34" charset="0"/>
              </a:rPr>
              <a:t>C</a:t>
            </a:r>
            <a:r>
              <a:rPr lang="cs-CZ" sz="3600" dirty="0">
                <a:solidFill>
                  <a:srgbClr val="34B232"/>
                </a:solidFill>
                <a:latin typeface="Segoe UI Black" panose="020B0A02040204020203" pitchFamily="34" charset="0"/>
                <a:ea typeface="Segoe UI Black" panose="020B0A02040204020203" pitchFamily="34" charset="0"/>
              </a:rPr>
              <a:t>ertifikované čisté prostory </a:t>
            </a:r>
            <a:r>
              <a:rPr lang="cs-CZ" sz="3600" cap="all" dirty="0">
                <a:solidFill>
                  <a:srgbClr val="34B232"/>
                </a:solidFill>
                <a:latin typeface="Segoe UI Black" panose="020B0A02040204020203" pitchFamily="34" charset="0"/>
                <a:ea typeface="Segoe UI Black" panose="020B0A02040204020203" pitchFamily="34" charset="0"/>
              </a:rPr>
              <a:t>(U11)</a:t>
            </a:r>
            <a:endParaRPr lang="en-US"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endParaRPr>
          </a:p>
        </p:txBody>
      </p:sp>
      <p:pic>
        <p:nvPicPr>
          <p:cNvPr id="4" name="Obrázek 3"/>
          <p:cNvPicPr>
            <a:picLocks noChangeAspect="1"/>
          </p:cNvPicPr>
          <p:nvPr/>
        </p:nvPicPr>
        <p:blipFill>
          <a:blip r:embed="rId2"/>
          <a:stretch>
            <a:fillRect/>
          </a:stretch>
        </p:blipFill>
        <p:spPr>
          <a:xfrm>
            <a:off x="469101" y="657646"/>
            <a:ext cx="545383" cy="740520"/>
          </a:xfrm>
          <a:prstGeom prst="rect">
            <a:avLst/>
          </a:prstGeom>
        </p:spPr>
      </p:pic>
      <p:sp>
        <p:nvSpPr>
          <p:cNvPr id="2" name="TextovéPole 1"/>
          <p:cNvSpPr txBox="1"/>
          <p:nvPr/>
        </p:nvSpPr>
        <p:spPr>
          <a:xfrm>
            <a:off x="1014484" y="1436930"/>
            <a:ext cx="10526485" cy="707886"/>
          </a:xfrm>
          <a:prstGeom prst="rect">
            <a:avLst/>
          </a:prstGeom>
          <a:noFill/>
        </p:spPr>
        <p:txBody>
          <a:bodyPr wrap="square" numCol="1"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Splňují požadavky pro zařazení do </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třídy čistoty „C“</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ISO 7 na základě požadavku normy </a:t>
            </a:r>
            <a:b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b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ČSN EN ISO 14644-1</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Čisté prostory a příslušné řízené prostředí. </a:t>
            </a:r>
          </a:p>
        </p:txBody>
      </p:sp>
      <p:sp>
        <p:nvSpPr>
          <p:cNvPr id="3" name="TextovéPole 2">
            <a:extLst>
              <a:ext uri="{FF2B5EF4-FFF2-40B4-BE49-F238E27FC236}">
                <a16:creationId xmlns:a16="http://schemas.microsoft.com/office/drawing/2014/main" id="{EC6954EC-40C9-4FFA-853B-16A62B645D67}"/>
              </a:ext>
            </a:extLst>
          </p:cNvPr>
          <p:cNvSpPr txBox="1"/>
          <p:nvPr/>
        </p:nvSpPr>
        <p:spPr>
          <a:xfrm>
            <a:off x="1070805" y="2431791"/>
            <a:ext cx="10226673" cy="1169551"/>
          </a:xfrm>
          <a:prstGeom prst="rect">
            <a:avLst/>
          </a:prstGeom>
          <a:noFill/>
        </p:spPr>
        <p:txBody>
          <a:bodyPr wrap="square" numCol="1"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Projektové činnosti: </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evropské projekty (H2020, </a:t>
            </a:r>
            <a:r>
              <a:rPr kumimoji="0" lang="cs-CZ" sz="20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Horizon</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Europe</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projekty </a:t>
            </a:r>
            <a:r>
              <a:rPr lang="cs-CZ" sz="2000" dirty="0">
                <a:solidFill>
                  <a:srgbClr val="080808"/>
                </a:solidFill>
                <a:latin typeface="Segoe UI" panose="020B0502040204020203" pitchFamily="34" charset="0"/>
                <a:cs typeface="Segoe UI" panose="020B0502040204020203" pitchFamily="34" charset="0"/>
              </a:rPr>
              <a:t>TAČR a</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projekty mezinárodní spolupráce (M-Era.net).</a:t>
            </a:r>
          </a:p>
          <a:p>
            <a:pPr marR="0" lvl="0" algn="l" defTabSz="914400" rtl="0" eaLnBrk="1" fontAlgn="auto" latinLnBrk="0" hangingPunct="1">
              <a:lnSpc>
                <a:spcPct val="100000"/>
              </a:lnSpc>
              <a:spcBef>
                <a:spcPts val="1200"/>
              </a:spcBef>
              <a:spcAft>
                <a:spcPts val="0"/>
              </a:spcAft>
              <a:buClrTx/>
              <a:buSzTx/>
              <a:tabLst/>
              <a:defRPr/>
            </a:pPr>
            <a:endPar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p:txBody>
      </p:sp>
      <p:pic>
        <p:nvPicPr>
          <p:cNvPr id="8" name="Obrázek 7">
            <a:extLst>
              <a:ext uri="{FF2B5EF4-FFF2-40B4-BE49-F238E27FC236}">
                <a16:creationId xmlns:a16="http://schemas.microsoft.com/office/drawing/2014/main" id="{825E67FB-8B51-4256-9776-A33BDDAA5C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3886200"/>
            <a:ext cx="12192000" cy="2971800"/>
          </a:xfrm>
          <a:prstGeom prst="rect">
            <a:avLst/>
          </a:prstGeom>
        </p:spPr>
      </p:pic>
    </p:spTree>
    <p:extLst>
      <p:ext uri="{BB962C8B-B14F-4D97-AF65-F5344CB8AC3E}">
        <p14:creationId xmlns:p14="http://schemas.microsoft.com/office/powerpoint/2010/main" val="228712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014483" y="365125"/>
            <a:ext cx="10819451" cy="1263378"/>
          </a:xfrm>
        </p:spPr>
        <p:txBody>
          <a:bodyPr>
            <a:noAutofit/>
          </a:bodyPr>
          <a:lstStyle/>
          <a:p>
            <a:r>
              <a:rPr lang="cs-CZ" sz="3600" dirty="0">
                <a:solidFill>
                  <a:srgbClr val="34B232"/>
                </a:solidFill>
                <a:latin typeface="Segoe UI Black" panose="020B0A02040204020203" pitchFamily="34" charset="0"/>
                <a:ea typeface="Segoe UI Black" panose="020B0A02040204020203" pitchFamily="34" charset="0"/>
              </a:rPr>
              <a:t>Pilotní linka pro výrobu </a:t>
            </a:r>
            <a:r>
              <a:rPr lang="cs-CZ" sz="3600" dirty="0" err="1">
                <a:solidFill>
                  <a:srgbClr val="34B232"/>
                </a:solidFill>
                <a:latin typeface="Segoe UI Black" panose="020B0A02040204020203" pitchFamily="34" charset="0"/>
                <a:ea typeface="Segoe UI Black" panose="020B0A02040204020203" pitchFamily="34" charset="0"/>
              </a:rPr>
              <a:t>Li</a:t>
            </a:r>
            <a:r>
              <a:rPr lang="cs-CZ" sz="3600" dirty="0">
                <a:solidFill>
                  <a:srgbClr val="34B232"/>
                </a:solidFill>
                <a:latin typeface="Segoe UI Black" panose="020B0A02040204020203" pitchFamily="34" charset="0"/>
                <a:ea typeface="Segoe UI Black" panose="020B0A02040204020203" pitchFamily="34" charset="0"/>
              </a:rPr>
              <a:t>-ion baterií (</a:t>
            </a:r>
            <a:r>
              <a:rPr lang="cs-CZ" sz="3600" dirty="0" smtClean="0">
                <a:solidFill>
                  <a:srgbClr val="34B232"/>
                </a:solidFill>
                <a:latin typeface="Segoe UI Black" panose="020B0A02040204020203" pitchFamily="34" charset="0"/>
                <a:ea typeface="Segoe UI Black" panose="020B0A02040204020203" pitchFamily="34" charset="0"/>
              </a:rPr>
              <a:t>U11</a:t>
            </a:r>
            <a:r>
              <a:rPr lang="cs-CZ" sz="3600" dirty="0">
                <a:solidFill>
                  <a:srgbClr val="34B232"/>
                </a:solidFill>
                <a:latin typeface="Segoe UI Black" panose="020B0A02040204020203" pitchFamily="34" charset="0"/>
                <a:ea typeface="Segoe UI Black" panose="020B0A02040204020203" pitchFamily="34" charset="0"/>
              </a:rPr>
              <a:t>)</a:t>
            </a:r>
            <a:endParaRPr lang="en-US" sz="3600" b="0" dirty="0">
              <a:solidFill>
                <a:srgbClr val="34B232"/>
              </a:solidFill>
              <a:latin typeface="Segoe UI Black" panose="020B0A02040204020203" pitchFamily="34" charset="0"/>
              <a:ea typeface="Segoe UI Black" panose="020B0A02040204020203" pitchFamily="34" charset="0"/>
              <a:cs typeface="Segoe UI" panose="020B0502040204020203" pitchFamily="34" charset="0"/>
            </a:endParaRPr>
          </a:p>
        </p:txBody>
      </p:sp>
      <p:pic>
        <p:nvPicPr>
          <p:cNvPr id="8" name="Obrázek 7"/>
          <p:cNvPicPr>
            <a:picLocks noChangeAspect="1"/>
          </p:cNvPicPr>
          <p:nvPr/>
        </p:nvPicPr>
        <p:blipFill>
          <a:blip r:embed="rId2"/>
          <a:stretch>
            <a:fillRect/>
          </a:stretch>
        </p:blipFill>
        <p:spPr>
          <a:xfrm>
            <a:off x="527506" y="647066"/>
            <a:ext cx="545383" cy="740520"/>
          </a:xfrm>
          <a:prstGeom prst="rect">
            <a:avLst/>
          </a:prstGeom>
        </p:spPr>
      </p:pic>
      <p:pic>
        <p:nvPicPr>
          <p:cNvPr id="49" name="Obrázek 3" descr="http://cps.utb.cz/images/tar.jpg">
            <a:extLst>
              <a:ext uri="{FF2B5EF4-FFF2-40B4-BE49-F238E27FC236}">
                <a16:creationId xmlns:a16="http://schemas.microsoft.com/office/drawing/2014/main" id="{2810FFCA-6F3C-4C0F-B2EB-1887368175E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287" y="6180796"/>
            <a:ext cx="647700" cy="647700"/>
          </a:xfrm>
          <a:prstGeom prst="rect">
            <a:avLst/>
          </a:prstGeom>
          <a:noFill/>
          <a:extLst>
            <a:ext uri="{909E8E84-426E-40DD-AFC4-6F175D3DCCD1}">
              <a14:hiddenFill xmlns:a14="http://schemas.microsoft.com/office/drawing/2010/main">
                <a:solidFill>
                  <a:srgbClr val="FFFFFF"/>
                </a:solidFill>
              </a14:hiddenFill>
            </a:ext>
          </a:extLst>
        </p:spPr>
      </p:pic>
      <p:sp>
        <p:nvSpPr>
          <p:cNvPr id="50" name="Rectangle 3">
            <a:extLst>
              <a:ext uri="{FF2B5EF4-FFF2-40B4-BE49-F238E27FC236}">
                <a16:creationId xmlns:a16="http://schemas.microsoft.com/office/drawing/2014/main" id="{459DFAD8-BD60-44F7-81F4-1818A6954DAB}"/>
              </a:ext>
            </a:extLst>
          </p:cNvPr>
          <p:cNvSpPr>
            <a:spLocks noChangeArrowheads="1"/>
          </p:cNvSpPr>
          <p:nvPr/>
        </p:nvSpPr>
        <p:spPr bwMode="auto">
          <a:xfrm>
            <a:off x="2703323" y="6289887"/>
            <a:ext cx="7933728"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cs-CZ" sz="1100" i="1" dirty="0">
                <a:latin typeface="Calibri" panose="020F0502020204030204" pitchFamily="34" charset="0"/>
                <a:cs typeface="Calibri" panose="020F0502020204030204" pitchFamily="34" charset="0"/>
              </a:rPr>
              <a:t>“Projekt TK03030157 je spolufinancován se státní podporou Technologické agentury ČR v rámci Programu THÉTA.“</a:t>
            </a:r>
            <a:endParaRPr lang="cs-CZ" sz="1100" dirty="0">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83" name="Skupina 82"/>
          <p:cNvGrpSpPr/>
          <p:nvPr/>
        </p:nvGrpSpPr>
        <p:grpSpPr>
          <a:xfrm>
            <a:off x="190379" y="1268417"/>
            <a:ext cx="11936288" cy="4805289"/>
            <a:chOff x="127856" y="1559086"/>
            <a:chExt cx="11936288" cy="4805289"/>
          </a:xfrm>
        </p:grpSpPr>
        <p:grpSp>
          <p:nvGrpSpPr>
            <p:cNvPr id="84" name="Group 21">
              <a:extLst>
                <a:ext uri="{FF2B5EF4-FFF2-40B4-BE49-F238E27FC236}">
                  <a16:creationId xmlns:a16="http://schemas.microsoft.com/office/drawing/2014/main" id="{C176325D-8A49-4862-BD0D-7F6CA79B5D1B}"/>
                </a:ext>
              </a:extLst>
            </p:cNvPr>
            <p:cNvGrpSpPr/>
            <p:nvPr/>
          </p:nvGrpSpPr>
          <p:grpSpPr>
            <a:xfrm>
              <a:off x="127856" y="1559086"/>
              <a:ext cx="11936288" cy="4805289"/>
              <a:chOff x="110348" y="1779593"/>
              <a:chExt cx="11936288" cy="4583145"/>
            </a:xfrm>
          </p:grpSpPr>
          <p:grpSp>
            <p:nvGrpSpPr>
              <p:cNvPr id="93" name="Group 22">
                <a:extLst>
                  <a:ext uri="{FF2B5EF4-FFF2-40B4-BE49-F238E27FC236}">
                    <a16:creationId xmlns:a16="http://schemas.microsoft.com/office/drawing/2014/main" id="{54F3801F-A6B3-4B5D-971E-947C365F70BA}"/>
                  </a:ext>
                </a:extLst>
              </p:cNvPr>
              <p:cNvGrpSpPr/>
              <p:nvPr/>
            </p:nvGrpSpPr>
            <p:grpSpPr>
              <a:xfrm>
                <a:off x="243328" y="1846045"/>
                <a:ext cx="11168993" cy="2107055"/>
                <a:chOff x="-8710814" y="4155730"/>
                <a:chExt cx="11168993" cy="2107055"/>
              </a:xfrm>
            </p:grpSpPr>
            <p:pic>
              <p:nvPicPr>
                <p:cNvPr id="122" name="Picture 51">
                  <a:extLst>
                    <a:ext uri="{FF2B5EF4-FFF2-40B4-BE49-F238E27FC236}">
                      <a16:creationId xmlns:a16="http://schemas.microsoft.com/office/drawing/2014/main" id="{7A8B252C-7312-49A1-BE6A-B19665FFDE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10814" y="4745975"/>
                  <a:ext cx="2279401" cy="1516810"/>
                </a:xfrm>
                <a:prstGeom prst="rect">
                  <a:avLst/>
                </a:prstGeom>
              </p:spPr>
            </p:pic>
            <p:sp>
              <p:nvSpPr>
                <p:cNvPr id="123" name="TextBox 52">
                  <a:extLst>
                    <a:ext uri="{FF2B5EF4-FFF2-40B4-BE49-F238E27FC236}">
                      <a16:creationId xmlns:a16="http://schemas.microsoft.com/office/drawing/2014/main" id="{E4C5FE40-0B9A-4E1F-BE9C-8D9743BDE76F}"/>
                    </a:ext>
                  </a:extLst>
                </p:cNvPr>
                <p:cNvSpPr txBox="1"/>
                <p:nvPr/>
              </p:nvSpPr>
              <p:spPr>
                <a:xfrm>
                  <a:off x="554118" y="4155730"/>
                  <a:ext cx="1904061" cy="352258"/>
                </a:xfrm>
                <a:prstGeom prst="rect">
                  <a:avLst/>
                </a:prstGeom>
                <a:noFill/>
              </p:spPr>
              <p:txBody>
                <a:bodyPr wrap="square" rtlCol="0">
                  <a:spAutoFit/>
                </a:bodyPr>
                <a:lstStyle/>
                <a:p>
                  <a:r>
                    <a:rPr lang="en-US" dirty="0">
                      <a:solidFill>
                        <a:schemeClr val="bg1"/>
                      </a:solidFill>
                    </a:rPr>
                    <a:t>Case forming </a:t>
                  </a:r>
                </a:p>
              </p:txBody>
            </p:sp>
          </p:grpSp>
          <p:grpSp>
            <p:nvGrpSpPr>
              <p:cNvPr id="94" name="Group 23">
                <a:extLst>
                  <a:ext uri="{FF2B5EF4-FFF2-40B4-BE49-F238E27FC236}">
                    <a16:creationId xmlns:a16="http://schemas.microsoft.com/office/drawing/2014/main" id="{C686FD57-C206-411D-8328-34DACEB4A6D7}"/>
                  </a:ext>
                </a:extLst>
              </p:cNvPr>
              <p:cNvGrpSpPr/>
              <p:nvPr/>
            </p:nvGrpSpPr>
            <p:grpSpPr>
              <a:xfrm>
                <a:off x="1021833" y="1779637"/>
                <a:ext cx="4457986" cy="2234714"/>
                <a:chOff x="1838851" y="2613914"/>
                <a:chExt cx="4457986" cy="2234714"/>
              </a:xfrm>
            </p:grpSpPr>
            <p:pic>
              <p:nvPicPr>
                <p:cNvPr id="120" name="Picture 49">
                  <a:extLst>
                    <a:ext uri="{FF2B5EF4-FFF2-40B4-BE49-F238E27FC236}">
                      <a16:creationId xmlns:a16="http://schemas.microsoft.com/office/drawing/2014/main" id="{F2F290FD-3011-43BC-B5A9-76E74491FE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48625" y="3286528"/>
                  <a:ext cx="2348212" cy="1562100"/>
                </a:xfrm>
                <a:prstGeom prst="rect">
                  <a:avLst/>
                </a:prstGeom>
              </p:spPr>
            </p:pic>
            <p:sp>
              <p:nvSpPr>
                <p:cNvPr id="121" name="TextBox 50">
                  <a:extLst>
                    <a:ext uri="{FF2B5EF4-FFF2-40B4-BE49-F238E27FC236}">
                      <a16:creationId xmlns:a16="http://schemas.microsoft.com/office/drawing/2014/main" id="{64A57C4B-098E-40D7-8EF9-50A526404B6C}"/>
                    </a:ext>
                  </a:extLst>
                </p:cNvPr>
                <p:cNvSpPr txBox="1"/>
                <p:nvPr/>
              </p:nvSpPr>
              <p:spPr>
                <a:xfrm>
                  <a:off x="1838851" y="2613914"/>
                  <a:ext cx="990732" cy="352258"/>
                </a:xfrm>
                <a:prstGeom prst="rect">
                  <a:avLst/>
                </a:prstGeom>
                <a:noFill/>
              </p:spPr>
              <p:txBody>
                <a:bodyPr wrap="square" rtlCol="0">
                  <a:spAutoFit/>
                </a:bodyPr>
                <a:lstStyle/>
                <a:p>
                  <a:r>
                    <a:rPr lang="en-US" dirty="0">
                      <a:solidFill>
                        <a:schemeClr val="bg1"/>
                      </a:solidFill>
                    </a:rPr>
                    <a:t>Cutting</a:t>
                  </a:r>
                </a:p>
              </p:txBody>
            </p:sp>
          </p:grpSp>
          <p:grpSp>
            <p:nvGrpSpPr>
              <p:cNvPr id="95" name="Group 24">
                <a:extLst>
                  <a:ext uri="{FF2B5EF4-FFF2-40B4-BE49-F238E27FC236}">
                    <a16:creationId xmlns:a16="http://schemas.microsoft.com/office/drawing/2014/main" id="{9BB8B97C-B5BC-4460-8E4E-F677370CFD5F}"/>
                  </a:ext>
                </a:extLst>
              </p:cNvPr>
              <p:cNvGrpSpPr/>
              <p:nvPr/>
            </p:nvGrpSpPr>
            <p:grpSpPr>
              <a:xfrm>
                <a:off x="6674887" y="1826865"/>
                <a:ext cx="4737434" cy="2125484"/>
                <a:chOff x="4680616" y="2635736"/>
                <a:chExt cx="4737434" cy="2125484"/>
              </a:xfrm>
            </p:grpSpPr>
            <p:pic>
              <p:nvPicPr>
                <p:cNvPr id="118" name="Picture 47">
                  <a:extLst>
                    <a:ext uri="{FF2B5EF4-FFF2-40B4-BE49-F238E27FC236}">
                      <a16:creationId xmlns:a16="http://schemas.microsoft.com/office/drawing/2014/main" id="{A8F76A63-FEC3-4832-9C4D-1FDF13AC915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51412" y="3186734"/>
                  <a:ext cx="2366638" cy="1574486"/>
                </a:xfrm>
                <a:prstGeom prst="rect">
                  <a:avLst/>
                </a:prstGeom>
              </p:spPr>
            </p:pic>
            <p:sp>
              <p:nvSpPr>
                <p:cNvPr id="119" name="TextBox 48">
                  <a:extLst>
                    <a:ext uri="{FF2B5EF4-FFF2-40B4-BE49-F238E27FC236}">
                      <a16:creationId xmlns:a16="http://schemas.microsoft.com/office/drawing/2014/main" id="{D593C596-4116-485D-BA45-17BF3B4C78AF}"/>
                    </a:ext>
                  </a:extLst>
                </p:cNvPr>
                <p:cNvSpPr txBox="1"/>
                <p:nvPr/>
              </p:nvSpPr>
              <p:spPr>
                <a:xfrm>
                  <a:off x="4680616" y="2635736"/>
                  <a:ext cx="1484740" cy="352258"/>
                </a:xfrm>
                <a:prstGeom prst="rect">
                  <a:avLst/>
                </a:prstGeom>
                <a:noFill/>
              </p:spPr>
              <p:txBody>
                <a:bodyPr wrap="square" rtlCol="0">
                  <a:spAutoFit/>
                </a:bodyPr>
                <a:lstStyle/>
                <a:p>
                  <a:r>
                    <a:rPr lang="en-US" dirty="0">
                      <a:solidFill>
                        <a:schemeClr val="bg1"/>
                      </a:solidFill>
                    </a:rPr>
                    <a:t>Tab welding</a:t>
                  </a:r>
                </a:p>
              </p:txBody>
            </p:sp>
          </p:grpSp>
          <p:grpSp>
            <p:nvGrpSpPr>
              <p:cNvPr id="96" name="Group 25">
                <a:extLst>
                  <a:ext uri="{FF2B5EF4-FFF2-40B4-BE49-F238E27FC236}">
                    <a16:creationId xmlns:a16="http://schemas.microsoft.com/office/drawing/2014/main" id="{015882B1-7D32-434D-AA4F-F377D1F7489B}"/>
                  </a:ext>
                </a:extLst>
              </p:cNvPr>
              <p:cNvGrpSpPr/>
              <p:nvPr/>
            </p:nvGrpSpPr>
            <p:grpSpPr>
              <a:xfrm>
                <a:off x="6094960" y="4479483"/>
                <a:ext cx="2629020" cy="1877122"/>
                <a:chOff x="6918871" y="2635736"/>
                <a:chExt cx="2629020" cy="1877122"/>
              </a:xfrm>
            </p:grpSpPr>
            <p:pic>
              <p:nvPicPr>
                <p:cNvPr id="116" name="Picture 45">
                  <a:extLst>
                    <a:ext uri="{FF2B5EF4-FFF2-40B4-BE49-F238E27FC236}">
                      <a16:creationId xmlns:a16="http://schemas.microsoft.com/office/drawing/2014/main" id="{D96A2724-3B4F-4E30-91AA-CC45BD64ABA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18871" y="2961978"/>
                  <a:ext cx="2330538" cy="1550880"/>
                </a:xfrm>
                <a:prstGeom prst="rect">
                  <a:avLst/>
                </a:prstGeom>
              </p:spPr>
            </p:pic>
            <p:sp>
              <p:nvSpPr>
                <p:cNvPr id="117" name="TextBox 46">
                  <a:extLst>
                    <a:ext uri="{FF2B5EF4-FFF2-40B4-BE49-F238E27FC236}">
                      <a16:creationId xmlns:a16="http://schemas.microsoft.com/office/drawing/2014/main" id="{8E4491C6-8C5E-440E-AF22-2C5473D23ABC}"/>
                    </a:ext>
                  </a:extLst>
                </p:cNvPr>
                <p:cNvSpPr txBox="1"/>
                <p:nvPr/>
              </p:nvSpPr>
              <p:spPr>
                <a:xfrm>
                  <a:off x="6984008" y="2635736"/>
                  <a:ext cx="2563883" cy="352258"/>
                </a:xfrm>
                <a:prstGeom prst="rect">
                  <a:avLst/>
                </a:prstGeom>
                <a:noFill/>
              </p:spPr>
              <p:txBody>
                <a:bodyPr wrap="square" rtlCol="0">
                  <a:spAutoFit/>
                </a:bodyPr>
                <a:lstStyle/>
                <a:p>
                  <a:r>
                    <a:rPr lang="en-US" dirty="0">
                      <a:solidFill>
                        <a:schemeClr val="bg1"/>
                      </a:solidFill>
                    </a:rPr>
                    <a:t>Controlled atmosphere</a:t>
                  </a:r>
                </a:p>
              </p:txBody>
            </p:sp>
          </p:grpSp>
          <p:grpSp>
            <p:nvGrpSpPr>
              <p:cNvPr id="97" name="Group 26">
                <a:extLst>
                  <a:ext uri="{FF2B5EF4-FFF2-40B4-BE49-F238E27FC236}">
                    <a16:creationId xmlns:a16="http://schemas.microsoft.com/office/drawing/2014/main" id="{68ACBB6B-D2CC-4F15-92B1-6E85FDC66191}"/>
                  </a:ext>
                </a:extLst>
              </p:cNvPr>
              <p:cNvGrpSpPr/>
              <p:nvPr/>
            </p:nvGrpSpPr>
            <p:grpSpPr>
              <a:xfrm>
                <a:off x="110348" y="4479483"/>
                <a:ext cx="2384444" cy="1883255"/>
                <a:chOff x="9393731" y="2712634"/>
                <a:chExt cx="2384444" cy="1883255"/>
              </a:xfrm>
            </p:grpSpPr>
            <p:pic>
              <p:nvPicPr>
                <p:cNvPr id="114" name="Picture 43">
                  <a:extLst>
                    <a:ext uri="{FF2B5EF4-FFF2-40B4-BE49-F238E27FC236}">
                      <a16:creationId xmlns:a16="http://schemas.microsoft.com/office/drawing/2014/main" id="{2D680B56-BD35-4ADF-B336-B9A715C8969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93731" y="3009354"/>
                  <a:ext cx="2384444" cy="1586535"/>
                </a:xfrm>
                <a:prstGeom prst="rect">
                  <a:avLst/>
                </a:prstGeom>
              </p:spPr>
            </p:pic>
            <p:sp>
              <p:nvSpPr>
                <p:cNvPr id="115" name="TextBox 44">
                  <a:extLst>
                    <a:ext uri="{FF2B5EF4-FFF2-40B4-BE49-F238E27FC236}">
                      <a16:creationId xmlns:a16="http://schemas.microsoft.com/office/drawing/2014/main" id="{69FE7B16-E65A-4469-A424-027D741E6BB3}"/>
                    </a:ext>
                  </a:extLst>
                </p:cNvPr>
                <p:cNvSpPr txBox="1"/>
                <p:nvPr/>
              </p:nvSpPr>
              <p:spPr>
                <a:xfrm>
                  <a:off x="9792143" y="2712634"/>
                  <a:ext cx="1587619" cy="352258"/>
                </a:xfrm>
                <a:prstGeom prst="rect">
                  <a:avLst/>
                </a:prstGeom>
                <a:noFill/>
              </p:spPr>
              <p:txBody>
                <a:bodyPr wrap="square" rtlCol="0">
                  <a:spAutoFit/>
                </a:bodyPr>
                <a:lstStyle/>
                <a:p>
                  <a:r>
                    <a:rPr lang="en-US" dirty="0">
                      <a:solidFill>
                        <a:schemeClr val="bg1"/>
                      </a:solidFill>
                    </a:rPr>
                    <a:t>Final Sealing </a:t>
                  </a:r>
                </a:p>
              </p:txBody>
            </p:sp>
          </p:grpSp>
          <p:grpSp>
            <p:nvGrpSpPr>
              <p:cNvPr id="98" name="Group 27">
                <a:extLst>
                  <a:ext uri="{FF2B5EF4-FFF2-40B4-BE49-F238E27FC236}">
                    <a16:creationId xmlns:a16="http://schemas.microsoft.com/office/drawing/2014/main" id="{54024D03-7E95-4149-8579-453F68165B12}"/>
                  </a:ext>
                </a:extLst>
              </p:cNvPr>
              <p:cNvGrpSpPr/>
              <p:nvPr/>
            </p:nvGrpSpPr>
            <p:grpSpPr>
              <a:xfrm>
                <a:off x="9093110" y="4473350"/>
                <a:ext cx="2273918" cy="1883255"/>
                <a:chOff x="3019121" y="4153678"/>
                <a:chExt cx="2273918" cy="1883255"/>
              </a:xfrm>
            </p:grpSpPr>
            <p:pic>
              <p:nvPicPr>
                <p:cNvPr id="112" name="Picture 41">
                  <a:extLst>
                    <a:ext uri="{FF2B5EF4-FFF2-40B4-BE49-F238E27FC236}">
                      <a16:creationId xmlns:a16="http://schemas.microsoft.com/office/drawing/2014/main" id="{C696A8E3-3FE0-4296-80A6-7532E5B7D88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019121" y="4523965"/>
                  <a:ext cx="2273918" cy="1512968"/>
                </a:xfrm>
                <a:prstGeom prst="rect">
                  <a:avLst/>
                </a:prstGeom>
              </p:spPr>
            </p:pic>
            <p:sp>
              <p:nvSpPr>
                <p:cNvPr id="113" name="TextBox 42">
                  <a:extLst>
                    <a:ext uri="{FF2B5EF4-FFF2-40B4-BE49-F238E27FC236}">
                      <a16:creationId xmlns:a16="http://schemas.microsoft.com/office/drawing/2014/main" id="{540B82AF-8C56-484E-8A9C-5ECAA7461A2F}"/>
                    </a:ext>
                  </a:extLst>
                </p:cNvPr>
                <p:cNvSpPr txBox="1"/>
                <p:nvPr/>
              </p:nvSpPr>
              <p:spPr>
                <a:xfrm>
                  <a:off x="3342956" y="4153678"/>
                  <a:ext cx="1808770" cy="352258"/>
                </a:xfrm>
                <a:prstGeom prst="rect">
                  <a:avLst/>
                </a:prstGeom>
                <a:noFill/>
              </p:spPr>
              <p:txBody>
                <a:bodyPr wrap="square" rtlCol="0">
                  <a:spAutoFit/>
                </a:bodyPr>
                <a:lstStyle/>
                <a:p>
                  <a:r>
                    <a:rPr lang="en-US" dirty="0">
                      <a:solidFill>
                        <a:schemeClr val="bg1"/>
                      </a:solidFill>
                    </a:rPr>
                    <a:t>Primary sealing</a:t>
                  </a:r>
                </a:p>
              </p:txBody>
            </p:sp>
          </p:grpSp>
          <p:grpSp>
            <p:nvGrpSpPr>
              <p:cNvPr id="99" name="Group 28">
                <a:extLst>
                  <a:ext uri="{FF2B5EF4-FFF2-40B4-BE49-F238E27FC236}">
                    <a16:creationId xmlns:a16="http://schemas.microsoft.com/office/drawing/2014/main" id="{0DB3BEE1-BAAB-402A-9308-69902F957CD2}"/>
                  </a:ext>
                </a:extLst>
              </p:cNvPr>
              <p:cNvGrpSpPr/>
              <p:nvPr/>
            </p:nvGrpSpPr>
            <p:grpSpPr>
              <a:xfrm>
                <a:off x="3677768" y="1779593"/>
                <a:ext cx="4766249" cy="2143503"/>
                <a:chOff x="6087918" y="4171724"/>
                <a:chExt cx="4766249" cy="2143503"/>
              </a:xfrm>
            </p:grpSpPr>
            <p:pic>
              <p:nvPicPr>
                <p:cNvPr id="110" name="Picture 39">
                  <a:extLst>
                    <a:ext uri="{FF2B5EF4-FFF2-40B4-BE49-F238E27FC236}">
                      <a16:creationId xmlns:a16="http://schemas.microsoft.com/office/drawing/2014/main" id="{8095307C-389A-420C-8C81-3E986DC3ED7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565528" y="4792544"/>
                  <a:ext cx="2288639" cy="1522683"/>
                </a:xfrm>
                <a:prstGeom prst="rect">
                  <a:avLst/>
                </a:prstGeom>
              </p:spPr>
            </p:pic>
            <p:sp>
              <p:nvSpPr>
                <p:cNvPr id="111" name="TextBox 40">
                  <a:extLst>
                    <a:ext uri="{FF2B5EF4-FFF2-40B4-BE49-F238E27FC236}">
                      <a16:creationId xmlns:a16="http://schemas.microsoft.com/office/drawing/2014/main" id="{60CC376E-36D7-42CB-A03D-3C153DEB04F9}"/>
                    </a:ext>
                  </a:extLst>
                </p:cNvPr>
                <p:cNvSpPr txBox="1"/>
                <p:nvPr/>
              </p:nvSpPr>
              <p:spPr>
                <a:xfrm>
                  <a:off x="6087918" y="4171724"/>
                  <a:ext cx="1445640" cy="352258"/>
                </a:xfrm>
                <a:prstGeom prst="rect">
                  <a:avLst/>
                </a:prstGeom>
                <a:noFill/>
              </p:spPr>
              <p:txBody>
                <a:bodyPr wrap="square" rtlCol="0">
                  <a:spAutoFit/>
                </a:bodyPr>
                <a:lstStyle/>
                <a:p>
                  <a:r>
                    <a:rPr lang="en-US" dirty="0">
                      <a:solidFill>
                        <a:schemeClr val="bg1"/>
                      </a:solidFill>
                    </a:rPr>
                    <a:t>Stacking </a:t>
                  </a:r>
                </a:p>
              </p:txBody>
            </p:sp>
          </p:grpSp>
          <p:grpSp>
            <p:nvGrpSpPr>
              <p:cNvPr id="100" name="Group 29">
                <a:extLst>
                  <a:ext uri="{FF2B5EF4-FFF2-40B4-BE49-F238E27FC236}">
                    <a16:creationId xmlns:a16="http://schemas.microsoft.com/office/drawing/2014/main" id="{D757EA5A-B6DD-427E-BC30-DBD2108AB2E7}"/>
                  </a:ext>
                </a:extLst>
              </p:cNvPr>
              <p:cNvGrpSpPr/>
              <p:nvPr/>
            </p:nvGrpSpPr>
            <p:grpSpPr>
              <a:xfrm>
                <a:off x="3158240" y="4479483"/>
                <a:ext cx="2321579" cy="1841222"/>
                <a:chOff x="8480080" y="4212492"/>
                <a:chExt cx="2321579" cy="1841222"/>
              </a:xfrm>
            </p:grpSpPr>
            <p:pic>
              <p:nvPicPr>
                <p:cNvPr id="108" name="Picture 37">
                  <a:extLst>
                    <a:ext uri="{FF2B5EF4-FFF2-40B4-BE49-F238E27FC236}">
                      <a16:creationId xmlns:a16="http://schemas.microsoft.com/office/drawing/2014/main" id="{0AB5A7EA-5200-47B1-9BB6-F40A4C2DAB51}"/>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80080" y="4509212"/>
                  <a:ext cx="2321579" cy="1544502"/>
                </a:xfrm>
                <a:prstGeom prst="rect">
                  <a:avLst/>
                </a:prstGeom>
              </p:spPr>
            </p:pic>
            <p:sp>
              <p:nvSpPr>
                <p:cNvPr id="109" name="TextBox 38">
                  <a:extLst>
                    <a:ext uri="{FF2B5EF4-FFF2-40B4-BE49-F238E27FC236}">
                      <a16:creationId xmlns:a16="http://schemas.microsoft.com/office/drawing/2014/main" id="{8926CC54-5B5C-43B1-AC15-D924C01D955C}"/>
                    </a:ext>
                  </a:extLst>
                </p:cNvPr>
                <p:cNvSpPr txBox="1"/>
                <p:nvPr/>
              </p:nvSpPr>
              <p:spPr>
                <a:xfrm>
                  <a:off x="8794387" y="4212492"/>
                  <a:ext cx="1808770" cy="616452"/>
                </a:xfrm>
                <a:prstGeom prst="rect">
                  <a:avLst/>
                </a:prstGeom>
                <a:noFill/>
              </p:spPr>
              <p:txBody>
                <a:bodyPr wrap="square" rtlCol="0">
                  <a:spAutoFit/>
                </a:bodyPr>
                <a:lstStyle/>
                <a:p>
                  <a:r>
                    <a:rPr lang="en-US" dirty="0">
                      <a:solidFill>
                        <a:schemeClr val="bg1"/>
                      </a:solidFill>
                    </a:rPr>
                    <a:t>Electrolyte Filling</a:t>
                  </a:r>
                </a:p>
              </p:txBody>
            </p:sp>
          </p:grpSp>
          <p:sp>
            <p:nvSpPr>
              <p:cNvPr id="101" name="Right Arrow 29">
                <a:extLst>
                  <a:ext uri="{FF2B5EF4-FFF2-40B4-BE49-F238E27FC236}">
                    <a16:creationId xmlns:a16="http://schemas.microsoft.com/office/drawing/2014/main" id="{BCB5EEDA-E6A9-48E5-9E9C-E1B271A7ABDA}"/>
                  </a:ext>
                </a:extLst>
              </p:cNvPr>
              <p:cNvSpPr/>
              <p:nvPr/>
            </p:nvSpPr>
            <p:spPr>
              <a:xfrm>
                <a:off x="2578166" y="2993654"/>
                <a:ext cx="566815" cy="168101"/>
              </a:xfrm>
              <a:prstGeom prst="rightArrow">
                <a:avLst/>
              </a:prstGeom>
              <a:solidFill>
                <a:srgbClr val="46505A"/>
              </a:solidFill>
              <a:ln>
                <a:solidFill>
                  <a:srgbClr val="46505A"/>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solidFill>
                    <a:schemeClr val="bg1"/>
                  </a:solidFill>
                </a:endParaRPr>
              </a:p>
            </p:txBody>
          </p:sp>
          <p:sp>
            <p:nvSpPr>
              <p:cNvPr id="102" name="Right Arrow 30">
                <a:extLst>
                  <a:ext uri="{FF2B5EF4-FFF2-40B4-BE49-F238E27FC236}">
                    <a16:creationId xmlns:a16="http://schemas.microsoft.com/office/drawing/2014/main" id="{323B04E5-D85E-44A3-94F4-8471997BF312}"/>
                  </a:ext>
                </a:extLst>
              </p:cNvPr>
              <p:cNvSpPr/>
              <p:nvPr/>
            </p:nvSpPr>
            <p:spPr>
              <a:xfrm>
                <a:off x="5549011" y="3042659"/>
                <a:ext cx="566815" cy="168101"/>
              </a:xfrm>
              <a:prstGeom prst="rightArrow">
                <a:avLst/>
              </a:prstGeom>
              <a:solidFill>
                <a:srgbClr val="46505A"/>
              </a:solidFill>
              <a:ln>
                <a:solidFill>
                  <a:srgbClr val="46505A"/>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sp>
            <p:nvSpPr>
              <p:cNvPr id="103" name="Right Arrow 31">
                <a:extLst>
                  <a:ext uri="{FF2B5EF4-FFF2-40B4-BE49-F238E27FC236}">
                    <a16:creationId xmlns:a16="http://schemas.microsoft.com/office/drawing/2014/main" id="{AECAD2AE-0CBA-44F6-A75E-CD746327687C}"/>
                  </a:ext>
                </a:extLst>
              </p:cNvPr>
              <p:cNvSpPr/>
              <p:nvPr/>
            </p:nvSpPr>
            <p:spPr>
              <a:xfrm>
                <a:off x="8495720" y="3058106"/>
                <a:ext cx="566815" cy="168101"/>
              </a:xfrm>
              <a:prstGeom prst="rightArrow">
                <a:avLst/>
              </a:prstGeom>
              <a:solidFill>
                <a:srgbClr val="46505A"/>
              </a:solidFill>
              <a:ln>
                <a:solidFill>
                  <a:srgbClr val="46505A"/>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sp>
            <p:nvSpPr>
              <p:cNvPr id="104" name="Curved Left Arrow 32">
                <a:extLst>
                  <a:ext uri="{FF2B5EF4-FFF2-40B4-BE49-F238E27FC236}">
                    <a16:creationId xmlns:a16="http://schemas.microsoft.com/office/drawing/2014/main" id="{6AEC7CF7-EC13-4466-91B9-FA9C34E653D6}"/>
                  </a:ext>
                </a:extLst>
              </p:cNvPr>
              <p:cNvSpPr/>
              <p:nvPr/>
            </p:nvSpPr>
            <p:spPr>
              <a:xfrm>
                <a:off x="11412322" y="3393989"/>
                <a:ext cx="634314" cy="1787611"/>
              </a:xfrm>
              <a:prstGeom prst="curvedLeftArrow">
                <a:avLst/>
              </a:prstGeom>
              <a:solidFill>
                <a:srgbClr val="46505A"/>
              </a:solidFill>
              <a:ln>
                <a:solidFill>
                  <a:srgbClr val="46505A"/>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sp>
            <p:nvSpPr>
              <p:cNvPr id="105" name="Right Arrow 33">
                <a:extLst>
                  <a:ext uri="{FF2B5EF4-FFF2-40B4-BE49-F238E27FC236}">
                    <a16:creationId xmlns:a16="http://schemas.microsoft.com/office/drawing/2014/main" id="{F9F8401E-A056-45D0-BB62-33D9D0A6B729}"/>
                  </a:ext>
                </a:extLst>
              </p:cNvPr>
              <p:cNvSpPr/>
              <p:nvPr/>
            </p:nvSpPr>
            <p:spPr>
              <a:xfrm rot="10800000">
                <a:off x="8470628" y="5516070"/>
                <a:ext cx="566815" cy="168101"/>
              </a:xfrm>
              <a:prstGeom prst="rightArrow">
                <a:avLst/>
              </a:prstGeom>
              <a:solidFill>
                <a:srgbClr val="46505A"/>
              </a:solidFill>
              <a:ln>
                <a:solidFill>
                  <a:srgbClr val="46505A"/>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sp>
            <p:nvSpPr>
              <p:cNvPr id="106" name="Right Arrow 34">
                <a:extLst>
                  <a:ext uri="{FF2B5EF4-FFF2-40B4-BE49-F238E27FC236}">
                    <a16:creationId xmlns:a16="http://schemas.microsoft.com/office/drawing/2014/main" id="{4EE4F537-007F-4B13-AEAC-1D2444140EE8}"/>
                  </a:ext>
                </a:extLst>
              </p:cNvPr>
              <p:cNvSpPr/>
              <p:nvPr/>
            </p:nvSpPr>
            <p:spPr>
              <a:xfrm rot="10800000">
                <a:off x="5510543" y="5569470"/>
                <a:ext cx="566815" cy="168101"/>
              </a:xfrm>
              <a:prstGeom prst="rightArrow">
                <a:avLst/>
              </a:prstGeom>
              <a:solidFill>
                <a:srgbClr val="46505A"/>
              </a:solidFill>
              <a:ln>
                <a:solidFill>
                  <a:srgbClr val="46505A"/>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sp>
            <p:nvSpPr>
              <p:cNvPr id="107" name="Right Arrow 35">
                <a:extLst>
                  <a:ext uri="{FF2B5EF4-FFF2-40B4-BE49-F238E27FC236}">
                    <a16:creationId xmlns:a16="http://schemas.microsoft.com/office/drawing/2014/main" id="{C471B7BB-5F91-4CF5-8C9E-3F19E5BA9C91}"/>
                  </a:ext>
                </a:extLst>
              </p:cNvPr>
              <p:cNvSpPr/>
              <p:nvPr/>
            </p:nvSpPr>
            <p:spPr>
              <a:xfrm rot="10800000">
                <a:off x="2523718" y="5548454"/>
                <a:ext cx="566815" cy="168101"/>
              </a:xfrm>
              <a:prstGeom prst="rightArrow">
                <a:avLst/>
              </a:prstGeom>
              <a:solidFill>
                <a:srgbClr val="46505A"/>
              </a:solidFill>
              <a:ln>
                <a:solidFill>
                  <a:srgbClr val="46505A"/>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solidFill>
                    <a:schemeClr val="bg1"/>
                  </a:solidFill>
                </a:endParaRPr>
              </a:p>
            </p:txBody>
          </p:sp>
        </p:grpSp>
        <p:sp>
          <p:nvSpPr>
            <p:cNvPr id="85" name="TextBox 52">
              <a:extLst>
                <a:ext uri="{FF2B5EF4-FFF2-40B4-BE49-F238E27FC236}">
                  <a16:creationId xmlns:a16="http://schemas.microsoft.com/office/drawing/2014/main" id="{31923EF3-168C-4AC6-9C00-217BC5FF996D}"/>
                </a:ext>
              </a:extLst>
            </p:cNvPr>
            <p:cNvSpPr txBox="1"/>
            <p:nvPr/>
          </p:nvSpPr>
          <p:spPr>
            <a:xfrm>
              <a:off x="349093" y="1819880"/>
              <a:ext cx="1904061" cy="369332"/>
            </a:xfrm>
            <a:prstGeom prst="rect">
              <a:avLst/>
            </a:prstGeom>
            <a:noFill/>
          </p:spPr>
          <p:txBody>
            <a:bodyPr wrap="square" rtlCol="0">
              <a:spAutoFit/>
            </a:bodyPr>
            <a:lstStyle/>
            <a:p>
              <a:pPr algn="ctr"/>
              <a:r>
                <a:rPr lang="cs-CZ" b="1" dirty="0">
                  <a:solidFill>
                    <a:schemeClr val="bg2">
                      <a:lumMod val="10000"/>
                    </a:schemeClr>
                  </a:solidFill>
                  <a:latin typeface="Segoe UI" panose="020B0502040204020203" pitchFamily="34" charset="0"/>
                  <a:cs typeface="Segoe UI" panose="020B0502040204020203" pitchFamily="34" charset="0"/>
                </a:rPr>
                <a:t>Tvarování obalu</a:t>
              </a:r>
              <a:endParaRPr lang="en-US" b="1" dirty="0">
                <a:solidFill>
                  <a:schemeClr val="bg2">
                    <a:lumMod val="10000"/>
                  </a:schemeClr>
                </a:solidFill>
                <a:latin typeface="Segoe UI" panose="020B0502040204020203" pitchFamily="34" charset="0"/>
                <a:cs typeface="Segoe UI" panose="020B0502040204020203" pitchFamily="34" charset="0"/>
              </a:endParaRPr>
            </a:p>
          </p:txBody>
        </p:sp>
        <p:sp>
          <p:nvSpPr>
            <p:cNvPr id="86" name="TextBox 50">
              <a:extLst>
                <a:ext uri="{FF2B5EF4-FFF2-40B4-BE49-F238E27FC236}">
                  <a16:creationId xmlns:a16="http://schemas.microsoft.com/office/drawing/2014/main" id="{B9DBB782-81CD-4ADD-83DD-151CE3784FB1}"/>
                </a:ext>
              </a:extLst>
            </p:cNvPr>
            <p:cNvSpPr txBox="1"/>
            <p:nvPr/>
          </p:nvSpPr>
          <p:spPr>
            <a:xfrm>
              <a:off x="3372461" y="1811313"/>
              <a:ext cx="1856979" cy="369332"/>
            </a:xfrm>
            <a:prstGeom prst="rect">
              <a:avLst/>
            </a:prstGeom>
            <a:noFill/>
          </p:spPr>
          <p:txBody>
            <a:bodyPr wrap="square" rtlCol="0">
              <a:spAutoFit/>
            </a:bodyPr>
            <a:lstStyle/>
            <a:p>
              <a:pPr algn="ctr"/>
              <a:r>
                <a:rPr lang="cs-CZ" b="1" dirty="0">
                  <a:solidFill>
                    <a:schemeClr val="bg2">
                      <a:lumMod val="10000"/>
                    </a:schemeClr>
                  </a:solidFill>
                  <a:latin typeface="Segoe UI" panose="020B0502040204020203" pitchFamily="34" charset="0"/>
                  <a:cs typeface="Segoe UI" panose="020B0502040204020203" pitchFamily="34" charset="0"/>
                </a:rPr>
                <a:t>Vysekávání</a:t>
              </a:r>
              <a:endParaRPr lang="en-US" b="1" dirty="0">
                <a:solidFill>
                  <a:schemeClr val="bg2">
                    <a:lumMod val="10000"/>
                  </a:schemeClr>
                </a:solidFill>
                <a:latin typeface="Segoe UI" panose="020B0502040204020203" pitchFamily="34" charset="0"/>
                <a:cs typeface="Segoe UI" panose="020B0502040204020203" pitchFamily="34" charset="0"/>
              </a:endParaRPr>
            </a:p>
          </p:txBody>
        </p:sp>
        <p:sp>
          <p:nvSpPr>
            <p:cNvPr id="87" name="TextBox 48">
              <a:extLst>
                <a:ext uri="{FF2B5EF4-FFF2-40B4-BE49-F238E27FC236}">
                  <a16:creationId xmlns:a16="http://schemas.microsoft.com/office/drawing/2014/main" id="{F7CA792D-767D-4924-B74D-1CC0A158B6DB}"/>
                </a:ext>
              </a:extLst>
            </p:cNvPr>
            <p:cNvSpPr txBox="1"/>
            <p:nvPr/>
          </p:nvSpPr>
          <p:spPr>
            <a:xfrm>
              <a:off x="9401591" y="1765953"/>
              <a:ext cx="1484740" cy="369332"/>
            </a:xfrm>
            <a:prstGeom prst="rect">
              <a:avLst/>
            </a:prstGeom>
            <a:noFill/>
          </p:spPr>
          <p:txBody>
            <a:bodyPr wrap="square" rtlCol="0">
              <a:spAutoFit/>
            </a:bodyPr>
            <a:lstStyle/>
            <a:p>
              <a:pPr algn="ctr"/>
              <a:r>
                <a:rPr lang="cs-CZ" b="1" dirty="0">
                  <a:solidFill>
                    <a:schemeClr val="bg2">
                      <a:lumMod val="10000"/>
                    </a:schemeClr>
                  </a:solidFill>
                  <a:latin typeface="Segoe UI" panose="020B0502040204020203" pitchFamily="34" charset="0"/>
                  <a:cs typeface="Segoe UI" panose="020B0502040204020203" pitchFamily="34" charset="0"/>
                </a:rPr>
                <a:t>Svařování</a:t>
              </a:r>
              <a:endParaRPr lang="en-US" b="1" dirty="0">
                <a:solidFill>
                  <a:schemeClr val="bg2">
                    <a:lumMod val="10000"/>
                  </a:schemeClr>
                </a:solidFill>
                <a:latin typeface="Segoe UI" panose="020B0502040204020203" pitchFamily="34" charset="0"/>
                <a:cs typeface="Segoe UI" panose="020B0502040204020203" pitchFamily="34" charset="0"/>
              </a:endParaRPr>
            </a:p>
          </p:txBody>
        </p:sp>
        <p:sp>
          <p:nvSpPr>
            <p:cNvPr id="88" name="TextBox 46">
              <a:extLst>
                <a:ext uri="{FF2B5EF4-FFF2-40B4-BE49-F238E27FC236}">
                  <a16:creationId xmlns:a16="http://schemas.microsoft.com/office/drawing/2014/main" id="{50D31BAF-344A-4B0E-990D-F7D07C4F58BC}"/>
                </a:ext>
              </a:extLst>
            </p:cNvPr>
            <p:cNvSpPr txBox="1"/>
            <p:nvPr/>
          </p:nvSpPr>
          <p:spPr>
            <a:xfrm>
              <a:off x="6160097" y="4065097"/>
              <a:ext cx="2563883" cy="646331"/>
            </a:xfrm>
            <a:prstGeom prst="rect">
              <a:avLst/>
            </a:prstGeom>
            <a:noFill/>
          </p:spPr>
          <p:txBody>
            <a:bodyPr wrap="square" rtlCol="0">
              <a:spAutoFit/>
            </a:bodyPr>
            <a:lstStyle/>
            <a:p>
              <a:pPr algn="ctr"/>
              <a:r>
                <a:rPr lang="cs-CZ" b="1" dirty="0">
                  <a:solidFill>
                    <a:schemeClr val="bg2">
                      <a:lumMod val="10000"/>
                    </a:schemeClr>
                  </a:solidFill>
                  <a:latin typeface="Segoe UI" panose="020B0502040204020203" pitchFamily="34" charset="0"/>
                  <a:cs typeface="Segoe UI" panose="020B0502040204020203" pitchFamily="34" charset="0"/>
                </a:rPr>
                <a:t>Kontrolovaná atmosféra/ prostředí</a:t>
              </a:r>
              <a:endParaRPr lang="en-US" b="1" dirty="0">
                <a:solidFill>
                  <a:schemeClr val="bg2">
                    <a:lumMod val="10000"/>
                  </a:schemeClr>
                </a:solidFill>
                <a:latin typeface="Segoe UI" panose="020B0502040204020203" pitchFamily="34" charset="0"/>
                <a:cs typeface="Segoe UI" panose="020B0502040204020203" pitchFamily="34" charset="0"/>
              </a:endParaRPr>
            </a:p>
          </p:txBody>
        </p:sp>
        <p:sp>
          <p:nvSpPr>
            <p:cNvPr id="89" name="TextBox 44">
              <a:extLst>
                <a:ext uri="{FF2B5EF4-FFF2-40B4-BE49-F238E27FC236}">
                  <a16:creationId xmlns:a16="http://schemas.microsoft.com/office/drawing/2014/main" id="{1610F8BC-A60E-4BA9-A98B-518A13608DEE}"/>
                </a:ext>
              </a:extLst>
            </p:cNvPr>
            <p:cNvSpPr txBox="1"/>
            <p:nvPr/>
          </p:nvSpPr>
          <p:spPr>
            <a:xfrm>
              <a:off x="249383" y="4273208"/>
              <a:ext cx="2290704" cy="369332"/>
            </a:xfrm>
            <a:prstGeom prst="rect">
              <a:avLst/>
            </a:prstGeom>
            <a:noFill/>
          </p:spPr>
          <p:txBody>
            <a:bodyPr wrap="square" rtlCol="0">
              <a:spAutoFit/>
            </a:bodyPr>
            <a:lstStyle/>
            <a:p>
              <a:pPr algn="ctr"/>
              <a:r>
                <a:rPr lang="cs-CZ" b="1" dirty="0">
                  <a:solidFill>
                    <a:schemeClr val="bg2">
                      <a:lumMod val="10000"/>
                    </a:schemeClr>
                  </a:solidFill>
                  <a:latin typeface="Segoe UI" panose="020B0502040204020203" pitchFamily="34" charset="0"/>
                  <a:cs typeface="Segoe UI" panose="020B0502040204020203" pitchFamily="34" charset="0"/>
                </a:rPr>
                <a:t>Finální utěsnění</a:t>
              </a:r>
              <a:endParaRPr lang="en-US" b="1" dirty="0">
                <a:solidFill>
                  <a:schemeClr val="bg2">
                    <a:lumMod val="10000"/>
                  </a:schemeClr>
                </a:solidFill>
                <a:latin typeface="Segoe UI" panose="020B0502040204020203" pitchFamily="34" charset="0"/>
                <a:cs typeface="Segoe UI" panose="020B0502040204020203" pitchFamily="34" charset="0"/>
              </a:endParaRPr>
            </a:p>
          </p:txBody>
        </p:sp>
        <p:sp>
          <p:nvSpPr>
            <p:cNvPr id="90" name="TextBox 42">
              <a:extLst>
                <a:ext uri="{FF2B5EF4-FFF2-40B4-BE49-F238E27FC236}">
                  <a16:creationId xmlns:a16="http://schemas.microsoft.com/office/drawing/2014/main" id="{3EBB9851-3B03-4FE9-B6AB-19303918D6CC}"/>
                </a:ext>
              </a:extLst>
            </p:cNvPr>
            <p:cNvSpPr txBox="1"/>
            <p:nvPr/>
          </p:nvSpPr>
          <p:spPr>
            <a:xfrm>
              <a:off x="9145737" y="4203535"/>
              <a:ext cx="2163180" cy="369332"/>
            </a:xfrm>
            <a:prstGeom prst="rect">
              <a:avLst/>
            </a:prstGeom>
            <a:noFill/>
          </p:spPr>
          <p:txBody>
            <a:bodyPr wrap="square" rtlCol="0">
              <a:spAutoFit/>
            </a:bodyPr>
            <a:lstStyle/>
            <a:p>
              <a:pPr algn="ctr"/>
              <a:r>
                <a:rPr lang="en-US" b="1" dirty="0">
                  <a:solidFill>
                    <a:schemeClr val="bg2">
                      <a:lumMod val="10000"/>
                    </a:schemeClr>
                  </a:solidFill>
                  <a:latin typeface="Segoe UI" panose="020B0502040204020203" pitchFamily="34" charset="0"/>
                  <a:cs typeface="Segoe UI" panose="020B0502040204020203" pitchFamily="34" charset="0"/>
                </a:rPr>
                <a:t>Prim</a:t>
              </a:r>
              <a:r>
                <a:rPr lang="cs-CZ" b="1" dirty="0" err="1">
                  <a:solidFill>
                    <a:schemeClr val="bg2">
                      <a:lumMod val="10000"/>
                    </a:schemeClr>
                  </a:solidFill>
                  <a:latin typeface="Segoe UI" panose="020B0502040204020203" pitchFamily="34" charset="0"/>
                  <a:cs typeface="Segoe UI" panose="020B0502040204020203" pitchFamily="34" charset="0"/>
                </a:rPr>
                <a:t>ární</a:t>
              </a:r>
              <a:r>
                <a:rPr lang="cs-CZ" b="1" dirty="0">
                  <a:solidFill>
                    <a:schemeClr val="bg2">
                      <a:lumMod val="10000"/>
                    </a:schemeClr>
                  </a:solidFill>
                  <a:latin typeface="Segoe UI" panose="020B0502040204020203" pitchFamily="34" charset="0"/>
                  <a:cs typeface="Segoe UI" panose="020B0502040204020203" pitchFamily="34" charset="0"/>
                </a:rPr>
                <a:t> utěsnění</a:t>
              </a:r>
              <a:endParaRPr lang="en-US" b="1" dirty="0">
                <a:solidFill>
                  <a:schemeClr val="bg2">
                    <a:lumMod val="10000"/>
                  </a:schemeClr>
                </a:solidFill>
                <a:latin typeface="Segoe UI" panose="020B0502040204020203" pitchFamily="34" charset="0"/>
                <a:cs typeface="Segoe UI" panose="020B0502040204020203" pitchFamily="34" charset="0"/>
              </a:endParaRPr>
            </a:p>
          </p:txBody>
        </p:sp>
        <p:sp>
          <p:nvSpPr>
            <p:cNvPr id="91" name="TextBox 40">
              <a:extLst>
                <a:ext uri="{FF2B5EF4-FFF2-40B4-BE49-F238E27FC236}">
                  <a16:creationId xmlns:a16="http://schemas.microsoft.com/office/drawing/2014/main" id="{7CF4B265-7119-403D-AEAA-ABE1F11F3653}"/>
                </a:ext>
              </a:extLst>
            </p:cNvPr>
            <p:cNvSpPr txBox="1"/>
            <p:nvPr/>
          </p:nvSpPr>
          <p:spPr>
            <a:xfrm>
              <a:off x="6367694" y="1783496"/>
              <a:ext cx="1648486" cy="369332"/>
            </a:xfrm>
            <a:prstGeom prst="rect">
              <a:avLst/>
            </a:prstGeom>
            <a:noFill/>
          </p:spPr>
          <p:txBody>
            <a:bodyPr wrap="square" rtlCol="0">
              <a:spAutoFit/>
            </a:bodyPr>
            <a:lstStyle/>
            <a:p>
              <a:pPr algn="ctr"/>
              <a:r>
                <a:rPr lang="en-US" b="1" dirty="0">
                  <a:solidFill>
                    <a:schemeClr val="bg2">
                      <a:lumMod val="10000"/>
                    </a:schemeClr>
                  </a:solidFill>
                  <a:latin typeface="Segoe UI" panose="020B0502040204020203" pitchFamily="34" charset="0"/>
                  <a:cs typeface="Segoe UI" panose="020B0502040204020203" pitchFamily="34" charset="0"/>
                </a:rPr>
                <a:t>St</a:t>
              </a:r>
              <a:r>
                <a:rPr lang="cs-CZ" b="1" dirty="0" err="1">
                  <a:solidFill>
                    <a:schemeClr val="bg2">
                      <a:lumMod val="10000"/>
                    </a:schemeClr>
                  </a:solidFill>
                  <a:latin typeface="Segoe UI" panose="020B0502040204020203" pitchFamily="34" charset="0"/>
                  <a:cs typeface="Segoe UI" panose="020B0502040204020203" pitchFamily="34" charset="0"/>
                </a:rPr>
                <a:t>ohování</a:t>
              </a:r>
              <a:r>
                <a:rPr lang="en-US" b="1" dirty="0">
                  <a:solidFill>
                    <a:schemeClr val="bg2">
                      <a:lumMod val="10000"/>
                    </a:schemeClr>
                  </a:solidFill>
                  <a:latin typeface="Segoe UI" panose="020B0502040204020203" pitchFamily="34" charset="0"/>
                  <a:cs typeface="Segoe UI" panose="020B0502040204020203" pitchFamily="34" charset="0"/>
                </a:rPr>
                <a:t> </a:t>
              </a:r>
            </a:p>
          </p:txBody>
        </p:sp>
        <p:sp>
          <p:nvSpPr>
            <p:cNvPr id="92" name="TextBox 38">
              <a:extLst>
                <a:ext uri="{FF2B5EF4-FFF2-40B4-BE49-F238E27FC236}">
                  <a16:creationId xmlns:a16="http://schemas.microsoft.com/office/drawing/2014/main" id="{02D3B714-5BC4-4EBB-9022-0189BDD2508A}"/>
                </a:ext>
              </a:extLst>
            </p:cNvPr>
            <p:cNvSpPr txBox="1"/>
            <p:nvPr/>
          </p:nvSpPr>
          <p:spPr>
            <a:xfrm>
              <a:off x="3472547" y="4065097"/>
              <a:ext cx="1808770" cy="646331"/>
            </a:xfrm>
            <a:prstGeom prst="rect">
              <a:avLst/>
            </a:prstGeom>
            <a:noFill/>
          </p:spPr>
          <p:txBody>
            <a:bodyPr wrap="square" rtlCol="0">
              <a:spAutoFit/>
            </a:bodyPr>
            <a:lstStyle/>
            <a:p>
              <a:pPr algn="ctr"/>
              <a:r>
                <a:rPr lang="cs-CZ" b="1" dirty="0">
                  <a:solidFill>
                    <a:schemeClr val="bg2">
                      <a:lumMod val="10000"/>
                    </a:schemeClr>
                  </a:solidFill>
                  <a:latin typeface="Segoe UI" panose="020B0502040204020203" pitchFamily="34" charset="0"/>
                  <a:cs typeface="Segoe UI" panose="020B0502040204020203" pitchFamily="34" charset="0"/>
                </a:rPr>
                <a:t>Plnění elektrolytem</a:t>
              </a:r>
              <a:endParaRPr lang="en-US" b="1" dirty="0">
                <a:solidFill>
                  <a:schemeClr val="bg2">
                    <a:lumMod val="10000"/>
                  </a:schemeClr>
                </a:solidFill>
                <a:latin typeface="Segoe UI" panose="020B0502040204020203" pitchFamily="34" charset="0"/>
                <a:cs typeface="Segoe UI" panose="020B0502040204020203" pitchFamily="34" charset="0"/>
              </a:endParaRPr>
            </a:p>
          </p:txBody>
        </p:sp>
      </p:grpSp>
    </p:spTree>
    <p:extLst>
      <p:ext uri="{BB962C8B-B14F-4D97-AF65-F5344CB8AC3E}">
        <p14:creationId xmlns:p14="http://schemas.microsoft.com/office/powerpoint/2010/main" val="78544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D794F5-C493-438A-978C-CC100C6C6791}"/>
              </a:ext>
            </a:extLst>
          </p:cNvPr>
          <p:cNvSpPr>
            <a:spLocks noGrp="1"/>
          </p:cNvSpPr>
          <p:nvPr>
            <p:ph type="title"/>
          </p:nvPr>
        </p:nvSpPr>
        <p:spPr/>
        <p:txBody>
          <a:bodyPr>
            <a:normAutofit/>
          </a:bodyPr>
          <a:lstStyle/>
          <a:p>
            <a:r>
              <a:rPr lang="cs-CZ" sz="3600" dirty="0">
                <a:solidFill>
                  <a:srgbClr val="34B232"/>
                </a:solidFill>
                <a:latin typeface="Segoe UI Black" panose="020B0A02040204020203" pitchFamily="34" charset="0"/>
                <a:ea typeface="Segoe UI Black" panose="020B0A02040204020203" pitchFamily="34" charset="0"/>
              </a:rPr>
              <a:t>Testování FVE (</a:t>
            </a:r>
            <a:r>
              <a:rPr lang="cs-CZ" sz="3600" dirty="0" smtClean="0">
                <a:solidFill>
                  <a:srgbClr val="34B232"/>
                </a:solidFill>
                <a:latin typeface="Segoe UI Black" panose="020B0A02040204020203" pitchFamily="34" charset="0"/>
                <a:ea typeface="Segoe UI Black" panose="020B0A02040204020203" pitchFamily="34" charset="0"/>
              </a:rPr>
              <a:t>U11)</a:t>
            </a:r>
            <a:endParaRPr lang="cs-CZ" sz="3600" dirty="0">
              <a:solidFill>
                <a:srgbClr val="34B232"/>
              </a:solidFill>
              <a:latin typeface="Segoe UI Black" panose="020B0A02040204020203" pitchFamily="34" charset="0"/>
              <a:ea typeface="Segoe UI Black" panose="020B0A02040204020203" pitchFamily="34" charset="0"/>
            </a:endParaRPr>
          </a:p>
        </p:txBody>
      </p:sp>
      <p:pic>
        <p:nvPicPr>
          <p:cNvPr id="9" name="Obrázek 7">
            <a:extLst>
              <a:ext uri="{FF2B5EF4-FFF2-40B4-BE49-F238E27FC236}">
                <a16:creationId xmlns:a16="http://schemas.microsoft.com/office/drawing/2014/main" id="{4DEE37EF-381D-4AF0-8DB5-269DEBFEECED}"/>
              </a:ext>
            </a:extLst>
          </p:cNvPr>
          <p:cNvPicPr>
            <a:picLocks noChangeAspect="1"/>
          </p:cNvPicPr>
          <p:nvPr/>
        </p:nvPicPr>
        <p:blipFill>
          <a:blip r:embed="rId2"/>
          <a:stretch>
            <a:fillRect/>
          </a:stretch>
        </p:blipFill>
        <p:spPr>
          <a:xfrm>
            <a:off x="469101" y="657646"/>
            <a:ext cx="545383" cy="740520"/>
          </a:xfrm>
          <a:prstGeom prst="rect">
            <a:avLst/>
          </a:prstGeom>
        </p:spPr>
      </p:pic>
      <p:sp>
        <p:nvSpPr>
          <p:cNvPr id="5" name="Content Placeholder 10">
            <a:extLst>
              <a:ext uri="{FF2B5EF4-FFF2-40B4-BE49-F238E27FC236}">
                <a16:creationId xmlns:a16="http://schemas.microsoft.com/office/drawing/2014/main" id="{0EF9EC23-0A0E-455A-AA8E-D3DCB0BA1F58}"/>
              </a:ext>
            </a:extLst>
          </p:cNvPr>
          <p:cNvSpPr>
            <a:spLocks noGrp="1"/>
          </p:cNvSpPr>
          <p:nvPr>
            <p:ph sz="half" idx="1"/>
          </p:nvPr>
        </p:nvSpPr>
        <p:spPr>
          <a:xfrm>
            <a:off x="843766" y="1776657"/>
            <a:ext cx="5120593" cy="4351338"/>
          </a:xfrm>
        </p:spPr>
        <p:txBody>
          <a:bodyPr>
            <a:normAutofit/>
          </a:bodyPr>
          <a:lstStyle/>
          <a:p>
            <a:pPr>
              <a:spcAft>
                <a:spcPts val="1800"/>
              </a:spcAft>
            </a:pPr>
            <a:r>
              <a:rPr lang="cs-CZ" sz="2200" b="1" dirty="0">
                <a:solidFill>
                  <a:schemeClr val="bg2">
                    <a:lumMod val="10000"/>
                  </a:schemeClr>
                </a:solidFill>
                <a:latin typeface="Segoe UI" panose="020B0502040204020203" pitchFamily="34" charset="0"/>
                <a:cs typeface="Segoe UI" panose="020B0502040204020203" pitchFamily="34" charset="0"/>
              </a:rPr>
              <a:t>Schéma zapojení testovací stanice FVE (v přípravě)</a:t>
            </a:r>
          </a:p>
          <a:p>
            <a:pPr>
              <a:spcAft>
                <a:spcPts val="1800"/>
              </a:spcAft>
            </a:pPr>
            <a:r>
              <a:rPr lang="cs-CZ" sz="2200" b="1" dirty="0">
                <a:solidFill>
                  <a:schemeClr val="bg2">
                    <a:lumMod val="10000"/>
                  </a:schemeClr>
                </a:solidFill>
                <a:latin typeface="Segoe UI" panose="020B0502040204020203" pitchFamily="34" charset="0"/>
                <a:cs typeface="Segoe UI" panose="020B0502040204020203" pitchFamily="34" charset="0"/>
              </a:rPr>
              <a:t>Dlouhodobé testování solárních panelů</a:t>
            </a:r>
          </a:p>
          <a:p>
            <a:pPr>
              <a:spcAft>
                <a:spcPts val="1800"/>
              </a:spcAft>
            </a:pPr>
            <a:r>
              <a:rPr lang="cs-CZ" sz="2200" b="1" dirty="0">
                <a:solidFill>
                  <a:schemeClr val="bg2">
                    <a:lumMod val="10000"/>
                  </a:schemeClr>
                </a:solidFill>
                <a:latin typeface="Segoe UI" panose="020B0502040204020203" pitchFamily="34" charset="0"/>
                <a:cs typeface="Segoe UI" panose="020B0502040204020203" pitchFamily="34" charset="0"/>
              </a:rPr>
              <a:t>Dlouhodobé testování energetických úložišť</a:t>
            </a:r>
          </a:p>
          <a:p>
            <a:pPr>
              <a:spcAft>
                <a:spcPts val="1800"/>
              </a:spcAft>
            </a:pPr>
            <a:r>
              <a:rPr lang="cs-CZ" sz="2200" b="1" dirty="0">
                <a:solidFill>
                  <a:schemeClr val="bg2">
                    <a:lumMod val="10000"/>
                  </a:schemeClr>
                </a:solidFill>
                <a:latin typeface="Segoe UI" panose="020B0502040204020203" pitchFamily="34" charset="0"/>
                <a:cs typeface="Segoe UI" panose="020B0502040204020203" pitchFamily="34" charset="0"/>
              </a:rPr>
              <a:t>Ověřování parametrů panelů </a:t>
            </a:r>
            <a:r>
              <a:rPr lang="cs-CZ" sz="2200" b="1" dirty="0" smtClean="0">
                <a:solidFill>
                  <a:schemeClr val="bg2">
                    <a:lumMod val="10000"/>
                  </a:schemeClr>
                </a:solidFill>
                <a:latin typeface="Segoe UI" panose="020B0502040204020203" pitchFamily="34" charset="0"/>
                <a:cs typeface="Segoe UI" panose="020B0502040204020203" pitchFamily="34" charset="0"/>
              </a:rPr>
              <a:t/>
            </a:r>
            <a:br>
              <a:rPr lang="cs-CZ" sz="2200" b="1" dirty="0" smtClean="0">
                <a:solidFill>
                  <a:schemeClr val="bg2">
                    <a:lumMod val="10000"/>
                  </a:schemeClr>
                </a:solidFill>
                <a:latin typeface="Segoe UI" panose="020B0502040204020203" pitchFamily="34" charset="0"/>
                <a:cs typeface="Segoe UI" panose="020B0502040204020203" pitchFamily="34" charset="0"/>
              </a:rPr>
            </a:br>
            <a:r>
              <a:rPr lang="cs-CZ" sz="2200" b="1" dirty="0" smtClean="0">
                <a:solidFill>
                  <a:schemeClr val="bg2">
                    <a:lumMod val="10000"/>
                  </a:schemeClr>
                </a:solidFill>
                <a:latin typeface="Segoe UI" panose="020B0502040204020203" pitchFamily="34" charset="0"/>
                <a:cs typeface="Segoe UI" panose="020B0502040204020203" pitchFamily="34" charset="0"/>
              </a:rPr>
              <a:t>a </a:t>
            </a:r>
            <a:r>
              <a:rPr lang="cs-CZ" sz="2200" b="1" dirty="0">
                <a:solidFill>
                  <a:schemeClr val="bg2">
                    <a:lumMod val="10000"/>
                  </a:schemeClr>
                </a:solidFill>
                <a:latin typeface="Segoe UI" panose="020B0502040204020203" pitchFamily="34" charset="0"/>
                <a:cs typeface="Segoe UI" panose="020B0502040204020203" pitchFamily="34" charset="0"/>
              </a:rPr>
              <a:t>baterií podle firemních </a:t>
            </a:r>
            <a:r>
              <a:rPr lang="cs-CZ" sz="2200" b="1" dirty="0" smtClean="0">
                <a:solidFill>
                  <a:schemeClr val="bg2">
                    <a:lumMod val="10000"/>
                  </a:schemeClr>
                </a:solidFill>
                <a:latin typeface="Segoe UI" panose="020B0502040204020203" pitchFamily="34" charset="0"/>
                <a:cs typeface="Segoe UI" panose="020B0502040204020203" pitchFamily="34" charset="0"/>
              </a:rPr>
              <a:t>certifikátů</a:t>
            </a:r>
            <a:endParaRPr lang="cs-CZ" sz="2200" b="1" dirty="0">
              <a:solidFill>
                <a:schemeClr val="bg2">
                  <a:lumMod val="10000"/>
                </a:schemeClr>
              </a:solidFill>
              <a:latin typeface="Segoe UI" panose="020B0502040204020203" pitchFamily="34" charset="0"/>
              <a:cs typeface="Segoe UI" panose="020B0502040204020203" pitchFamily="34" charset="0"/>
            </a:endParaRPr>
          </a:p>
        </p:txBody>
      </p:sp>
      <p:grpSp>
        <p:nvGrpSpPr>
          <p:cNvPr id="6" name="Skupina 5">
            <a:extLst>
              <a:ext uri="{FF2B5EF4-FFF2-40B4-BE49-F238E27FC236}">
                <a16:creationId xmlns:a16="http://schemas.microsoft.com/office/drawing/2014/main" id="{D6BC24A9-55E1-4D14-AD29-4DF4F3905E2F}"/>
              </a:ext>
            </a:extLst>
          </p:cNvPr>
          <p:cNvGrpSpPr/>
          <p:nvPr/>
        </p:nvGrpSpPr>
        <p:grpSpPr>
          <a:xfrm>
            <a:off x="6019800" y="509473"/>
            <a:ext cx="6248986" cy="5839054"/>
            <a:chOff x="5943014" y="657646"/>
            <a:chExt cx="6248986" cy="5839054"/>
          </a:xfrm>
        </p:grpSpPr>
        <p:grpSp>
          <p:nvGrpSpPr>
            <p:cNvPr id="3" name="Skupina 2">
              <a:extLst>
                <a:ext uri="{FF2B5EF4-FFF2-40B4-BE49-F238E27FC236}">
                  <a16:creationId xmlns:a16="http://schemas.microsoft.com/office/drawing/2014/main" id="{2F494F90-8E14-4BC2-B123-8BCB73008E15}"/>
                </a:ext>
              </a:extLst>
            </p:cNvPr>
            <p:cNvGrpSpPr>
              <a:grpSpLocks noChangeAspect="1"/>
            </p:cNvGrpSpPr>
            <p:nvPr/>
          </p:nvGrpSpPr>
          <p:grpSpPr>
            <a:xfrm>
              <a:off x="5943014" y="657646"/>
              <a:ext cx="6193545" cy="5839054"/>
              <a:chOff x="4917653" y="0"/>
              <a:chExt cx="7274347" cy="6858000"/>
            </a:xfrm>
          </p:grpSpPr>
          <p:pic>
            <p:nvPicPr>
              <p:cNvPr id="8" name="Picture 7">
                <a:extLst>
                  <a:ext uri="{FF2B5EF4-FFF2-40B4-BE49-F238E27FC236}">
                    <a16:creationId xmlns:a16="http://schemas.microsoft.com/office/drawing/2014/main" id="{05023666-1DA5-4E7D-89CB-1EB2B1BD679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17653" y="0"/>
                <a:ext cx="7274347" cy="6858000"/>
              </a:xfrm>
              <a:prstGeom prst="rect">
                <a:avLst/>
              </a:prstGeom>
            </p:spPr>
          </p:pic>
          <p:sp>
            <p:nvSpPr>
              <p:cNvPr id="2" name="Obdélník 1">
                <a:extLst>
                  <a:ext uri="{FF2B5EF4-FFF2-40B4-BE49-F238E27FC236}">
                    <a16:creationId xmlns:a16="http://schemas.microsoft.com/office/drawing/2014/main" id="{7452ECAB-6A59-45E8-B036-82CED0F2401D}"/>
                  </a:ext>
                </a:extLst>
              </p:cNvPr>
              <p:cNvSpPr/>
              <p:nvPr/>
            </p:nvSpPr>
            <p:spPr>
              <a:xfrm>
                <a:off x="10341204" y="65988"/>
                <a:ext cx="1557979" cy="20361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7" name="Obdélník 6">
                <a:extLst>
                  <a:ext uri="{FF2B5EF4-FFF2-40B4-BE49-F238E27FC236}">
                    <a16:creationId xmlns:a16="http://schemas.microsoft.com/office/drawing/2014/main" id="{07E26FA5-2026-4AE2-9129-387A564CD36D}"/>
                  </a:ext>
                </a:extLst>
              </p:cNvPr>
              <p:cNvSpPr/>
              <p:nvPr/>
            </p:nvSpPr>
            <p:spPr>
              <a:xfrm>
                <a:off x="9922969" y="5380038"/>
                <a:ext cx="2213256" cy="14779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10" name="Obdélník 9">
              <a:extLst>
                <a:ext uri="{FF2B5EF4-FFF2-40B4-BE49-F238E27FC236}">
                  <a16:creationId xmlns:a16="http://schemas.microsoft.com/office/drawing/2014/main" id="{39ADBE09-EB04-4D0F-B5B6-4627AABBA8AE}"/>
                </a:ext>
              </a:extLst>
            </p:cNvPr>
            <p:cNvSpPr/>
            <p:nvPr/>
          </p:nvSpPr>
          <p:spPr>
            <a:xfrm>
              <a:off x="11651530" y="3866356"/>
              <a:ext cx="540470" cy="17336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Tree>
    <p:extLst>
      <p:ext uri="{BB962C8B-B14F-4D97-AF65-F5344CB8AC3E}">
        <p14:creationId xmlns:p14="http://schemas.microsoft.com/office/powerpoint/2010/main" val="2827052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014483" y="365125"/>
            <a:ext cx="10755021" cy="1245961"/>
          </a:xfrm>
        </p:spPr>
        <p:txBody>
          <a:bodyPr>
            <a:noAutofit/>
          </a:bodyPr>
          <a:lstStyle/>
          <a:p>
            <a:r>
              <a:rPr lang="cs-CZ" sz="3600" b="0"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Členství v mezinárodních organizacích zabývajících se ENERGETIKOU</a:t>
            </a:r>
            <a:endParaRPr lang="en-US" sz="3600" b="0" dirty="0">
              <a:solidFill>
                <a:srgbClr val="34B232"/>
              </a:solidFill>
              <a:latin typeface="Segoe UI Black" panose="020B0A02040204020203" pitchFamily="34" charset="0"/>
              <a:ea typeface="Segoe UI Black" panose="020B0A02040204020203" pitchFamily="34" charset="0"/>
              <a:cs typeface="Segoe UI" panose="020B0502040204020203" pitchFamily="34" charset="0"/>
            </a:endParaRPr>
          </a:p>
        </p:txBody>
      </p:sp>
      <p:pic>
        <p:nvPicPr>
          <p:cNvPr id="4" name="Obrázek 3"/>
          <p:cNvPicPr>
            <a:picLocks noChangeAspect="1"/>
          </p:cNvPicPr>
          <p:nvPr/>
        </p:nvPicPr>
        <p:blipFill>
          <a:blip r:embed="rId2"/>
          <a:stretch>
            <a:fillRect/>
          </a:stretch>
        </p:blipFill>
        <p:spPr>
          <a:xfrm>
            <a:off x="469101" y="657646"/>
            <a:ext cx="545383" cy="740520"/>
          </a:xfrm>
          <a:prstGeom prst="rect">
            <a:avLst/>
          </a:prstGeom>
        </p:spPr>
      </p:pic>
      <p:sp>
        <p:nvSpPr>
          <p:cNvPr id="3" name="TextovéPole 2"/>
          <p:cNvSpPr txBox="1"/>
          <p:nvPr/>
        </p:nvSpPr>
        <p:spPr>
          <a:xfrm>
            <a:off x="873805" y="2116477"/>
            <a:ext cx="7522499" cy="3323987"/>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800"/>
              </a:spcBef>
              <a:spcAft>
                <a:spcPts val="2800"/>
              </a:spcAft>
              <a:buClrTx/>
              <a:buSzTx/>
              <a:buFont typeface="Arial" panose="020B0604020202020204" pitchFamily="34" charset="0"/>
              <a:buChar char="•"/>
              <a:tabLst/>
              <a:defRPr/>
            </a:pPr>
            <a:r>
              <a:rPr kumimoji="0" lang="cs-CZ" sz="24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ECP4</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European</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Composites</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Plastics</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and Polymer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Processing</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Platform</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a:t>
            </a:r>
          </a:p>
          <a:p>
            <a:pPr marL="342900" marR="0" lvl="0" indent="-342900" algn="l" defTabSz="914400" rtl="0" eaLnBrk="1" fontAlgn="auto" latinLnBrk="0" hangingPunct="1">
              <a:lnSpc>
                <a:spcPct val="100000"/>
              </a:lnSpc>
              <a:spcBef>
                <a:spcPts val="800"/>
              </a:spcBef>
              <a:spcAft>
                <a:spcPts val="2800"/>
              </a:spcAft>
              <a:buClrTx/>
              <a:buSzTx/>
              <a:buFont typeface="Arial" panose="020B0604020202020204" pitchFamily="34" charset="0"/>
              <a:buChar char="•"/>
              <a:tabLst/>
              <a:defRPr/>
            </a:pPr>
            <a:r>
              <a:rPr kumimoji="0" lang="cs-CZ" sz="24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PPS</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„Polymer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Processing</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Society Network“.</a:t>
            </a:r>
          </a:p>
          <a:p>
            <a:pPr marL="342900" marR="0" lvl="0" indent="-342900" algn="l" defTabSz="914400" rtl="0" eaLnBrk="1" fontAlgn="auto" latinLnBrk="0" hangingPunct="1">
              <a:lnSpc>
                <a:spcPct val="100000"/>
              </a:lnSpc>
              <a:spcBef>
                <a:spcPts val="800"/>
              </a:spcBef>
              <a:spcAft>
                <a:spcPts val="2800"/>
              </a:spcAft>
              <a:buClrTx/>
              <a:buSzTx/>
              <a:buFont typeface="Arial" panose="020B0604020202020204" pitchFamily="34" charset="0"/>
              <a:buChar char="•"/>
              <a:tabLst/>
              <a:defRPr/>
            </a:pPr>
            <a:r>
              <a:rPr kumimoji="0" lang="cs-CZ" sz="24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EERA</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European</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Energy</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Research</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Alliance</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a:t>
            </a:r>
          </a:p>
          <a:p>
            <a:pPr marL="342900" marR="0" lvl="0" indent="-342900" algn="l" defTabSz="914400" rtl="0" eaLnBrk="1" fontAlgn="auto" latinLnBrk="0" hangingPunct="1">
              <a:lnSpc>
                <a:spcPct val="100000"/>
              </a:lnSpc>
              <a:spcBef>
                <a:spcPts val="800"/>
              </a:spcBef>
              <a:spcAft>
                <a:spcPts val="2800"/>
              </a:spcAft>
              <a:buClrTx/>
              <a:buSzTx/>
              <a:buFont typeface="Arial" panose="020B0604020202020204" pitchFamily="34" charset="0"/>
              <a:buChar char="•"/>
              <a:tabLst/>
              <a:defRPr/>
            </a:pPr>
            <a:r>
              <a:rPr kumimoji="0" lang="cs-CZ" sz="24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EASE</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European</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Association</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for</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Storage</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of</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4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Energy</a:t>
            </a:r>
            <a:r>
              <a:rPr kumimoji="0" lang="cs-CZ" sz="24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a:t>
            </a:r>
          </a:p>
        </p:txBody>
      </p:sp>
      <p:grpSp>
        <p:nvGrpSpPr>
          <p:cNvPr id="8" name="Skupina 7"/>
          <p:cNvGrpSpPr/>
          <p:nvPr/>
        </p:nvGrpSpPr>
        <p:grpSpPr>
          <a:xfrm>
            <a:off x="8869027" y="2116477"/>
            <a:ext cx="1585055" cy="3482883"/>
            <a:chOff x="9094537" y="2961496"/>
            <a:chExt cx="1585055" cy="3482883"/>
          </a:xfrm>
        </p:grpSpPr>
        <p:pic>
          <p:nvPicPr>
            <p:cNvPr id="6" name="Obrázek 5"/>
            <p:cNvPicPr>
              <a:picLocks noChangeAspect="1"/>
            </p:cNvPicPr>
            <p:nvPr/>
          </p:nvPicPr>
          <p:blipFill>
            <a:blip r:embed="rId3"/>
            <a:stretch>
              <a:fillRect/>
            </a:stretch>
          </p:blipFill>
          <p:spPr>
            <a:xfrm>
              <a:off x="9480046" y="2961496"/>
              <a:ext cx="873443" cy="766763"/>
            </a:xfrm>
            <a:prstGeom prst="rect">
              <a:avLst/>
            </a:prstGeom>
          </p:spPr>
        </p:pic>
        <p:pic>
          <p:nvPicPr>
            <p:cNvPr id="7" name="Obrázek 6"/>
            <p:cNvPicPr>
              <a:picLocks noChangeAspect="1"/>
            </p:cNvPicPr>
            <p:nvPr/>
          </p:nvPicPr>
          <p:blipFill rotWithShape="1">
            <a:blip r:embed="rId4"/>
            <a:srcRect l="56741" r="23836"/>
            <a:stretch/>
          </p:blipFill>
          <p:spPr>
            <a:xfrm>
              <a:off x="9480046" y="3902331"/>
              <a:ext cx="814039" cy="819150"/>
            </a:xfrm>
            <a:prstGeom prst="rect">
              <a:avLst/>
            </a:prstGeom>
          </p:spPr>
        </p:pic>
        <p:pic>
          <p:nvPicPr>
            <p:cNvPr id="9" name="Obrázek 8"/>
            <p:cNvPicPr>
              <a:picLocks noChangeAspect="1"/>
            </p:cNvPicPr>
            <p:nvPr/>
          </p:nvPicPr>
          <p:blipFill>
            <a:blip r:embed="rId5"/>
            <a:stretch>
              <a:fillRect/>
            </a:stretch>
          </p:blipFill>
          <p:spPr>
            <a:xfrm>
              <a:off x="9094537" y="4784632"/>
              <a:ext cx="1585055" cy="588074"/>
            </a:xfrm>
            <a:prstGeom prst="rect">
              <a:avLst/>
            </a:prstGeom>
          </p:spPr>
        </p:pic>
        <p:pic>
          <p:nvPicPr>
            <p:cNvPr id="10" name="Obrázek 9"/>
            <p:cNvPicPr>
              <a:picLocks noChangeAspect="1"/>
            </p:cNvPicPr>
            <p:nvPr/>
          </p:nvPicPr>
          <p:blipFill>
            <a:blip r:embed="rId6"/>
            <a:stretch>
              <a:fillRect/>
            </a:stretch>
          </p:blipFill>
          <p:spPr>
            <a:xfrm>
              <a:off x="9353125" y="5317095"/>
              <a:ext cx="1127284" cy="1127284"/>
            </a:xfrm>
            <a:prstGeom prst="rect">
              <a:avLst/>
            </a:prstGeom>
          </p:spPr>
        </p:pic>
      </p:grpSp>
    </p:spTree>
    <p:extLst>
      <p:ext uri="{BB962C8B-B14F-4D97-AF65-F5344CB8AC3E}">
        <p14:creationId xmlns:p14="http://schemas.microsoft.com/office/powerpoint/2010/main" val="192545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a:extLst>
              <a:ext uri="{FF2B5EF4-FFF2-40B4-BE49-F238E27FC236}">
                <a16:creationId xmlns:a16="http://schemas.microsoft.com/office/drawing/2014/main" id="{67DD1EF2-12E2-4F67-B89A-51A85CD4E17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6612359" y="930493"/>
            <a:ext cx="5469050" cy="5130942"/>
          </a:xfrm>
          <a:prstGeom prst="rect">
            <a:avLst/>
          </a:prstGeom>
        </p:spPr>
      </p:pic>
      <p:sp>
        <p:nvSpPr>
          <p:cNvPr id="5" name="Nadpis 4"/>
          <p:cNvSpPr>
            <a:spLocks noGrp="1"/>
          </p:cNvSpPr>
          <p:nvPr>
            <p:ph type="title"/>
          </p:nvPr>
        </p:nvSpPr>
        <p:spPr>
          <a:xfrm>
            <a:off x="1014484" y="365125"/>
            <a:ext cx="10339316" cy="1245961"/>
          </a:xfrm>
        </p:spPr>
        <p:txBody>
          <a:bodyPr>
            <a:noAutofit/>
          </a:bodyPr>
          <a:lstStyle/>
          <a:p>
            <a:r>
              <a:rPr lang="cs-CZ" sz="3600" b="0" cap="all"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P</a:t>
            </a:r>
            <a:r>
              <a:rPr lang="cs-CZ" sz="3600" b="0"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rojekt</a:t>
            </a:r>
            <a:r>
              <a:rPr lang="cs-CZ" sz="3600" b="0" cap="all"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m-era.net „</a:t>
            </a:r>
            <a:r>
              <a:rPr lang="cs-CZ" sz="3600" b="0" cap="all" dirty="0" err="1"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l</a:t>
            </a:r>
            <a:r>
              <a:rPr lang="cs-CZ" sz="3600" b="0" dirty="0" err="1"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i</a:t>
            </a:r>
            <a:r>
              <a:rPr lang="cs-CZ" sz="3600" b="0" cap="all" dirty="0" err="1"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-based</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r>
              <a:rPr lang="cs-CZ" sz="3600" b="0" cap="all"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endParaRPr lang="en-US" sz="3600" b="0" cap="all" dirty="0">
              <a:solidFill>
                <a:srgbClr val="FF0000"/>
              </a:solidFill>
              <a:latin typeface="Segoe UI Black" panose="020B0A02040204020203" pitchFamily="34" charset="0"/>
              <a:ea typeface="Segoe UI Black" panose="020B0A02040204020203" pitchFamily="34" charset="0"/>
              <a:cs typeface="Segoe UI" panose="020B0502040204020203" pitchFamily="34" charset="0"/>
            </a:endParaRPr>
          </a:p>
        </p:txBody>
      </p:sp>
      <p:pic>
        <p:nvPicPr>
          <p:cNvPr id="4" name="Obrázek 3"/>
          <p:cNvPicPr>
            <a:picLocks noChangeAspect="1"/>
          </p:cNvPicPr>
          <p:nvPr/>
        </p:nvPicPr>
        <p:blipFill>
          <a:blip r:embed="rId3"/>
          <a:stretch>
            <a:fillRect/>
          </a:stretch>
        </p:blipFill>
        <p:spPr>
          <a:xfrm>
            <a:off x="469101" y="657646"/>
            <a:ext cx="545383" cy="740520"/>
          </a:xfrm>
          <a:prstGeom prst="rect">
            <a:avLst/>
          </a:prstGeom>
        </p:spPr>
      </p:pic>
      <p:sp>
        <p:nvSpPr>
          <p:cNvPr id="3" name="TextovéPole 2"/>
          <p:cNvSpPr txBox="1"/>
          <p:nvPr/>
        </p:nvSpPr>
        <p:spPr>
          <a:xfrm>
            <a:off x="1014484" y="2864615"/>
            <a:ext cx="5614620" cy="2554545"/>
          </a:xfrm>
          <a:prstGeom prst="rect">
            <a:avLst/>
          </a:prstGeom>
          <a:noFill/>
        </p:spPr>
        <p:txBody>
          <a:bodyPr wrap="square" rtlCol="0">
            <a:spAutoFit/>
          </a:bodyPr>
          <a:lstStyle/>
          <a:p>
            <a:pPr lvl="0">
              <a:defRPr/>
            </a:pPr>
            <a:r>
              <a:rPr lang="cs-CZ" sz="2000" b="1" dirty="0" err="1">
                <a:solidFill>
                  <a:srgbClr val="080808"/>
                </a:solidFill>
                <a:latin typeface="Segoe UI" panose="020B0502040204020203" pitchFamily="34" charset="0"/>
                <a:cs typeface="Segoe UI" panose="020B0502040204020203" pitchFamily="34" charset="0"/>
              </a:rPr>
              <a:t>Li</a:t>
            </a:r>
            <a:r>
              <a:rPr lang="cs-CZ" sz="2000" b="1" dirty="0">
                <a:solidFill>
                  <a:srgbClr val="080808"/>
                </a:solidFill>
                <a:latin typeface="Segoe UI" panose="020B0502040204020203" pitchFamily="34" charset="0"/>
                <a:cs typeface="Segoe UI" panose="020B0502040204020203" pitchFamily="34" charset="0"/>
              </a:rPr>
              <a:t>-ion </a:t>
            </a:r>
            <a:r>
              <a:rPr lang="cs-CZ" sz="2000" b="1" dirty="0" err="1">
                <a:solidFill>
                  <a:srgbClr val="080808"/>
                </a:solidFill>
                <a:latin typeface="Segoe UI" panose="020B0502040204020203" pitchFamily="34" charset="0"/>
                <a:cs typeface="Segoe UI" panose="020B0502040204020203" pitchFamily="34" charset="0"/>
              </a:rPr>
              <a:t>BAttery-SupErcapacitor</a:t>
            </a:r>
            <a:r>
              <a:rPr lang="cs-CZ" sz="2000" b="1" dirty="0">
                <a:solidFill>
                  <a:srgbClr val="080808"/>
                </a:solidFill>
                <a:latin typeface="Segoe UI" panose="020B0502040204020203" pitchFamily="34" charset="0"/>
                <a:cs typeface="Segoe UI" panose="020B0502040204020203" pitchFamily="34" charset="0"/>
              </a:rPr>
              <a:t> </a:t>
            </a:r>
            <a:r>
              <a:rPr lang="cs-CZ" sz="2000" b="1" dirty="0" smtClean="0">
                <a:solidFill>
                  <a:srgbClr val="080808"/>
                </a:solidFill>
                <a:latin typeface="Segoe UI" panose="020B0502040204020203" pitchFamily="34" charset="0"/>
                <a:cs typeface="Segoe UI" panose="020B0502040204020203" pitchFamily="34" charset="0"/>
              </a:rPr>
              <a:t>hybrid </a:t>
            </a:r>
            <a:r>
              <a:rPr lang="cs-CZ" sz="2000" b="1" dirty="0" err="1">
                <a:solidFill>
                  <a:srgbClr val="080808"/>
                </a:solidFill>
                <a:latin typeface="Segoe UI" panose="020B0502040204020203" pitchFamily="34" charset="0"/>
                <a:cs typeface="Segoe UI" panose="020B0502040204020203" pitchFamily="34" charset="0"/>
              </a:rPr>
              <a:t>Device</a:t>
            </a:r>
            <a:endParaRPr lang="cs-CZ" sz="2000" b="1" dirty="0">
              <a:solidFill>
                <a:srgbClr val="080808"/>
              </a:solidFill>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(2020-2023)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Koordinátor: Univerzita </a:t>
            </a:r>
            <a:r>
              <a:rPr lang="cs-CZ" sz="2000" b="1" dirty="0">
                <a:solidFill>
                  <a:srgbClr val="080808"/>
                </a:solidFill>
                <a:latin typeface="Segoe UI" panose="020B0502040204020203" pitchFamily="34" charset="0"/>
                <a:cs typeface="Segoe UI" panose="020B0502040204020203" pitchFamily="34" charset="0"/>
              </a:rPr>
              <a:t>Tomáše Bati ve Zlíně</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Cílem projektu </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je vývoj </a:t>
            </a:r>
            <a:r>
              <a:rPr lang="cs-CZ" sz="2000" dirty="0">
                <a:solidFill>
                  <a:srgbClr val="080808"/>
                </a:solidFill>
                <a:latin typeface="Segoe UI" panose="020B0502040204020203" pitchFamily="34" charset="0"/>
                <a:cs typeface="Segoe UI" panose="020B0502040204020203" pitchFamily="34" charset="0"/>
              </a:rPr>
              <a:t>inovativní výkonné </a:t>
            </a:r>
            <a:br>
              <a:rPr lang="cs-CZ" sz="2000" dirty="0">
                <a:solidFill>
                  <a:srgbClr val="080808"/>
                </a:solidFill>
                <a:latin typeface="Segoe UI" panose="020B0502040204020203" pitchFamily="34" charset="0"/>
                <a:cs typeface="Segoe UI" panose="020B0502040204020203" pitchFamily="34" charset="0"/>
              </a:rPr>
            </a:br>
            <a:r>
              <a:rPr lang="cs-CZ" sz="2000" dirty="0" err="1">
                <a:solidFill>
                  <a:srgbClr val="080808"/>
                </a:solidFill>
                <a:latin typeface="Segoe UI" panose="020B0502040204020203" pitchFamily="34" charset="0"/>
                <a:cs typeface="Segoe UI" panose="020B0502040204020203" pitchFamily="34" charset="0"/>
              </a:rPr>
              <a:t>Li</a:t>
            </a:r>
            <a:r>
              <a:rPr lang="cs-CZ" sz="2000" dirty="0">
                <a:solidFill>
                  <a:srgbClr val="080808"/>
                </a:solidFill>
                <a:latin typeface="Segoe UI" panose="020B0502040204020203" pitchFamily="34" charset="0"/>
                <a:cs typeface="Segoe UI" panose="020B0502040204020203" pitchFamily="34" charset="0"/>
              </a:rPr>
              <a:t>-ion baterie</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s-CZ" sz="2000" b="1" i="0" u="none" strike="noStrike" kern="1200" cap="none" spc="0" normalizeH="0" baseline="0" noProof="0" dirty="0">
              <a:ln>
                <a:noFill/>
              </a:ln>
              <a:solidFill>
                <a:srgbClr val="46505A"/>
              </a:solidFill>
              <a:effectLst/>
              <a:uLnTx/>
              <a:uFillTx/>
              <a:latin typeface="Segoe UI" panose="020B0502040204020203" pitchFamily="34" charset="0"/>
              <a:ea typeface="+mn-ea"/>
              <a:cs typeface="Segoe UI" panose="020B0502040204020203" pitchFamily="34" charset="0"/>
            </a:endParaRPr>
          </a:p>
        </p:txBody>
      </p:sp>
      <p:pic>
        <p:nvPicPr>
          <p:cNvPr id="7" name="Obrázek 6">
            <a:extLst>
              <a:ext uri="{FF2B5EF4-FFF2-40B4-BE49-F238E27FC236}">
                <a16:creationId xmlns:a16="http://schemas.microsoft.com/office/drawing/2014/main" id="{9D2CA498-41C3-4FB7-A7C2-3062EE0DAF5A}"/>
              </a:ext>
            </a:extLst>
          </p:cNvPr>
          <p:cNvPicPr>
            <a:picLocks noChangeAspect="1"/>
          </p:cNvPicPr>
          <p:nvPr/>
        </p:nvPicPr>
        <p:blipFill>
          <a:blip r:embed="rId4"/>
          <a:stretch>
            <a:fillRect/>
          </a:stretch>
        </p:blipFill>
        <p:spPr>
          <a:xfrm>
            <a:off x="1193594" y="1753679"/>
            <a:ext cx="1608601" cy="603022"/>
          </a:xfrm>
          <a:prstGeom prst="rect">
            <a:avLst/>
          </a:prstGeom>
        </p:spPr>
      </p:pic>
      <p:pic>
        <p:nvPicPr>
          <p:cNvPr id="1026" name="Obrázek 3" descr="http://cps.utb.cz/images/tar.jpg">
            <a:extLst>
              <a:ext uri="{FF2B5EF4-FFF2-40B4-BE49-F238E27FC236}">
                <a16:creationId xmlns:a16="http://schemas.microsoft.com/office/drawing/2014/main" id="{2810FFCA-6F3C-4C0F-B2EB-1887368175E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1069" y="6195429"/>
            <a:ext cx="647700" cy="647700"/>
          </a:xfrm>
          <a:prstGeom prst="rect">
            <a:avLst/>
          </a:prstGeom>
          <a:noFill/>
          <a:extLst>
            <a:ext uri="{909E8E84-426E-40DD-AFC4-6F175D3DCCD1}">
              <a14:hiddenFill xmlns:a14="http://schemas.microsoft.com/office/drawing/2010/main">
                <a:solidFill>
                  <a:srgbClr val="FFFFFF"/>
                </a:solidFill>
              </a14:hiddenFill>
            </a:ext>
          </a:extLst>
        </p:spPr>
      </p:pic>
      <p:pic>
        <p:nvPicPr>
          <p:cNvPr id="1025" name="Obrázek 11" descr="https://m-era.net/links/m-era-netcolour-300dpi.jpg">
            <a:extLst>
              <a:ext uri="{FF2B5EF4-FFF2-40B4-BE49-F238E27FC236}">
                <a16:creationId xmlns:a16="http://schemas.microsoft.com/office/drawing/2014/main" id="{D4F5868C-DB3F-4207-9C8B-F4429933AD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18769" y="6238291"/>
            <a:ext cx="2486025" cy="56197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a:extLst>
              <a:ext uri="{FF2B5EF4-FFF2-40B4-BE49-F238E27FC236}">
                <a16:creationId xmlns:a16="http://schemas.microsoft.com/office/drawing/2014/main" id="{459DFAD8-BD60-44F7-81F4-1818A6954DAB}"/>
              </a:ext>
            </a:extLst>
          </p:cNvPr>
          <p:cNvSpPr>
            <a:spLocks noChangeArrowheads="1"/>
          </p:cNvSpPr>
          <p:nvPr/>
        </p:nvSpPr>
        <p:spPr bwMode="auto">
          <a:xfrm>
            <a:off x="4147681" y="6188221"/>
            <a:ext cx="7933728" cy="877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This</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work</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was</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supported</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by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M-</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era.Net</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2019 call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project</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"LiBASED Li-ion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BAttery-SupErcapacitor</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Hybrid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Device</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research</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was</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co-</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funded</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by: Technology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Agency</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of</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Czech Republic EPSILON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Programme</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with</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project</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no. TH71020006,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Slovak</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Academy</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of</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Sciences</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with</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project</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no. M-ERA.NET 2/2019/966/LiBASED and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the</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Scientific</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and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Technological</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Research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Council</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of</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cs-CZ" altLang="en-US" sz="1050" b="0" i="1" u="none" strike="noStrike" cap="none" normalizeH="0" baseline="0" dirty="0" err="1">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Turkey</a:t>
            </a:r>
            <a:r>
              <a:rPr kumimoji="0" lang="cs-CZ" altLang="en-US" sz="1050" b="0" i="1"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TUBITAK.</a:t>
            </a:r>
            <a:endParaRPr kumimoji="0" lang="en-GB" altLang="en-US" sz="700" b="0" i="1"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6" name="Rectangle 4">
            <a:extLst>
              <a:ext uri="{FF2B5EF4-FFF2-40B4-BE49-F238E27FC236}">
                <a16:creationId xmlns:a16="http://schemas.microsoft.com/office/drawing/2014/main" id="{60F886C9-8A1A-49F7-BFFE-CE9F03DFC28D}"/>
              </a:ext>
            </a:extLst>
          </p:cNvPr>
          <p:cNvSpPr>
            <a:spLocks noChangeArrowheads="1"/>
          </p:cNvSpPr>
          <p:nvPr/>
        </p:nvSpPr>
        <p:spPr bwMode="auto">
          <a:xfrm>
            <a:off x="1014484" y="685033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2915775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4">
            <a:extLst>
              <a:ext uri="{FF2B5EF4-FFF2-40B4-BE49-F238E27FC236}">
                <a16:creationId xmlns:a16="http://schemas.microsoft.com/office/drawing/2014/main" id="{146C74BE-4D30-489D-BD23-11081577FDB3}"/>
              </a:ext>
            </a:extLst>
          </p:cNvPr>
          <p:cNvPicPr>
            <a:picLocks noChangeAspect="1"/>
          </p:cNvPicPr>
          <p:nvPr/>
        </p:nvPicPr>
        <p:blipFill rotWithShape="1">
          <a:blip r:embed="rId2"/>
          <a:srcRect l="34114" t="14807"/>
          <a:stretch/>
        </p:blipFill>
        <p:spPr>
          <a:xfrm>
            <a:off x="6629104" y="1138631"/>
            <a:ext cx="5223152" cy="4916055"/>
          </a:xfrm>
          <a:prstGeom prst="rect">
            <a:avLst/>
          </a:prstGeom>
        </p:spPr>
      </p:pic>
      <p:sp>
        <p:nvSpPr>
          <p:cNvPr id="5" name="Nadpis 4"/>
          <p:cNvSpPr>
            <a:spLocks noGrp="1"/>
          </p:cNvSpPr>
          <p:nvPr>
            <p:ph type="title"/>
          </p:nvPr>
        </p:nvSpPr>
        <p:spPr>
          <a:xfrm>
            <a:off x="1014484" y="365125"/>
            <a:ext cx="10339316" cy="1245961"/>
          </a:xfrm>
        </p:spPr>
        <p:txBody>
          <a:bodyPr>
            <a:noAutofit/>
          </a:bodyPr>
          <a:lstStyle/>
          <a:p>
            <a:r>
              <a:rPr lang="cs-CZ" sz="3600" b="0"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Projekt</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 H2020 „</a:t>
            </a:r>
            <a:r>
              <a:rPr lang="cs-CZ" sz="3600" b="0" cap="all" dirty="0" err="1"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S</a:t>
            </a:r>
            <a:r>
              <a:rPr lang="cs-CZ" sz="3600" b="0" dirty="0" err="1"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to</a:t>
            </a:r>
            <a:r>
              <a:rPr lang="cs-CZ" sz="3600" b="0" cap="all" dirty="0" err="1"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RIES</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a:t>
            </a:r>
            <a:endParaRPr lang="en-US"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endParaRPr>
          </a:p>
        </p:txBody>
      </p:sp>
      <p:pic>
        <p:nvPicPr>
          <p:cNvPr id="4" name="Obrázek 3"/>
          <p:cNvPicPr>
            <a:picLocks noChangeAspect="1"/>
          </p:cNvPicPr>
          <p:nvPr/>
        </p:nvPicPr>
        <p:blipFill>
          <a:blip r:embed="rId3"/>
          <a:stretch>
            <a:fillRect/>
          </a:stretch>
        </p:blipFill>
        <p:spPr>
          <a:xfrm>
            <a:off x="469101" y="657646"/>
            <a:ext cx="545383" cy="740520"/>
          </a:xfrm>
          <a:prstGeom prst="rect">
            <a:avLst/>
          </a:prstGeom>
        </p:spPr>
      </p:pic>
      <p:pic>
        <p:nvPicPr>
          <p:cNvPr id="2" name="Obrázek 1"/>
          <p:cNvPicPr>
            <a:picLocks noChangeAspect="1"/>
          </p:cNvPicPr>
          <p:nvPr/>
        </p:nvPicPr>
        <p:blipFill rotWithShape="1">
          <a:blip r:embed="rId4"/>
          <a:srcRect l="23122" t="24072" r="24342" b="20891"/>
          <a:stretch/>
        </p:blipFill>
        <p:spPr>
          <a:xfrm>
            <a:off x="1014484" y="1611086"/>
            <a:ext cx="2068365" cy="996742"/>
          </a:xfrm>
          <a:prstGeom prst="rect">
            <a:avLst/>
          </a:prstGeom>
        </p:spPr>
      </p:pic>
      <p:sp>
        <p:nvSpPr>
          <p:cNvPr id="3" name="TextovéPole 2"/>
          <p:cNvSpPr txBox="1"/>
          <p:nvPr/>
        </p:nvSpPr>
        <p:spPr>
          <a:xfrm>
            <a:off x="1014484" y="2857047"/>
            <a:ext cx="5614620" cy="286232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err="1" smtClean="0">
                <a:ln>
                  <a:noFill/>
                </a:ln>
                <a:solidFill>
                  <a:srgbClr val="080808"/>
                </a:solidFill>
                <a:effectLst/>
                <a:uLnTx/>
                <a:uFillTx/>
                <a:latin typeface="Segoe UI" panose="020B0502040204020203" pitchFamily="34" charset="0"/>
                <a:ea typeface="+mn-ea"/>
                <a:cs typeface="Segoe UI" panose="020B0502040204020203" pitchFamily="34" charset="0"/>
              </a:rPr>
              <a:t>Storage</a:t>
            </a:r>
            <a:r>
              <a:rPr kumimoji="0" lang="cs-CZ" sz="2000" b="1" i="0" u="none" strike="noStrike" kern="1200" cap="none" spc="0" normalizeH="0" baseline="0" noProof="0" dirty="0" smtClean="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Research</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Infrastructure</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Eco-System</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(2021-2024)</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Koordinátor: </a:t>
            </a:r>
            <a:r>
              <a:rPr kumimoji="0" lang="cs-CZ" sz="20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Karlsruher</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Institut </a:t>
            </a:r>
            <a:r>
              <a:rPr kumimoji="0" lang="cs-CZ" sz="20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für</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Technologie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Cílem projektu </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je vývoj inovativních metod skladování energie a definování potřeb energetických systémů.</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cs-CZ" sz="2000" b="1" i="0" u="none" strike="noStrike" kern="1200" cap="none" spc="0" normalizeH="0" baseline="0" noProof="0" dirty="0">
              <a:ln>
                <a:noFill/>
              </a:ln>
              <a:solidFill>
                <a:srgbClr val="46505A"/>
              </a:solidFill>
              <a:effectLst/>
              <a:uLnTx/>
              <a:uFillTx/>
              <a:latin typeface="Segoe UI" panose="020B0502040204020203" pitchFamily="34" charset="0"/>
              <a:ea typeface="+mn-ea"/>
              <a:cs typeface="Segoe UI" panose="020B0502040204020203" pitchFamily="34" charset="0"/>
            </a:endParaRPr>
          </a:p>
        </p:txBody>
      </p:sp>
      <p:sp>
        <p:nvSpPr>
          <p:cNvPr id="8" name="Rectangle 3">
            <a:extLst>
              <a:ext uri="{FF2B5EF4-FFF2-40B4-BE49-F238E27FC236}">
                <a16:creationId xmlns:a16="http://schemas.microsoft.com/office/drawing/2014/main" id="{B779E541-5DEE-4D51-B857-380DE7BA7DD4}"/>
              </a:ext>
            </a:extLst>
          </p:cNvPr>
          <p:cNvSpPr>
            <a:spLocks noChangeArrowheads="1"/>
          </p:cNvSpPr>
          <p:nvPr/>
        </p:nvSpPr>
        <p:spPr bwMode="auto">
          <a:xfrm>
            <a:off x="3071913" y="6470719"/>
            <a:ext cx="8780343"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GB" altLang="en-US" sz="1100" i="1" dirty="0">
                <a:latin typeface="Calibri" panose="020F0502020204030204" pitchFamily="34" charset="0"/>
                <a:ea typeface="Calibri" panose="020F0502020204030204" pitchFamily="34" charset="0"/>
                <a:cs typeface="Times New Roman" panose="02020603050405020304" pitchFamily="18" charset="0"/>
              </a:rPr>
              <a:t>This project has received funding from the European Union’s Horizon 2020 Research and Innovation Programme under Grant Agreement N. 101036910 </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pic>
        <p:nvPicPr>
          <p:cNvPr id="9" name="Picture 8">
            <a:extLst>
              <a:ext uri="{FF2B5EF4-FFF2-40B4-BE49-F238E27FC236}">
                <a16:creationId xmlns:a16="http://schemas.microsoft.com/office/drawing/2014/main" id="{AF88CE92-A321-42EA-B8B1-51DE4E300E7D}"/>
              </a:ext>
            </a:extLst>
          </p:cNvPr>
          <p:cNvPicPr>
            <a:picLocks noChangeAspect="1"/>
          </p:cNvPicPr>
          <p:nvPr/>
        </p:nvPicPr>
        <p:blipFill>
          <a:blip r:embed="rId5"/>
          <a:stretch>
            <a:fillRect/>
          </a:stretch>
        </p:blipFill>
        <p:spPr>
          <a:xfrm>
            <a:off x="1014484" y="6121348"/>
            <a:ext cx="1019317" cy="743054"/>
          </a:xfrm>
          <a:prstGeom prst="rect">
            <a:avLst/>
          </a:prstGeom>
        </p:spPr>
      </p:pic>
    </p:spTree>
    <p:extLst>
      <p:ext uri="{BB962C8B-B14F-4D97-AF65-F5344CB8AC3E}">
        <p14:creationId xmlns:p14="http://schemas.microsoft.com/office/powerpoint/2010/main" val="2150019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014484" y="365125"/>
            <a:ext cx="10339316" cy="1245961"/>
          </a:xfrm>
        </p:spPr>
        <p:txBody>
          <a:bodyPr>
            <a:noAutofit/>
          </a:bodyPr>
          <a:lstStyle/>
          <a:p>
            <a:r>
              <a:rPr lang="cs-CZ" sz="3600" b="0"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Projekt</a:t>
            </a:r>
            <a:r>
              <a:rPr lang="cs-CZ" sz="3600" b="0" cap="all"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r>
              <a:rPr lang="cs-CZ" sz="3600" b="0" cap="all" dirty="0" err="1">
                <a:solidFill>
                  <a:srgbClr val="34B232"/>
                </a:solidFill>
                <a:latin typeface="Segoe UI Black" panose="020B0A02040204020203" pitchFamily="34" charset="0"/>
                <a:ea typeface="Segoe UI Black" panose="020B0A02040204020203" pitchFamily="34" charset="0"/>
                <a:cs typeface="Segoe UI" panose="020B0502040204020203" pitchFamily="34" charset="0"/>
              </a:rPr>
              <a:t>horizon</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r>
              <a:rPr lang="cs-CZ" sz="3600" b="0" cap="all" dirty="0" err="1">
                <a:solidFill>
                  <a:srgbClr val="34B232"/>
                </a:solidFill>
                <a:latin typeface="Segoe UI Black" panose="020B0A02040204020203" pitchFamily="34" charset="0"/>
                <a:ea typeface="Segoe UI Black" panose="020B0A02040204020203" pitchFamily="34" charset="0"/>
                <a:cs typeface="Segoe UI" panose="020B0502040204020203" pitchFamily="34" charset="0"/>
              </a:rPr>
              <a:t>europe</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r>
              <a:rPr lang="cs-CZ" sz="3600" b="0" cap="all"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Sol</a:t>
            </a:r>
            <a:r>
              <a:rPr lang="cs-CZ" sz="3600" b="0"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i</a:t>
            </a:r>
            <a:r>
              <a:rPr lang="cs-CZ" sz="3600" b="0" cap="all"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d</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a:t>
            </a:r>
            <a:endParaRPr lang="en-US"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endParaRPr>
          </a:p>
        </p:txBody>
      </p:sp>
      <p:pic>
        <p:nvPicPr>
          <p:cNvPr id="4" name="Obrázek 3"/>
          <p:cNvPicPr>
            <a:picLocks noChangeAspect="1"/>
          </p:cNvPicPr>
          <p:nvPr/>
        </p:nvPicPr>
        <p:blipFill>
          <a:blip r:embed="rId2"/>
          <a:stretch>
            <a:fillRect/>
          </a:stretch>
        </p:blipFill>
        <p:spPr>
          <a:xfrm>
            <a:off x="469101" y="657646"/>
            <a:ext cx="545383" cy="740520"/>
          </a:xfrm>
          <a:prstGeom prst="rect">
            <a:avLst/>
          </a:prstGeom>
        </p:spPr>
      </p:pic>
      <p:pic>
        <p:nvPicPr>
          <p:cNvPr id="6" name="Obrázek 5">
            <a:extLst>
              <a:ext uri="{FF2B5EF4-FFF2-40B4-BE49-F238E27FC236}">
                <a16:creationId xmlns:a16="http://schemas.microsoft.com/office/drawing/2014/main" id="{35B8A85E-F740-49C6-9F31-BDE6773E5E5A}"/>
              </a:ext>
            </a:extLst>
          </p:cNvPr>
          <p:cNvPicPr>
            <a:picLocks noChangeAspect="1"/>
          </p:cNvPicPr>
          <p:nvPr/>
        </p:nvPicPr>
        <p:blipFill>
          <a:blip r:embed="rId3"/>
          <a:stretch>
            <a:fillRect/>
          </a:stretch>
        </p:blipFill>
        <p:spPr>
          <a:xfrm>
            <a:off x="1014484" y="1836039"/>
            <a:ext cx="1945532" cy="804153"/>
          </a:xfrm>
          <a:prstGeom prst="rect">
            <a:avLst/>
          </a:prstGeom>
        </p:spPr>
      </p:pic>
      <p:sp>
        <p:nvSpPr>
          <p:cNvPr id="9" name="TextovéPole 8">
            <a:extLst>
              <a:ext uri="{FF2B5EF4-FFF2-40B4-BE49-F238E27FC236}">
                <a16:creationId xmlns:a16="http://schemas.microsoft.com/office/drawing/2014/main" id="{C2504D60-2CB8-4CA8-87B6-AFC3D2AD0ED8}"/>
              </a:ext>
            </a:extLst>
          </p:cNvPr>
          <p:cNvSpPr txBox="1"/>
          <p:nvPr/>
        </p:nvSpPr>
        <p:spPr>
          <a:xfrm>
            <a:off x="1014485" y="3078066"/>
            <a:ext cx="6384606" cy="28315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Sustainable manufacturing and optimized materials and interfaces for lithium metal batteries with digital quality </a:t>
            </a:r>
            <a:r>
              <a:rPr kumimoji="0" lang="en-US"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contro</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l (2022-2026)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Koordinátor:</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en-US"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VTT Technical Research Center of Finland</a:t>
            </a:r>
            <a:endPar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Cílem projektu </a:t>
            </a:r>
            <a:r>
              <a:rPr kumimoji="0" lang="cs-CZ" sz="20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SOLiD</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je řešení recyklovatelnosti </a:t>
            </a:r>
            <a:r>
              <a:rPr kumimoji="0" lang="cs-CZ" sz="2000" b="0"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Li</a:t>
            </a:r>
            <a:r>
              <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-baterií.</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1800" b="1" i="0" u="none" strike="noStrike" kern="1200" cap="none" spc="0" normalizeH="0" baseline="0" noProof="0" dirty="0">
              <a:ln>
                <a:noFill/>
              </a:ln>
              <a:solidFill>
                <a:srgbClr val="46505A"/>
              </a:solidFill>
              <a:effectLst/>
              <a:uLnTx/>
              <a:uFillTx/>
              <a:latin typeface="Segoe UI" panose="020B0502040204020203" pitchFamily="34" charset="0"/>
              <a:ea typeface="+mn-ea"/>
              <a:cs typeface="Segoe UI" panose="020B0502040204020203" pitchFamily="34" charset="0"/>
            </a:endParaRPr>
          </a:p>
        </p:txBody>
      </p:sp>
      <p:pic>
        <p:nvPicPr>
          <p:cNvPr id="3" name="Obrázek 2">
            <a:extLst>
              <a:ext uri="{FF2B5EF4-FFF2-40B4-BE49-F238E27FC236}">
                <a16:creationId xmlns:a16="http://schemas.microsoft.com/office/drawing/2014/main" id="{92E8D8BE-7D2A-4F5D-B37D-46BA0B2D3CA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7590769" y="1611086"/>
            <a:ext cx="4601231" cy="4374532"/>
          </a:xfrm>
          <a:prstGeom prst="rect">
            <a:avLst/>
          </a:prstGeom>
        </p:spPr>
      </p:pic>
      <p:sp>
        <p:nvSpPr>
          <p:cNvPr id="7" name="Rectangle 3">
            <a:extLst>
              <a:ext uri="{FF2B5EF4-FFF2-40B4-BE49-F238E27FC236}">
                <a16:creationId xmlns:a16="http://schemas.microsoft.com/office/drawing/2014/main" id="{A0389D35-874E-4F53-B412-D7A3DD975316}"/>
              </a:ext>
            </a:extLst>
          </p:cNvPr>
          <p:cNvSpPr>
            <a:spLocks noChangeArrowheads="1"/>
          </p:cNvSpPr>
          <p:nvPr/>
        </p:nvSpPr>
        <p:spPr bwMode="auto">
          <a:xfrm>
            <a:off x="3665989" y="6054160"/>
            <a:ext cx="852601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GB" altLang="en-US" sz="1050" i="1" dirty="0">
                <a:latin typeface="Calibri" panose="020F0502020204030204" pitchFamily="34" charset="0"/>
                <a:ea typeface="Calibri" panose="020F0502020204030204" pitchFamily="34" charset="0"/>
                <a:cs typeface="Times New Roman" panose="02020603050405020304" pitchFamily="18" charset="0"/>
              </a:rPr>
              <a:t>Funded by the European Union. Views and opinions however those of the author(s) only and do not necessarily reflect those of the European Union or the European </a:t>
            </a:r>
            <a:r>
              <a:rPr lang="en-GB" altLang="en-US" sz="1050" i="1" dirty="0">
                <a:latin typeface="Calibri" panose="020F0502020204030204" pitchFamily="34" charset="0"/>
                <a:cs typeface="Times New Roman" panose="02020603050405020304" pitchFamily="18" charset="0"/>
              </a:rPr>
              <a:t>Climate, Infrastructure and Environment Executive Agency (CINEA). Neither the European Union nor the granting authority can be held responsible for them.</a:t>
            </a:r>
            <a:r>
              <a:rPr lang="cs-CZ" altLang="en-US" sz="1050" i="1" dirty="0">
                <a:latin typeface="Calibri" panose="020F0502020204030204" pitchFamily="34" charset="0"/>
                <a:cs typeface="Times New Roman" panose="02020603050405020304" pitchFamily="18" charset="0"/>
              </a:rPr>
              <a:t> </a:t>
            </a:r>
            <a:r>
              <a:rPr lang="en-GB" altLang="en-US" sz="1050" i="1" dirty="0">
                <a:latin typeface="Calibri" panose="020F0502020204030204" pitchFamily="34" charset="0"/>
                <a:cs typeface="Times New Roman" panose="02020603050405020304" pitchFamily="18" charset="0"/>
              </a:rPr>
              <a:t>This work was supported by the Swiss State Secretariat for Education, Research and Innovation (SERI) under contract numbers 22.00179 and 22.00246.</a:t>
            </a:r>
            <a:r>
              <a:rPr lang="cs-CZ" altLang="en-US" sz="1050" i="1" dirty="0">
                <a:latin typeface="Calibri" panose="020F0502020204030204" pitchFamily="34" charset="0"/>
                <a:cs typeface="Times New Roman" panose="02020603050405020304" pitchFamily="18" charset="0"/>
              </a:rPr>
              <a:t> </a:t>
            </a:r>
            <a:r>
              <a:rPr lang="en-GB" altLang="en-US" sz="1050" i="1" dirty="0">
                <a:latin typeface="Calibri" panose="020F0502020204030204" pitchFamily="34" charset="0"/>
                <a:cs typeface="Times New Roman" panose="02020603050405020304" pitchFamily="18" charset="0"/>
              </a:rPr>
              <a:t>Grant Agreement No.: 101069505</a:t>
            </a:r>
            <a:endParaRPr kumimoji="0" lang="en-GB" altLang="en-US" sz="1600" b="0" i="0" u="none" strike="noStrike" cap="none" normalizeH="0" baseline="0" dirty="0">
              <a:ln>
                <a:noFill/>
              </a:ln>
              <a:solidFill>
                <a:schemeClr val="tx1"/>
              </a:solidFill>
              <a:effectLst/>
              <a:latin typeface="Arial" panose="020B0604020202020204" pitchFamily="34" charset="0"/>
            </a:endParaRPr>
          </a:p>
        </p:txBody>
      </p:sp>
      <p:pic>
        <p:nvPicPr>
          <p:cNvPr id="10" name="Obrázek 1">
            <a:extLst>
              <a:ext uri="{FF2B5EF4-FFF2-40B4-BE49-F238E27FC236}">
                <a16:creationId xmlns:a16="http://schemas.microsoft.com/office/drawing/2014/main" id="{F292EF53-FE74-47A9-9D14-F08345502C93}"/>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014484" y="6250554"/>
            <a:ext cx="2574290" cy="539750"/>
          </a:xfrm>
          <a:prstGeom prst="rect">
            <a:avLst/>
          </a:prstGeom>
        </p:spPr>
      </p:pic>
    </p:spTree>
    <p:extLst>
      <p:ext uri="{BB962C8B-B14F-4D97-AF65-F5344CB8AC3E}">
        <p14:creationId xmlns:p14="http://schemas.microsoft.com/office/powerpoint/2010/main" val="3909533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a:xfrm>
            <a:off x="1014484" y="365125"/>
            <a:ext cx="10339316" cy="1245961"/>
          </a:xfrm>
        </p:spPr>
        <p:txBody>
          <a:bodyPr>
            <a:noAutofit/>
          </a:bodyPr>
          <a:lstStyle/>
          <a:p>
            <a:r>
              <a:rPr lang="cs-CZ" sz="3600" b="0" cap="all"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P</a:t>
            </a:r>
            <a:r>
              <a:rPr lang="cs-CZ" sz="3600" b="0"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rojekt</a:t>
            </a:r>
            <a:r>
              <a:rPr lang="cs-CZ" sz="3600" b="0" cap="all" dirty="0"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r>
              <a:rPr lang="cs-CZ" sz="3600" b="0" cap="all" dirty="0" err="1">
                <a:solidFill>
                  <a:srgbClr val="34B232"/>
                </a:solidFill>
                <a:latin typeface="Segoe UI Black" panose="020B0A02040204020203" pitchFamily="34" charset="0"/>
                <a:ea typeface="Segoe UI Black" panose="020B0A02040204020203" pitchFamily="34" charset="0"/>
                <a:cs typeface="Segoe UI" panose="020B0502040204020203" pitchFamily="34" charset="0"/>
              </a:rPr>
              <a:t>horizon</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r>
              <a:rPr lang="cs-CZ" sz="3600" b="0" cap="all" dirty="0" err="1">
                <a:solidFill>
                  <a:srgbClr val="34B232"/>
                </a:solidFill>
                <a:latin typeface="Segoe UI Black" panose="020B0A02040204020203" pitchFamily="34" charset="0"/>
                <a:ea typeface="Segoe UI Black" panose="020B0A02040204020203" pitchFamily="34" charset="0"/>
                <a:cs typeface="Segoe UI" panose="020B0502040204020203" pitchFamily="34" charset="0"/>
              </a:rPr>
              <a:t>europe</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r>
              <a:rPr lang="cs-CZ" sz="3600" b="0" cap="all" dirty="0" err="1"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T</a:t>
            </a:r>
            <a:r>
              <a:rPr lang="cs-CZ" sz="3600" b="0" dirty="0" err="1"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win</a:t>
            </a:r>
            <a:r>
              <a:rPr lang="cs-CZ" sz="3600" b="0" cap="all" dirty="0" err="1" smtClean="0">
                <a:solidFill>
                  <a:srgbClr val="34B232"/>
                </a:solidFill>
                <a:latin typeface="Segoe UI Black" panose="020B0A02040204020203" pitchFamily="34" charset="0"/>
                <a:ea typeface="Segoe UI Black" panose="020B0A02040204020203" pitchFamily="34" charset="0"/>
                <a:cs typeface="Segoe UI" panose="020B0502040204020203" pitchFamily="34" charset="0"/>
              </a:rPr>
              <a:t>vector</a:t>
            </a:r>
            <a:r>
              <a:rPr lang="cs-CZ"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 </a:t>
            </a:r>
            <a:endParaRPr lang="en-US" sz="3600" b="0" cap="all" dirty="0">
              <a:solidFill>
                <a:srgbClr val="34B232"/>
              </a:solidFill>
              <a:latin typeface="Segoe UI Black" panose="020B0A02040204020203" pitchFamily="34" charset="0"/>
              <a:ea typeface="Segoe UI Black" panose="020B0A02040204020203" pitchFamily="34" charset="0"/>
              <a:cs typeface="Segoe UI" panose="020B0502040204020203" pitchFamily="34" charset="0"/>
            </a:endParaRPr>
          </a:p>
        </p:txBody>
      </p:sp>
      <p:pic>
        <p:nvPicPr>
          <p:cNvPr id="4" name="Obrázek 3"/>
          <p:cNvPicPr>
            <a:picLocks noChangeAspect="1"/>
          </p:cNvPicPr>
          <p:nvPr/>
        </p:nvPicPr>
        <p:blipFill>
          <a:blip r:embed="rId2"/>
          <a:stretch>
            <a:fillRect/>
          </a:stretch>
        </p:blipFill>
        <p:spPr>
          <a:xfrm>
            <a:off x="469101" y="657646"/>
            <a:ext cx="545383" cy="740520"/>
          </a:xfrm>
          <a:prstGeom prst="rect">
            <a:avLst/>
          </a:prstGeom>
        </p:spPr>
      </p:pic>
      <p:pic>
        <p:nvPicPr>
          <p:cNvPr id="8" name="Obrázek 7">
            <a:extLst>
              <a:ext uri="{FF2B5EF4-FFF2-40B4-BE49-F238E27FC236}">
                <a16:creationId xmlns:a16="http://schemas.microsoft.com/office/drawing/2014/main" id="{67E79FF8-3CF6-413A-8F71-5E7E1619AA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4484" y="1611086"/>
            <a:ext cx="2474940" cy="1135398"/>
          </a:xfrm>
          <a:prstGeom prst="rect">
            <a:avLst/>
          </a:prstGeom>
        </p:spPr>
      </p:pic>
      <p:sp>
        <p:nvSpPr>
          <p:cNvPr id="9" name="TextovéPole 8">
            <a:extLst>
              <a:ext uri="{FF2B5EF4-FFF2-40B4-BE49-F238E27FC236}">
                <a16:creationId xmlns:a16="http://schemas.microsoft.com/office/drawing/2014/main" id="{C2504D60-2CB8-4CA8-87B6-AFC3D2AD0ED8}"/>
              </a:ext>
            </a:extLst>
          </p:cNvPr>
          <p:cNvSpPr txBox="1"/>
          <p:nvPr/>
        </p:nvSpPr>
        <p:spPr>
          <a:xfrm>
            <a:off x="1014484" y="3121120"/>
            <a:ext cx="5945609"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Twinning</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for</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Development</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of</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World-Class</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Next</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Generation</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a:t>
            </a:r>
            <a:r>
              <a:rPr kumimoji="0" lang="cs-CZ" sz="2000" b="1" i="0" u="none" strike="noStrike" kern="1200" cap="none" spc="0" normalizeH="0" baseline="0" noProof="0" dirty="0" err="1">
                <a:ln>
                  <a:noFill/>
                </a:ln>
                <a:solidFill>
                  <a:srgbClr val="080808"/>
                </a:solidFill>
                <a:effectLst/>
                <a:uLnTx/>
                <a:uFillTx/>
                <a:latin typeface="Segoe UI" panose="020B0502040204020203" pitchFamily="34" charset="0"/>
                <a:ea typeface="+mn-ea"/>
                <a:cs typeface="Segoe UI" panose="020B0502040204020203" pitchFamily="34" charset="0"/>
              </a:rPr>
              <a:t>Batteries</a:t>
            </a:r>
            <a:r>
              <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rPr>
              <a:t> (2022-2025)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a:p>
            <a:pPr>
              <a:defRPr/>
            </a:pPr>
            <a:r>
              <a:rPr lang="cs-CZ" sz="2000" b="1" dirty="0">
                <a:solidFill>
                  <a:srgbClr val="080808"/>
                </a:solidFill>
                <a:latin typeface="Segoe UI" panose="020B0502040204020203" pitchFamily="34" charset="0"/>
                <a:cs typeface="Segoe UI" panose="020B0502040204020203" pitchFamily="34" charset="0"/>
              </a:rPr>
              <a:t>Koordinátor: Univerzita Tomáše Bati ve Zlíně</a:t>
            </a:r>
            <a:endParaRPr kumimoji="0" lang="cs-CZ" sz="2000" b="0" i="0" u="none" strike="noStrike" kern="1200" cap="none" spc="0" normalizeH="0" baseline="0" noProof="0" dirty="0">
              <a:ln>
                <a:noFill/>
              </a:ln>
              <a:solidFill>
                <a:srgbClr val="080808"/>
              </a:solidFill>
              <a:effectLst/>
              <a:uLnTx/>
              <a:uFillTx/>
              <a:latin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000" b="1" i="0" u="none" strike="noStrike" kern="1200" cap="none" spc="0" normalizeH="0" baseline="0" noProof="0" dirty="0">
              <a:ln>
                <a:noFill/>
              </a:ln>
              <a:solidFill>
                <a:srgbClr val="080808"/>
              </a:solidFill>
              <a:effectLst/>
              <a:uLnTx/>
              <a:uFillTx/>
              <a:latin typeface="Segoe UI" panose="020B0502040204020203" pitchFamily="34" charset="0"/>
              <a:ea typeface="+mn-ea"/>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i="0" u="none" strike="noStrike" kern="1200" cap="none" spc="0" normalizeH="0" baseline="0" noProof="0" dirty="0">
                <a:ln>
                  <a:noFill/>
                </a:ln>
                <a:solidFill>
                  <a:schemeClr val="bg2">
                    <a:lumMod val="10000"/>
                  </a:schemeClr>
                </a:solidFill>
                <a:effectLst/>
                <a:uLnTx/>
                <a:uFillTx/>
                <a:latin typeface="Segoe UI" panose="020B0502040204020203" pitchFamily="34" charset="0"/>
                <a:ea typeface="+mn-ea"/>
                <a:cs typeface="Segoe UI" panose="020B0502040204020203" pitchFamily="34" charset="0"/>
              </a:rPr>
              <a:t>Cílem projektu </a:t>
            </a:r>
            <a:r>
              <a:rPr kumimoji="0" lang="cs-CZ" sz="2000" b="0" i="0" u="none" strike="noStrike" kern="1200" cap="none" spc="0" normalizeH="0" baseline="0" noProof="0" dirty="0">
                <a:ln>
                  <a:noFill/>
                </a:ln>
                <a:solidFill>
                  <a:schemeClr val="bg2">
                    <a:lumMod val="10000"/>
                  </a:schemeClr>
                </a:solidFill>
                <a:effectLst/>
                <a:uLnTx/>
                <a:uFillTx/>
                <a:latin typeface="Segoe UI" panose="020B0502040204020203" pitchFamily="34" charset="0"/>
                <a:ea typeface="+mn-ea"/>
                <a:cs typeface="Segoe UI" panose="020B0502040204020203" pitchFamily="34" charset="0"/>
              </a:rPr>
              <a:t>je </a:t>
            </a:r>
            <a:r>
              <a:rPr lang="cs-CZ" sz="2000" dirty="0">
                <a:solidFill>
                  <a:schemeClr val="bg2">
                    <a:lumMod val="10000"/>
                  </a:schemeClr>
                </a:solidFill>
                <a:latin typeface="Segoe UI" panose="020B0502040204020203" pitchFamily="34" charset="0"/>
                <a:cs typeface="Segoe UI" panose="020B0502040204020203" pitchFamily="34" charset="0"/>
              </a:rPr>
              <a:t>založení </a:t>
            </a:r>
            <a:r>
              <a:rPr lang="cs-CZ" sz="2000" b="1" dirty="0">
                <a:solidFill>
                  <a:schemeClr val="bg2">
                    <a:lumMod val="10000"/>
                  </a:schemeClr>
                </a:solidFill>
                <a:latin typeface="Segoe UI" panose="020B0502040204020203" pitchFamily="34" charset="0"/>
                <a:cs typeface="Segoe UI" panose="020B0502040204020203" pitchFamily="34" charset="0"/>
              </a:rPr>
              <a:t>centra</a:t>
            </a:r>
            <a:r>
              <a:rPr kumimoji="0" lang="cs-CZ" sz="2000" b="1" i="0" u="none" strike="noStrike" kern="1200" cap="none" spc="0" normalizeH="0" baseline="0" noProof="0" dirty="0">
                <a:ln>
                  <a:noFill/>
                </a:ln>
                <a:solidFill>
                  <a:schemeClr val="bg2">
                    <a:lumMod val="10000"/>
                  </a:schemeClr>
                </a:solidFill>
                <a:effectLst/>
                <a:uLnTx/>
                <a:uFillTx/>
                <a:latin typeface="Segoe UI" panose="020B0502040204020203" pitchFamily="34" charset="0"/>
                <a:ea typeface="+mn-ea"/>
                <a:cs typeface="Segoe UI" panose="020B0502040204020203" pitchFamily="34" charset="0"/>
              </a:rPr>
              <a:t> excelence </a:t>
            </a:r>
            <a:br>
              <a:rPr kumimoji="0" lang="cs-CZ" sz="2000" b="1" i="0" u="none" strike="noStrike" kern="1200" cap="none" spc="0" normalizeH="0" baseline="0" noProof="0" dirty="0">
                <a:ln>
                  <a:noFill/>
                </a:ln>
                <a:solidFill>
                  <a:schemeClr val="bg2">
                    <a:lumMod val="10000"/>
                  </a:schemeClr>
                </a:solidFill>
                <a:effectLst/>
                <a:uLnTx/>
                <a:uFillTx/>
                <a:latin typeface="Segoe UI" panose="020B0502040204020203" pitchFamily="34" charset="0"/>
                <a:ea typeface="+mn-ea"/>
                <a:cs typeface="Segoe UI" panose="020B0502040204020203" pitchFamily="34" charset="0"/>
              </a:rPr>
            </a:br>
            <a:r>
              <a:rPr kumimoji="0" lang="cs-CZ" sz="2000" b="1" i="0" u="none" strike="noStrike" kern="1200" cap="none" spc="0" normalizeH="0" baseline="0" noProof="0" dirty="0">
                <a:ln>
                  <a:noFill/>
                </a:ln>
                <a:solidFill>
                  <a:schemeClr val="bg2">
                    <a:lumMod val="10000"/>
                  </a:schemeClr>
                </a:solidFill>
                <a:effectLst/>
                <a:uLnTx/>
                <a:uFillTx/>
                <a:latin typeface="Segoe UI" panose="020B0502040204020203" pitchFamily="34" charset="0"/>
                <a:ea typeface="+mn-ea"/>
                <a:cs typeface="Segoe UI" panose="020B0502040204020203" pitchFamily="34" charset="0"/>
              </a:rPr>
              <a:t>ve výzkumu baterií nové generace na UTB</a:t>
            </a:r>
            <a:r>
              <a:rPr kumimoji="0" lang="cs-CZ" sz="2000" b="0" i="0" u="none" strike="noStrike" kern="1200" cap="none" spc="0" normalizeH="0" baseline="0" noProof="0" dirty="0">
                <a:ln>
                  <a:noFill/>
                </a:ln>
                <a:solidFill>
                  <a:schemeClr val="bg2">
                    <a:lumMod val="10000"/>
                  </a:schemeClr>
                </a:solidFill>
                <a:effectLst/>
                <a:uLnTx/>
                <a:uFillTx/>
                <a:latin typeface="Segoe UI" panose="020B0502040204020203" pitchFamily="34" charset="0"/>
                <a:ea typeface="+mn-ea"/>
                <a:cs typeface="Segoe UI" panose="020B0502040204020203"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s-CZ" sz="2000" b="0" i="0" u="none" strike="noStrike" kern="1200" cap="none" spc="0" normalizeH="0" baseline="0" noProof="0" dirty="0">
              <a:ln>
                <a:noFill/>
              </a:ln>
              <a:solidFill>
                <a:srgbClr val="46505A"/>
              </a:solidFill>
              <a:effectLst/>
              <a:uLnTx/>
              <a:uFillTx/>
              <a:latin typeface="Segoe UI" panose="020B0502040204020203" pitchFamily="34" charset="0"/>
              <a:ea typeface="+mn-ea"/>
              <a:cs typeface="Segoe UI" panose="020B0502040204020203" pitchFamily="34" charset="0"/>
            </a:endParaRPr>
          </a:p>
        </p:txBody>
      </p:sp>
      <p:pic>
        <p:nvPicPr>
          <p:cNvPr id="6" name="Picture 5">
            <a:extLst>
              <a:ext uri="{FF2B5EF4-FFF2-40B4-BE49-F238E27FC236}">
                <a16:creationId xmlns:a16="http://schemas.microsoft.com/office/drawing/2014/main" id="{39BBA26D-7458-4BB6-B70A-4FFCFB1EFCF1}"/>
              </a:ext>
            </a:extLst>
          </p:cNvPr>
          <p:cNvPicPr>
            <a:picLocks noChangeAspect="1"/>
          </p:cNvPicPr>
          <p:nvPr/>
        </p:nvPicPr>
        <p:blipFill rotWithShape="1">
          <a:blip r:embed="rId4"/>
          <a:srcRect l="5003"/>
          <a:stretch/>
        </p:blipFill>
        <p:spPr>
          <a:xfrm>
            <a:off x="6960093" y="1398166"/>
            <a:ext cx="5057820" cy="4852388"/>
          </a:xfrm>
          <a:prstGeom prst="rect">
            <a:avLst/>
          </a:prstGeom>
        </p:spPr>
      </p:pic>
      <p:sp>
        <p:nvSpPr>
          <p:cNvPr id="7" name="Rectangle 3">
            <a:extLst>
              <a:ext uri="{FF2B5EF4-FFF2-40B4-BE49-F238E27FC236}">
                <a16:creationId xmlns:a16="http://schemas.microsoft.com/office/drawing/2014/main" id="{5AD17D5A-496A-4986-876B-A4DEE4FBB199}"/>
              </a:ext>
            </a:extLst>
          </p:cNvPr>
          <p:cNvSpPr>
            <a:spLocks noChangeArrowheads="1"/>
          </p:cNvSpPr>
          <p:nvPr/>
        </p:nvSpPr>
        <p:spPr bwMode="auto">
          <a:xfrm>
            <a:off x="3781721" y="6249458"/>
            <a:ext cx="8492635" cy="577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GB" altLang="en-US" sz="1050" i="1" dirty="0">
                <a:latin typeface="Calibri" panose="020F0502020204030204" pitchFamily="34" charset="0"/>
                <a:ea typeface="Calibri" panose="020F0502020204030204" pitchFamily="34" charset="0"/>
                <a:cs typeface="Times New Roman" panose="02020603050405020304" pitchFamily="18" charset="0"/>
              </a:rPr>
              <a:t>Funded by the European Union. Views and opinions expressed are however those of the author(s) only and do not necessarily reflect those of the European Union or European Research Executive Agency. Neither the European Union nor the granting authority can be held responsible for them.</a:t>
            </a:r>
            <a:r>
              <a:rPr lang="cs-CZ" altLang="en-US" sz="1050" i="1" dirty="0">
                <a:latin typeface="Calibri" panose="020F0502020204030204" pitchFamily="34" charset="0"/>
                <a:ea typeface="Calibri" panose="020F0502020204030204" pitchFamily="34" charset="0"/>
                <a:cs typeface="Times New Roman" panose="02020603050405020304" pitchFamily="18" charset="0"/>
              </a:rPr>
              <a:t> </a:t>
            </a:r>
            <a:r>
              <a:rPr lang="en-GB" altLang="en-US" sz="1050" i="1" dirty="0">
                <a:latin typeface="Calibri" panose="020F0502020204030204" pitchFamily="34" charset="0"/>
                <a:ea typeface="Calibri" panose="020F0502020204030204" pitchFamily="34" charset="0"/>
                <a:cs typeface="Times New Roman" panose="02020603050405020304" pitchFamily="18" charset="0"/>
              </a:rPr>
              <a:t>Grant Agreement No. 101078935</a:t>
            </a:r>
            <a:endParaRPr kumimoji="0" lang="en-GB" altLang="en-US" sz="1600" b="0" i="0" u="none" strike="noStrike" cap="none" normalizeH="0" baseline="0" dirty="0">
              <a:ln>
                <a:noFill/>
              </a:ln>
              <a:solidFill>
                <a:schemeClr val="tx1"/>
              </a:solidFill>
              <a:effectLst/>
              <a:latin typeface="Arial" panose="020B0604020202020204" pitchFamily="34" charset="0"/>
            </a:endParaRPr>
          </a:p>
        </p:txBody>
      </p:sp>
      <p:pic>
        <p:nvPicPr>
          <p:cNvPr id="10" name="Obrázek 1">
            <a:extLst>
              <a:ext uri="{FF2B5EF4-FFF2-40B4-BE49-F238E27FC236}">
                <a16:creationId xmlns:a16="http://schemas.microsoft.com/office/drawing/2014/main" id="{D8DA972A-0457-4CF8-9A2B-82040C5D7FFF}"/>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014484" y="6250554"/>
            <a:ext cx="2574290" cy="539750"/>
          </a:xfrm>
          <a:prstGeom prst="rect">
            <a:avLst/>
          </a:prstGeom>
        </p:spPr>
      </p:pic>
    </p:spTree>
    <p:extLst>
      <p:ext uri="{BB962C8B-B14F-4D97-AF65-F5344CB8AC3E}">
        <p14:creationId xmlns:p14="http://schemas.microsoft.com/office/powerpoint/2010/main" val="4037846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46430746-7D39-459B-9312-BACE6C894F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7940" y="1398166"/>
            <a:ext cx="4094504" cy="2662152"/>
          </a:xfrm>
          <a:prstGeom prst="rect">
            <a:avLst/>
          </a:prstGeom>
        </p:spPr>
      </p:pic>
      <p:grpSp>
        <p:nvGrpSpPr>
          <p:cNvPr id="13" name="Skupina 12">
            <a:extLst>
              <a:ext uri="{FF2B5EF4-FFF2-40B4-BE49-F238E27FC236}">
                <a16:creationId xmlns:a16="http://schemas.microsoft.com/office/drawing/2014/main" id="{1C946520-564C-41F3-9C3F-EC1AF2B4D6EF}"/>
              </a:ext>
            </a:extLst>
          </p:cNvPr>
          <p:cNvGrpSpPr>
            <a:grpSpLocks noChangeAspect="1"/>
          </p:cNvGrpSpPr>
          <p:nvPr/>
        </p:nvGrpSpPr>
        <p:grpSpPr>
          <a:xfrm>
            <a:off x="7563689" y="3702513"/>
            <a:ext cx="3483005" cy="2823894"/>
            <a:chOff x="4648370" y="2244598"/>
            <a:chExt cx="5485715" cy="4447619"/>
          </a:xfrm>
        </p:grpSpPr>
        <p:pic>
          <p:nvPicPr>
            <p:cNvPr id="9" name="Obrázek 8">
              <a:extLst>
                <a:ext uri="{FF2B5EF4-FFF2-40B4-BE49-F238E27FC236}">
                  <a16:creationId xmlns:a16="http://schemas.microsoft.com/office/drawing/2014/main" id="{26B154AB-DA34-4B16-96A1-3AE5B97AA87D}"/>
                </a:ext>
              </a:extLst>
            </p:cNvPr>
            <p:cNvPicPr>
              <a:picLocks noChangeAspect="1"/>
            </p:cNvPicPr>
            <p:nvPr/>
          </p:nvPicPr>
          <p:blipFill>
            <a:blip r:embed="rId3"/>
            <a:stretch>
              <a:fillRect/>
            </a:stretch>
          </p:blipFill>
          <p:spPr>
            <a:xfrm>
              <a:off x="4648370" y="2257367"/>
              <a:ext cx="2742857" cy="2228571"/>
            </a:xfrm>
            <a:prstGeom prst="rect">
              <a:avLst/>
            </a:prstGeom>
          </p:spPr>
        </p:pic>
        <p:pic>
          <p:nvPicPr>
            <p:cNvPr id="10" name="Obrázek 9">
              <a:extLst>
                <a:ext uri="{FF2B5EF4-FFF2-40B4-BE49-F238E27FC236}">
                  <a16:creationId xmlns:a16="http://schemas.microsoft.com/office/drawing/2014/main" id="{B8DD12D8-B5B4-4722-A5C7-0FA6AB43B084}"/>
                </a:ext>
              </a:extLst>
            </p:cNvPr>
            <p:cNvPicPr>
              <a:picLocks noChangeAspect="1"/>
            </p:cNvPicPr>
            <p:nvPr/>
          </p:nvPicPr>
          <p:blipFill>
            <a:blip r:embed="rId4"/>
            <a:stretch>
              <a:fillRect/>
            </a:stretch>
          </p:blipFill>
          <p:spPr>
            <a:xfrm>
              <a:off x="7391228" y="2244598"/>
              <a:ext cx="2742857" cy="2228571"/>
            </a:xfrm>
            <a:prstGeom prst="rect">
              <a:avLst/>
            </a:prstGeom>
          </p:spPr>
        </p:pic>
        <p:pic>
          <p:nvPicPr>
            <p:cNvPr id="11" name="Obrázek 10">
              <a:extLst>
                <a:ext uri="{FF2B5EF4-FFF2-40B4-BE49-F238E27FC236}">
                  <a16:creationId xmlns:a16="http://schemas.microsoft.com/office/drawing/2014/main" id="{4AEB06B1-B703-434B-BC73-20CD4C683E9D}"/>
                </a:ext>
              </a:extLst>
            </p:cNvPr>
            <p:cNvPicPr>
              <a:picLocks noChangeAspect="1"/>
            </p:cNvPicPr>
            <p:nvPr/>
          </p:nvPicPr>
          <p:blipFill>
            <a:blip r:embed="rId5"/>
            <a:stretch>
              <a:fillRect/>
            </a:stretch>
          </p:blipFill>
          <p:spPr>
            <a:xfrm>
              <a:off x="4648371" y="4473169"/>
              <a:ext cx="2742857" cy="2219048"/>
            </a:xfrm>
            <a:prstGeom prst="rect">
              <a:avLst/>
            </a:prstGeom>
          </p:spPr>
        </p:pic>
        <p:pic>
          <p:nvPicPr>
            <p:cNvPr id="12" name="Obrázek 11">
              <a:extLst>
                <a:ext uri="{FF2B5EF4-FFF2-40B4-BE49-F238E27FC236}">
                  <a16:creationId xmlns:a16="http://schemas.microsoft.com/office/drawing/2014/main" id="{6FAC3600-9F58-4BF9-989C-34C46D3BAAC6}"/>
                </a:ext>
              </a:extLst>
            </p:cNvPr>
            <p:cNvPicPr>
              <a:picLocks noChangeAspect="1"/>
            </p:cNvPicPr>
            <p:nvPr/>
          </p:nvPicPr>
          <p:blipFill>
            <a:blip r:embed="rId6"/>
            <a:stretch>
              <a:fillRect/>
            </a:stretch>
          </p:blipFill>
          <p:spPr>
            <a:xfrm>
              <a:off x="7391227" y="4460400"/>
              <a:ext cx="2742857" cy="2219048"/>
            </a:xfrm>
            <a:prstGeom prst="rect">
              <a:avLst/>
            </a:prstGeom>
          </p:spPr>
        </p:pic>
      </p:grpSp>
      <p:sp>
        <p:nvSpPr>
          <p:cNvPr id="4" name="Title 3">
            <a:extLst>
              <a:ext uri="{FF2B5EF4-FFF2-40B4-BE49-F238E27FC236}">
                <a16:creationId xmlns:a16="http://schemas.microsoft.com/office/drawing/2014/main" id="{00CF2619-E8BF-4378-8A4B-86AD5BF74240}"/>
              </a:ext>
            </a:extLst>
          </p:cNvPr>
          <p:cNvSpPr>
            <a:spLocks noGrp="1"/>
          </p:cNvSpPr>
          <p:nvPr>
            <p:ph type="title"/>
          </p:nvPr>
        </p:nvSpPr>
        <p:spPr>
          <a:xfrm>
            <a:off x="1014484" y="365125"/>
            <a:ext cx="10339316" cy="1325563"/>
          </a:xfrm>
        </p:spPr>
        <p:txBody>
          <a:bodyPr>
            <a:normAutofit/>
          </a:bodyPr>
          <a:lstStyle/>
          <a:p>
            <a:r>
              <a:rPr lang="cs-CZ" sz="3600" dirty="0">
                <a:solidFill>
                  <a:srgbClr val="34B232"/>
                </a:solidFill>
                <a:latin typeface="Segoe UI Black" panose="020B0A02040204020203" pitchFamily="34" charset="0"/>
                <a:ea typeface="Segoe UI Black" panose="020B0A02040204020203" pitchFamily="34" charset="0"/>
              </a:rPr>
              <a:t>Využití obuvnického odpadu </a:t>
            </a:r>
            <a:br>
              <a:rPr lang="cs-CZ" sz="3600" dirty="0">
                <a:solidFill>
                  <a:srgbClr val="34B232"/>
                </a:solidFill>
                <a:latin typeface="Segoe UI Black" panose="020B0A02040204020203" pitchFamily="34" charset="0"/>
                <a:ea typeface="Segoe UI Black" panose="020B0A02040204020203" pitchFamily="34" charset="0"/>
              </a:rPr>
            </a:br>
            <a:r>
              <a:rPr lang="cs-CZ" sz="3600" dirty="0">
                <a:solidFill>
                  <a:srgbClr val="34B232"/>
                </a:solidFill>
                <a:latin typeface="Segoe UI Black" panose="020B0A02040204020203" pitchFamily="34" charset="0"/>
                <a:ea typeface="Segoe UI Black" panose="020B0A02040204020203" pitchFamily="34" charset="0"/>
              </a:rPr>
              <a:t>pro výrobu energetických materiálů</a:t>
            </a:r>
          </a:p>
        </p:txBody>
      </p:sp>
      <p:pic>
        <p:nvPicPr>
          <p:cNvPr id="7" name="Obrázek 7">
            <a:extLst>
              <a:ext uri="{FF2B5EF4-FFF2-40B4-BE49-F238E27FC236}">
                <a16:creationId xmlns:a16="http://schemas.microsoft.com/office/drawing/2014/main" id="{68051B30-D1C5-4412-B655-64DDC577373A}"/>
              </a:ext>
            </a:extLst>
          </p:cNvPr>
          <p:cNvPicPr>
            <a:picLocks noChangeAspect="1"/>
          </p:cNvPicPr>
          <p:nvPr/>
        </p:nvPicPr>
        <p:blipFill>
          <a:blip r:embed="rId7"/>
          <a:stretch>
            <a:fillRect/>
          </a:stretch>
        </p:blipFill>
        <p:spPr>
          <a:xfrm>
            <a:off x="469101" y="657646"/>
            <a:ext cx="545383" cy="740520"/>
          </a:xfrm>
          <a:prstGeom prst="rect">
            <a:avLst/>
          </a:prstGeom>
        </p:spPr>
      </p:pic>
      <p:grpSp>
        <p:nvGrpSpPr>
          <p:cNvPr id="37" name="Skupina 36">
            <a:extLst>
              <a:ext uri="{FF2B5EF4-FFF2-40B4-BE49-F238E27FC236}">
                <a16:creationId xmlns:a16="http://schemas.microsoft.com/office/drawing/2014/main" id="{C903E9BC-70BF-4FFF-B6A0-509B513E3A09}"/>
              </a:ext>
            </a:extLst>
          </p:cNvPr>
          <p:cNvGrpSpPr/>
          <p:nvPr/>
        </p:nvGrpSpPr>
        <p:grpSpPr>
          <a:xfrm>
            <a:off x="1465610" y="1880260"/>
            <a:ext cx="4298608" cy="4591461"/>
            <a:chOff x="1148058" y="1860032"/>
            <a:chExt cx="4298608" cy="4591461"/>
          </a:xfrm>
        </p:grpSpPr>
        <p:sp>
          <p:nvSpPr>
            <p:cNvPr id="25" name="Obdélník: se zakulacenými rohy 24">
              <a:extLst>
                <a:ext uri="{FF2B5EF4-FFF2-40B4-BE49-F238E27FC236}">
                  <a16:creationId xmlns:a16="http://schemas.microsoft.com/office/drawing/2014/main" id="{D8621273-A6D0-4A3F-8F8B-D30A91A4C339}"/>
                </a:ext>
              </a:extLst>
            </p:cNvPr>
            <p:cNvSpPr/>
            <p:nvPr/>
          </p:nvSpPr>
          <p:spPr>
            <a:xfrm>
              <a:off x="1148060" y="1860032"/>
              <a:ext cx="4298606" cy="670517"/>
            </a:xfrm>
            <a:prstGeom prst="roundRect">
              <a:avLst/>
            </a:prstGeom>
            <a:solidFill>
              <a:srgbClr val="46505A"/>
            </a:solidFill>
            <a:ln>
              <a:solidFill>
                <a:srgbClr val="465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err="1">
                  <a:latin typeface="Segoe UI" panose="020B0502040204020203" pitchFamily="34" charset="0"/>
                  <a:cs typeface="Segoe UI" panose="020B0502040204020203" pitchFamily="34" charset="0"/>
                </a:rPr>
                <a:t>Chromočiněná</a:t>
              </a:r>
              <a:r>
                <a:rPr lang="cs-CZ" b="1" dirty="0">
                  <a:latin typeface="Segoe UI" panose="020B0502040204020203" pitchFamily="34" charset="0"/>
                  <a:cs typeface="Segoe UI" panose="020B0502040204020203" pitchFamily="34" charset="0"/>
                </a:rPr>
                <a:t> obuv</a:t>
              </a:r>
            </a:p>
          </p:txBody>
        </p:sp>
        <p:sp>
          <p:nvSpPr>
            <p:cNvPr id="26" name="Obdélník: se zakulacenými rohy 25">
              <a:extLst>
                <a:ext uri="{FF2B5EF4-FFF2-40B4-BE49-F238E27FC236}">
                  <a16:creationId xmlns:a16="http://schemas.microsoft.com/office/drawing/2014/main" id="{A6F5B60B-5E65-44A9-B0A9-CE422429E844}"/>
                </a:ext>
              </a:extLst>
            </p:cNvPr>
            <p:cNvSpPr/>
            <p:nvPr/>
          </p:nvSpPr>
          <p:spPr>
            <a:xfrm>
              <a:off x="1148060" y="2851555"/>
              <a:ext cx="4298605" cy="670518"/>
            </a:xfrm>
            <a:prstGeom prst="roundRect">
              <a:avLst/>
            </a:prstGeom>
            <a:solidFill>
              <a:srgbClr val="46505A"/>
            </a:solidFill>
            <a:ln>
              <a:solidFill>
                <a:srgbClr val="465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Karbonizace</a:t>
              </a:r>
            </a:p>
          </p:txBody>
        </p:sp>
        <p:sp>
          <p:nvSpPr>
            <p:cNvPr id="30" name="Obdélník: se zakulacenými rohy 29">
              <a:extLst>
                <a:ext uri="{FF2B5EF4-FFF2-40B4-BE49-F238E27FC236}">
                  <a16:creationId xmlns:a16="http://schemas.microsoft.com/office/drawing/2014/main" id="{FFB49687-9A22-46B1-A61D-C00CE861C4FF}"/>
                </a:ext>
              </a:extLst>
            </p:cNvPr>
            <p:cNvSpPr/>
            <p:nvPr/>
          </p:nvSpPr>
          <p:spPr>
            <a:xfrm>
              <a:off x="1148059" y="3831128"/>
              <a:ext cx="4298605" cy="670518"/>
            </a:xfrm>
            <a:prstGeom prst="roundRect">
              <a:avLst/>
            </a:prstGeom>
            <a:solidFill>
              <a:srgbClr val="46505A"/>
            </a:solidFill>
            <a:ln>
              <a:solidFill>
                <a:srgbClr val="465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Vodivý uhlík obsahující chrom</a:t>
              </a:r>
            </a:p>
          </p:txBody>
        </p:sp>
        <p:sp>
          <p:nvSpPr>
            <p:cNvPr id="31" name="Obdélník: se zakulacenými rohy 30">
              <a:extLst>
                <a:ext uri="{FF2B5EF4-FFF2-40B4-BE49-F238E27FC236}">
                  <a16:creationId xmlns:a16="http://schemas.microsoft.com/office/drawing/2014/main" id="{A022F69E-0B52-44A5-805B-D5E59FCB1FC8}"/>
                </a:ext>
              </a:extLst>
            </p:cNvPr>
            <p:cNvSpPr/>
            <p:nvPr/>
          </p:nvSpPr>
          <p:spPr>
            <a:xfrm>
              <a:off x="1148058" y="4810702"/>
              <a:ext cx="4298605" cy="669600"/>
            </a:xfrm>
            <a:prstGeom prst="roundRect">
              <a:avLst/>
            </a:prstGeom>
            <a:solidFill>
              <a:srgbClr val="46505A"/>
            </a:solidFill>
            <a:ln>
              <a:solidFill>
                <a:srgbClr val="465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Katodový materiál</a:t>
              </a:r>
            </a:p>
          </p:txBody>
        </p:sp>
        <p:sp>
          <p:nvSpPr>
            <p:cNvPr id="32" name="Obdélník: se zakulacenými rohy 31">
              <a:extLst>
                <a:ext uri="{FF2B5EF4-FFF2-40B4-BE49-F238E27FC236}">
                  <a16:creationId xmlns:a16="http://schemas.microsoft.com/office/drawing/2014/main" id="{11441018-D1C7-4225-84A1-FECADD2FDD5E}"/>
                </a:ext>
              </a:extLst>
            </p:cNvPr>
            <p:cNvSpPr/>
            <p:nvPr/>
          </p:nvSpPr>
          <p:spPr>
            <a:xfrm>
              <a:off x="1148058" y="5781893"/>
              <a:ext cx="4298605" cy="669600"/>
            </a:xfrm>
            <a:prstGeom prst="roundRect">
              <a:avLst/>
            </a:prstGeom>
            <a:solidFill>
              <a:srgbClr val="46505A"/>
            </a:solidFill>
            <a:ln>
              <a:solidFill>
                <a:srgbClr val="465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Baterie a senzory</a:t>
              </a:r>
            </a:p>
          </p:txBody>
        </p:sp>
        <p:sp>
          <p:nvSpPr>
            <p:cNvPr id="33" name="Šipka: dolů 32">
              <a:extLst>
                <a:ext uri="{FF2B5EF4-FFF2-40B4-BE49-F238E27FC236}">
                  <a16:creationId xmlns:a16="http://schemas.microsoft.com/office/drawing/2014/main" id="{7500256E-82B3-4F49-A145-6242E10CD63B}"/>
                </a:ext>
              </a:extLst>
            </p:cNvPr>
            <p:cNvSpPr/>
            <p:nvPr/>
          </p:nvSpPr>
          <p:spPr>
            <a:xfrm>
              <a:off x="3139621" y="2530549"/>
              <a:ext cx="188370" cy="285582"/>
            </a:xfrm>
            <a:prstGeom prst="downArrow">
              <a:avLst/>
            </a:prstGeom>
            <a:solidFill>
              <a:srgbClr val="46505A"/>
            </a:solidFill>
            <a:ln>
              <a:solidFill>
                <a:srgbClr val="465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Šipka: dolů 33">
              <a:extLst>
                <a:ext uri="{FF2B5EF4-FFF2-40B4-BE49-F238E27FC236}">
                  <a16:creationId xmlns:a16="http://schemas.microsoft.com/office/drawing/2014/main" id="{FD021D35-4679-4244-B44A-159D575FE9D6}"/>
                </a:ext>
              </a:extLst>
            </p:cNvPr>
            <p:cNvSpPr/>
            <p:nvPr/>
          </p:nvSpPr>
          <p:spPr>
            <a:xfrm>
              <a:off x="3139621" y="4494186"/>
              <a:ext cx="188370" cy="285582"/>
            </a:xfrm>
            <a:prstGeom prst="downArrow">
              <a:avLst/>
            </a:prstGeom>
            <a:solidFill>
              <a:srgbClr val="46505A"/>
            </a:solidFill>
            <a:ln>
              <a:solidFill>
                <a:srgbClr val="465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5" name="Šipka: dolů 34">
              <a:extLst>
                <a:ext uri="{FF2B5EF4-FFF2-40B4-BE49-F238E27FC236}">
                  <a16:creationId xmlns:a16="http://schemas.microsoft.com/office/drawing/2014/main" id="{6688E797-411C-4E7F-9FA7-571028181AFC}"/>
                </a:ext>
              </a:extLst>
            </p:cNvPr>
            <p:cNvSpPr/>
            <p:nvPr/>
          </p:nvSpPr>
          <p:spPr>
            <a:xfrm>
              <a:off x="3139621" y="5475747"/>
              <a:ext cx="188370" cy="285582"/>
            </a:xfrm>
            <a:prstGeom prst="downArrow">
              <a:avLst/>
            </a:prstGeom>
            <a:solidFill>
              <a:srgbClr val="46505A"/>
            </a:solidFill>
            <a:ln>
              <a:solidFill>
                <a:srgbClr val="465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Šipka: dolů 35">
              <a:extLst>
                <a:ext uri="{FF2B5EF4-FFF2-40B4-BE49-F238E27FC236}">
                  <a16:creationId xmlns:a16="http://schemas.microsoft.com/office/drawing/2014/main" id="{B4C2DDD5-7186-4DF1-9398-11ABAAD70FB1}"/>
                </a:ext>
              </a:extLst>
            </p:cNvPr>
            <p:cNvSpPr/>
            <p:nvPr/>
          </p:nvSpPr>
          <p:spPr>
            <a:xfrm>
              <a:off x="3139621" y="3512627"/>
              <a:ext cx="188370" cy="285582"/>
            </a:xfrm>
            <a:prstGeom prst="downArrow">
              <a:avLst/>
            </a:prstGeom>
            <a:solidFill>
              <a:srgbClr val="46505A"/>
            </a:solidFill>
            <a:ln>
              <a:solidFill>
                <a:srgbClr val="4650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grpSp>
      <p:sp>
        <p:nvSpPr>
          <p:cNvPr id="20" name="Rectangle 3">
            <a:extLst>
              <a:ext uri="{FF2B5EF4-FFF2-40B4-BE49-F238E27FC236}">
                <a16:creationId xmlns:a16="http://schemas.microsoft.com/office/drawing/2014/main" id="{459DFAD8-BD60-44F7-81F4-1818A6954DAB}"/>
              </a:ext>
            </a:extLst>
          </p:cNvPr>
          <p:cNvSpPr>
            <a:spLocks noChangeArrowheads="1"/>
          </p:cNvSpPr>
          <p:nvPr/>
        </p:nvSpPr>
        <p:spPr bwMode="auto">
          <a:xfrm>
            <a:off x="1014484" y="6581092"/>
            <a:ext cx="751058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cs-CZ" sz="1000" dirty="0" smtClean="0">
                <a:solidFill>
                  <a:srgbClr val="080808"/>
                </a:solidFill>
                <a:latin typeface="Segoe UI" panose="020B0502040204020203" pitchFamily="34" charset="0"/>
                <a:cs typeface="Segoe UI" panose="020B0502040204020203" pitchFamily="34" charset="0"/>
              </a:rPr>
              <a:t>Poznámka: NATO </a:t>
            </a:r>
            <a:r>
              <a:rPr lang="cs-CZ" sz="1000" dirty="0">
                <a:solidFill>
                  <a:srgbClr val="080808"/>
                </a:solidFill>
                <a:latin typeface="Segoe UI" panose="020B0502040204020203" pitchFamily="34" charset="0"/>
                <a:cs typeface="Segoe UI" panose="020B0502040204020203" pitchFamily="34" charset="0"/>
              </a:rPr>
              <a:t>SPS </a:t>
            </a:r>
            <a:r>
              <a:rPr lang="cs-CZ" sz="1000" dirty="0" err="1">
                <a:solidFill>
                  <a:srgbClr val="080808"/>
                </a:solidFill>
                <a:latin typeface="Segoe UI" panose="020B0502040204020203" pitchFamily="34" charset="0"/>
                <a:cs typeface="Segoe UI" panose="020B0502040204020203" pitchFamily="34" charset="0"/>
              </a:rPr>
              <a:t>Programme</a:t>
            </a:r>
            <a:r>
              <a:rPr lang="cs-CZ" sz="1000" dirty="0">
                <a:solidFill>
                  <a:srgbClr val="080808"/>
                </a:solidFill>
                <a:latin typeface="Segoe UI" panose="020B0502040204020203" pitchFamily="34" charset="0"/>
                <a:cs typeface="Segoe UI" panose="020B0502040204020203" pitchFamily="34" charset="0"/>
              </a:rPr>
              <a:t> - </a:t>
            </a:r>
            <a:r>
              <a:rPr lang="en-US" sz="1000" dirty="0">
                <a:solidFill>
                  <a:srgbClr val="080808"/>
                </a:solidFill>
                <a:latin typeface="Segoe UI" panose="020B0502040204020203" pitchFamily="34" charset="0"/>
                <a:cs typeface="Segoe UI" panose="020B0502040204020203" pitchFamily="34" charset="0"/>
              </a:rPr>
              <a:t>Smart Portable </a:t>
            </a:r>
            <a:r>
              <a:rPr lang="en-US" sz="1000" dirty="0" err="1">
                <a:solidFill>
                  <a:srgbClr val="080808"/>
                </a:solidFill>
                <a:latin typeface="Segoe UI" panose="020B0502040204020203" pitchFamily="34" charset="0"/>
                <a:cs typeface="Segoe UI" panose="020B0502040204020203" pitchFamily="34" charset="0"/>
              </a:rPr>
              <a:t>Nanosensors</a:t>
            </a:r>
            <a:r>
              <a:rPr lang="en-US" sz="1000" dirty="0">
                <a:solidFill>
                  <a:srgbClr val="080808"/>
                </a:solidFill>
                <a:latin typeface="Segoe UI" panose="020B0502040204020203" pitchFamily="34" charset="0"/>
                <a:cs typeface="Segoe UI" panose="020B0502040204020203" pitchFamily="34" charset="0"/>
              </a:rPr>
              <a:t> for on-site Biomedical and Environmental Analysis (TERRITORY)</a:t>
            </a:r>
            <a:endParaRPr kumimoji="0" lang="en-GB" altLang="en-US" sz="1400" b="0" u="none" strike="noStrike" cap="none" normalizeH="0" baseline="0" dirty="0">
              <a:ln>
                <a:noFill/>
              </a:ln>
              <a:solidFill>
                <a:srgbClr val="080808"/>
              </a:solidFill>
              <a:effectLst/>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09229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587A639-CBCF-4C08-A719-CC93EE1A700B}"/>
              </a:ext>
            </a:extLst>
          </p:cNvPr>
          <p:cNvSpPr>
            <a:spLocks noGrp="1"/>
          </p:cNvSpPr>
          <p:nvPr>
            <p:ph type="title"/>
          </p:nvPr>
        </p:nvSpPr>
        <p:spPr>
          <a:xfrm>
            <a:off x="627271" y="460900"/>
            <a:ext cx="10339316" cy="1325563"/>
          </a:xfrm>
        </p:spPr>
        <p:txBody>
          <a:bodyPr>
            <a:normAutofit/>
          </a:bodyPr>
          <a:lstStyle/>
          <a:p>
            <a:r>
              <a:rPr lang="cs-CZ" sz="3600" dirty="0">
                <a:solidFill>
                  <a:srgbClr val="34B232"/>
                </a:solidFill>
                <a:latin typeface="Segoe UI Black" panose="020B0A02040204020203" pitchFamily="34" charset="0"/>
                <a:ea typeface="Segoe UI Black" panose="020B0A02040204020203" pitchFamily="34" charset="0"/>
              </a:rPr>
              <a:t>Příklad energetického </a:t>
            </a:r>
            <a:r>
              <a:rPr lang="cs-CZ" sz="3600" dirty="0" err="1">
                <a:solidFill>
                  <a:srgbClr val="34B232"/>
                </a:solidFill>
                <a:latin typeface="Segoe UI Black" panose="020B0A02040204020203" pitchFamily="34" charset="0"/>
                <a:ea typeface="Segoe UI Black" panose="020B0A02040204020203" pitchFamily="34" charset="0"/>
              </a:rPr>
              <a:t>bioprojektu</a:t>
            </a:r>
            <a:r>
              <a:rPr lang="cs-CZ" sz="3600" dirty="0">
                <a:solidFill>
                  <a:srgbClr val="34B232"/>
                </a:solidFill>
                <a:latin typeface="Segoe UI Black" panose="020B0A02040204020203" pitchFamily="34" charset="0"/>
                <a:ea typeface="Segoe UI Black" panose="020B0A02040204020203" pitchFamily="34" charset="0"/>
              </a:rPr>
              <a:t>: </a:t>
            </a:r>
            <a:br>
              <a:rPr lang="cs-CZ" sz="3600" dirty="0">
                <a:solidFill>
                  <a:srgbClr val="34B232"/>
                </a:solidFill>
                <a:latin typeface="Segoe UI Black" panose="020B0A02040204020203" pitchFamily="34" charset="0"/>
                <a:ea typeface="Segoe UI Black" panose="020B0A02040204020203" pitchFamily="34" charset="0"/>
              </a:rPr>
            </a:br>
            <a:r>
              <a:rPr lang="cs-CZ" sz="3600" cap="all" dirty="0">
                <a:solidFill>
                  <a:srgbClr val="34B232"/>
                </a:solidFill>
                <a:latin typeface="Segoe UI Black" panose="020B0A02040204020203" pitchFamily="34" charset="0"/>
                <a:ea typeface="Segoe UI Black" panose="020B0A02040204020203" pitchFamily="34" charset="0"/>
              </a:rPr>
              <a:t>Bezodpadová palírna slivovice</a:t>
            </a:r>
          </a:p>
        </p:txBody>
      </p:sp>
      <p:pic>
        <p:nvPicPr>
          <p:cNvPr id="6" name="Picture 5">
            <a:extLst>
              <a:ext uri="{FF2B5EF4-FFF2-40B4-BE49-F238E27FC236}">
                <a16:creationId xmlns:a16="http://schemas.microsoft.com/office/drawing/2014/main" id="{CB939023-8F1A-42D0-9064-3D640604E6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38348" y="3456259"/>
            <a:ext cx="3509327" cy="3185594"/>
          </a:xfrm>
          <a:prstGeom prst="rect">
            <a:avLst/>
          </a:prstGeom>
        </p:spPr>
      </p:pic>
      <p:pic>
        <p:nvPicPr>
          <p:cNvPr id="8" name="Obrázek 7">
            <a:extLst>
              <a:ext uri="{FF2B5EF4-FFF2-40B4-BE49-F238E27FC236}">
                <a16:creationId xmlns:a16="http://schemas.microsoft.com/office/drawing/2014/main" id="{B1C16065-8BA9-422F-844D-DD08CECF7AC2}"/>
              </a:ext>
            </a:extLst>
          </p:cNvPr>
          <p:cNvPicPr>
            <a:picLocks noChangeAspect="1"/>
          </p:cNvPicPr>
          <p:nvPr/>
        </p:nvPicPr>
        <p:blipFill>
          <a:blip r:embed="rId3"/>
          <a:stretch>
            <a:fillRect/>
          </a:stretch>
        </p:blipFill>
        <p:spPr>
          <a:xfrm>
            <a:off x="134082" y="627232"/>
            <a:ext cx="545383" cy="837238"/>
          </a:xfrm>
          <a:prstGeom prst="rect">
            <a:avLst/>
          </a:prstGeom>
        </p:spPr>
      </p:pic>
      <p:grpSp>
        <p:nvGrpSpPr>
          <p:cNvPr id="44" name="Skupina 43">
            <a:extLst>
              <a:ext uri="{FF2B5EF4-FFF2-40B4-BE49-F238E27FC236}">
                <a16:creationId xmlns:a16="http://schemas.microsoft.com/office/drawing/2014/main" id="{6AFF1AC7-C65B-48D0-8768-3D03AD872386}"/>
              </a:ext>
            </a:extLst>
          </p:cNvPr>
          <p:cNvGrpSpPr/>
          <p:nvPr/>
        </p:nvGrpSpPr>
        <p:grpSpPr>
          <a:xfrm>
            <a:off x="9885500" y="360464"/>
            <a:ext cx="2162175" cy="3238500"/>
            <a:chOff x="9313825" y="227533"/>
            <a:chExt cx="2162175" cy="3238500"/>
          </a:xfrm>
        </p:grpSpPr>
        <p:pic>
          <p:nvPicPr>
            <p:cNvPr id="2" name="Obrázek 1">
              <a:extLst>
                <a:ext uri="{FF2B5EF4-FFF2-40B4-BE49-F238E27FC236}">
                  <a16:creationId xmlns:a16="http://schemas.microsoft.com/office/drawing/2014/main" id="{95D56AA9-CBEE-42EC-8693-FAD37CEB6267}"/>
                </a:ext>
              </a:extLst>
            </p:cNvPr>
            <p:cNvPicPr>
              <a:picLocks noChangeAspect="1"/>
            </p:cNvPicPr>
            <p:nvPr/>
          </p:nvPicPr>
          <p:blipFill>
            <a:blip r:embed="rId4"/>
            <a:stretch>
              <a:fillRect/>
            </a:stretch>
          </p:blipFill>
          <p:spPr>
            <a:xfrm>
              <a:off x="9313825" y="227533"/>
              <a:ext cx="2162175" cy="3238500"/>
            </a:xfrm>
            <a:prstGeom prst="rect">
              <a:avLst/>
            </a:prstGeom>
          </p:spPr>
        </p:pic>
        <p:sp>
          <p:nvSpPr>
            <p:cNvPr id="3" name="TextovéPole 2">
              <a:extLst>
                <a:ext uri="{FF2B5EF4-FFF2-40B4-BE49-F238E27FC236}">
                  <a16:creationId xmlns:a16="http://schemas.microsoft.com/office/drawing/2014/main" id="{D4372F42-FA5D-4BC0-A5F0-892584535755}"/>
                </a:ext>
              </a:extLst>
            </p:cNvPr>
            <p:cNvSpPr txBox="1"/>
            <p:nvPr/>
          </p:nvSpPr>
          <p:spPr>
            <a:xfrm>
              <a:off x="9313825" y="227942"/>
              <a:ext cx="1574276" cy="200055"/>
            </a:xfrm>
            <a:prstGeom prst="rect">
              <a:avLst/>
            </a:prstGeom>
            <a:noFill/>
          </p:spPr>
          <p:txBody>
            <a:bodyPr wrap="square" rtlCol="0">
              <a:spAutoFit/>
            </a:bodyPr>
            <a:lstStyle/>
            <a:p>
              <a:r>
                <a:rPr lang="cs-CZ" sz="700" dirty="0">
                  <a:latin typeface="Segoe UI" panose="020B0502040204020203" pitchFamily="34" charset="0"/>
                  <a:cs typeface="Segoe UI" panose="020B0502040204020203" pitchFamily="34" charset="0"/>
                </a:rPr>
                <a:t>Zdroj: </a:t>
              </a:r>
              <a:r>
                <a:rPr lang="cs-CZ" sz="700" dirty="0" err="1">
                  <a:latin typeface="Segoe UI" panose="020B0502040204020203" pitchFamily="34" charset="0"/>
                  <a:cs typeface="Segoe UI" panose="020B0502040204020203" pitchFamily="34" charset="0"/>
                </a:rPr>
                <a:t>Pixabay</a:t>
              </a:r>
              <a:endParaRPr lang="cs-CZ" sz="700" dirty="0">
                <a:latin typeface="Segoe UI" panose="020B0502040204020203" pitchFamily="34" charset="0"/>
                <a:cs typeface="Segoe UI" panose="020B0502040204020203" pitchFamily="34" charset="0"/>
              </a:endParaRPr>
            </a:p>
          </p:txBody>
        </p:sp>
      </p:grpSp>
      <p:grpSp>
        <p:nvGrpSpPr>
          <p:cNvPr id="43" name="Skupina 42">
            <a:extLst>
              <a:ext uri="{FF2B5EF4-FFF2-40B4-BE49-F238E27FC236}">
                <a16:creationId xmlns:a16="http://schemas.microsoft.com/office/drawing/2014/main" id="{3A597346-1C97-46FB-AC0B-C2570FAFF08D}"/>
              </a:ext>
            </a:extLst>
          </p:cNvPr>
          <p:cNvGrpSpPr/>
          <p:nvPr/>
        </p:nvGrpSpPr>
        <p:grpSpPr>
          <a:xfrm>
            <a:off x="6278432" y="1979714"/>
            <a:ext cx="4441047" cy="2742448"/>
            <a:chOff x="6004526" y="2274922"/>
            <a:chExt cx="4441047" cy="2742448"/>
          </a:xfrm>
        </p:grpSpPr>
        <p:pic>
          <p:nvPicPr>
            <p:cNvPr id="7" name="Picture 6">
              <a:extLst>
                <a:ext uri="{FF2B5EF4-FFF2-40B4-BE49-F238E27FC236}">
                  <a16:creationId xmlns:a16="http://schemas.microsoft.com/office/drawing/2014/main" id="{E6E36770-329E-425F-921A-49F72813D25F}"/>
                </a:ext>
              </a:extLst>
            </p:cNvPr>
            <p:cNvPicPr>
              <a:picLocks noChangeAspect="1"/>
            </p:cNvPicPr>
            <p:nvPr/>
          </p:nvPicPr>
          <p:blipFill>
            <a:blip r:embed="rId5"/>
            <a:stretch>
              <a:fillRect/>
            </a:stretch>
          </p:blipFill>
          <p:spPr>
            <a:xfrm>
              <a:off x="6004526" y="2274922"/>
              <a:ext cx="3653909" cy="2742448"/>
            </a:xfrm>
            <a:prstGeom prst="rect">
              <a:avLst/>
            </a:prstGeom>
          </p:spPr>
        </p:pic>
        <p:sp>
          <p:nvSpPr>
            <p:cNvPr id="10" name="TextovéPole 9">
              <a:extLst>
                <a:ext uri="{FF2B5EF4-FFF2-40B4-BE49-F238E27FC236}">
                  <a16:creationId xmlns:a16="http://schemas.microsoft.com/office/drawing/2014/main" id="{A98EFA5E-6359-430E-A32B-F73C118F9423}"/>
                </a:ext>
              </a:extLst>
            </p:cNvPr>
            <p:cNvSpPr txBox="1"/>
            <p:nvPr/>
          </p:nvSpPr>
          <p:spPr>
            <a:xfrm>
              <a:off x="8871297" y="4801926"/>
              <a:ext cx="1574276" cy="200055"/>
            </a:xfrm>
            <a:prstGeom prst="rect">
              <a:avLst/>
            </a:prstGeom>
            <a:noFill/>
          </p:spPr>
          <p:txBody>
            <a:bodyPr wrap="square" rtlCol="0">
              <a:spAutoFit/>
            </a:bodyPr>
            <a:lstStyle/>
            <a:p>
              <a:r>
                <a:rPr lang="cs-CZ" sz="700" dirty="0">
                  <a:latin typeface="Segoe UI" panose="020B0502040204020203" pitchFamily="34" charset="0"/>
                  <a:cs typeface="Segoe UI" panose="020B0502040204020203" pitchFamily="34" charset="0"/>
                </a:rPr>
                <a:t>Zdroj: </a:t>
              </a:r>
              <a:r>
                <a:rPr lang="cs-CZ" sz="700" dirty="0" err="1">
                  <a:latin typeface="Segoe UI" panose="020B0502040204020203" pitchFamily="34" charset="0"/>
                  <a:cs typeface="Segoe UI" panose="020B0502040204020203" pitchFamily="34" charset="0"/>
                </a:rPr>
                <a:t>Pixabay</a:t>
              </a:r>
              <a:endParaRPr lang="cs-CZ" sz="700" dirty="0">
                <a:latin typeface="Segoe UI" panose="020B0502040204020203" pitchFamily="34" charset="0"/>
                <a:cs typeface="Segoe UI" panose="020B0502040204020203" pitchFamily="34" charset="0"/>
              </a:endParaRPr>
            </a:p>
          </p:txBody>
        </p:sp>
      </p:grpSp>
      <p:sp>
        <p:nvSpPr>
          <p:cNvPr id="17" name="Obdélník: se zakulacenými rohy 16">
            <a:extLst>
              <a:ext uri="{FF2B5EF4-FFF2-40B4-BE49-F238E27FC236}">
                <a16:creationId xmlns:a16="http://schemas.microsoft.com/office/drawing/2014/main" id="{B11546FE-0929-414F-ADFB-8D2D5E708636}"/>
              </a:ext>
            </a:extLst>
          </p:cNvPr>
          <p:cNvSpPr/>
          <p:nvPr/>
        </p:nvSpPr>
        <p:spPr>
          <a:xfrm>
            <a:off x="2022151" y="1846783"/>
            <a:ext cx="1074656" cy="829559"/>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Švestky</a:t>
            </a:r>
          </a:p>
        </p:txBody>
      </p:sp>
      <p:sp>
        <p:nvSpPr>
          <p:cNvPr id="19" name="Obdélník: se zakulacenými rohy 18">
            <a:extLst>
              <a:ext uri="{FF2B5EF4-FFF2-40B4-BE49-F238E27FC236}">
                <a16:creationId xmlns:a16="http://schemas.microsoft.com/office/drawing/2014/main" id="{D5866F73-731C-4B7A-87E1-18EFEABA811B}"/>
              </a:ext>
            </a:extLst>
          </p:cNvPr>
          <p:cNvSpPr/>
          <p:nvPr/>
        </p:nvSpPr>
        <p:spPr>
          <a:xfrm>
            <a:off x="2030007" y="2975284"/>
            <a:ext cx="1074656" cy="829559"/>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Kvas</a:t>
            </a:r>
          </a:p>
        </p:txBody>
      </p:sp>
      <p:sp>
        <p:nvSpPr>
          <p:cNvPr id="20" name="Obdélník: se zakulacenými rohy 19">
            <a:extLst>
              <a:ext uri="{FF2B5EF4-FFF2-40B4-BE49-F238E27FC236}">
                <a16:creationId xmlns:a16="http://schemas.microsoft.com/office/drawing/2014/main" id="{3C51D593-4A0B-4B9E-8688-7953F4D84BFA}"/>
              </a:ext>
            </a:extLst>
          </p:cNvPr>
          <p:cNvSpPr/>
          <p:nvPr/>
        </p:nvSpPr>
        <p:spPr>
          <a:xfrm>
            <a:off x="1991705" y="4101707"/>
            <a:ext cx="1150422" cy="829559"/>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Výpalky</a:t>
            </a:r>
          </a:p>
        </p:txBody>
      </p:sp>
      <p:sp>
        <p:nvSpPr>
          <p:cNvPr id="21" name="Obdélník: se zakulacenými rohy 20">
            <a:extLst>
              <a:ext uri="{FF2B5EF4-FFF2-40B4-BE49-F238E27FC236}">
                <a16:creationId xmlns:a16="http://schemas.microsoft.com/office/drawing/2014/main" id="{468E81BA-E570-4C33-A77D-EEB81AF39C56}"/>
              </a:ext>
            </a:extLst>
          </p:cNvPr>
          <p:cNvSpPr/>
          <p:nvPr/>
        </p:nvSpPr>
        <p:spPr>
          <a:xfrm>
            <a:off x="3450428" y="2964946"/>
            <a:ext cx="1235339" cy="829559"/>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Slivovice</a:t>
            </a:r>
          </a:p>
        </p:txBody>
      </p:sp>
      <p:sp>
        <p:nvSpPr>
          <p:cNvPr id="22" name="Obdélník: se zakulacenými rohy 21">
            <a:extLst>
              <a:ext uri="{FF2B5EF4-FFF2-40B4-BE49-F238E27FC236}">
                <a16:creationId xmlns:a16="http://schemas.microsoft.com/office/drawing/2014/main" id="{854ED16A-10ED-4DD7-8923-E1564470A5FE}"/>
              </a:ext>
            </a:extLst>
          </p:cNvPr>
          <p:cNvSpPr/>
          <p:nvPr/>
        </p:nvSpPr>
        <p:spPr>
          <a:xfrm>
            <a:off x="3466141" y="5443414"/>
            <a:ext cx="1074656" cy="829559"/>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Brikety z pecek</a:t>
            </a:r>
          </a:p>
        </p:txBody>
      </p:sp>
      <p:sp>
        <p:nvSpPr>
          <p:cNvPr id="23" name="Obdélník: se zakulacenými rohy 22">
            <a:extLst>
              <a:ext uri="{FF2B5EF4-FFF2-40B4-BE49-F238E27FC236}">
                <a16:creationId xmlns:a16="http://schemas.microsoft.com/office/drawing/2014/main" id="{3602980B-6CC7-4D3C-8565-23DCC23CE044}"/>
              </a:ext>
            </a:extLst>
          </p:cNvPr>
          <p:cNvSpPr/>
          <p:nvPr/>
        </p:nvSpPr>
        <p:spPr>
          <a:xfrm>
            <a:off x="1978138" y="5443414"/>
            <a:ext cx="1240338" cy="829559"/>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Kompost pro sady</a:t>
            </a:r>
          </a:p>
        </p:txBody>
      </p:sp>
      <p:sp>
        <p:nvSpPr>
          <p:cNvPr id="24" name="Obdélník: se zakulacenými rohy 23">
            <a:extLst>
              <a:ext uri="{FF2B5EF4-FFF2-40B4-BE49-F238E27FC236}">
                <a16:creationId xmlns:a16="http://schemas.microsoft.com/office/drawing/2014/main" id="{5A8B1000-865C-47A7-A0BA-2EB30CD29234}"/>
              </a:ext>
            </a:extLst>
          </p:cNvPr>
          <p:cNvSpPr/>
          <p:nvPr/>
        </p:nvSpPr>
        <p:spPr>
          <a:xfrm>
            <a:off x="564863" y="5443413"/>
            <a:ext cx="1199428" cy="829559"/>
          </a:xfrm>
          <a:prstGeom prst="roundRec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latin typeface="Segoe UI" panose="020B0502040204020203" pitchFamily="34" charset="0"/>
                <a:cs typeface="Segoe UI" panose="020B0502040204020203" pitchFamily="34" charset="0"/>
              </a:rPr>
              <a:t>Bioplyn</a:t>
            </a:r>
          </a:p>
        </p:txBody>
      </p:sp>
      <p:sp>
        <p:nvSpPr>
          <p:cNvPr id="25" name="Šipka: dolů 24">
            <a:extLst>
              <a:ext uri="{FF2B5EF4-FFF2-40B4-BE49-F238E27FC236}">
                <a16:creationId xmlns:a16="http://schemas.microsoft.com/office/drawing/2014/main" id="{234A0CA4-897C-44F2-9417-231F727328A1}"/>
              </a:ext>
            </a:extLst>
          </p:cNvPr>
          <p:cNvSpPr/>
          <p:nvPr/>
        </p:nvSpPr>
        <p:spPr>
          <a:xfrm>
            <a:off x="2533565" y="2679364"/>
            <a:ext cx="45719" cy="285582"/>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6" name="Šipka: dolů 25">
            <a:extLst>
              <a:ext uri="{FF2B5EF4-FFF2-40B4-BE49-F238E27FC236}">
                <a16:creationId xmlns:a16="http://schemas.microsoft.com/office/drawing/2014/main" id="{9BA86D21-DF14-483D-9D2C-188180EF291D}"/>
              </a:ext>
            </a:extLst>
          </p:cNvPr>
          <p:cNvSpPr/>
          <p:nvPr/>
        </p:nvSpPr>
        <p:spPr>
          <a:xfrm rot="16200000">
            <a:off x="3227379" y="3256597"/>
            <a:ext cx="45719" cy="285582"/>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7" name="Šipka: dolů 26">
            <a:extLst>
              <a:ext uri="{FF2B5EF4-FFF2-40B4-BE49-F238E27FC236}">
                <a16:creationId xmlns:a16="http://schemas.microsoft.com/office/drawing/2014/main" id="{59B76FF0-668D-4978-AA0B-BE8ACE334999}"/>
              </a:ext>
            </a:extLst>
          </p:cNvPr>
          <p:cNvSpPr/>
          <p:nvPr/>
        </p:nvSpPr>
        <p:spPr>
          <a:xfrm>
            <a:off x="2544475" y="3818147"/>
            <a:ext cx="45719" cy="285582"/>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2" name="Šipka: dolů 31">
            <a:extLst>
              <a:ext uri="{FF2B5EF4-FFF2-40B4-BE49-F238E27FC236}">
                <a16:creationId xmlns:a16="http://schemas.microsoft.com/office/drawing/2014/main" id="{DCC4E204-FE4E-43FA-8CA4-177F04CF3A2C}"/>
              </a:ext>
            </a:extLst>
          </p:cNvPr>
          <p:cNvSpPr/>
          <p:nvPr/>
        </p:nvSpPr>
        <p:spPr>
          <a:xfrm>
            <a:off x="1131201" y="5110064"/>
            <a:ext cx="45719" cy="285582"/>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3" name="Šipka: dolů 32">
            <a:extLst>
              <a:ext uri="{FF2B5EF4-FFF2-40B4-BE49-F238E27FC236}">
                <a16:creationId xmlns:a16="http://schemas.microsoft.com/office/drawing/2014/main" id="{C837253D-B0CB-45E8-8EF5-D1690B1C75A8}"/>
              </a:ext>
            </a:extLst>
          </p:cNvPr>
          <p:cNvSpPr/>
          <p:nvPr/>
        </p:nvSpPr>
        <p:spPr>
          <a:xfrm>
            <a:off x="4003469" y="5110064"/>
            <a:ext cx="45719" cy="285582"/>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4" name="Šipka: dolů 33">
            <a:extLst>
              <a:ext uri="{FF2B5EF4-FFF2-40B4-BE49-F238E27FC236}">
                <a16:creationId xmlns:a16="http://schemas.microsoft.com/office/drawing/2014/main" id="{3F2FC431-3E55-4433-AB47-40FE9D8AD2A0}"/>
              </a:ext>
            </a:extLst>
          </p:cNvPr>
          <p:cNvSpPr/>
          <p:nvPr/>
        </p:nvSpPr>
        <p:spPr>
          <a:xfrm>
            <a:off x="2544475" y="5134791"/>
            <a:ext cx="45719" cy="285582"/>
          </a:xfrm>
          <a:prstGeom prst="down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36" name="Přímá spojnice 35">
            <a:extLst>
              <a:ext uri="{FF2B5EF4-FFF2-40B4-BE49-F238E27FC236}">
                <a16:creationId xmlns:a16="http://schemas.microsoft.com/office/drawing/2014/main" id="{4AC59F0F-66D6-4B1A-9DA3-7FEEB30D6193}"/>
              </a:ext>
            </a:extLst>
          </p:cNvPr>
          <p:cNvCxnSpPr>
            <a:cxnSpLocks/>
            <a:stCxn id="32" idx="0"/>
            <a:endCxn id="33" idx="0"/>
          </p:cNvCxnSpPr>
          <p:nvPr/>
        </p:nvCxnSpPr>
        <p:spPr>
          <a:xfrm>
            <a:off x="1154061" y="5110064"/>
            <a:ext cx="2872268"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0" name="Přímá spojnice 39">
            <a:extLst>
              <a:ext uri="{FF2B5EF4-FFF2-40B4-BE49-F238E27FC236}">
                <a16:creationId xmlns:a16="http://schemas.microsoft.com/office/drawing/2014/main" id="{58691145-B03E-4B9F-B9FC-688B3D96739B}"/>
              </a:ext>
            </a:extLst>
          </p:cNvPr>
          <p:cNvCxnSpPr>
            <a:cxnSpLocks/>
          </p:cNvCxnSpPr>
          <p:nvPr/>
        </p:nvCxnSpPr>
        <p:spPr>
          <a:xfrm>
            <a:off x="2573236" y="4955992"/>
            <a:ext cx="0" cy="186128"/>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sp>
        <p:nvSpPr>
          <p:cNvPr id="28" name="Rectangle 3">
            <a:extLst>
              <a:ext uri="{FF2B5EF4-FFF2-40B4-BE49-F238E27FC236}">
                <a16:creationId xmlns:a16="http://schemas.microsoft.com/office/drawing/2014/main" id="{459DFAD8-BD60-44F7-81F4-1818A6954DAB}"/>
              </a:ext>
            </a:extLst>
          </p:cNvPr>
          <p:cNvSpPr>
            <a:spLocks noChangeArrowheads="1"/>
          </p:cNvSpPr>
          <p:nvPr/>
        </p:nvSpPr>
        <p:spPr bwMode="auto">
          <a:xfrm>
            <a:off x="406773" y="6475515"/>
            <a:ext cx="793372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cs-CZ" sz="1100" dirty="0">
                <a:solidFill>
                  <a:srgbClr val="080808"/>
                </a:solidFill>
                <a:latin typeface="Calibri" panose="020F0502020204030204" pitchFamily="34" charset="0"/>
                <a:cs typeface="Calibri" panose="020F0502020204030204" pitchFamily="34" charset="0"/>
              </a:rPr>
              <a:t>Poznámka: Projekt podaný v rámci výzvy Technologické agentury ČR v rámci Programu SIGMA. </a:t>
            </a:r>
          </a:p>
        </p:txBody>
      </p:sp>
    </p:spTree>
    <p:extLst>
      <p:ext uri="{BB962C8B-B14F-4D97-AF65-F5344CB8AC3E}">
        <p14:creationId xmlns:p14="http://schemas.microsoft.com/office/powerpoint/2010/main" val="1452941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half" idx="1"/>
          </p:nvPr>
        </p:nvSpPr>
        <p:spPr>
          <a:xfrm>
            <a:off x="741791" y="1892395"/>
            <a:ext cx="10676485" cy="4060374"/>
          </a:xfrm>
        </p:spPr>
        <p:txBody>
          <a:bodyPr>
            <a:normAutofit/>
          </a:bodyPr>
          <a:lstStyle/>
          <a:p>
            <a:pPr>
              <a:lnSpc>
                <a:spcPct val="120000"/>
              </a:lnSpc>
              <a:spcAft>
                <a:spcPts val="1200"/>
              </a:spcAft>
            </a:pPr>
            <a:r>
              <a:rPr lang="cs-CZ" sz="2200" dirty="0" smtClean="0">
                <a:solidFill>
                  <a:schemeClr val="bg2">
                    <a:lumMod val="10000"/>
                  </a:schemeClr>
                </a:solidFill>
                <a:latin typeface="Segoe UI" panose="020B0502040204020203" pitchFamily="34" charset="0"/>
                <a:cs typeface="Segoe UI" panose="020B0502040204020203" pitchFamily="34" charset="0"/>
              </a:rPr>
              <a:t>Podíl </a:t>
            </a:r>
            <a:r>
              <a:rPr lang="cs-CZ" sz="2200" dirty="0">
                <a:solidFill>
                  <a:schemeClr val="bg2">
                    <a:lumMod val="10000"/>
                  </a:schemeClr>
                </a:solidFill>
                <a:latin typeface="Segoe UI" panose="020B0502040204020203" pitchFamily="34" charset="0"/>
                <a:cs typeface="Segoe UI" panose="020B0502040204020203" pitchFamily="34" charset="0"/>
              </a:rPr>
              <a:t>UTB na vzdělávacím trhu je </a:t>
            </a:r>
            <a:r>
              <a:rPr lang="cs-CZ" sz="2200" dirty="0" smtClean="0">
                <a:solidFill>
                  <a:schemeClr val="bg2">
                    <a:lumMod val="10000"/>
                  </a:schemeClr>
                </a:solidFill>
                <a:latin typeface="Segoe UI" panose="020B0502040204020203" pitchFamily="34" charset="0"/>
                <a:cs typeface="Segoe UI" panose="020B0502040204020203" pitchFamily="34" charset="0"/>
              </a:rPr>
              <a:t>3,16</a:t>
            </a:r>
            <a:r>
              <a:rPr lang="cs-CZ" sz="2200" dirty="0">
                <a:solidFill>
                  <a:schemeClr val="bg2">
                    <a:lumMod val="10000"/>
                  </a:schemeClr>
                </a:solidFill>
                <a:latin typeface="Segoe UI" panose="020B0502040204020203" pitchFamily="34" charset="0"/>
                <a:cs typeface="Segoe UI" panose="020B0502040204020203" pitchFamily="34" charset="0"/>
              </a:rPr>
              <a:t>%, ale podíl na </a:t>
            </a:r>
            <a:r>
              <a:rPr lang="cs-CZ" sz="2200" dirty="0" err="1">
                <a:solidFill>
                  <a:schemeClr val="bg2">
                    <a:lumMod val="10000"/>
                  </a:schemeClr>
                </a:solidFill>
                <a:latin typeface="Segoe UI" panose="020B0502040204020203" pitchFamily="34" charset="0"/>
                <a:cs typeface="Segoe UI" panose="020B0502040204020203" pitchFamily="34" charset="0"/>
              </a:rPr>
              <a:t>VaV</a:t>
            </a:r>
            <a:r>
              <a:rPr lang="cs-CZ" sz="2200" dirty="0">
                <a:solidFill>
                  <a:schemeClr val="bg2">
                    <a:lumMod val="10000"/>
                  </a:schemeClr>
                </a:solidFill>
                <a:latin typeface="Segoe UI" panose="020B0502040204020203" pitchFamily="34" charset="0"/>
                <a:cs typeface="Segoe UI" panose="020B0502040204020203" pitchFamily="34" charset="0"/>
              </a:rPr>
              <a:t> je pouze </a:t>
            </a:r>
            <a:r>
              <a:rPr lang="cs-CZ" sz="2200" dirty="0" smtClean="0">
                <a:solidFill>
                  <a:schemeClr val="bg2">
                    <a:lumMod val="10000"/>
                  </a:schemeClr>
                </a:solidFill>
                <a:latin typeface="Segoe UI" panose="020B0502040204020203" pitchFamily="34" charset="0"/>
                <a:cs typeface="Segoe UI" panose="020B0502040204020203" pitchFamily="34" charset="0"/>
              </a:rPr>
              <a:t>1,7%.</a:t>
            </a:r>
            <a:br>
              <a:rPr lang="cs-CZ" sz="2200" dirty="0" smtClean="0">
                <a:solidFill>
                  <a:schemeClr val="bg2">
                    <a:lumMod val="10000"/>
                  </a:schemeClr>
                </a:solidFill>
                <a:latin typeface="Segoe UI" panose="020B0502040204020203" pitchFamily="34" charset="0"/>
                <a:cs typeface="Segoe UI" panose="020B0502040204020203" pitchFamily="34" charset="0"/>
              </a:rPr>
            </a:br>
            <a:r>
              <a:rPr lang="cs-CZ" sz="2200" b="1" dirty="0" smtClean="0">
                <a:solidFill>
                  <a:schemeClr val="bg2">
                    <a:lumMod val="10000"/>
                  </a:schemeClr>
                </a:solidFill>
                <a:latin typeface="Segoe UI" panose="020B0502040204020203" pitchFamily="34" charset="0"/>
                <a:cs typeface="Segoe UI" panose="020B0502040204020203" pitchFamily="34" charset="0"/>
              </a:rPr>
              <a:t>Vznik CEMAZ zvýší </a:t>
            </a:r>
            <a:r>
              <a:rPr lang="cs-CZ" sz="2200" b="1" dirty="0">
                <a:solidFill>
                  <a:schemeClr val="bg2">
                    <a:lumMod val="10000"/>
                  </a:schemeClr>
                </a:solidFill>
                <a:latin typeface="Segoe UI" panose="020B0502040204020203" pitchFamily="34" charset="0"/>
                <a:cs typeface="Segoe UI" panose="020B0502040204020203" pitchFamily="34" charset="0"/>
              </a:rPr>
              <a:t>podílu </a:t>
            </a:r>
            <a:r>
              <a:rPr lang="cs-CZ" sz="2200" b="1" dirty="0" err="1">
                <a:solidFill>
                  <a:schemeClr val="bg2">
                    <a:lumMod val="10000"/>
                  </a:schemeClr>
                </a:solidFill>
                <a:latin typeface="Segoe UI" panose="020B0502040204020203" pitchFamily="34" charset="0"/>
                <a:cs typeface="Segoe UI" panose="020B0502040204020203" pitchFamily="34" charset="0"/>
              </a:rPr>
              <a:t>VaV</a:t>
            </a:r>
            <a:r>
              <a:rPr lang="cs-CZ" sz="2200" b="1" dirty="0" smtClean="0">
                <a:solidFill>
                  <a:schemeClr val="bg2">
                    <a:lumMod val="10000"/>
                  </a:schemeClr>
                </a:solidFill>
                <a:latin typeface="Segoe UI" panose="020B0502040204020203" pitchFamily="34" charset="0"/>
                <a:cs typeface="Segoe UI" panose="020B0502040204020203" pitchFamily="34" charset="0"/>
              </a:rPr>
              <a:t>.</a:t>
            </a:r>
            <a:endParaRPr lang="cs-CZ" sz="2200" b="1" dirty="0">
              <a:solidFill>
                <a:schemeClr val="bg2">
                  <a:lumMod val="10000"/>
                </a:schemeClr>
              </a:solidFill>
              <a:latin typeface="Segoe UI" panose="020B0502040204020203" pitchFamily="34" charset="0"/>
              <a:cs typeface="Segoe UI" panose="020B0502040204020203" pitchFamily="34" charset="0"/>
            </a:endParaRPr>
          </a:p>
          <a:p>
            <a:pPr>
              <a:lnSpc>
                <a:spcPct val="120000"/>
              </a:lnSpc>
              <a:spcAft>
                <a:spcPts val="1200"/>
              </a:spcAft>
            </a:pPr>
            <a:r>
              <a:rPr lang="cs-CZ" sz="2200" b="1" dirty="0">
                <a:latin typeface="Segoe UI" panose="020B0502040204020203" pitchFamily="34" charset="0"/>
                <a:cs typeface="Segoe UI" panose="020B0502040204020203" pitchFamily="34" charset="0"/>
              </a:rPr>
              <a:t>UTB</a:t>
            </a:r>
            <a:r>
              <a:rPr lang="cs-CZ" sz="2200" dirty="0">
                <a:latin typeface="Segoe UI" panose="020B0502040204020203" pitchFamily="34" charset="0"/>
                <a:cs typeface="Segoe UI" panose="020B0502040204020203" pitchFamily="34" charset="0"/>
              </a:rPr>
              <a:t> </a:t>
            </a:r>
            <a:r>
              <a:rPr lang="cs-CZ" sz="2200" b="1" dirty="0">
                <a:latin typeface="Segoe UI" panose="020B0502040204020203" pitchFamily="34" charset="0"/>
                <a:cs typeface="Segoe UI" panose="020B0502040204020203" pitchFamily="34" charset="0"/>
              </a:rPr>
              <a:t>pro mezinárodní evaluaci </a:t>
            </a:r>
            <a:r>
              <a:rPr lang="cs-CZ" sz="2200" dirty="0">
                <a:latin typeface="Segoe UI" panose="020B0502040204020203" pitchFamily="34" charset="0"/>
                <a:cs typeface="Segoe UI" panose="020B0502040204020203" pitchFamily="34" charset="0"/>
              </a:rPr>
              <a:t>potřebuje obory v kategorii </a:t>
            </a:r>
            <a:r>
              <a:rPr lang="cs-CZ" sz="2200" b="1" dirty="0" err="1" smtClean="0">
                <a:latin typeface="Segoe UI" panose="020B0502040204020203" pitchFamily="34" charset="0"/>
                <a:cs typeface="Segoe UI" panose="020B0502040204020203" pitchFamily="34" charset="0"/>
              </a:rPr>
              <a:t>leading</a:t>
            </a:r>
            <a:r>
              <a:rPr lang="cs-CZ" sz="2200" b="1" dirty="0" smtClean="0">
                <a:latin typeface="Segoe UI" panose="020B0502040204020203" pitchFamily="34" charset="0"/>
                <a:cs typeface="Segoe UI" panose="020B0502040204020203" pitchFamily="34" charset="0"/>
              </a:rPr>
              <a:t> excellence</a:t>
            </a:r>
            <a:endParaRPr lang="cs-CZ" sz="2200" dirty="0">
              <a:latin typeface="Segoe UI" panose="020B0502040204020203" pitchFamily="34" charset="0"/>
              <a:cs typeface="Segoe UI" panose="020B0502040204020203" pitchFamily="34" charset="0"/>
            </a:endParaRPr>
          </a:p>
          <a:p>
            <a:pPr>
              <a:lnSpc>
                <a:spcPct val="120000"/>
              </a:lnSpc>
              <a:spcAft>
                <a:spcPts val="1200"/>
              </a:spcAft>
            </a:pPr>
            <a:r>
              <a:rPr lang="cs-CZ" sz="2200" b="1" dirty="0">
                <a:latin typeface="Segoe UI" panose="020B0502040204020203" pitchFamily="34" charset="0"/>
                <a:cs typeface="Segoe UI" panose="020B0502040204020203" pitchFamily="34" charset="0"/>
              </a:rPr>
              <a:t>Energetické </a:t>
            </a:r>
            <a:r>
              <a:rPr lang="cs-CZ" sz="2200" b="1" dirty="0" smtClean="0">
                <a:latin typeface="Segoe UI" panose="020B0502040204020203" pitchFamily="34" charset="0"/>
                <a:cs typeface="Segoe UI" panose="020B0502040204020203" pitchFamily="34" charset="0"/>
              </a:rPr>
              <a:t>materiály představují dnes samostatný vědní obor</a:t>
            </a:r>
            <a:endParaRPr lang="cs-CZ" sz="2200" dirty="0">
              <a:latin typeface="Segoe UI" panose="020B0502040204020203" pitchFamily="34" charset="0"/>
              <a:cs typeface="Segoe UI" panose="020B0502040204020203" pitchFamily="34" charset="0"/>
            </a:endParaRPr>
          </a:p>
          <a:p>
            <a:pPr marL="0" indent="0">
              <a:spcBef>
                <a:spcPts val="1800"/>
              </a:spcBef>
              <a:buNone/>
            </a:pPr>
            <a:r>
              <a:rPr lang="cs-CZ" sz="1800" dirty="0">
                <a:latin typeface="Segoe UI" panose="020B0502040204020203" pitchFamily="34" charset="0"/>
                <a:cs typeface="Segoe UI" panose="020B0502040204020203" pitchFamily="34" charset="0"/>
              </a:rPr>
              <a:t>Poznámka: Centrum energetických materiálů a zařízení </a:t>
            </a:r>
            <a:r>
              <a:rPr lang="cs-CZ" sz="1800" dirty="0" smtClean="0">
                <a:latin typeface="Segoe UI" panose="020B0502040204020203" pitchFamily="34" charset="0"/>
                <a:cs typeface="Segoe UI" panose="020B0502040204020203" pitchFamily="34" charset="0"/>
              </a:rPr>
              <a:t>(</a:t>
            </a:r>
            <a:r>
              <a:rPr lang="cs-CZ" sz="1800" dirty="0">
                <a:latin typeface="Segoe UI" panose="020B0502040204020203" pitchFamily="34" charset="0"/>
                <a:cs typeface="Segoe UI" panose="020B0502040204020203" pitchFamily="34" charset="0"/>
              </a:rPr>
              <a:t>CEMAZ</a:t>
            </a:r>
            <a:r>
              <a:rPr lang="cs-CZ" sz="1800" dirty="0" smtClean="0">
                <a:latin typeface="Segoe UI" panose="020B0502040204020203" pitchFamily="34" charset="0"/>
                <a:cs typeface="Segoe UI" panose="020B0502040204020203" pitchFamily="34" charset="0"/>
              </a:rPr>
              <a:t>).</a:t>
            </a:r>
            <a:endParaRPr lang="cs-CZ" sz="1800" dirty="0">
              <a:latin typeface="Segoe UI" panose="020B0502040204020203" pitchFamily="34" charset="0"/>
              <a:cs typeface="Segoe UI" panose="020B0502040204020203" pitchFamily="34" charset="0"/>
            </a:endParaRPr>
          </a:p>
        </p:txBody>
      </p:sp>
      <p:sp>
        <p:nvSpPr>
          <p:cNvPr id="5" name="Nadpis 4"/>
          <p:cNvSpPr txBox="1">
            <a:spLocks/>
          </p:cNvSpPr>
          <p:nvPr/>
        </p:nvSpPr>
        <p:spPr>
          <a:xfrm>
            <a:off x="1014484" y="274311"/>
            <a:ext cx="106385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E65014"/>
                </a:solidFill>
                <a:latin typeface="+mj-lt"/>
                <a:ea typeface="+mj-ea"/>
                <a:cs typeface="+mj-cs"/>
              </a:defRPr>
            </a:lvl1pPr>
          </a:lstStyle>
          <a:p>
            <a:r>
              <a:rPr lang="cs-CZ" sz="3600" b="0" dirty="0">
                <a:solidFill>
                  <a:srgbClr val="34B232"/>
                </a:solidFill>
                <a:latin typeface="Segoe UI Black" panose="020B0A02040204020203" pitchFamily="34" charset="0"/>
                <a:ea typeface="Segoe UI Black" panose="020B0A02040204020203" pitchFamily="34" charset="0"/>
              </a:rPr>
              <a:t>Proč by mělo Centrum energetických materiálů a zařízení </a:t>
            </a:r>
            <a:r>
              <a:rPr lang="cs-CZ" sz="3600" b="0" dirty="0" smtClean="0">
                <a:solidFill>
                  <a:srgbClr val="34B232"/>
                </a:solidFill>
                <a:latin typeface="Segoe UI Black" panose="020B0A02040204020203" pitchFamily="34" charset="0"/>
                <a:ea typeface="Segoe UI Black" panose="020B0A02040204020203" pitchFamily="34" charset="0"/>
              </a:rPr>
              <a:t>(CEMAZ) vzniknout</a:t>
            </a:r>
            <a:endParaRPr lang="cs-CZ" sz="3600" b="0" dirty="0">
              <a:solidFill>
                <a:srgbClr val="34B232"/>
              </a:solidFill>
              <a:latin typeface="Segoe UI Black" panose="020B0A02040204020203" pitchFamily="34" charset="0"/>
              <a:ea typeface="Segoe UI Black" panose="020B0A02040204020203" pitchFamily="34" charset="0"/>
            </a:endParaRPr>
          </a:p>
        </p:txBody>
      </p:sp>
      <p:pic>
        <p:nvPicPr>
          <p:cNvPr id="6" name="Obrázek 5"/>
          <p:cNvPicPr>
            <a:picLocks noChangeAspect="1"/>
          </p:cNvPicPr>
          <p:nvPr/>
        </p:nvPicPr>
        <p:blipFill>
          <a:blip r:embed="rId2"/>
          <a:stretch>
            <a:fillRect/>
          </a:stretch>
        </p:blipFill>
        <p:spPr>
          <a:xfrm>
            <a:off x="469101" y="566832"/>
            <a:ext cx="545383" cy="740520"/>
          </a:xfrm>
          <a:prstGeom prst="rect">
            <a:avLst/>
          </a:prstGeom>
        </p:spPr>
      </p:pic>
    </p:spTree>
    <p:extLst>
      <p:ext uri="{BB962C8B-B14F-4D97-AF65-F5344CB8AC3E}">
        <p14:creationId xmlns:p14="http://schemas.microsoft.com/office/powerpoint/2010/main" val="376193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txBox="1">
            <a:spLocks/>
          </p:cNvSpPr>
          <p:nvPr/>
        </p:nvSpPr>
        <p:spPr>
          <a:xfrm>
            <a:off x="1014484" y="274311"/>
            <a:ext cx="106385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E65014"/>
                </a:solidFill>
                <a:latin typeface="+mj-lt"/>
                <a:ea typeface="+mj-ea"/>
                <a:cs typeface="+mj-cs"/>
              </a:defRPr>
            </a:lvl1pPr>
          </a:lstStyle>
          <a:p>
            <a:r>
              <a:rPr lang="cs-CZ" sz="3900" b="0" dirty="0">
                <a:solidFill>
                  <a:srgbClr val="34B232"/>
                </a:solidFill>
                <a:latin typeface="Segoe UI Black" panose="020B0A02040204020203" pitchFamily="34" charset="0"/>
                <a:ea typeface="Segoe UI Black" panose="020B0A02040204020203" pitchFamily="34" charset="0"/>
              </a:rPr>
              <a:t>Jak a kdy vznikne CEMAZ</a:t>
            </a:r>
          </a:p>
        </p:txBody>
      </p:sp>
      <p:pic>
        <p:nvPicPr>
          <p:cNvPr id="6" name="Obrázek 5"/>
          <p:cNvPicPr>
            <a:picLocks noChangeAspect="1"/>
          </p:cNvPicPr>
          <p:nvPr/>
        </p:nvPicPr>
        <p:blipFill>
          <a:blip r:embed="rId2"/>
          <a:stretch>
            <a:fillRect/>
          </a:stretch>
        </p:blipFill>
        <p:spPr>
          <a:xfrm>
            <a:off x="469101" y="566832"/>
            <a:ext cx="545383" cy="740520"/>
          </a:xfrm>
          <a:prstGeom prst="rect">
            <a:avLst/>
          </a:prstGeom>
        </p:spPr>
      </p:pic>
      <p:sp>
        <p:nvSpPr>
          <p:cNvPr id="7" name="Zástupný symbol pro obsah 1"/>
          <p:cNvSpPr>
            <a:spLocks noGrp="1"/>
          </p:cNvSpPr>
          <p:nvPr>
            <p:ph sz="half" idx="1"/>
          </p:nvPr>
        </p:nvSpPr>
        <p:spPr>
          <a:xfrm>
            <a:off x="923973" y="1599873"/>
            <a:ext cx="7152593" cy="4060374"/>
          </a:xfrm>
        </p:spPr>
        <p:txBody>
          <a:bodyPr>
            <a:normAutofit/>
          </a:bodyPr>
          <a:lstStyle/>
          <a:p>
            <a:pPr marL="0" indent="0">
              <a:lnSpc>
                <a:spcPct val="100000"/>
              </a:lnSpc>
              <a:spcAft>
                <a:spcPts val="1200"/>
              </a:spcAft>
              <a:buNone/>
            </a:pPr>
            <a:r>
              <a:rPr lang="cs-CZ" sz="2200" b="1" dirty="0">
                <a:latin typeface="Segoe UI" panose="020B0502040204020203" pitchFamily="34" charset="0"/>
                <a:cs typeface="Segoe UI" panose="020B0502040204020203" pitchFamily="34" charset="0"/>
              </a:rPr>
              <a:t>Vyvedení </a:t>
            </a:r>
            <a:r>
              <a:rPr lang="cs-CZ" sz="2200" b="1" dirty="0" smtClean="0">
                <a:latin typeface="Segoe UI" panose="020B0502040204020203" pitchFamily="34" charset="0"/>
                <a:cs typeface="Segoe UI" panose="020B0502040204020203" pitchFamily="34" charset="0"/>
              </a:rPr>
              <a:t>výzkumného </a:t>
            </a:r>
            <a:r>
              <a:rPr lang="cs-CZ" sz="2200" b="1" dirty="0">
                <a:latin typeface="Segoe UI" panose="020B0502040204020203" pitchFamily="34" charset="0"/>
                <a:cs typeface="Segoe UI" panose="020B0502040204020203" pitchFamily="34" charset="0"/>
              </a:rPr>
              <a:t>směru </a:t>
            </a:r>
            <a:r>
              <a:rPr lang="cs-CZ" sz="2200" b="1" dirty="0" smtClean="0">
                <a:latin typeface="Segoe UI" panose="020B0502040204020203" pitchFamily="34" charset="0"/>
                <a:cs typeface="Segoe UI" panose="020B0502040204020203" pitchFamily="34" charset="0"/>
              </a:rPr>
              <a:t>„Energetické </a:t>
            </a:r>
            <a:r>
              <a:rPr lang="cs-CZ" sz="2200" b="1" dirty="0">
                <a:latin typeface="Segoe UI" panose="020B0502040204020203" pitchFamily="34" charset="0"/>
                <a:cs typeface="Segoe UI" panose="020B0502040204020203" pitchFamily="34" charset="0"/>
              </a:rPr>
              <a:t>a kompozitní </a:t>
            </a:r>
            <a:r>
              <a:rPr lang="cs-CZ" sz="2200" b="1" dirty="0" smtClean="0">
                <a:latin typeface="Segoe UI" panose="020B0502040204020203" pitchFamily="34" charset="0"/>
                <a:cs typeface="Segoe UI" panose="020B0502040204020203" pitchFamily="34" charset="0"/>
              </a:rPr>
              <a:t>materiály“ </a:t>
            </a:r>
            <a:r>
              <a:rPr lang="cs-CZ" sz="2200" b="1" dirty="0">
                <a:latin typeface="Segoe UI" panose="020B0502040204020203" pitchFamily="34" charset="0"/>
                <a:cs typeface="Segoe UI" panose="020B0502040204020203" pitchFamily="34" charset="0"/>
              </a:rPr>
              <a:t>do </a:t>
            </a:r>
            <a:r>
              <a:rPr lang="cs-CZ" sz="2200" b="1" dirty="0" smtClean="0">
                <a:latin typeface="Segoe UI" panose="020B0502040204020203" pitchFamily="34" charset="0"/>
                <a:cs typeface="Segoe UI" panose="020B0502040204020203" pitchFamily="34" charset="0"/>
              </a:rPr>
              <a:t>„Centra energetických materiálů a zařízení“ </a:t>
            </a:r>
            <a:r>
              <a:rPr lang="cs-CZ" sz="2200" b="1" dirty="0">
                <a:latin typeface="Segoe UI" panose="020B0502040204020203" pitchFamily="34" charset="0"/>
                <a:cs typeface="Segoe UI" panose="020B0502040204020203" pitchFamily="34" charset="0"/>
              </a:rPr>
              <a:t>k datu 1</a:t>
            </a:r>
            <a:r>
              <a:rPr lang="cs-CZ" sz="2200" b="1" dirty="0" smtClean="0">
                <a:latin typeface="Segoe UI" panose="020B0502040204020203" pitchFamily="34" charset="0"/>
                <a:cs typeface="Segoe UI" panose="020B0502040204020203" pitchFamily="34" charset="0"/>
              </a:rPr>
              <a:t>. 1</a:t>
            </a:r>
            <a:r>
              <a:rPr lang="cs-CZ" sz="2200" b="1" dirty="0">
                <a:latin typeface="Segoe UI" panose="020B0502040204020203" pitchFamily="34" charset="0"/>
                <a:cs typeface="Segoe UI" panose="020B0502040204020203" pitchFamily="34" charset="0"/>
              </a:rPr>
              <a:t>. 2024 za </a:t>
            </a:r>
            <a:r>
              <a:rPr lang="cs-CZ" sz="2200" b="1" dirty="0" smtClean="0">
                <a:latin typeface="Segoe UI" panose="020B0502040204020203" pitchFamily="34" charset="0"/>
                <a:cs typeface="Segoe UI" panose="020B0502040204020203" pitchFamily="34" charset="0"/>
              </a:rPr>
              <a:t>podmínek:</a:t>
            </a:r>
            <a:endParaRPr lang="cs-CZ" sz="2200" b="1" dirty="0">
              <a:latin typeface="Segoe UI" panose="020B0502040204020203" pitchFamily="34" charset="0"/>
              <a:cs typeface="Segoe UI" panose="020B0502040204020203" pitchFamily="34" charset="0"/>
            </a:endParaRPr>
          </a:p>
          <a:p>
            <a:pPr>
              <a:lnSpc>
                <a:spcPct val="100000"/>
              </a:lnSpc>
              <a:spcAft>
                <a:spcPts val="1200"/>
              </a:spcAft>
            </a:pPr>
            <a:r>
              <a:rPr lang="cs-CZ" sz="2200" b="1" dirty="0" smtClean="0">
                <a:latin typeface="Segoe UI" panose="020B0502040204020203" pitchFamily="34" charset="0"/>
                <a:cs typeface="Segoe UI" panose="020B0502040204020203" pitchFamily="34" charset="0"/>
              </a:rPr>
              <a:t>Finanční </a:t>
            </a:r>
            <a:r>
              <a:rPr lang="cs-CZ" sz="2200" b="1" dirty="0">
                <a:latin typeface="Segoe UI" panose="020B0502040204020203" pitchFamily="34" charset="0"/>
                <a:cs typeface="Segoe UI" panose="020B0502040204020203" pitchFamily="34" charset="0"/>
              </a:rPr>
              <a:t>a provozní pravidla UNI zůstávají </a:t>
            </a:r>
            <a:r>
              <a:rPr lang="cs-CZ" sz="2200" b="1" dirty="0" smtClean="0">
                <a:latin typeface="Segoe UI" panose="020B0502040204020203" pitchFamily="34" charset="0"/>
                <a:cs typeface="Segoe UI" panose="020B0502040204020203" pitchFamily="34" charset="0"/>
              </a:rPr>
              <a:t/>
            </a:r>
            <a:br>
              <a:rPr lang="cs-CZ" sz="2200" b="1" dirty="0" smtClean="0">
                <a:latin typeface="Segoe UI" panose="020B0502040204020203" pitchFamily="34" charset="0"/>
                <a:cs typeface="Segoe UI" panose="020B0502040204020203" pitchFamily="34" charset="0"/>
              </a:rPr>
            </a:br>
            <a:r>
              <a:rPr lang="cs-CZ" sz="2200" b="1" dirty="0" smtClean="0">
                <a:latin typeface="Segoe UI" panose="020B0502040204020203" pitchFamily="34" charset="0"/>
                <a:cs typeface="Segoe UI" panose="020B0502040204020203" pitchFamily="34" charset="0"/>
              </a:rPr>
              <a:t>beze </a:t>
            </a:r>
            <a:r>
              <a:rPr lang="cs-CZ" sz="2200" b="1" dirty="0" smtClean="0">
                <a:latin typeface="Segoe UI" panose="020B0502040204020203" pitchFamily="34" charset="0"/>
                <a:cs typeface="Segoe UI" panose="020B0502040204020203" pitchFamily="34" charset="0"/>
              </a:rPr>
              <a:t>změn.</a:t>
            </a:r>
            <a:endParaRPr lang="cs-CZ" sz="2200" b="1" dirty="0">
              <a:latin typeface="Segoe UI" panose="020B0502040204020203" pitchFamily="34" charset="0"/>
              <a:cs typeface="Segoe UI" panose="020B0502040204020203" pitchFamily="34" charset="0"/>
            </a:endParaRPr>
          </a:p>
          <a:p>
            <a:pPr>
              <a:lnSpc>
                <a:spcPct val="100000"/>
              </a:lnSpc>
              <a:spcAft>
                <a:spcPts val="1200"/>
              </a:spcAft>
            </a:pPr>
            <a:r>
              <a:rPr lang="cs-CZ" sz="2200" b="1" dirty="0" smtClean="0">
                <a:latin typeface="Segoe UI" panose="020B0502040204020203" pitchFamily="34" charset="0"/>
                <a:cs typeface="Segoe UI" panose="020B0502040204020203" pitchFamily="34" charset="0"/>
              </a:rPr>
              <a:t>Dislokační </a:t>
            </a:r>
            <a:r>
              <a:rPr lang="cs-CZ" sz="2200" b="1" dirty="0">
                <a:latin typeface="Segoe UI" panose="020B0502040204020203" pitchFamily="34" charset="0"/>
                <a:cs typeface="Segoe UI" panose="020B0502040204020203" pitchFamily="34" charset="0"/>
              </a:rPr>
              <a:t>uspořádání UNI se do uvolnění prostor </a:t>
            </a:r>
            <a:r>
              <a:rPr lang="cs-CZ" sz="2200" b="1" dirty="0" smtClean="0">
                <a:latin typeface="Segoe UI" panose="020B0502040204020203" pitchFamily="34" charset="0"/>
                <a:cs typeface="Segoe UI" panose="020B0502040204020203" pitchFamily="34" charset="0"/>
              </a:rPr>
              <a:t/>
            </a:r>
            <a:br>
              <a:rPr lang="cs-CZ" sz="2200" b="1" dirty="0" smtClean="0">
                <a:latin typeface="Segoe UI" panose="020B0502040204020203" pitchFamily="34" charset="0"/>
                <a:cs typeface="Segoe UI" panose="020B0502040204020203" pitchFamily="34" charset="0"/>
              </a:rPr>
            </a:br>
            <a:r>
              <a:rPr lang="cs-CZ" sz="2200" b="1" dirty="0" smtClean="0">
                <a:latin typeface="Segoe UI" panose="020B0502040204020203" pitchFamily="34" charset="0"/>
                <a:cs typeface="Segoe UI" panose="020B0502040204020203" pitchFamily="34" charset="0"/>
              </a:rPr>
              <a:t>na </a:t>
            </a:r>
            <a:r>
              <a:rPr lang="cs-CZ" sz="2200" b="1" dirty="0">
                <a:latin typeface="Segoe UI" panose="020B0502040204020203" pitchFamily="34" charset="0"/>
                <a:cs typeface="Segoe UI" panose="020B0502040204020203" pitchFamily="34" charset="0"/>
              </a:rPr>
              <a:t>U11 </a:t>
            </a:r>
            <a:r>
              <a:rPr lang="cs-CZ" sz="2200" b="1" dirty="0" smtClean="0">
                <a:latin typeface="Segoe UI" panose="020B0502040204020203" pitchFamily="34" charset="0"/>
                <a:cs typeface="Segoe UI" panose="020B0502040204020203" pitchFamily="34" charset="0"/>
              </a:rPr>
              <a:t>nemění</a:t>
            </a:r>
            <a:r>
              <a:rPr lang="cs-CZ" sz="2200" b="1" dirty="0">
                <a:latin typeface="Segoe UI" panose="020B0502040204020203" pitchFamily="34" charset="0"/>
                <a:cs typeface="Segoe UI" panose="020B0502040204020203" pitchFamily="34" charset="0"/>
              </a:rPr>
              <a:t>. </a:t>
            </a:r>
          </a:p>
          <a:p>
            <a:pPr>
              <a:lnSpc>
                <a:spcPct val="100000"/>
              </a:lnSpc>
              <a:spcAft>
                <a:spcPts val="1200"/>
              </a:spcAft>
            </a:pPr>
            <a:r>
              <a:rPr lang="cs-CZ" sz="2200" b="1" dirty="0" smtClean="0">
                <a:latin typeface="Segoe UI" panose="020B0502040204020203" pitchFamily="34" charset="0"/>
                <a:cs typeface="Segoe UI" panose="020B0502040204020203" pitchFamily="34" charset="0"/>
              </a:rPr>
              <a:t>Vznik </a:t>
            </a:r>
            <a:r>
              <a:rPr lang="cs-CZ" sz="2200" b="1" dirty="0">
                <a:latin typeface="Segoe UI" panose="020B0502040204020203" pitchFamily="34" charset="0"/>
                <a:cs typeface="Segoe UI" panose="020B0502040204020203" pitchFamily="34" charset="0"/>
              </a:rPr>
              <a:t>CEMAZ podpoří rozvoj energetického výzkumu </a:t>
            </a:r>
            <a:r>
              <a:rPr lang="cs-CZ" sz="2200" b="1" dirty="0" smtClean="0">
                <a:latin typeface="Segoe UI" panose="020B0502040204020203" pitchFamily="34" charset="0"/>
                <a:cs typeface="Segoe UI" panose="020B0502040204020203" pitchFamily="34" charset="0"/>
              </a:rPr>
              <a:t>na </a:t>
            </a:r>
            <a:r>
              <a:rPr lang="cs-CZ" sz="2200" b="1" dirty="0" smtClean="0">
                <a:latin typeface="Segoe UI" panose="020B0502040204020203" pitchFamily="34" charset="0"/>
                <a:cs typeface="Segoe UI" panose="020B0502040204020203" pitchFamily="34" charset="0"/>
              </a:rPr>
              <a:t>UTB</a:t>
            </a:r>
            <a:r>
              <a:rPr lang="cs-CZ" sz="2200" b="1" dirty="0" smtClean="0">
                <a:latin typeface="Segoe UI" panose="020B0502040204020203" pitchFamily="34" charset="0"/>
                <a:cs typeface="Segoe UI" panose="020B0502040204020203" pitchFamily="34" charset="0"/>
              </a:rPr>
              <a:t>.</a:t>
            </a:r>
            <a:endParaRPr lang="cs-CZ" sz="2200" b="1" dirty="0">
              <a:latin typeface="Segoe UI" panose="020B0502040204020203" pitchFamily="34" charset="0"/>
              <a:cs typeface="Segoe UI" panose="020B0502040204020203" pitchFamily="34" charset="0"/>
            </a:endParaRPr>
          </a:p>
        </p:txBody>
      </p:sp>
      <p:pic>
        <p:nvPicPr>
          <p:cNvPr id="2" name="Obrázek 1"/>
          <p:cNvPicPr>
            <a:picLocks noChangeAspect="1"/>
          </p:cNvPicPr>
          <p:nvPr/>
        </p:nvPicPr>
        <p:blipFill rotWithShape="1">
          <a:blip r:embed="rId3"/>
          <a:srcRect l="30899"/>
          <a:stretch/>
        </p:blipFill>
        <p:spPr>
          <a:xfrm>
            <a:off x="8076566" y="1939800"/>
            <a:ext cx="3506120" cy="3380520"/>
          </a:xfrm>
          <a:prstGeom prst="rect">
            <a:avLst/>
          </a:prstGeom>
        </p:spPr>
      </p:pic>
    </p:spTree>
    <p:extLst>
      <p:ext uri="{BB962C8B-B14F-4D97-AF65-F5344CB8AC3E}">
        <p14:creationId xmlns:p14="http://schemas.microsoft.com/office/powerpoint/2010/main" val="2499457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txBox="1">
            <a:spLocks/>
          </p:cNvSpPr>
          <p:nvPr/>
        </p:nvSpPr>
        <p:spPr>
          <a:xfrm>
            <a:off x="1014484" y="274311"/>
            <a:ext cx="106385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E65014"/>
                </a:solidFill>
                <a:latin typeface="+mj-lt"/>
                <a:ea typeface="+mj-ea"/>
                <a:cs typeface="+mj-cs"/>
              </a:defRPr>
            </a:lvl1pPr>
          </a:lstStyle>
          <a:p>
            <a:r>
              <a:rPr lang="cs-CZ" sz="3900" b="0" dirty="0" smtClean="0">
                <a:solidFill>
                  <a:srgbClr val="34B232"/>
                </a:solidFill>
                <a:latin typeface="Segoe UI Black" panose="020B0A02040204020203" pitchFamily="34" charset="0"/>
                <a:ea typeface="Segoe UI Black" panose="020B0A02040204020203" pitchFamily="34" charset="0"/>
              </a:rPr>
              <a:t>Předpokládaná budoucí struktura CEMAZ</a:t>
            </a:r>
            <a:endParaRPr lang="cs-CZ" sz="3900" b="0" dirty="0">
              <a:solidFill>
                <a:srgbClr val="34B232"/>
              </a:solidFill>
              <a:latin typeface="Segoe UI Black" panose="020B0A02040204020203" pitchFamily="34" charset="0"/>
              <a:ea typeface="Segoe UI Black" panose="020B0A02040204020203" pitchFamily="34" charset="0"/>
            </a:endParaRPr>
          </a:p>
        </p:txBody>
      </p:sp>
      <p:pic>
        <p:nvPicPr>
          <p:cNvPr id="6" name="Obrázek 5"/>
          <p:cNvPicPr>
            <a:picLocks noChangeAspect="1"/>
          </p:cNvPicPr>
          <p:nvPr/>
        </p:nvPicPr>
        <p:blipFill>
          <a:blip r:embed="rId2"/>
          <a:stretch>
            <a:fillRect/>
          </a:stretch>
        </p:blipFill>
        <p:spPr>
          <a:xfrm>
            <a:off x="469101" y="566832"/>
            <a:ext cx="545383" cy="740520"/>
          </a:xfrm>
          <a:prstGeom prst="rect">
            <a:avLst/>
          </a:prstGeom>
        </p:spPr>
      </p:pic>
      <p:sp>
        <p:nvSpPr>
          <p:cNvPr id="7" name="Zástupný symbol pro obsah 1"/>
          <p:cNvSpPr>
            <a:spLocks noGrp="1"/>
          </p:cNvSpPr>
          <p:nvPr>
            <p:ph sz="half" idx="1"/>
          </p:nvPr>
        </p:nvSpPr>
        <p:spPr>
          <a:xfrm>
            <a:off x="1014484" y="1699192"/>
            <a:ext cx="7746562" cy="4060374"/>
          </a:xfrm>
        </p:spPr>
        <p:txBody>
          <a:bodyPr>
            <a:normAutofit/>
          </a:bodyPr>
          <a:lstStyle/>
          <a:p>
            <a:pPr marL="0" indent="0">
              <a:spcAft>
                <a:spcPts val="2400"/>
              </a:spcAft>
              <a:buNone/>
            </a:pPr>
            <a:r>
              <a:rPr lang="cs-CZ" sz="2200" b="1" dirty="0" smtClean="0">
                <a:latin typeface="Segoe UI" panose="020B0502040204020203" pitchFamily="34" charset="0"/>
                <a:cs typeface="Segoe UI" panose="020B0502040204020203" pitchFamily="34" charset="0"/>
              </a:rPr>
              <a:t>5 výzkumných skupin:</a:t>
            </a:r>
          </a:p>
          <a:p>
            <a:pPr>
              <a:spcAft>
                <a:spcPts val="1800"/>
              </a:spcAft>
            </a:pPr>
            <a:r>
              <a:rPr lang="cs-CZ" sz="2200" b="1" dirty="0" smtClean="0">
                <a:latin typeface="Segoe UI" panose="020B0502040204020203" pitchFamily="34" charset="0"/>
                <a:cs typeface="Segoe UI" panose="020B0502040204020203" pitchFamily="34" charset="0"/>
              </a:rPr>
              <a:t>Skupina </a:t>
            </a:r>
            <a:r>
              <a:rPr lang="cs-CZ" sz="2200" b="1" dirty="0">
                <a:latin typeface="Segoe UI" panose="020B0502040204020203" pitchFamily="34" charset="0"/>
                <a:cs typeface="Segoe UI" panose="020B0502040204020203" pitchFamily="34" charset="0"/>
              </a:rPr>
              <a:t>elektrochemie a </a:t>
            </a:r>
            <a:r>
              <a:rPr lang="cs-CZ" sz="2200" b="1" dirty="0" smtClean="0">
                <a:latin typeface="Segoe UI" panose="020B0502040204020203" pitchFamily="34" charset="0"/>
                <a:cs typeface="Segoe UI" panose="020B0502040204020203" pitchFamily="34" charset="0"/>
              </a:rPr>
              <a:t>bioenergií.</a:t>
            </a:r>
            <a:endParaRPr lang="cs-CZ" sz="2200" dirty="0">
              <a:latin typeface="Segoe UI" panose="020B0502040204020203" pitchFamily="34" charset="0"/>
              <a:cs typeface="Segoe UI" panose="020B0502040204020203" pitchFamily="34" charset="0"/>
            </a:endParaRPr>
          </a:p>
          <a:p>
            <a:pPr>
              <a:spcAft>
                <a:spcPts val="1800"/>
              </a:spcAft>
            </a:pPr>
            <a:r>
              <a:rPr lang="cs-CZ" sz="2200" b="1" dirty="0" smtClean="0">
                <a:latin typeface="Segoe UI" panose="020B0502040204020203" pitchFamily="34" charset="0"/>
                <a:cs typeface="Segoe UI" panose="020B0502040204020203" pitchFamily="34" charset="0"/>
              </a:rPr>
              <a:t>Skupina </a:t>
            </a:r>
            <a:r>
              <a:rPr lang="cs-CZ" sz="2200" b="1" dirty="0">
                <a:latin typeface="Segoe UI" panose="020B0502040204020203" pitchFamily="34" charset="0"/>
                <a:cs typeface="Segoe UI" panose="020B0502040204020203" pitchFamily="34" charset="0"/>
              </a:rPr>
              <a:t>obnovitelných zdrojů </a:t>
            </a:r>
            <a:r>
              <a:rPr lang="cs-CZ" sz="2200" b="1" dirty="0" smtClean="0">
                <a:latin typeface="Segoe UI" panose="020B0502040204020203" pitchFamily="34" charset="0"/>
                <a:cs typeface="Segoe UI" panose="020B0502040204020203" pitchFamily="34" charset="0"/>
              </a:rPr>
              <a:t>energie</a:t>
            </a:r>
            <a:r>
              <a:rPr lang="cs-CZ" sz="2200" b="1" dirty="0">
                <a:latin typeface="Segoe UI" panose="020B0502040204020203" pitchFamily="34" charset="0"/>
                <a:cs typeface="Segoe UI" panose="020B0502040204020203" pitchFamily="34" charset="0"/>
              </a:rPr>
              <a:t>.</a:t>
            </a:r>
            <a:endParaRPr lang="cs-CZ" sz="2200" dirty="0">
              <a:latin typeface="Segoe UI" panose="020B0502040204020203" pitchFamily="34" charset="0"/>
              <a:cs typeface="Segoe UI" panose="020B0502040204020203" pitchFamily="34" charset="0"/>
            </a:endParaRPr>
          </a:p>
          <a:p>
            <a:pPr>
              <a:spcAft>
                <a:spcPts val="1800"/>
              </a:spcAft>
            </a:pPr>
            <a:r>
              <a:rPr lang="cs-CZ" sz="2200" b="1" dirty="0" smtClean="0">
                <a:latin typeface="Segoe UI" panose="020B0502040204020203" pitchFamily="34" charset="0"/>
                <a:cs typeface="Segoe UI" panose="020B0502040204020203" pitchFamily="34" charset="0"/>
              </a:rPr>
              <a:t>Skupina </a:t>
            </a:r>
            <a:r>
              <a:rPr lang="cs-CZ" sz="2200" b="1" dirty="0">
                <a:latin typeface="Segoe UI" panose="020B0502040204020203" pitchFamily="34" charset="0"/>
                <a:cs typeface="Segoe UI" panose="020B0502040204020203" pitchFamily="34" charset="0"/>
              </a:rPr>
              <a:t>energetických </a:t>
            </a:r>
            <a:r>
              <a:rPr lang="cs-CZ" sz="2200" b="1" dirty="0">
                <a:latin typeface="Segoe UI" panose="020B0502040204020203" pitchFamily="34" charset="0"/>
                <a:cs typeface="Segoe UI" panose="020B0502040204020203" pitchFamily="34" charset="0"/>
              </a:rPr>
              <a:t>ú</a:t>
            </a:r>
            <a:r>
              <a:rPr lang="cs-CZ" sz="2200" b="1" dirty="0" smtClean="0">
                <a:latin typeface="Segoe UI" panose="020B0502040204020203" pitchFamily="34" charset="0"/>
                <a:cs typeface="Segoe UI" panose="020B0502040204020203" pitchFamily="34" charset="0"/>
              </a:rPr>
              <a:t>ložišť.</a:t>
            </a:r>
            <a:endParaRPr lang="cs-CZ" sz="2200" dirty="0">
              <a:latin typeface="Segoe UI" panose="020B0502040204020203" pitchFamily="34" charset="0"/>
              <a:cs typeface="Segoe UI" panose="020B0502040204020203" pitchFamily="34" charset="0"/>
            </a:endParaRPr>
          </a:p>
          <a:p>
            <a:pPr>
              <a:spcAft>
                <a:spcPts val="1800"/>
              </a:spcAft>
            </a:pPr>
            <a:r>
              <a:rPr lang="cs-CZ" sz="2200" b="1" dirty="0" smtClean="0">
                <a:latin typeface="Segoe UI" panose="020B0502040204020203" pitchFamily="34" charset="0"/>
                <a:cs typeface="Segoe UI" panose="020B0502040204020203" pitchFamily="34" charset="0"/>
              </a:rPr>
              <a:t>Skupina </a:t>
            </a:r>
            <a:r>
              <a:rPr lang="cs-CZ" sz="2200" b="1" dirty="0" smtClean="0">
                <a:latin typeface="Segoe UI" panose="020B0502040204020203" pitchFamily="34" charset="0"/>
                <a:cs typeface="Segoe UI" panose="020B0502040204020203" pitchFamily="34" charset="0"/>
              </a:rPr>
              <a:t>LCA.</a:t>
            </a:r>
            <a:endParaRPr lang="cs-CZ" sz="2200" dirty="0">
              <a:latin typeface="Segoe UI" panose="020B0502040204020203" pitchFamily="34" charset="0"/>
              <a:cs typeface="Segoe UI" panose="020B0502040204020203" pitchFamily="34" charset="0"/>
            </a:endParaRPr>
          </a:p>
          <a:p>
            <a:pPr>
              <a:spcAft>
                <a:spcPts val="1800"/>
              </a:spcAft>
            </a:pPr>
            <a:r>
              <a:rPr lang="cs-CZ" sz="2200" b="1" dirty="0" smtClean="0">
                <a:latin typeface="Segoe UI" panose="020B0502040204020203" pitchFamily="34" charset="0"/>
                <a:cs typeface="Segoe UI" panose="020B0502040204020203" pitchFamily="34" charset="0"/>
              </a:rPr>
              <a:t>Skupina recyklace </a:t>
            </a:r>
            <a:r>
              <a:rPr lang="cs-CZ" sz="2200" b="1" dirty="0">
                <a:latin typeface="Segoe UI" panose="020B0502040204020203" pitchFamily="34" charset="0"/>
                <a:cs typeface="Segoe UI" panose="020B0502040204020203" pitchFamily="34" charset="0"/>
              </a:rPr>
              <a:t>energetických </a:t>
            </a:r>
            <a:r>
              <a:rPr lang="cs-CZ" sz="2200" b="1" dirty="0" smtClean="0">
                <a:latin typeface="Segoe UI" panose="020B0502040204020203" pitchFamily="34" charset="0"/>
                <a:cs typeface="Segoe UI" panose="020B0502040204020203" pitchFamily="34" charset="0"/>
              </a:rPr>
              <a:t>materiálů a zařízení</a:t>
            </a:r>
            <a:r>
              <a:rPr lang="cs-CZ" sz="2200" b="1" dirty="0" smtClean="0">
                <a:latin typeface="Segoe UI" panose="020B0502040204020203" pitchFamily="34" charset="0"/>
                <a:cs typeface="Segoe UI" panose="020B0502040204020203" pitchFamily="34" charset="0"/>
              </a:rPr>
              <a:t>.</a:t>
            </a:r>
            <a:endParaRPr lang="cs-CZ" sz="2200" dirty="0">
              <a:latin typeface="Segoe UI" panose="020B0502040204020203" pitchFamily="34" charset="0"/>
              <a:cs typeface="Segoe UI" panose="020B0502040204020203" pitchFamily="34" charset="0"/>
            </a:endParaRPr>
          </a:p>
          <a:p>
            <a:endParaRPr lang="cs-CZ" sz="18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62525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4B232"/>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014480" y="1846906"/>
            <a:ext cx="10163033" cy="2607425"/>
          </a:xfrm>
          <a:solidFill>
            <a:srgbClr val="34B232"/>
          </a:solidFill>
        </p:spPr>
        <p:txBody>
          <a:bodyPr anchor="ctr">
            <a:noAutofit/>
          </a:bodyPr>
          <a:lstStyle/>
          <a:p>
            <a:r>
              <a:rPr lang="cs-CZ" b="1" dirty="0">
                <a:solidFill>
                  <a:schemeClr val="bg1"/>
                </a:solidFill>
                <a:latin typeface="Segoe UI Black" panose="020B0A02040204020203" pitchFamily="34" charset="0"/>
                <a:ea typeface="Segoe UI Black" panose="020B0A02040204020203" pitchFamily="34" charset="0"/>
              </a:rPr>
              <a:t>Děkuji za pozornost.</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022" y="244632"/>
            <a:ext cx="2914809" cy="434006"/>
          </a:xfrm>
          <a:prstGeom prst="rect">
            <a:avLst/>
          </a:prstGeom>
        </p:spPr>
      </p:pic>
    </p:spTree>
    <p:extLst>
      <p:ext uri="{BB962C8B-B14F-4D97-AF65-F5344CB8AC3E}">
        <p14:creationId xmlns:p14="http://schemas.microsoft.com/office/powerpoint/2010/main" val="551444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half" idx="1"/>
          </p:nvPr>
        </p:nvSpPr>
        <p:spPr>
          <a:xfrm>
            <a:off x="1014483" y="1599873"/>
            <a:ext cx="9817639" cy="4582096"/>
          </a:xfrm>
        </p:spPr>
        <p:txBody>
          <a:bodyPr>
            <a:noAutofit/>
          </a:bodyPr>
          <a:lstStyle/>
          <a:p>
            <a:pPr>
              <a:lnSpc>
                <a:spcPct val="110000"/>
              </a:lnSpc>
              <a:spcBef>
                <a:spcPts val="600"/>
              </a:spcBef>
              <a:spcAft>
                <a:spcPts val="1200"/>
              </a:spcAft>
            </a:pPr>
            <a:r>
              <a:rPr lang="cs-CZ" sz="2200" dirty="0">
                <a:latin typeface="Segoe UI" panose="020B0502040204020203" pitchFamily="34" charset="0"/>
                <a:cs typeface="Segoe UI" panose="020B0502040204020203" pitchFamily="34" charset="0"/>
              </a:rPr>
              <a:t>Výzkumný směr má </a:t>
            </a:r>
            <a:r>
              <a:rPr lang="cs-CZ" sz="2200" b="1" dirty="0">
                <a:latin typeface="Segoe UI" panose="020B0502040204020203" pitchFamily="34" charset="0"/>
                <a:cs typeface="Segoe UI" panose="020B0502040204020203" pitchFamily="34" charset="0"/>
              </a:rPr>
              <a:t>mezinárodně uznávanou personální strukturu</a:t>
            </a:r>
            <a:r>
              <a:rPr lang="cs-CZ" sz="2200" dirty="0">
                <a:latin typeface="Segoe UI" panose="020B0502040204020203" pitchFamily="34" charset="0"/>
                <a:cs typeface="Segoe UI" panose="020B0502040204020203" pitchFamily="34" charset="0"/>
              </a:rPr>
              <a:t>, </a:t>
            </a:r>
            <a:br>
              <a:rPr lang="cs-CZ" sz="2200" dirty="0">
                <a:latin typeface="Segoe UI" panose="020B0502040204020203" pitchFamily="34" charset="0"/>
                <a:cs typeface="Segoe UI" panose="020B0502040204020203" pitchFamily="34" charset="0"/>
              </a:rPr>
            </a:br>
            <a:r>
              <a:rPr lang="cs-CZ" sz="2200" dirty="0">
                <a:latin typeface="Segoe UI" panose="020B0502040204020203" pitchFamily="34" charset="0"/>
                <a:cs typeface="Segoe UI" panose="020B0502040204020203" pitchFamily="34" charset="0"/>
              </a:rPr>
              <a:t>která zahrnuje </a:t>
            </a:r>
            <a:r>
              <a:rPr lang="cs-CZ" sz="2200" dirty="0" smtClean="0">
                <a:latin typeface="Segoe UI" panose="020B0502040204020203" pitchFamily="34" charset="0"/>
                <a:cs typeface="Segoe UI" panose="020B0502040204020203" pitchFamily="34" charset="0"/>
              </a:rPr>
              <a:t> </a:t>
            </a:r>
            <a:r>
              <a:rPr lang="cs-CZ" sz="2200" b="1" dirty="0">
                <a:latin typeface="Segoe UI" panose="020B0502040204020203" pitchFamily="34" charset="0"/>
                <a:cs typeface="Segoe UI" panose="020B0502040204020203" pitchFamily="34" charset="0"/>
              </a:rPr>
              <a:t>2</a:t>
            </a:r>
            <a:r>
              <a:rPr lang="cs-CZ" sz="2200" dirty="0">
                <a:latin typeface="Segoe UI" panose="020B0502040204020203" pitchFamily="34" charset="0"/>
                <a:cs typeface="Segoe UI" panose="020B0502040204020203" pitchFamily="34" charset="0"/>
              </a:rPr>
              <a:t> publikující </a:t>
            </a:r>
            <a:r>
              <a:rPr lang="cs-CZ" sz="2200" b="1" dirty="0">
                <a:latin typeface="Segoe UI" panose="020B0502040204020203" pitchFamily="34" charset="0"/>
                <a:cs typeface="Segoe UI" panose="020B0502040204020203" pitchFamily="34" charset="0"/>
              </a:rPr>
              <a:t>autory s H-indexem vyšším než </a:t>
            </a:r>
            <a:r>
              <a:rPr lang="cs-CZ" sz="2200" b="1" dirty="0" smtClean="0">
                <a:latin typeface="Segoe UI" panose="020B0502040204020203" pitchFamily="34" charset="0"/>
                <a:cs typeface="Segoe UI" panose="020B0502040204020203" pitchFamily="34" charset="0"/>
              </a:rPr>
              <a:t>50</a:t>
            </a:r>
            <a:r>
              <a:rPr lang="cs-CZ" sz="2200" dirty="0">
                <a:latin typeface="Segoe UI" panose="020B0502040204020203" pitchFamily="34" charset="0"/>
                <a:cs typeface="Segoe UI" panose="020B0502040204020203" pitchFamily="34" charset="0"/>
              </a:rPr>
              <a:t> </a:t>
            </a:r>
            <a:r>
              <a:rPr lang="cs-CZ" sz="2200" dirty="0" smtClean="0">
                <a:latin typeface="Segoe UI" panose="020B0502040204020203" pitchFamily="34" charset="0"/>
                <a:cs typeface="Segoe UI" panose="020B0502040204020203" pitchFamily="34" charset="0"/>
              </a:rPr>
              <a:t>evidovaných ve světové databázi </a:t>
            </a:r>
            <a:r>
              <a:rPr lang="cs-CZ" sz="2200" b="1" dirty="0" smtClean="0">
                <a:latin typeface="Segoe UI" panose="020B0502040204020203" pitchFamily="34" charset="0"/>
                <a:cs typeface="Segoe UI" panose="020B0502040204020203" pitchFamily="34" charset="0"/>
                <a:hlinkClick r:id="rId2"/>
              </a:rPr>
              <a:t>research.com</a:t>
            </a:r>
            <a:endParaRPr lang="cs-CZ" sz="2200" b="1" dirty="0" smtClean="0">
              <a:latin typeface="Segoe UI" panose="020B0502040204020203" pitchFamily="34" charset="0"/>
              <a:cs typeface="Segoe UI" panose="020B0502040204020203" pitchFamily="34" charset="0"/>
            </a:endParaRPr>
          </a:p>
          <a:p>
            <a:pPr>
              <a:lnSpc>
                <a:spcPct val="110000"/>
              </a:lnSpc>
              <a:spcBef>
                <a:spcPts val="600"/>
              </a:spcBef>
              <a:spcAft>
                <a:spcPts val="1200"/>
              </a:spcAft>
            </a:pPr>
            <a:r>
              <a:rPr lang="cs-CZ" sz="2200" dirty="0" smtClean="0">
                <a:latin typeface="Segoe UI" panose="020B0502040204020203" pitchFamily="34" charset="0"/>
                <a:cs typeface="Segoe UI" panose="020B0502040204020203" pitchFamily="34" charset="0"/>
              </a:rPr>
              <a:t>Výzkumný </a:t>
            </a:r>
            <a:r>
              <a:rPr lang="cs-CZ" sz="2200" dirty="0">
                <a:latin typeface="Segoe UI" panose="020B0502040204020203" pitchFamily="34" charset="0"/>
                <a:cs typeface="Segoe UI" panose="020B0502040204020203" pitchFamily="34" charset="0"/>
              </a:rPr>
              <a:t>směr provozuje </a:t>
            </a:r>
            <a:r>
              <a:rPr lang="cs-CZ" sz="2200" b="1" dirty="0">
                <a:latin typeface="Segoe UI" panose="020B0502040204020203" pitchFamily="34" charset="0"/>
                <a:cs typeface="Segoe UI" panose="020B0502040204020203" pitchFamily="34" charset="0"/>
              </a:rPr>
              <a:t>unikátní technickou infrastrukturu </a:t>
            </a:r>
            <a:r>
              <a:rPr lang="cs-CZ" sz="2200" dirty="0">
                <a:latin typeface="Segoe UI" panose="020B0502040204020203" pitchFamily="34" charset="0"/>
                <a:cs typeface="Segoe UI" panose="020B0502040204020203" pitchFamily="34" charset="0"/>
              </a:rPr>
              <a:t>zahrnující </a:t>
            </a:r>
            <a:r>
              <a:rPr lang="cs-CZ" sz="2200" b="1" dirty="0">
                <a:latin typeface="Segoe UI" panose="020B0502040204020203" pitchFamily="34" charset="0"/>
                <a:cs typeface="Segoe UI" panose="020B0502040204020203" pitchFamily="34" charset="0"/>
              </a:rPr>
              <a:t>prototypovou výrobní linku baterií </a:t>
            </a:r>
            <a:r>
              <a:rPr lang="cs-CZ" sz="2200" dirty="0">
                <a:latin typeface="Segoe UI" panose="020B0502040204020203" pitchFamily="34" charset="0"/>
                <a:cs typeface="Segoe UI" panose="020B0502040204020203" pitchFamily="34" charset="0"/>
              </a:rPr>
              <a:t>umístěnou v certifikovaných čistých prostorech.</a:t>
            </a:r>
          </a:p>
          <a:p>
            <a:pPr>
              <a:lnSpc>
                <a:spcPct val="110000"/>
              </a:lnSpc>
              <a:spcBef>
                <a:spcPts val="600"/>
              </a:spcBef>
              <a:spcAft>
                <a:spcPts val="1200"/>
              </a:spcAft>
            </a:pPr>
            <a:r>
              <a:rPr lang="cs-CZ" sz="2200" dirty="0">
                <a:latin typeface="Segoe UI" panose="020B0502040204020203" pitchFamily="34" charset="0"/>
                <a:cs typeface="Segoe UI" panose="020B0502040204020203" pitchFamily="34" charset="0"/>
              </a:rPr>
              <a:t>Vznik CEMAZ je </a:t>
            </a:r>
            <a:r>
              <a:rPr lang="cs-CZ" sz="2200" dirty="0" smtClean="0">
                <a:latin typeface="Segoe UI" panose="020B0502040204020203" pitchFamily="34" charset="0"/>
                <a:cs typeface="Segoe UI" panose="020B0502040204020203" pitchFamily="34" charset="0"/>
              </a:rPr>
              <a:t>vázán zejména  </a:t>
            </a:r>
            <a:r>
              <a:rPr lang="cs-CZ" sz="2200" dirty="0">
                <a:latin typeface="Segoe UI" panose="020B0502040204020203" pitchFamily="34" charset="0"/>
                <a:cs typeface="Segoe UI" panose="020B0502040204020203" pitchFamily="34" charset="0"/>
              </a:rPr>
              <a:t>na </a:t>
            </a:r>
            <a:r>
              <a:rPr lang="cs-CZ" sz="2200" b="1" dirty="0">
                <a:latin typeface="Segoe UI" panose="020B0502040204020203" pitchFamily="34" charset="0"/>
                <a:cs typeface="Segoe UI" panose="020B0502040204020203" pitchFamily="34" charset="0"/>
              </a:rPr>
              <a:t>projekty </a:t>
            </a:r>
            <a:r>
              <a:rPr lang="cs-CZ" sz="2200" b="1" dirty="0" smtClean="0">
                <a:latin typeface="Segoe UI" panose="020B0502040204020203" pitchFamily="34" charset="0"/>
                <a:cs typeface="Segoe UI" panose="020B0502040204020203" pitchFamily="34" charset="0"/>
              </a:rPr>
              <a:t>Horizont</a:t>
            </a:r>
            <a:r>
              <a:rPr lang="cs-CZ" sz="2200" dirty="0" smtClean="0">
                <a:latin typeface="Segoe UI" panose="020B0502040204020203" pitchFamily="34" charset="0"/>
                <a:cs typeface="Segoe UI" panose="020B0502040204020203" pitchFamily="34" charset="0"/>
              </a:rPr>
              <a:t>.</a:t>
            </a:r>
            <a:endParaRPr lang="cs-CZ" sz="2200" dirty="0">
              <a:latin typeface="Segoe UI" panose="020B0502040204020203" pitchFamily="34" charset="0"/>
              <a:cs typeface="Segoe UI" panose="020B0502040204020203" pitchFamily="34" charset="0"/>
            </a:endParaRPr>
          </a:p>
          <a:p>
            <a:pPr>
              <a:lnSpc>
                <a:spcPct val="110000"/>
              </a:lnSpc>
              <a:spcBef>
                <a:spcPts val="600"/>
              </a:spcBef>
              <a:spcAft>
                <a:spcPts val="1200"/>
              </a:spcAft>
            </a:pPr>
            <a:r>
              <a:rPr lang="cs-CZ" sz="2200" dirty="0">
                <a:latin typeface="Segoe UI" panose="020B0502040204020203" pitchFamily="34" charset="0"/>
                <a:cs typeface="Segoe UI" panose="020B0502040204020203" pitchFamily="34" charset="0"/>
              </a:rPr>
              <a:t>Vznik CEMAZ </a:t>
            </a:r>
            <a:r>
              <a:rPr lang="cs-CZ" sz="2200" b="1" dirty="0">
                <a:latin typeface="Segoe UI" panose="020B0502040204020203" pitchFamily="34" charset="0"/>
                <a:cs typeface="Segoe UI" panose="020B0502040204020203" pitchFamily="34" charset="0"/>
              </a:rPr>
              <a:t>nevyžaduje dodatečné náklady </a:t>
            </a:r>
            <a:r>
              <a:rPr lang="cs-CZ" sz="2200" dirty="0">
                <a:latin typeface="Segoe UI" panose="020B0502040204020203" pitchFamily="34" charset="0"/>
                <a:cs typeface="Segoe UI" panose="020B0502040204020203" pitchFamily="34" charset="0"/>
              </a:rPr>
              <a:t>ze strany UTB.</a:t>
            </a:r>
          </a:p>
          <a:p>
            <a:pPr>
              <a:lnSpc>
                <a:spcPct val="110000"/>
              </a:lnSpc>
              <a:spcBef>
                <a:spcPts val="600"/>
              </a:spcBef>
              <a:spcAft>
                <a:spcPts val="1200"/>
              </a:spcAft>
            </a:pPr>
            <a:r>
              <a:rPr lang="cs-CZ" sz="2200" dirty="0" smtClean="0">
                <a:latin typeface="Segoe UI" panose="020B0502040204020203" pitchFamily="34" charset="0"/>
                <a:cs typeface="Segoe UI" panose="020B0502040204020203" pitchFamily="34" charset="0"/>
              </a:rPr>
              <a:t>Vytvořením </a:t>
            </a:r>
            <a:r>
              <a:rPr lang="cs-CZ" sz="2200" dirty="0">
                <a:latin typeface="Segoe UI" panose="020B0502040204020203" pitchFamily="34" charset="0"/>
                <a:cs typeface="Segoe UI" panose="020B0502040204020203" pitchFamily="34" charset="0"/>
              </a:rPr>
              <a:t>CEMAZ </a:t>
            </a:r>
            <a:r>
              <a:rPr lang="cs-CZ" sz="2200" dirty="0" smtClean="0">
                <a:latin typeface="Segoe UI" panose="020B0502040204020203" pitchFamily="34" charset="0"/>
                <a:cs typeface="Segoe UI" panose="020B0502040204020203" pitchFamily="34" charset="0"/>
              </a:rPr>
              <a:t>bude založeno </a:t>
            </a:r>
            <a:r>
              <a:rPr lang="cs-CZ" sz="2200" b="1" dirty="0">
                <a:latin typeface="Segoe UI" panose="020B0502040204020203" pitchFamily="34" charset="0"/>
                <a:cs typeface="Segoe UI" panose="020B0502040204020203" pitchFamily="34" charset="0"/>
              </a:rPr>
              <a:t>perspektivní </a:t>
            </a:r>
            <a:r>
              <a:rPr lang="cs-CZ" sz="2200" b="1" dirty="0" smtClean="0">
                <a:latin typeface="Segoe UI" panose="020B0502040204020203" pitchFamily="34" charset="0"/>
                <a:cs typeface="Segoe UI" panose="020B0502040204020203" pitchFamily="34" charset="0"/>
              </a:rPr>
              <a:t>odvětví energetického </a:t>
            </a:r>
            <a:r>
              <a:rPr lang="cs-CZ" sz="2200" b="1" dirty="0">
                <a:latin typeface="Segoe UI" panose="020B0502040204020203" pitchFamily="34" charset="0"/>
                <a:cs typeface="Segoe UI" panose="020B0502040204020203" pitchFamily="34" charset="0"/>
              </a:rPr>
              <a:t>výzkumu</a:t>
            </a:r>
            <a:r>
              <a:rPr lang="cs-CZ" sz="2200" dirty="0">
                <a:latin typeface="Segoe UI" panose="020B0502040204020203" pitchFamily="34" charset="0"/>
                <a:cs typeface="Segoe UI" panose="020B0502040204020203" pitchFamily="34" charset="0"/>
              </a:rPr>
              <a:t>, které přispěje </a:t>
            </a:r>
            <a:r>
              <a:rPr lang="cs-CZ" sz="2200" b="1" dirty="0">
                <a:latin typeface="Segoe UI" panose="020B0502040204020203" pitchFamily="34" charset="0"/>
                <a:cs typeface="Segoe UI" panose="020B0502040204020203" pitchFamily="34" charset="0"/>
              </a:rPr>
              <a:t>k rozvoji UTB, města i našeho regionu</a:t>
            </a:r>
            <a:r>
              <a:rPr lang="cs-CZ" sz="2200" dirty="0">
                <a:latin typeface="Segoe UI" panose="020B0502040204020203" pitchFamily="34" charset="0"/>
                <a:cs typeface="Segoe UI" panose="020B0502040204020203" pitchFamily="34" charset="0"/>
              </a:rPr>
              <a:t>.</a:t>
            </a:r>
          </a:p>
        </p:txBody>
      </p:sp>
      <p:sp>
        <p:nvSpPr>
          <p:cNvPr id="3" name="Nadpis 4"/>
          <p:cNvSpPr>
            <a:spLocks noGrp="1"/>
          </p:cNvSpPr>
          <p:nvPr>
            <p:ph type="title"/>
          </p:nvPr>
        </p:nvSpPr>
        <p:spPr>
          <a:xfrm>
            <a:off x="1014484" y="274311"/>
            <a:ext cx="10638540" cy="1325563"/>
          </a:xfrm>
        </p:spPr>
        <p:txBody>
          <a:bodyPr>
            <a:normAutofit/>
          </a:bodyPr>
          <a:lstStyle/>
          <a:p>
            <a:r>
              <a:rPr lang="cs-CZ" sz="3600" dirty="0">
                <a:solidFill>
                  <a:srgbClr val="34B232"/>
                </a:solidFill>
                <a:latin typeface="Segoe UI Black" panose="020B0A02040204020203" pitchFamily="34" charset="0"/>
                <a:ea typeface="Segoe UI Black" panose="020B0A02040204020203" pitchFamily="34" charset="0"/>
                <a:cs typeface="Segoe UI" panose="020B0502040204020203" pitchFamily="34" charset="0"/>
              </a:rPr>
              <a:t>Důvody podporující vznik CEMAZ</a:t>
            </a:r>
            <a:endParaRPr lang="en-US" sz="3600" dirty="0">
              <a:solidFill>
                <a:srgbClr val="34B232"/>
              </a:solidFill>
              <a:latin typeface="Segoe UI Black" panose="020B0A02040204020203" pitchFamily="34" charset="0"/>
              <a:ea typeface="Segoe UI Black" panose="020B0A02040204020203" pitchFamily="34" charset="0"/>
              <a:cs typeface="Segoe UI" panose="020B0502040204020203" pitchFamily="34" charset="0"/>
            </a:endParaRPr>
          </a:p>
        </p:txBody>
      </p:sp>
      <p:pic>
        <p:nvPicPr>
          <p:cNvPr id="4" name="Obrázek 3"/>
          <p:cNvPicPr>
            <a:picLocks noChangeAspect="1"/>
          </p:cNvPicPr>
          <p:nvPr/>
        </p:nvPicPr>
        <p:blipFill>
          <a:blip r:embed="rId3"/>
          <a:stretch>
            <a:fillRect/>
          </a:stretch>
        </p:blipFill>
        <p:spPr>
          <a:xfrm>
            <a:off x="469101" y="566832"/>
            <a:ext cx="545383" cy="740520"/>
          </a:xfrm>
          <a:prstGeom prst="rect">
            <a:avLst/>
          </a:prstGeom>
        </p:spPr>
      </p:pic>
    </p:spTree>
    <p:extLst>
      <p:ext uri="{BB962C8B-B14F-4D97-AF65-F5344CB8AC3E}">
        <p14:creationId xmlns:p14="http://schemas.microsoft.com/office/powerpoint/2010/main" val="1379096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half" idx="1"/>
          </p:nvPr>
        </p:nvSpPr>
        <p:spPr>
          <a:xfrm>
            <a:off x="1014484" y="1681379"/>
            <a:ext cx="9723854" cy="4060374"/>
          </a:xfrm>
        </p:spPr>
        <p:txBody>
          <a:bodyPr>
            <a:normAutofit/>
          </a:bodyPr>
          <a:lstStyle/>
          <a:p>
            <a:pPr>
              <a:lnSpc>
                <a:spcPct val="100000"/>
              </a:lnSpc>
              <a:spcAft>
                <a:spcPts val="1200"/>
              </a:spcAft>
            </a:pPr>
            <a:r>
              <a:rPr lang="cs-CZ" sz="2200" b="1" dirty="0" smtClean="0">
                <a:latin typeface="Segoe UI" panose="020B0502040204020203" pitchFamily="34" charset="0"/>
                <a:cs typeface="Segoe UI" panose="020B0502040204020203" pitchFamily="34" charset="0"/>
              </a:rPr>
              <a:t>Základní </a:t>
            </a:r>
            <a:r>
              <a:rPr lang="cs-CZ" sz="2200" b="1" dirty="0">
                <a:latin typeface="Segoe UI" panose="020B0502040204020203" pitchFamily="34" charset="0"/>
                <a:cs typeface="Segoe UI" panose="020B0502040204020203" pitchFamily="34" charset="0"/>
              </a:rPr>
              <a:t>a aplikovaný výzkum </a:t>
            </a:r>
            <a:r>
              <a:rPr lang="cs-CZ" sz="2200" dirty="0">
                <a:latin typeface="Segoe UI" panose="020B0502040204020203" pitchFamily="34" charset="0"/>
                <a:cs typeface="Segoe UI" panose="020B0502040204020203" pitchFamily="34" charset="0"/>
              </a:rPr>
              <a:t>v </a:t>
            </a:r>
            <a:r>
              <a:rPr lang="cs-CZ" sz="2200" dirty="0" smtClean="0">
                <a:latin typeface="Segoe UI" panose="020B0502040204020203" pitchFamily="34" charset="0"/>
                <a:cs typeface="Segoe UI" panose="020B0502040204020203" pitchFamily="34" charset="0"/>
              </a:rPr>
              <a:t>oblasti obnovitelných zdrojů energií, elektrochemie, </a:t>
            </a:r>
            <a:r>
              <a:rPr lang="cs-CZ" sz="2200" dirty="0" smtClean="0">
                <a:latin typeface="Segoe UI" panose="020B0502040204020203" pitchFamily="34" charset="0"/>
                <a:cs typeface="Segoe UI" panose="020B0502040204020203" pitchFamily="34" charset="0"/>
              </a:rPr>
              <a:t>bioenergií.</a:t>
            </a:r>
            <a:endParaRPr lang="cs-CZ" sz="2200" dirty="0" smtClean="0">
              <a:latin typeface="Segoe UI" panose="020B0502040204020203" pitchFamily="34" charset="0"/>
              <a:cs typeface="Segoe UI" panose="020B0502040204020203" pitchFamily="34" charset="0"/>
            </a:endParaRPr>
          </a:p>
          <a:p>
            <a:pPr>
              <a:lnSpc>
                <a:spcPct val="100000"/>
              </a:lnSpc>
              <a:spcAft>
                <a:spcPts val="1200"/>
              </a:spcAft>
            </a:pPr>
            <a:r>
              <a:rPr lang="cs-CZ" sz="2200" b="1" dirty="0" smtClean="0">
                <a:solidFill>
                  <a:schemeClr val="bg2">
                    <a:lumMod val="10000"/>
                  </a:schemeClr>
                </a:solidFill>
                <a:latin typeface="Segoe UI" panose="020B0502040204020203" pitchFamily="34" charset="0"/>
                <a:cs typeface="Segoe UI" panose="020B0502040204020203" pitchFamily="34" charset="0"/>
              </a:rPr>
              <a:t>Analýzy </a:t>
            </a:r>
            <a:r>
              <a:rPr lang="cs-CZ" sz="2200" b="1" dirty="0">
                <a:solidFill>
                  <a:schemeClr val="bg2">
                    <a:lumMod val="10000"/>
                  </a:schemeClr>
                </a:solidFill>
                <a:latin typeface="Segoe UI" panose="020B0502040204020203" pitchFamily="34" charset="0"/>
                <a:cs typeface="Segoe UI" panose="020B0502040204020203" pitchFamily="34" charset="0"/>
              </a:rPr>
              <a:t>udržitelnosti a digitalizace </a:t>
            </a:r>
            <a:r>
              <a:rPr lang="cs-CZ" sz="2200" dirty="0">
                <a:latin typeface="Segoe UI" panose="020B0502040204020203" pitchFamily="34" charset="0"/>
                <a:cs typeface="Segoe UI" panose="020B0502040204020203" pitchFamily="34" charset="0"/>
              </a:rPr>
              <a:t>v oblastech </a:t>
            </a:r>
            <a:r>
              <a:rPr lang="cs-CZ" sz="2200" dirty="0" err="1">
                <a:latin typeface="Segoe UI" panose="020B0502040204020203" pitchFamily="34" charset="0"/>
                <a:cs typeface="Segoe UI" panose="020B0502040204020203" pitchFamily="34" charset="0"/>
              </a:rPr>
              <a:t>Life</a:t>
            </a:r>
            <a:r>
              <a:rPr lang="cs-CZ" sz="2200" dirty="0">
                <a:latin typeface="Segoe UI" panose="020B0502040204020203" pitchFamily="34" charset="0"/>
                <a:cs typeface="Segoe UI" panose="020B0502040204020203" pitchFamily="34" charset="0"/>
              </a:rPr>
              <a:t> </a:t>
            </a:r>
            <a:r>
              <a:rPr lang="cs-CZ" sz="2200" dirty="0" err="1">
                <a:latin typeface="Segoe UI" panose="020B0502040204020203" pitchFamily="34" charset="0"/>
                <a:cs typeface="Segoe UI" panose="020B0502040204020203" pitchFamily="34" charset="0"/>
              </a:rPr>
              <a:t>Cycle</a:t>
            </a:r>
            <a:r>
              <a:rPr lang="cs-CZ" sz="2200" dirty="0">
                <a:latin typeface="Segoe UI" panose="020B0502040204020203" pitchFamily="34" charset="0"/>
                <a:cs typeface="Segoe UI" panose="020B0502040204020203" pitchFamily="34" charset="0"/>
              </a:rPr>
              <a:t> </a:t>
            </a:r>
            <a:r>
              <a:rPr lang="cs-CZ" sz="2200" dirty="0" err="1" smtClean="0">
                <a:latin typeface="Segoe UI" panose="020B0502040204020203" pitchFamily="34" charset="0"/>
                <a:cs typeface="Segoe UI" panose="020B0502040204020203" pitchFamily="34" charset="0"/>
              </a:rPr>
              <a:t>Assessment</a:t>
            </a:r>
            <a:r>
              <a:rPr lang="cs-CZ" sz="2200" dirty="0" smtClean="0">
                <a:latin typeface="Segoe UI" panose="020B0502040204020203" pitchFamily="34" charset="0"/>
                <a:cs typeface="Segoe UI" panose="020B0502040204020203" pitchFamily="34" charset="0"/>
              </a:rPr>
              <a:t>, </a:t>
            </a:r>
            <a:r>
              <a:rPr lang="cs-CZ" sz="2200" dirty="0" err="1">
                <a:latin typeface="Segoe UI" panose="020B0502040204020203" pitchFamily="34" charset="0"/>
                <a:cs typeface="Segoe UI" panose="020B0502040204020203" pitchFamily="34" charset="0"/>
              </a:rPr>
              <a:t>Life</a:t>
            </a:r>
            <a:r>
              <a:rPr lang="cs-CZ" sz="2200" dirty="0">
                <a:latin typeface="Segoe UI" panose="020B0502040204020203" pitchFamily="34" charset="0"/>
                <a:cs typeface="Segoe UI" panose="020B0502040204020203" pitchFamily="34" charset="0"/>
              </a:rPr>
              <a:t> </a:t>
            </a:r>
            <a:r>
              <a:rPr lang="cs-CZ" sz="2200" dirty="0" err="1">
                <a:latin typeface="Segoe UI" panose="020B0502040204020203" pitchFamily="34" charset="0"/>
                <a:cs typeface="Segoe UI" panose="020B0502040204020203" pitchFamily="34" charset="0"/>
              </a:rPr>
              <a:t>Cycle</a:t>
            </a:r>
            <a:r>
              <a:rPr lang="cs-CZ" sz="2200" dirty="0">
                <a:latin typeface="Segoe UI" panose="020B0502040204020203" pitchFamily="34" charset="0"/>
                <a:cs typeface="Segoe UI" panose="020B0502040204020203" pitchFamily="34" charset="0"/>
              </a:rPr>
              <a:t> </a:t>
            </a:r>
            <a:r>
              <a:rPr lang="cs-CZ" sz="2200" dirty="0" err="1" smtClean="0">
                <a:latin typeface="Segoe UI" panose="020B0502040204020203" pitchFamily="34" charset="0"/>
                <a:cs typeface="Segoe UI" panose="020B0502040204020203" pitchFamily="34" charset="0"/>
              </a:rPr>
              <a:t>Costing</a:t>
            </a:r>
            <a:r>
              <a:rPr lang="cs-CZ" sz="2200" dirty="0">
                <a:latin typeface="Segoe UI" panose="020B0502040204020203" pitchFamily="34" charset="0"/>
                <a:cs typeface="Segoe UI" panose="020B0502040204020203" pitchFamily="34" charset="0"/>
              </a:rPr>
              <a:t> </a:t>
            </a:r>
            <a:r>
              <a:rPr lang="cs-CZ" sz="2200" dirty="0" smtClean="0">
                <a:latin typeface="Segoe UI" panose="020B0502040204020203" pitchFamily="34" charset="0"/>
                <a:cs typeface="Segoe UI" panose="020B0502040204020203" pitchFamily="34" charset="0"/>
              </a:rPr>
              <a:t>and </a:t>
            </a:r>
            <a:r>
              <a:rPr lang="cs-CZ" sz="2200" dirty="0" err="1" smtClean="0">
                <a:latin typeface="Segoe UI" panose="020B0502040204020203" pitchFamily="34" charset="0"/>
                <a:cs typeface="Segoe UI" panose="020B0502040204020203" pitchFamily="34" charset="0"/>
              </a:rPr>
              <a:t>Social</a:t>
            </a:r>
            <a:r>
              <a:rPr lang="cs-CZ" sz="2200" dirty="0" smtClean="0">
                <a:latin typeface="Segoe UI" panose="020B0502040204020203" pitchFamily="34" charset="0"/>
                <a:cs typeface="Segoe UI" panose="020B0502040204020203" pitchFamily="34" charset="0"/>
              </a:rPr>
              <a:t>, </a:t>
            </a:r>
            <a:r>
              <a:rPr lang="cs-CZ" sz="2200" dirty="0" err="1">
                <a:latin typeface="Segoe UI" panose="020B0502040204020203" pitchFamily="34" charset="0"/>
                <a:cs typeface="Segoe UI" panose="020B0502040204020203" pitchFamily="34" charset="0"/>
              </a:rPr>
              <a:t>Life</a:t>
            </a:r>
            <a:r>
              <a:rPr lang="cs-CZ" sz="2200" dirty="0">
                <a:latin typeface="Segoe UI" panose="020B0502040204020203" pitchFamily="34" charset="0"/>
                <a:cs typeface="Segoe UI" panose="020B0502040204020203" pitchFamily="34" charset="0"/>
              </a:rPr>
              <a:t> </a:t>
            </a:r>
            <a:r>
              <a:rPr lang="cs-CZ" sz="2200" dirty="0" err="1">
                <a:latin typeface="Segoe UI" panose="020B0502040204020203" pitchFamily="34" charset="0"/>
                <a:cs typeface="Segoe UI" panose="020B0502040204020203" pitchFamily="34" charset="0"/>
              </a:rPr>
              <a:t>Cycle</a:t>
            </a:r>
            <a:r>
              <a:rPr lang="cs-CZ" sz="2200" dirty="0">
                <a:latin typeface="Segoe UI" panose="020B0502040204020203" pitchFamily="34" charset="0"/>
                <a:cs typeface="Segoe UI" panose="020B0502040204020203" pitchFamily="34" charset="0"/>
              </a:rPr>
              <a:t> </a:t>
            </a:r>
            <a:r>
              <a:rPr lang="cs-CZ" sz="2200" dirty="0" err="1">
                <a:latin typeface="Segoe UI" panose="020B0502040204020203" pitchFamily="34" charset="0"/>
                <a:cs typeface="Segoe UI" panose="020B0502040204020203" pitchFamily="34" charset="0"/>
              </a:rPr>
              <a:t>Sustainability</a:t>
            </a:r>
            <a:r>
              <a:rPr lang="cs-CZ" sz="2200" dirty="0">
                <a:latin typeface="Segoe UI" panose="020B0502040204020203" pitchFamily="34" charset="0"/>
                <a:cs typeface="Segoe UI" panose="020B0502040204020203" pitchFamily="34" charset="0"/>
              </a:rPr>
              <a:t> </a:t>
            </a:r>
            <a:r>
              <a:rPr lang="cs-CZ" sz="2200" dirty="0" err="1" smtClean="0">
                <a:latin typeface="Segoe UI" panose="020B0502040204020203" pitchFamily="34" charset="0"/>
                <a:cs typeface="Segoe UI" panose="020B0502040204020203" pitchFamily="34" charset="0"/>
              </a:rPr>
              <a:t>Assessment</a:t>
            </a:r>
            <a:r>
              <a:rPr lang="cs-CZ" sz="2200" dirty="0" smtClean="0">
                <a:latin typeface="Segoe UI" panose="020B0502040204020203" pitchFamily="34" charset="0"/>
                <a:cs typeface="Segoe UI" panose="020B0502040204020203" pitchFamily="34" charset="0"/>
              </a:rPr>
              <a:t>.</a:t>
            </a:r>
            <a:r>
              <a:rPr lang="cs-CZ" sz="2200" dirty="0" smtClean="0">
                <a:solidFill>
                  <a:schemeClr val="bg2">
                    <a:lumMod val="10000"/>
                  </a:schemeClr>
                </a:solidFill>
                <a:latin typeface="Segoe UI" panose="020B0502040204020203" pitchFamily="34" charset="0"/>
                <a:cs typeface="Segoe UI" panose="020B0502040204020203" pitchFamily="34" charset="0"/>
              </a:rPr>
              <a:t> </a:t>
            </a:r>
            <a:endParaRPr lang="cs-CZ" sz="2200" b="1" dirty="0">
              <a:solidFill>
                <a:schemeClr val="bg2">
                  <a:lumMod val="10000"/>
                </a:schemeClr>
              </a:solidFill>
              <a:latin typeface="Segoe UI" panose="020B0502040204020203" pitchFamily="34" charset="0"/>
              <a:cs typeface="Segoe UI" panose="020B0502040204020203" pitchFamily="34" charset="0"/>
            </a:endParaRPr>
          </a:p>
          <a:p>
            <a:pPr>
              <a:lnSpc>
                <a:spcPct val="100000"/>
              </a:lnSpc>
              <a:spcAft>
                <a:spcPts val="1200"/>
              </a:spcAft>
            </a:pPr>
            <a:r>
              <a:rPr lang="cs-CZ" sz="2200" b="1" dirty="0">
                <a:latin typeface="Segoe UI" panose="020B0502040204020203" pitchFamily="34" charset="0"/>
                <a:cs typeface="Segoe UI" panose="020B0502040204020203" pitchFamily="34" charset="0"/>
              </a:rPr>
              <a:t>Zkušebnictví </a:t>
            </a:r>
            <a:r>
              <a:rPr lang="cs-CZ" sz="2200" dirty="0">
                <a:latin typeface="Segoe UI" panose="020B0502040204020203" pitchFamily="34" charset="0"/>
                <a:cs typeface="Segoe UI" panose="020B0502040204020203" pitchFamily="34" charset="0"/>
              </a:rPr>
              <a:t>energetických materiálů, výrobků a zařízení</a:t>
            </a:r>
            <a:r>
              <a:rPr lang="cs-CZ" sz="2200" dirty="0" smtClean="0">
                <a:latin typeface="Segoe UI" panose="020B0502040204020203" pitchFamily="34" charset="0"/>
                <a:cs typeface="Segoe UI" panose="020B0502040204020203" pitchFamily="34" charset="0"/>
              </a:rPr>
              <a:t>.</a:t>
            </a:r>
          </a:p>
          <a:p>
            <a:pPr>
              <a:spcAft>
                <a:spcPts val="1800"/>
              </a:spcAft>
            </a:pPr>
            <a:r>
              <a:rPr lang="cs-CZ" sz="2200" b="1" dirty="0" smtClean="0">
                <a:latin typeface="Segoe UI" panose="020B0502040204020203" pitchFamily="34" charset="0"/>
                <a:cs typeface="Segoe UI" panose="020B0502040204020203" pitchFamily="34" charset="0"/>
              </a:rPr>
              <a:t>Výzkum </a:t>
            </a:r>
            <a:r>
              <a:rPr lang="cs-CZ" sz="2200" b="1" dirty="0" smtClean="0">
                <a:latin typeface="Segoe UI" panose="020B0502040204020203" pitchFamily="34" charset="0"/>
                <a:cs typeface="Segoe UI" panose="020B0502040204020203" pitchFamily="34" charset="0"/>
              </a:rPr>
              <a:t>energetických </a:t>
            </a:r>
            <a:r>
              <a:rPr lang="cs-CZ" sz="2200" b="1" dirty="0" smtClean="0">
                <a:latin typeface="Segoe UI" panose="020B0502040204020203" pitchFamily="34" charset="0"/>
                <a:cs typeface="Segoe UI" panose="020B0502040204020203" pitchFamily="34" charset="0"/>
              </a:rPr>
              <a:t>uložišť. </a:t>
            </a:r>
            <a:endParaRPr lang="cs-CZ" sz="2200" dirty="0">
              <a:latin typeface="Segoe UI" panose="020B0502040204020203" pitchFamily="34" charset="0"/>
              <a:cs typeface="Segoe UI" panose="020B0502040204020203" pitchFamily="34" charset="0"/>
            </a:endParaRPr>
          </a:p>
          <a:p>
            <a:pPr>
              <a:spcAft>
                <a:spcPts val="1800"/>
              </a:spcAft>
            </a:pPr>
            <a:r>
              <a:rPr lang="cs-CZ" sz="2200" b="1" dirty="0" smtClean="0">
                <a:latin typeface="Segoe UI" panose="020B0502040204020203" pitchFamily="34" charset="0"/>
                <a:cs typeface="Segoe UI" panose="020B0502040204020203" pitchFamily="34" charset="0"/>
              </a:rPr>
              <a:t>Výzkum recyklace energetických materiálů a </a:t>
            </a:r>
            <a:r>
              <a:rPr lang="cs-CZ" sz="2200" b="1" dirty="0">
                <a:latin typeface="Segoe UI" panose="020B0502040204020203" pitchFamily="34" charset="0"/>
                <a:cs typeface="Segoe UI" panose="020B0502040204020203" pitchFamily="34" charset="0"/>
              </a:rPr>
              <a:t>zařízení.</a:t>
            </a:r>
            <a:endParaRPr lang="cs-CZ" sz="2200" dirty="0">
              <a:latin typeface="Segoe UI" panose="020B0502040204020203" pitchFamily="34" charset="0"/>
              <a:cs typeface="Segoe UI" panose="020B0502040204020203" pitchFamily="34" charset="0"/>
            </a:endParaRPr>
          </a:p>
          <a:p>
            <a:endParaRPr lang="cs-CZ" sz="1800" dirty="0">
              <a:latin typeface="Segoe UI" panose="020B0502040204020203" pitchFamily="34" charset="0"/>
              <a:cs typeface="Segoe UI" panose="020B0502040204020203" pitchFamily="34" charset="0"/>
            </a:endParaRPr>
          </a:p>
          <a:p>
            <a:pPr>
              <a:lnSpc>
                <a:spcPct val="100000"/>
              </a:lnSpc>
              <a:spcAft>
                <a:spcPts val="1200"/>
              </a:spcAft>
            </a:pPr>
            <a:endParaRPr lang="cs-CZ" sz="2200" dirty="0">
              <a:latin typeface="Segoe UI" panose="020B0502040204020203" pitchFamily="34" charset="0"/>
              <a:cs typeface="Segoe UI" panose="020B0502040204020203" pitchFamily="34" charset="0"/>
            </a:endParaRPr>
          </a:p>
        </p:txBody>
      </p:sp>
      <p:sp>
        <p:nvSpPr>
          <p:cNvPr id="5" name="Nadpis 4"/>
          <p:cNvSpPr txBox="1">
            <a:spLocks/>
          </p:cNvSpPr>
          <p:nvPr/>
        </p:nvSpPr>
        <p:spPr>
          <a:xfrm>
            <a:off x="1014484" y="274311"/>
            <a:ext cx="106385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E65014"/>
                </a:solidFill>
                <a:latin typeface="+mj-lt"/>
                <a:ea typeface="+mj-ea"/>
                <a:cs typeface="+mj-cs"/>
              </a:defRPr>
            </a:lvl1pPr>
          </a:lstStyle>
          <a:p>
            <a:r>
              <a:rPr lang="cs-CZ" sz="3600" b="0" dirty="0">
                <a:solidFill>
                  <a:srgbClr val="34B232"/>
                </a:solidFill>
                <a:latin typeface="Segoe UI Black" panose="020B0A02040204020203" pitchFamily="34" charset="0"/>
                <a:ea typeface="Segoe UI Black" panose="020B0A02040204020203" pitchFamily="34" charset="0"/>
              </a:rPr>
              <a:t>Co bude CEMAZ dělat v nejbližším období</a:t>
            </a:r>
          </a:p>
        </p:txBody>
      </p:sp>
      <p:pic>
        <p:nvPicPr>
          <p:cNvPr id="6" name="Obrázek 5"/>
          <p:cNvPicPr>
            <a:picLocks noChangeAspect="1"/>
          </p:cNvPicPr>
          <p:nvPr/>
        </p:nvPicPr>
        <p:blipFill>
          <a:blip r:embed="rId2"/>
          <a:stretch>
            <a:fillRect/>
          </a:stretch>
        </p:blipFill>
        <p:spPr>
          <a:xfrm>
            <a:off x="469101" y="566832"/>
            <a:ext cx="545383" cy="740520"/>
          </a:xfrm>
          <a:prstGeom prst="rect">
            <a:avLst/>
          </a:prstGeom>
        </p:spPr>
      </p:pic>
    </p:spTree>
    <p:extLst>
      <p:ext uri="{BB962C8B-B14F-4D97-AF65-F5344CB8AC3E}">
        <p14:creationId xmlns:p14="http://schemas.microsoft.com/office/powerpoint/2010/main" val="990899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half" idx="1"/>
          </p:nvPr>
        </p:nvSpPr>
        <p:spPr>
          <a:xfrm>
            <a:off x="741792" y="1446918"/>
            <a:ext cx="10339316" cy="1601082"/>
          </a:xfrm>
        </p:spPr>
        <p:txBody>
          <a:bodyPr>
            <a:normAutofit/>
          </a:bodyPr>
          <a:lstStyle/>
          <a:p>
            <a:pPr marL="0" indent="0">
              <a:buNone/>
            </a:pPr>
            <a:endParaRPr lang="cs-CZ" dirty="0"/>
          </a:p>
          <a:p>
            <a:pPr marL="0" indent="0">
              <a:buNone/>
            </a:pPr>
            <a:endParaRPr lang="cs-CZ" dirty="0"/>
          </a:p>
          <a:p>
            <a:pPr marL="0" indent="0">
              <a:buNone/>
            </a:pPr>
            <a:endParaRPr lang="cs-CZ" sz="1800" dirty="0">
              <a:latin typeface="Segoe UI" panose="020B0502040204020203" pitchFamily="34" charset="0"/>
              <a:cs typeface="Segoe UI" panose="020B0502040204020203" pitchFamily="34" charset="0"/>
            </a:endParaRPr>
          </a:p>
        </p:txBody>
      </p:sp>
      <p:sp>
        <p:nvSpPr>
          <p:cNvPr id="5" name="Nadpis 4"/>
          <p:cNvSpPr txBox="1">
            <a:spLocks/>
          </p:cNvSpPr>
          <p:nvPr/>
        </p:nvSpPr>
        <p:spPr>
          <a:xfrm>
            <a:off x="1014484" y="274311"/>
            <a:ext cx="106385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E65014"/>
                </a:solidFill>
                <a:latin typeface="+mj-lt"/>
                <a:ea typeface="+mj-ea"/>
                <a:cs typeface="+mj-cs"/>
              </a:defRPr>
            </a:lvl1pPr>
          </a:lstStyle>
          <a:p>
            <a:r>
              <a:rPr lang="cs-CZ" sz="3600" b="0" dirty="0">
                <a:solidFill>
                  <a:srgbClr val="34B232"/>
                </a:solidFill>
                <a:latin typeface="Segoe UI Black" panose="020B0A02040204020203" pitchFamily="34" charset="0"/>
                <a:ea typeface="Segoe UI Black" panose="020B0A02040204020203" pitchFamily="34" charset="0"/>
              </a:rPr>
              <a:t>Kdo bude na CEMAZ </a:t>
            </a:r>
            <a:r>
              <a:rPr lang="cs-CZ" sz="3600" b="0" dirty="0" smtClean="0">
                <a:solidFill>
                  <a:srgbClr val="34B232"/>
                </a:solidFill>
                <a:latin typeface="Segoe UI Black" panose="020B0A02040204020203" pitchFamily="34" charset="0"/>
                <a:ea typeface="Segoe UI Black" panose="020B0A02040204020203" pitchFamily="34" charset="0"/>
              </a:rPr>
              <a:t>pracovat</a:t>
            </a:r>
            <a:endParaRPr lang="cs-CZ" sz="3600" b="0" dirty="0">
              <a:solidFill>
                <a:srgbClr val="34B232"/>
              </a:solidFill>
              <a:latin typeface="Segoe UI Black" panose="020B0A02040204020203" pitchFamily="34" charset="0"/>
              <a:ea typeface="Segoe UI Black" panose="020B0A02040204020203" pitchFamily="34" charset="0"/>
            </a:endParaRPr>
          </a:p>
        </p:txBody>
      </p:sp>
      <p:pic>
        <p:nvPicPr>
          <p:cNvPr id="6" name="Obrázek 5"/>
          <p:cNvPicPr>
            <a:picLocks noChangeAspect="1"/>
          </p:cNvPicPr>
          <p:nvPr/>
        </p:nvPicPr>
        <p:blipFill>
          <a:blip r:embed="rId2"/>
          <a:stretch>
            <a:fillRect/>
          </a:stretch>
        </p:blipFill>
        <p:spPr>
          <a:xfrm>
            <a:off x="469101" y="566832"/>
            <a:ext cx="545383" cy="740520"/>
          </a:xfrm>
          <a:prstGeom prst="rect">
            <a:avLst/>
          </a:prstGeom>
        </p:spPr>
      </p:pic>
      <p:graphicFrame>
        <p:nvGraphicFramePr>
          <p:cNvPr id="7" name="Tabulka 6"/>
          <p:cNvGraphicFramePr>
            <a:graphicFrameLocks noGrp="1"/>
          </p:cNvGraphicFramePr>
          <p:nvPr>
            <p:extLst>
              <p:ext uri="{D42A27DB-BD31-4B8C-83A1-F6EECF244321}">
                <p14:modId xmlns:p14="http://schemas.microsoft.com/office/powerpoint/2010/main" val="657128683"/>
              </p:ext>
            </p:extLst>
          </p:nvPr>
        </p:nvGraphicFramePr>
        <p:xfrm>
          <a:off x="1181626" y="2111590"/>
          <a:ext cx="4792347" cy="3024000"/>
        </p:xfrm>
        <a:graphic>
          <a:graphicData uri="http://schemas.openxmlformats.org/drawingml/2006/table">
            <a:tbl>
              <a:tblPr/>
              <a:tblGrid>
                <a:gridCol w="3298137">
                  <a:extLst>
                    <a:ext uri="{9D8B030D-6E8A-4147-A177-3AD203B41FA5}">
                      <a16:colId xmlns:a16="http://schemas.microsoft.com/office/drawing/2014/main" val="3601849212"/>
                    </a:ext>
                  </a:extLst>
                </a:gridCol>
                <a:gridCol w="1494210">
                  <a:extLst>
                    <a:ext uri="{9D8B030D-6E8A-4147-A177-3AD203B41FA5}">
                      <a16:colId xmlns:a16="http://schemas.microsoft.com/office/drawing/2014/main" val="1094254301"/>
                    </a:ext>
                  </a:extLst>
                </a:gridCol>
              </a:tblGrid>
              <a:tr h="432000">
                <a:tc>
                  <a:txBody>
                    <a:bodyPr/>
                    <a:lstStyle/>
                    <a:p>
                      <a:pPr fontAlgn="b">
                        <a:lnSpc>
                          <a:spcPct val="107000"/>
                        </a:lnSpc>
                        <a:spcAft>
                          <a:spcPts val="0"/>
                        </a:spcAft>
                      </a:pP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6505A"/>
                    </a:solidFill>
                  </a:tcPr>
                </a:tc>
                <a:tc>
                  <a:txBody>
                    <a:bodyPr/>
                    <a:lstStyle/>
                    <a:p>
                      <a:pPr algn="ctr" fontAlgn="ctr">
                        <a:lnSpc>
                          <a:spcPct val="107000"/>
                        </a:lnSpc>
                        <a:spcAft>
                          <a:spcPts val="0"/>
                        </a:spcAft>
                      </a:pPr>
                      <a:r>
                        <a:rPr lang="cs-CZ" sz="1800" b="1" kern="1200" dirty="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Počet osob</a:t>
                      </a:r>
                      <a:endParaRPr lang="cs-CZ"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6505A"/>
                    </a:solidFill>
                  </a:tcPr>
                </a:tc>
                <a:extLst>
                  <a:ext uri="{0D108BD9-81ED-4DB2-BD59-A6C34878D82A}">
                    <a16:rowId xmlns:a16="http://schemas.microsoft.com/office/drawing/2014/main" val="1028002820"/>
                  </a:ext>
                </a:extLst>
              </a:tr>
              <a:tr h="432000">
                <a:tc>
                  <a:txBody>
                    <a:bodyPr/>
                    <a:lstStyle/>
                    <a:p>
                      <a:pPr marL="0" lvl="0" indent="0" algn="l" fontAlgn="b">
                        <a:lnSpc>
                          <a:spcPct val="107000"/>
                        </a:lnSpc>
                        <a:spcAft>
                          <a:spcPts val="0"/>
                        </a:spcAft>
                        <a:buFont typeface="Arial" panose="020B0604020202020204" pitchFamily="34" charset="0"/>
                        <a:buNone/>
                        <a:tabLst>
                          <a:tab pos="457200" algn="l"/>
                        </a:tabLst>
                      </a:pPr>
                      <a:r>
                        <a:rPr lang="cs-CZ" sz="1800" b="1" kern="1200" dirty="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  Prof.</a:t>
                      </a:r>
                      <a:endParaRPr lang="cs-CZ" sz="1800" b="1" dirty="0">
                        <a:effectLst/>
                        <a:latin typeface="Calibri" panose="020F0502020204030204" pitchFamily="34" charset="0"/>
                        <a:cs typeface="Times New Roman" panose="02020603050405020304" pitchFamily="18" charset="0"/>
                      </a:endParaRPr>
                    </a:p>
                  </a:txBody>
                  <a:tcPr marL="7620" marR="7620" marT="762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6505A"/>
                    </a:solidFill>
                  </a:tcPr>
                </a:tc>
                <a:tc>
                  <a:txBody>
                    <a:bodyPr/>
                    <a:lstStyle/>
                    <a:p>
                      <a:pPr algn="ctr" fontAlgn="ctr">
                        <a:lnSpc>
                          <a:spcPct val="107000"/>
                        </a:lnSpc>
                        <a:spcAft>
                          <a:spcPts val="0"/>
                        </a:spcAft>
                      </a:pPr>
                      <a:r>
                        <a:rPr lang="cs-CZ" sz="18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4B232"/>
                    </a:solidFill>
                  </a:tcPr>
                </a:tc>
                <a:extLst>
                  <a:ext uri="{0D108BD9-81ED-4DB2-BD59-A6C34878D82A}">
                    <a16:rowId xmlns:a16="http://schemas.microsoft.com/office/drawing/2014/main" val="179490089"/>
                  </a:ext>
                </a:extLst>
              </a:tr>
              <a:tr h="432000">
                <a:tc>
                  <a:txBody>
                    <a:bodyPr/>
                    <a:lstStyle/>
                    <a:p>
                      <a:pPr marL="0" lvl="0" indent="0" algn="l" fontAlgn="b">
                        <a:lnSpc>
                          <a:spcPct val="107000"/>
                        </a:lnSpc>
                        <a:spcAft>
                          <a:spcPts val="0"/>
                        </a:spcAft>
                        <a:buFont typeface="Arial" panose="020B0604020202020204" pitchFamily="34" charset="0"/>
                        <a:buNone/>
                        <a:tabLst>
                          <a:tab pos="457200" algn="l"/>
                        </a:tabLst>
                      </a:pPr>
                      <a:r>
                        <a:rPr lang="cs-CZ" sz="1800" b="1" kern="1200" dirty="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  Doc.</a:t>
                      </a:r>
                      <a:endParaRPr lang="cs-CZ" sz="1800" b="1" dirty="0">
                        <a:effectLst/>
                        <a:latin typeface="Calibri" panose="020F0502020204030204" pitchFamily="34" charset="0"/>
                        <a:cs typeface="Times New Roman" panose="02020603050405020304" pitchFamily="18" charset="0"/>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6505A"/>
                    </a:solidFill>
                  </a:tcPr>
                </a:tc>
                <a:tc>
                  <a:txBody>
                    <a:bodyPr/>
                    <a:lstStyle/>
                    <a:p>
                      <a:pPr algn="ctr" fontAlgn="ctr">
                        <a:lnSpc>
                          <a:spcPct val="107000"/>
                        </a:lnSpc>
                        <a:spcAft>
                          <a:spcPts val="0"/>
                        </a:spcAft>
                      </a:pPr>
                      <a:r>
                        <a:rPr lang="cs-CZ" sz="18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4B232"/>
                    </a:solidFill>
                  </a:tcPr>
                </a:tc>
                <a:extLst>
                  <a:ext uri="{0D108BD9-81ED-4DB2-BD59-A6C34878D82A}">
                    <a16:rowId xmlns:a16="http://schemas.microsoft.com/office/drawing/2014/main" val="3511073155"/>
                  </a:ext>
                </a:extLst>
              </a:tr>
              <a:tr h="432000">
                <a:tc>
                  <a:txBody>
                    <a:bodyPr/>
                    <a:lstStyle/>
                    <a:p>
                      <a:pPr marL="0" lvl="0" indent="0" algn="l" fontAlgn="b">
                        <a:lnSpc>
                          <a:spcPct val="107000"/>
                        </a:lnSpc>
                        <a:spcAft>
                          <a:spcPts val="0"/>
                        </a:spcAft>
                        <a:buFont typeface="Arial" panose="020B0604020202020204" pitchFamily="34" charset="0"/>
                        <a:buNone/>
                        <a:tabLst>
                          <a:tab pos="457200" algn="l"/>
                        </a:tabLst>
                      </a:pPr>
                      <a:r>
                        <a:rPr lang="cs-CZ" sz="1800" b="1" kern="1200" dirty="0">
                          <a:solidFill>
                            <a:srgbClr val="FFFFFF"/>
                          </a:solidFill>
                          <a:effectLst/>
                          <a:latin typeface="Segoe UI" panose="020B0502040204020203" pitchFamily="34" charset="0"/>
                          <a:cs typeface="Times New Roman" panose="02020603050405020304" pitchFamily="18" charset="0"/>
                        </a:rPr>
                        <a:t>  Ph.D.</a:t>
                      </a:r>
                      <a:endParaRPr lang="cs-CZ" sz="1800" b="1" dirty="0">
                        <a:effectLst/>
                        <a:latin typeface="Calibri" panose="020F0502020204030204" pitchFamily="34" charset="0"/>
                        <a:cs typeface="Times New Roman" panose="02020603050405020304" pitchFamily="18" charset="0"/>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6505A"/>
                    </a:solidFill>
                  </a:tcPr>
                </a:tc>
                <a:tc>
                  <a:txBody>
                    <a:bodyPr/>
                    <a:lstStyle/>
                    <a:p>
                      <a:pPr algn="ctr" fontAlgn="ctr">
                        <a:lnSpc>
                          <a:spcPct val="107000"/>
                        </a:lnSpc>
                        <a:spcAft>
                          <a:spcPts val="0"/>
                        </a:spcAft>
                      </a:pPr>
                      <a:r>
                        <a:rPr lang="cs-CZ" sz="18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17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4B232"/>
                    </a:solidFill>
                  </a:tcPr>
                </a:tc>
                <a:extLst>
                  <a:ext uri="{0D108BD9-81ED-4DB2-BD59-A6C34878D82A}">
                    <a16:rowId xmlns:a16="http://schemas.microsoft.com/office/drawing/2014/main" val="2240374766"/>
                  </a:ext>
                </a:extLst>
              </a:tr>
              <a:tr h="432000">
                <a:tc>
                  <a:txBody>
                    <a:bodyPr/>
                    <a:lstStyle/>
                    <a:p>
                      <a:pPr marL="0" marR="0" lvl="0" indent="0" algn="l" defTabSz="914400" rtl="0" eaLnBrk="1" fontAlgn="b" latinLnBrk="0" hangingPunct="1">
                        <a:lnSpc>
                          <a:spcPct val="107000"/>
                        </a:lnSpc>
                        <a:spcBef>
                          <a:spcPts val="0"/>
                        </a:spcBef>
                        <a:spcAft>
                          <a:spcPts val="0"/>
                        </a:spcAft>
                        <a:buClrTx/>
                        <a:buSzTx/>
                        <a:buFont typeface="Arial" panose="020B0604020202020204" pitchFamily="34" charset="0"/>
                        <a:buNone/>
                        <a:tabLst/>
                        <a:defRPr/>
                      </a:pPr>
                      <a:r>
                        <a:rPr lang="cs-CZ" sz="18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  Technici ve výzkumu</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6505A"/>
                    </a:solidFill>
                  </a:tcPr>
                </a:tc>
                <a:tc>
                  <a:txBody>
                    <a:bodyPr/>
                    <a:lstStyle/>
                    <a:p>
                      <a:pPr algn="ctr" fontAlgn="ctr">
                        <a:lnSpc>
                          <a:spcPct val="107000"/>
                        </a:lnSpc>
                        <a:spcAft>
                          <a:spcPts val="0"/>
                        </a:spcAft>
                      </a:pPr>
                      <a:r>
                        <a:rPr lang="cs-CZ" sz="18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4B232"/>
                    </a:solidFill>
                  </a:tcPr>
                </a:tc>
                <a:extLst>
                  <a:ext uri="{0D108BD9-81ED-4DB2-BD59-A6C34878D82A}">
                    <a16:rowId xmlns:a16="http://schemas.microsoft.com/office/drawing/2014/main" val="2027526018"/>
                  </a:ext>
                </a:extLst>
              </a:tr>
              <a:tr h="432000">
                <a:tc>
                  <a:txBody>
                    <a:bodyPr/>
                    <a:lstStyle/>
                    <a:p>
                      <a:pPr marL="0" marR="0" lvl="0" indent="0" algn="l" defTabSz="914400" rtl="0" eaLnBrk="1" fontAlgn="b" latinLnBrk="0" hangingPunct="1">
                        <a:lnSpc>
                          <a:spcPct val="107000"/>
                        </a:lnSpc>
                        <a:spcBef>
                          <a:spcPts val="0"/>
                        </a:spcBef>
                        <a:spcAft>
                          <a:spcPts val="0"/>
                        </a:spcAft>
                        <a:buClrTx/>
                        <a:buSzTx/>
                        <a:buFont typeface="Arial" panose="020B0604020202020204" pitchFamily="34" charset="0"/>
                        <a:buNone/>
                        <a:tabLst/>
                        <a:defRPr/>
                      </a:pPr>
                      <a:r>
                        <a:rPr lang="cs-CZ" sz="18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  Doktorandi</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6505A"/>
                    </a:solidFill>
                  </a:tcPr>
                </a:tc>
                <a:tc>
                  <a:txBody>
                    <a:bodyPr/>
                    <a:lstStyle/>
                    <a:p>
                      <a:pPr algn="ctr" fontAlgn="ctr">
                        <a:lnSpc>
                          <a:spcPct val="107000"/>
                        </a:lnSpc>
                        <a:spcAft>
                          <a:spcPts val="0"/>
                        </a:spcAft>
                      </a:pPr>
                      <a:r>
                        <a:rPr lang="cs-CZ" sz="18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4B232"/>
                    </a:solidFill>
                  </a:tcPr>
                </a:tc>
                <a:extLst>
                  <a:ext uri="{0D108BD9-81ED-4DB2-BD59-A6C34878D82A}">
                    <a16:rowId xmlns:a16="http://schemas.microsoft.com/office/drawing/2014/main" val="1984693657"/>
                  </a:ext>
                </a:extLst>
              </a:tr>
              <a:tr h="432000">
                <a:tc>
                  <a:txBody>
                    <a:bodyPr/>
                    <a:lstStyle/>
                    <a:p>
                      <a:pPr algn="l" fontAlgn="b">
                        <a:lnSpc>
                          <a:spcPct val="107000"/>
                        </a:lnSpc>
                        <a:spcAft>
                          <a:spcPts val="0"/>
                        </a:spcAft>
                      </a:pPr>
                      <a:r>
                        <a:rPr lang="cs-CZ" sz="2000" b="1" kern="1200" dirty="0">
                          <a:solidFill>
                            <a:srgbClr val="FFFFFF"/>
                          </a:solidFill>
                          <a:effectLst/>
                          <a:latin typeface="Segoe UI" panose="020B0502040204020203" pitchFamily="34" charset="0"/>
                          <a:ea typeface="Times New Roman" panose="02020603050405020304" pitchFamily="18" charset="0"/>
                          <a:cs typeface="Times New Roman" panose="02020603050405020304" pitchFamily="18" charset="0"/>
                        </a:rPr>
                        <a:t>  CELKEM</a:t>
                      </a:r>
                      <a:endParaRPr lang="cs-CZ"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6505A"/>
                    </a:solidFill>
                  </a:tcPr>
                </a:tc>
                <a:tc>
                  <a:txBody>
                    <a:bodyPr/>
                    <a:lstStyle/>
                    <a:p>
                      <a:pPr algn="ctr" fontAlgn="ctr">
                        <a:lnSpc>
                          <a:spcPct val="107000"/>
                        </a:lnSpc>
                        <a:spcAft>
                          <a:spcPts val="0"/>
                        </a:spcAft>
                      </a:pPr>
                      <a:r>
                        <a:rPr lang="cs-CZ" sz="2000" b="1" dirty="0">
                          <a:solidFill>
                            <a:schemeClr val="bg1"/>
                          </a:solidFill>
                          <a:effectLst/>
                          <a:latin typeface="Segoe UI" panose="020B0502040204020203" pitchFamily="34" charset="0"/>
                          <a:ea typeface="Calibri" panose="020F0502020204030204" pitchFamily="34" charset="0"/>
                          <a:cs typeface="Segoe UI" panose="020B0502040204020203" pitchFamily="34" charset="0"/>
                        </a:rPr>
                        <a:t>29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34B232"/>
                    </a:solidFill>
                  </a:tcPr>
                </a:tc>
                <a:extLst>
                  <a:ext uri="{0D108BD9-81ED-4DB2-BD59-A6C34878D82A}">
                    <a16:rowId xmlns:a16="http://schemas.microsoft.com/office/drawing/2014/main" val="792151225"/>
                  </a:ext>
                </a:extLst>
              </a:tr>
            </a:tbl>
          </a:graphicData>
        </a:graphic>
      </p:graphicFrame>
      <p:pic>
        <p:nvPicPr>
          <p:cNvPr id="8" name="Obrázek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874897" y="1816043"/>
            <a:ext cx="4206211" cy="3615095"/>
          </a:xfrm>
          <a:prstGeom prst="rect">
            <a:avLst/>
          </a:prstGeom>
        </p:spPr>
      </p:pic>
    </p:spTree>
    <p:extLst>
      <p:ext uri="{BB962C8B-B14F-4D97-AF65-F5344CB8AC3E}">
        <p14:creationId xmlns:p14="http://schemas.microsoft.com/office/powerpoint/2010/main" val="3277733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half" idx="1"/>
          </p:nvPr>
        </p:nvSpPr>
        <p:spPr>
          <a:xfrm>
            <a:off x="1014484" y="1892395"/>
            <a:ext cx="10339316" cy="4060374"/>
          </a:xfrm>
        </p:spPr>
        <p:txBody>
          <a:bodyPr>
            <a:normAutofit/>
          </a:bodyPr>
          <a:lstStyle/>
          <a:p>
            <a:pPr>
              <a:spcAft>
                <a:spcPts val="1200"/>
              </a:spcAft>
            </a:pPr>
            <a:r>
              <a:rPr lang="cs-CZ" sz="2200" b="1" dirty="0" smtClean="0">
                <a:latin typeface="Segoe UI" panose="020B0502040204020203" pitchFamily="34" charset="0"/>
                <a:cs typeface="Segoe UI" panose="020B0502040204020203" pitchFamily="34" charset="0"/>
              </a:rPr>
              <a:t>Projektové </a:t>
            </a:r>
            <a:r>
              <a:rPr lang="cs-CZ" sz="2200" b="1" dirty="0">
                <a:latin typeface="Segoe UI" panose="020B0502040204020203" pitchFamily="34" charset="0"/>
                <a:cs typeface="Segoe UI" panose="020B0502040204020203" pitchFamily="34" charset="0"/>
              </a:rPr>
              <a:t>zdroje: 12,9 mil. CZK </a:t>
            </a:r>
          </a:p>
          <a:p>
            <a:pPr>
              <a:spcAft>
                <a:spcPts val="1200"/>
              </a:spcAft>
            </a:pPr>
            <a:r>
              <a:rPr lang="cs-CZ" sz="2200" b="1" dirty="0">
                <a:latin typeface="Segoe UI" panose="020B0502040204020203" pitchFamily="34" charset="0"/>
                <a:cs typeface="Segoe UI" panose="020B0502040204020203" pitchFamily="34" charset="0"/>
              </a:rPr>
              <a:t>Institucionální zdroje: 8,4 mil. CZK</a:t>
            </a:r>
          </a:p>
          <a:p>
            <a:pPr>
              <a:spcAft>
                <a:spcPts val="1200"/>
              </a:spcAft>
            </a:pPr>
            <a:r>
              <a:rPr lang="cs-CZ" sz="2200" b="1" dirty="0">
                <a:latin typeface="Segoe UI" panose="020B0502040204020203" pitchFamily="34" charset="0"/>
                <a:cs typeface="Segoe UI" panose="020B0502040204020203" pitchFamily="34" charset="0"/>
              </a:rPr>
              <a:t>Poplatky za Ph.D. studenty: 0,3 mil. CZK</a:t>
            </a:r>
          </a:p>
          <a:p>
            <a:pPr>
              <a:spcAft>
                <a:spcPts val="1200"/>
              </a:spcAft>
            </a:pPr>
            <a:r>
              <a:rPr lang="cs-CZ" sz="2200" b="1" dirty="0">
                <a:latin typeface="Segoe UI" panose="020B0502040204020203" pitchFamily="34" charset="0"/>
                <a:cs typeface="Segoe UI" panose="020B0502040204020203" pitchFamily="34" charset="0"/>
              </a:rPr>
              <a:t>Celkem: 21,3 mil. </a:t>
            </a:r>
            <a:r>
              <a:rPr lang="cs-CZ" sz="2200" b="1" dirty="0" smtClean="0">
                <a:latin typeface="Segoe UI" panose="020B0502040204020203" pitchFamily="34" charset="0"/>
                <a:cs typeface="Segoe UI" panose="020B0502040204020203" pitchFamily="34" charset="0"/>
              </a:rPr>
              <a:t>CZK</a:t>
            </a:r>
            <a:endParaRPr lang="cs-CZ" sz="2200" b="1" dirty="0">
              <a:latin typeface="Segoe UI" panose="020B0502040204020203" pitchFamily="34" charset="0"/>
              <a:cs typeface="Segoe UI" panose="020B0502040204020203" pitchFamily="34" charset="0"/>
            </a:endParaRPr>
          </a:p>
          <a:p>
            <a:pPr marL="0" indent="0">
              <a:lnSpc>
                <a:spcPct val="100000"/>
              </a:lnSpc>
              <a:spcBef>
                <a:spcPts val="2400"/>
              </a:spcBef>
              <a:buNone/>
            </a:pPr>
            <a:r>
              <a:rPr lang="cs-CZ" sz="1800" dirty="0" smtClean="0">
                <a:latin typeface="Segoe UI" panose="020B0502040204020203" pitchFamily="34" charset="0"/>
                <a:cs typeface="Segoe UI" panose="020B0502040204020203" pitchFamily="34" charset="0"/>
              </a:rPr>
              <a:t>Poznámka: </a:t>
            </a:r>
            <a:r>
              <a:rPr lang="cs-CZ" sz="1800" dirty="0">
                <a:latin typeface="Segoe UI" panose="020B0502040204020203" pitchFamily="34" charset="0"/>
                <a:cs typeface="Segoe UI" panose="020B0502040204020203" pitchFamily="34" charset="0"/>
              </a:rPr>
              <a:t>Vzhledem k provázanosti výzkumných struktur není nutné řešit oddělený rozpočet.</a:t>
            </a:r>
          </a:p>
        </p:txBody>
      </p:sp>
      <p:sp>
        <p:nvSpPr>
          <p:cNvPr id="5" name="Nadpis 4"/>
          <p:cNvSpPr txBox="1">
            <a:spLocks/>
          </p:cNvSpPr>
          <p:nvPr/>
        </p:nvSpPr>
        <p:spPr>
          <a:xfrm>
            <a:off x="1014484" y="274311"/>
            <a:ext cx="106385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E65014"/>
                </a:solidFill>
                <a:latin typeface="+mj-lt"/>
                <a:ea typeface="+mj-ea"/>
                <a:cs typeface="+mj-cs"/>
              </a:defRPr>
            </a:lvl1pPr>
          </a:lstStyle>
          <a:p>
            <a:r>
              <a:rPr lang="cs-CZ" sz="3600" b="0" dirty="0">
                <a:solidFill>
                  <a:srgbClr val="34B232"/>
                </a:solidFill>
                <a:latin typeface="Segoe UI Black" panose="020B0A02040204020203" pitchFamily="34" charset="0"/>
                <a:ea typeface="Segoe UI Black" panose="020B0A02040204020203" pitchFamily="34" charset="0"/>
              </a:rPr>
              <a:t>Předpokládaný rozpočet v relaci k </a:t>
            </a:r>
            <a:r>
              <a:rPr lang="cs-CZ" sz="3600" b="0" dirty="0" smtClean="0">
                <a:solidFill>
                  <a:srgbClr val="34B232"/>
                </a:solidFill>
                <a:latin typeface="Segoe UI Black" panose="020B0A02040204020203" pitchFamily="34" charset="0"/>
                <a:ea typeface="Segoe UI Black" panose="020B0A02040204020203" pitchFamily="34" charset="0"/>
              </a:rPr>
              <a:t>2023</a:t>
            </a:r>
            <a:endParaRPr lang="cs-CZ" sz="3600" b="0" dirty="0">
              <a:solidFill>
                <a:srgbClr val="34B232"/>
              </a:solidFill>
              <a:latin typeface="Segoe UI Black" panose="020B0A02040204020203" pitchFamily="34" charset="0"/>
              <a:ea typeface="Segoe UI Black" panose="020B0A02040204020203" pitchFamily="34" charset="0"/>
            </a:endParaRPr>
          </a:p>
        </p:txBody>
      </p:sp>
      <p:pic>
        <p:nvPicPr>
          <p:cNvPr id="6" name="Obrázek 5"/>
          <p:cNvPicPr>
            <a:picLocks noChangeAspect="1"/>
          </p:cNvPicPr>
          <p:nvPr/>
        </p:nvPicPr>
        <p:blipFill>
          <a:blip r:embed="rId2"/>
          <a:stretch>
            <a:fillRect/>
          </a:stretch>
        </p:blipFill>
        <p:spPr>
          <a:xfrm>
            <a:off x="469101" y="566832"/>
            <a:ext cx="545383" cy="740520"/>
          </a:xfrm>
          <a:prstGeom prst="rect">
            <a:avLst/>
          </a:prstGeom>
        </p:spPr>
      </p:pic>
    </p:spTree>
    <p:extLst>
      <p:ext uri="{BB962C8B-B14F-4D97-AF65-F5344CB8AC3E}">
        <p14:creationId xmlns:p14="http://schemas.microsoft.com/office/powerpoint/2010/main" val="19159941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sz="half" idx="1"/>
          </p:nvPr>
        </p:nvSpPr>
        <p:spPr>
          <a:xfrm>
            <a:off x="1014484" y="1483263"/>
            <a:ext cx="10339316" cy="1747200"/>
          </a:xfrm>
        </p:spPr>
        <p:txBody>
          <a:bodyPr>
            <a:normAutofit/>
          </a:bodyPr>
          <a:lstStyle/>
          <a:p>
            <a:pPr marL="0" indent="0">
              <a:buNone/>
            </a:pPr>
            <a:r>
              <a:rPr lang="cs-CZ" sz="2200" dirty="0">
                <a:solidFill>
                  <a:schemeClr val="bg2">
                    <a:lumMod val="10000"/>
                  </a:schemeClr>
                </a:solidFill>
                <a:latin typeface="Segoe UI" panose="020B0502040204020203" pitchFamily="34" charset="0"/>
                <a:cs typeface="Segoe UI" panose="020B0502040204020203" pitchFamily="34" charset="0"/>
              </a:rPr>
              <a:t>Současná témata:</a:t>
            </a:r>
          </a:p>
          <a:p>
            <a:pPr>
              <a:lnSpc>
                <a:spcPct val="100000"/>
              </a:lnSpc>
            </a:pPr>
            <a:r>
              <a:rPr lang="cs-CZ" sz="2200" b="1" dirty="0">
                <a:solidFill>
                  <a:schemeClr val="bg2">
                    <a:lumMod val="10000"/>
                  </a:schemeClr>
                </a:solidFill>
                <a:latin typeface="Segoe UI" panose="020B0502040204020203" pitchFamily="34" charset="0"/>
                <a:cs typeface="Segoe UI" panose="020B0502040204020203" pitchFamily="34" charset="0"/>
              </a:rPr>
              <a:t>U11</a:t>
            </a:r>
            <a:r>
              <a:rPr lang="cs-CZ" sz="2200" dirty="0">
                <a:solidFill>
                  <a:schemeClr val="bg2">
                    <a:lumMod val="10000"/>
                  </a:schemeClr>
                </a:solidFill>
                <a:latin typeface="Segoe UI" panose="020B0502040204020203" pitchFamily="34" charset="0"/>
                <a:cs typeface="Segoe UI" panose="020B0502040204020203" pitchFamily="34" charset="0"/>
              </a:rPr>
              <a:t> </a:t>
            </a:r>
            <a:r>
              <a:rPr lang="cs-CZ" sz="2200" dirty="0" smtClean="0">
                <a:solidFill>
                  <a:schemeClr val="bg2">
                    <a:lumMod val="10000"/>
                  </a:schemeClr>
                </a:solidFill>
                <a:latin typeface="Segoe UI" panose="020B0502040204020203" pitchFamily="34" charset="0"/>
                <a:cs typeface="Segoe UI" panose="020B0502040204020203" pitchFamily="34" charset="0"/>
              </a:rPr>
              <a:t>– Kompletace </a:t>
            </a:r>
            <a:r>
              <a:rPr lang="cs-CZ" sz="2200" dirty="0">
                <a:solidFill>
                  <a:schemeClr val="bg2">
                    <a:lumMod val="10000"/>
                  </a:schemeClr>
                </a:solidFill>
                <a:latin typeface="Segoe UI" panose="020B0502040204020203" pitchFamily="34" charset="0"/>
                <a:cs typeface="Segoe UI" panose="020B0502040204020203" pitchFamily="34" charset="0"/>
              </a:rPr>
              <a:t>uložišť, testování uložišť a </a:t>
            </a:r>
            <a:r>
              <a:rPr lang="cs-CZ" sz="2200" dirty="0" smtClean="0">
                <a:solidFill>
                  <a:schemeClr val="bg2">
                    <a:lumMod val="10000"/>
                  </a:schemeClr>
                </a:solidFill>
                <a:latin typeface="Segoe UI" panose="020B0502040204020203" pitchFamily="34" charset="0"/>
                <a:cs typeface="Segoe UI" panose="020B0502040204020203" pitchFamily="34" charset="0"/>
              </a:rPr>
              <a:t>FVE, </a:t>
            </a:r>
            <a:br>
              <a:rPr lang="cs-CZ" sz="2200" dirty="0" smtClean="0">
                <a:solidFill>
                  <a:schemeClr val="bg2">
                    <a:lumMod val="10000"/>
                  </a:schemeClr>
                </a:solidFill>
                <a:latin typeface="Segoe UI" panose="020B0502040204020203" pitchFamily="34" charset="0"/>
                <a:cs typeface="Segoe UI" panose="020B0502040204020203" pitchFamily="34" charset="0"/>
              </a:rPr>
            </a:br>
            <a:r>
              <a:rPr lang="cs-CZ" sz="2200" dirty="0" smtClean="0">
                <a:solidFill>
                  <a:schemeClr val="bg2">
                    <a:lumMod val="10000"/>
                  </a:schemeClr>
                </a:solidFill>
                <a:latin typeface="Segoe UI" panose="020B0502040204020203" pitchFamily="34" charset="0"/>
                <a:cs typeface="Segoe UI" panose="020B0502040204020203" pitchFamily="34" charset="0"/>
              </a:rPr>
              <a:t>	</a:t>
            </a:r>
            <a:r>
              <a:rPr lang="cs-CZ" sz="1600" dirty="0" smtClean="0">
                <a:solidFill>
                  <a:schemeClr val="bg2">
                    <a:lumMod val="10000"/>
                  </a:schemeClr>
                </a:solidFill>
                <a:latin typeface="Segoe UI" panose="020B0502040204020203" pitchFamily="34" charset="0"/>
                <a:cs typeface="Segoe UI" panose="020B0502040204020203" pitchFamily="34" charset="0"/>
              </a:rPr>
              <a:t> </a:t>
            </a:r>
            <a:r>
              <a:rPr lang="cs-CZ" sz="2200" dirty="0" smtClean="0">
                <a:solidFill>
                  <a:schemeClr val="bg2">
                    <a:lumMod val="10000"/>
                  </a:schemeClr>
                </a:solidFill>
                <a:latin typeface="Segoe UI" panose="020B0502040204020203" pitchFamily="34" charset="0"/>
                <a:cs typeface="Segoe UI" panose="020B0502040204020203" pitchFamily="34" charset="0"/>
              </a:rPr>
              <a:t> Digitalizace </a:t>
            </a:r>
            <a:r>
              <a:rPr lang="cs-CZ" sz="2200" dirty="0">
                <a:solidFill>
                  <a:schemeClr val="bg2">
                    <a:lumMod val="10000"/>
                  </a:schemeClr>
                </a:solidFill>
                <a:latin typeface="Segoe UI" panose="020B0502040204020203" pitchFamily="34" charset="0"/>
                <a:cs typeface="Segoe UI" panose="020B0502040204020203" pitchFamily="34" charset="0"/>
              </a:rPr>
              <a:t>energetiky, LCA, LCC, </a:t>
            </a:r>
            <a:r>
              <a:rPr lang="cs-CZ" sz="2200" dirty="0" err="1">
                <a:solidFill>
                  <a:schemeClr val="bg2">
                    <a:lumMod val="10000"/>
                  </a:schemeClr>
                </a:solidFill>
                <a:latin typeface="Segoe UI" panose="020B0502040204020203" pitchFamily="34" charset="0"/>
                <a:cs typeface="Segoe UI" panose="020B0502040204020203" pitchFamily="34" charset="0"/>
              </a:rPr>
              <a:t>Social</a:t>
            </a:r>
            <a:r>
              <a:rPr lang="cs-CZ" sz="2200" dirty="0">
                <a:solidFill>
                  <a:schemeClr val="bg2">
                    <a:lumMod val="10000"/>
                  </a:schemeClr>
                </a:solidFill>
                <a:latin typeface="Segoe UI" panose="020B0502040204020203" pitchFamily="34" charset="0"/>
                <a:cs typeface="Segoe UI" panose="020B0502040204020203" pitchFamily="34" charset="0"/>
              </a:rPr>
              <a:t> LCA a LCSA.</a:t>
            </a:r>
          </a:p>
          <a:p>
            <a:pPr>
              <a:lnSpc>
                <a:spcPct val="100000"/>
              </a:lnSpc>
            </a:pPr>
            <a:r>
              <a:rPr lang="cs-CZ" sz="2200" b="1" dirty="0">
                <a:solidFill>
                  <a:schemeClr val="bg2">
                    <a:lumMod val="10000"/>
                  </a:schemeClr>
                </a:solidFill>
                <a:latin typeface="Segoe UI" panose="020B0502040204020203" pitchFamily="34" charset="0"/>
                <a:cs typeface="Segoe UI" panose="020B0502040204020203" pitchFamily="34" charset="0"/>
              </a:rPr>
              <a:t>U17 – Dočasně </a:t>
            </a:r>
            <a:r>
              <a:rPr lang="cs-CZ" sz="2200" dirty="0">
                <a:solidFill>
                  <a:schemeClr val="bg2">
                    <a:lumMod val="10000"/>
                  </a:schemeClr>
                </a:solidFill>
                <a:latin typeface="Segoe UI" panose="020B0502040204020203" pitchFamily="34" charset="0"/>
                <a:cs typeface="Segoe UI" panose="020B0502040204020203" pitchFamily="34" charset="0"/>
              </a:rPr>
              <a:t>- Elektrochemie a bioenergetika </a:t>
            </a:r>
            <a:r>
              <a:rPr lang="cs-CZ" sz="2200" dirty="0" smtClean="0">
                <a:solidFill>
                  <a:schemeClr val="bg2">
                    <a:lumMod val="10000"/>
                  </a:schemeClr>
                </a:solidFill>
                <a:latin typeface="Segoe UI" panose="020B0502040204020203" pitchFamily="34" charset="0"/>
                <a:cs typeface="Segoe UI" panose="020B0502040204020203" pitchFamily="34" charset="0"/>
              </a:rPr>
              <a:t>(do </a:t>
            </a:r>
            <a:r>
              <a:rPr lang="cs-CZ" sz="2200" dirty="0">
                <a:solidFill>
                  <a:schemeClr val="bg2">
                    <a:lumMod val="10000"/>
                  </a:schemeClr>
                </a:solidFill>
                <a:latin typeface="Segoe UI" panose="020B0502040204020203" pitchFamily="34" charset="0"/>
                <a:cs typeface="Segoe UI" panose="020B0502040204020203" pitchFamily="34" charset="0"/>
              </a:rPr>
              <a:t>uvolnění prostor na </a:t>
            </a:r>
            <a:r>
              <a:rPr lang="cs-CZ" sz="2200" dirty="0" smtClean="0">
                <a:solidFill>
                  <a:schemeClr val="bg2">
                    <a:lumMod val="10000"/>
                  </a:schemeClr>
                </a:solidFill>
                <a:latin typeface="Segoe UI" panose="020B0502040204020203" pitchFamily="34" charset="0"/>
                <a:cs typeface="Segoe UI" panose="020B0502040204020203" pitchFamily="34" charset="0"/>
              </a:rPr>
              <a:t>U11</a:t>
            </a:r>
            <a:r>
              <a:rPr lang="cs-CZ" sz="2200" dirty="0">
                <a:solidFill>
                  <a:schemeClr val="bg2">
                    <a:lumMod val="10000"/>
                  </a:schemeClr>
                </a:solidFill>
                <a:latin typeface="Segoe UI" panose="020B0502040204020203" pitchFamily="34" charset="0"/>
                <a:cs typeface="Segoe UI" panose="020B0502040204020203" pitchFamily="34" charset="0"/>
              </a:rPr>
              <a:t>) </a:t>
            </a:r>
          </a:p>
        </p:txBody>
      </p:sp>
      <p:sp>
        <p:nvSpPr>
          <p:cNvPr id="5" name="Nadpis 4"/>
          <p:cNvSpPr txBox="1">
            <a:spLocks/>
          </p:cNvSpPr>
          <p:nvPr/>
        </p:nvSpPr>
        <p:spPr>
          <a:xfrm>
            <a:off x="1014484" y="274311"/>
            <a:ext cx="106385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E65014"/>
                </a:solidFill>
                <a:latin typeface="+mj-lt"/>
                <a:ea typeface="+mj-ea"/>
                <a:cs typeface="+mj-cs"/>
              </a:defRPr>
            </a:lvl1pPr>
          </a:lstStyle>
          <a:p>
            <a:r>
              <a:rPr lang="cs-CZ" sz="3600" b="0" dirty="0">
                <a:solidFill>
                  <a:srgbClr val="34B232"/>
                </a:solidFill>
                <a:latin typeface="Segoe UI Black" panose="020B0A02040204020203" pitchFamily="34" charset="0"/>
                <a:ea typeface="Segoe UI Black" panose="020B0A02040204020203" pitchFamily="34" charset="0"/>
              </a:rPr>
              <a:t>Dislokace CEMAZ</a:t>
            </a:r>
          </a:p>
        </p:txBody>
      </p:sp>
      <p:pic>
        <p:nvPicPr>
          <p:cNvPr id="6" name="Obrázek 5"/>
          <p:cNvPicPr>
            <a:picLocks noChangeAspect="1"/>
          </p:cNvPicPr>
          <p:nvPr/>
        </p:nvPicPr>
        <p:blipFill>
          <a:blip r:embed="rId2"/>
          <a:stretch>
            <a:fillRect/>
          </a:stretch>
        </p:blipFill>
        <p:spPr>
          <a:xfrm>
            <a:off x="469101" y="566832"/>
            <a:ext cx="545383" cy="740520"/>
          </a:xfrm>
          <a:prstGeom prst="rect">
            <a:avLst/>
          </a:prstGeom>
        </p:spPr>
      </p:pic>
      <p:pic>
        <p:nvPicPr>
          <p:cNvPr id="7" name="Obrázek 25">
            <a:extLst>
              <a:ext uri="{FF2B5EF4-FFF2-40B4-BE49-F238E27FC236}">
                <a16:creationId xmlns:a16="http://schemas.microsoft.com/office/drawing/2014/main" id="{3A4FA254-6C5B-4C16-9792-7F85DE24EB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014484" y="3522985"/>
            <a:ext cx="4873553" cy="2741373"/>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8095" y="3513450"/>
            <a:ext cx="4907451" cy="2760442"/>
          </a:xfrm>
          <a:prstGeom prst="rect">
            <a:avLst/>
          </a:prstGeom>
        </p:spPr>
      </p:pic>
    </p:spTree>
    <p:extLst>
      <p:ext uri="{BB962C8B-B14F-4D97-AF65-F5344CB8AC3E}">
        <p14:creationId xmlns:p14="http://schemas.microsoft.com/office/powerpoint/2010/main" val="2665493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txBox="1">
            <a:spLocks/>
          </p:cNvSpPr>
          <p:nvPr/>
        </p:nvSpPr>
        <p:spPr>
          <a:xfrm>
            <a:off x="1014484" y="274311"/>
            <a:ext cx="1063854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E65014"/>
                </a:solidFill>
                <a:latin typeface="+mj-lt"/>
                <a:ea typeface="+mj-ea"/>
                <a:cs typeface="+mj-cs"/>
              </a:defRPr>
            </a:lvl1pPr>
          </a:lstStyle>
          <a:p>
            <a:r>
              <a:rPr lang="cs-CZ" sz="3600" b="0" dirty="0">
                <a:solidFill>
                  <a:srgbClr val="34B232"/>
                </a:solidFill>
                <a:latin typeface="Segoe UI Black" panose="020B0A02040204020203" pitchFamily="34" charset="0"/>
                <a:ea typeface="Segoe UI Black" panose="020B0A02040204020203" pitchFamily="34" charset="0"/>
              </a:rPr>
              <a:t>Vazba na vzdělávání </a:t>
            </a:r>
          </a:p>
        </p:txBody>
      </p:sp>
      <p:pic>
        <p:nvPicPr>
          <p:cNvPr id="6" name="Obrázek 5"/>
          <p:cNvPicPr>
            <a:picLocks noChangeAspect="1"/>
          </p:cNvPicPr>
          <p:nvPr/>
        </p:nvPicPr>
        <p:blipFill>
          <a:blip r:embed="rId2"/>
          <a:stretch>
            <a:fillRect/>
          </a:stretch>
        </p:blipFill>
        <p:spPr>
          <a:xfrm>
            <a:off x="469101" y="566832"/>
            <a:ext cx="545383" cy="740520"/>
          </a:xfrm>
          <a:prstGeom prst="rect">
            <a:avLst/>
          </a:prstGeom>
        </p:spPr>
      </p:pic>
      <p:sp>
        <p:nvSpPr>
          <p:cNvPr id="7" name="Zástupný symbol pro obsah 1"/>
          <p:cNvSpPr>
            <a:spLocks noGrp="1"/>
          </p:cNvSpPr>
          <p:nvPr>
            <p:ph sz="half" idx="1"/>
          </p:nvPr>
        </p:nvSpPr>
        <p:spPr>
          <a:xfrm>
            <a:off x="469101" y="1756181"/>
            <a:ext cx="7361914" cy="4408792"/>
          </a:xfrm>
        </p:spPr>
        <p:txBody>
          <a:bodyPr>
            <a:normAutofit fontScale="77500" lnSpcReduction="20000"/>
          </a:bodyPr>
          <a:lstStyle/>
          <a:p>
            <a:pPr>
              <a:lnSpc>
                <a:spcPct val="120000"/>
              </a:lnSpc>
            </a:pPr>
            <a:r>
              <a:rPr lang="cs-CZ" dirty="0" smtClean="0">
                <a:latin typeface="Segoe UI" panose="020B0502040204020203" pitchFamily="34" charset="0"/>
                <a:cs typeface="Segoe UI" panose="020B0502040204020203" pitchFamily="34" charset="0"/>
              </a:rPr>
              <a:t>CEMAZ </a:t>
            </a:r>
            <a:r>
              <a:rPr lang="cs-CZ" dirty="0">
                <a:latin typeface="Segoe UI" panose="020B0502040204020203" pitchFamily="34" charset="0"/>
                <a:cs typeface="Segoe UI" panose="020B0502040204020203" pitchFamily="34" charset="0"/>
              </a:rPr>
              <a:t>bude napojen na </a:t>
            </a:r>
            <a:r>
              <a:rPr lang="cs-CZ" dirty="0" smtClean="0">
                <a:latin typeface="Segoe UI" panose="020B0502040204020203" pitchFamily="34" charset="0"/>
                <a:cs typeface="Segoe UI" panose="020B0502040204020203" pitchFamily="34" charset="0"/>
              </a:rPr>
              <a:t>dva </a:t>
            </a:r>
            <a:r>
              <a:rPr lang="cs-CZ" dirty="0">
                <a:latin typeface="Segoe UI" panose="020B0502040204020203" pitchFamily="34" charset="0"/>
                <a:cs typeface="Segoe UI" panose="020B0502040204020203" pitchFamily="34" charset="0"/>
              </a:rPr>
              <a:t>doktorské studijní programy UTB: </a:t>
            </a:r>
            <a:endParaRPr lang="cs-CZ" dirty="0" smtClean="0">
              <a:latin typeface="Segoe UI" panose="020B0502040204020203" pitchFamily="34" charset="0"/>
              <a:cs typeface="Segoe UI" panose="020B0502040204020203" pitchFamily="34" charset="0"/>
            </a:endParaRPr>
          </a:p>
          <a:p>
            <a:pPr lvl="1">
              <a:lnSpc>
                <a:spcPct val="120000"/>
              </a:lnSpc>
              <a:spcBef>
                <a:spcPts val="1200"/>
              </a:spcBef>
            </a:pPr>
            <a:r>
              <a:rPr lang="cs-CZ" b="1" dirty="0" err="1" smtClean="0">
                <a:latin typeface="Segoe UI" panose="020B0502040204020203" pitchFamily="34" charset="0"/>
                <a:cs typeface="Segoe UI" panose="020B0502040204020203" pitchFamily="34" charset="0"/>
              </a:rPr>
              <a:t>Biomateriály</a:t>
            </a:r>
            <a:r>
              <a:rPr lang="cs-CZ" b="1" dirty="0" smtClean="0">
                <a:latin typeface="Segoe UI" panose="020B0502040204020203" pitchFamily="34" charset="0"/>
                <a:cs typeface="Segoe UI" panose="020B0502040204020203" pitchFamily="34" charset="0"/>
              </a:rPr>
              <a:t> </a:t>
            </a:r>
            <a:r>
              <a:rPr lang="cs-CZ" b="1" dirty="0">
                <a:latin typeface="Segoe UI" panose="020B0502040204020203" pitchFamily="34" charset="0"/>
                <a:cs typeface="Segoe UI" panose="020B0502040204020203" pitchFamily="34" charset="0"/>
              </a:rPr>
              <a:t>a </a:t>
            </a:r>
            <a:r>
              <a:rPr lang="cs-CZ" b="1" dirty="0" err="1">
                <a:latin typeface="Segoe UI" panose="020B0502040204020203" pitchFamily="34" charset="0"/>
                <a:cs typeface="Segoe UI" panose="020B0502040204020203" pitchFamily="34" charset="0"/>
              </a:rPr>
              <a:t>biokompozity</a:t>
            </a:r>
            <a:r>
              <a:rPr lang="cs-CZ" b="1" dirty="0">
                <a:latin typeface="Segoe UI" panose="020B0502040204020203" pitchFamily="34" charset="0"/>
                <a:cs typeface="Segoe UI" panose="020B0502040204020203" pitchFamily="34" charset="0"/>
              </a:rPr>
              <a:t> </a:t>
            </a:r>
            <a:r>
              <a:rPr lang="cs-CZ" b="1" dirty="0" smtClean="0">
                <a:latin typeface="Segoe UI" panose="020B0502040204020203" pitchFamily="34" charset="0"/>
                <a:cs typeface="Segoe UI" panose="020B0502040204020203" pitchFamily="34" charset="0"/>
              </a:rPr>
              <a:t>P0711D130023</a:t>
            </a:r>
          </a:p>
          <a:p>
            <a:pPr lvl="1">
              <a:lnSpc>
                <a:spcPct val="120000"/>
              </a:lnSpc>
            </a:pPr>
            <a:r>
              <a:rPr lang="cs-CZ" b="1" dirty="0" smtClean="0">
                <a:latin typeface="Segoe UI" panose="020B0502040204020203" pitchFamily="34" charset="0"/>
                <a:cs typeface="Segoe UI" panose="020B0502040204020203" pitchFamily="34" charset="0"/>
              </a:rPr>
              <a:t>Nanotechnologie </a:t>
            </a:r>
            <a:r>
              <a:rPr lang="cs-CZ" b="1" dirty="0">
                <a:latin typeface="Segoe UI" panose="020B0502040204020203" pitchFamily="34" charset="0"/>
                <a:cs typeface="Segoe UI" panose="020B0502040204020203" pitchFamily="34" charset="0"/>
              </a:rPr>
              <a:t>a pokročilé materiály </a:t>
            </a:r>
            <a:r>
              <a:rPr lang="cs-CZ" b="1" dirty="0" smtClean="0">
                <a:latin typeface="Segoe UI" panose="020B0502040204020203" pitchFamily="34" charset="0"/>
                <a:cs typeface="Segoe UI" panose="020B0502040204020203" pitchFamily="34" charset="0"/>
              </a:rPr>
              <a:t>P0719D130001</a:t>
            </a:r>
            <a:endParaRPr lang="cs-CZ" dirty="0">
              <a:solidFill>
                <a:schemeClr val="tx1"/>
              </a:solidFill>
              <a:latin typeface="Segoe UI" panose="020B0502040204020203" pitchFamily="34" charset="0"/>
              <a:cs typeface="Segoe UI" panose="020B0502040204020203" pitchFamily="34" charset="0"/>
            </a:endParaRPr>
          </a:p>
          <a:p>
            <a:pPr algn="just">
              <a:lnSpc>
                <a:spcPct val="120000"/>
              </a:lnSpc>
              <a:spcBef>
                <a:spcPts val="1800"/>
              </a:spcBef>
            </a:pPr>
            <a:r>
              <a:rPr lang="cs-CZ" dirty="0">
                <a:latin typeface="Segoe UI" panose="020B0502040204020203" pitchFamily="34" charset="0"/>
                <a:cs typeface="Segoe UI" panose="020B0502040204020203" pitchFamily="34" charset="0"/>
              </a:rPr>
              <a:t>V </a:t>
            </a:r>
            <a:r>
              <a:rPr lang="cs-CZ" dirty="0" smtClean="0">
                <a:latin typeface="Segoe UI" panose="020B0502040204020203" pitchFamily="34" charset="0"/>
                <a:cs typeface="Segoe UI" panose="020B0502040204020203" pitchFamily="34" charset="0"/>
              </a:rPr>
              <a:t>přípravě:</a:t>
            </a:r>
          </a:p>
          <a:p>
            <a:pPr lvl="1" algn="just">
              <a:lnSpc>
                <a:spcPct val="120000"/>
              </a:lnSpc>
              <a:spcBef>
                <a:spcPts val="1200"/>
              </a:spcBef>
            </a:pPr>
            <a:r>
              <a:rPr lang="cs-CZ" b="1" dirty="0" smtClean="0">
                <a:latin typeface="Segoe UI" panose="020B0502040204020203" pitchFamily="34" charset="0"/>
                <a:cs typeface="Segoe UI" panose="020B0502040204020203" pitchFamily="34" charset="0"/>
              </a:rPr>
              <a:t>Doktorský </a:t>
            </a:r>
            <a:r>
              <a:rPr lang="cs-CZ" b="1" dirty="0">
                <a:latin typeface="Segoe UI" panose="020B0502040204020203" pitchFamily="34" charset="0"/>
                <a:cs typeface="Segoe UI" panose="020B0502040204020203" pitchFamily="34" charset="0"/>
              </a:rPr>
              <a:t>program zaměřený na Energetické materiály </a:t>
            </a:r>
            <a:r>
              <a:rPr lang="cs-CZ" b="1" dirty="0" smtClean="0">
                <a:latin typeface="Segoe UI" panose="020B0502040204020203" pitchFamily="34" charset="0"/>
                <a:cs typeface="Segoe UI" panose="020B0502040204020203" pitchFamily="34" charset="0"/>
              </a:rPr>
              <a:t/>
            </a:r>
            <a:br>
              <a:rPr lang="cs-CZ" b="1" dirty="0" smtClean="0">
                <a:latin typeface="Segoe UI" panose="020B0502040204020203" pitchFamily="34" charset="0"/>
                <a:cs typeface="Segoe UI" panose="020B0502040204020203" pitchFamily="34" charset="0"/>
              </a:rPr>
            </a:br>
            <a:r>
              <a:rPr lang="cs-CZ" b="1" dirty="0" smtClean="0">
                <a:latin typeface="Segoe UI" panose="020B0502040204020203" pitchFamily="34" charset="0"/>
                <a:cs typeface="Segoe UI" panose="020B0502040204020203" pitchFamily="34" charset="0"/>
              </a:rPr>
              <a:t>a </a:t>
            </a:r>
            <a:r>
              <a:rPr lang="cs-CZ" b="1" dirty="0">
                <a:latin typeface="Segoe UI" panose="020B0502040204020203" pitchFamily="34" charset="0"/>
                <a:cs typeface="Segoe UI" panose="020B0502040204020203" pitchFamily="34" charset="0"/>
              </a:rPr>
              <a:t>zařízení</a:t>
            </a:r>
          </a:p>
          <a:p>
            <a:pPr marL="0" indent="0">
              <a:lnSpc>
                <a:spcPct val="120000"/>
              </a:lnSpc>
              <a:buNone/>
            </a:pPr>
            <a:endParaRPr lang="cs-CZ" b="1" dirty="0">
              <a:latin typeface="Segoe UI" panose="020B0502040204020203" pitchFamily="34" charset="0"/>
              <a:cs typeface="Segoe UI" panose="020B0502040204020203" pitchFamily="34" charset="0"/>
            </a:endParaRPr>
          </a:p>
          <a:p>
            <a:pPr marL="0" indent="0">
              <a:lnSpc>
                <a:spcPct val="120000"/>
              </a:lnSpc>
              <a:buNone/>
            </a:pPr>
            <a:r>
              <a:rPr lang="cs-CZ" sz="2300" dirty="0">
                <a:latin typeface="Segoe UI" panose="020B0502040204020203" pitchFamily="34" charset="0"/>
                <a:cs typeface="Segoe UI" panose="020B0502040204020203" pitchFamily="34" charset="0"/>
              </a:rPr>
              <a:t>Poznámka: Předpokládá se spolupráce s </a:t>
            </a:r>
            <a:r>
              <a:rPr lang="cs-CZ" sz="2300" b="1" dirty="0">
                <a:latin typeface="Segoe UI" panose="020B0502040204020203" pitchFamily="34" charset="0"/>
                <a:cs typeface="Segoe UI" panose="020B0502040204020203" pitchFamily="34" charset="0"/>
              </a:rPr>
              <a:t>FAME a </a:t>
            </a:r>
            <a:r>
              <a:rPr lang="cs-CZ" sz="2300" b="1" dirty="0" smtClean="0">
                <a:latin typeface="Segoe UI" panose="020B0502040204020203" pitchFamily="34" charset="0"/>
                <a:cs typeface="Segoe UI" panose="020B0502040204020203" pitchFamily="34" charset="0"/>
              </a:rPr>
              <a:t>FAI. </a:t>
            </a:r>
            <a:endParaRPr lang="cs-CZ" sz="2300" b="1" dirty="0">
              <a:latin typeface="Segoe UI" panose="020B0502040204020203" pitchFamily="34" charset="0"/>
              <a:cs typeface="Segoe UI" panose="020B0502040204020203" pitchFamily="34" charset="0"/>
            </a:endParaRPr>
          </a:p>
        </p:txBody>
      </p:sp>
      <p:pic>
        <p:nvPicPr>
          <p:cNvPr id="8" name="Obrázek 7"/>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7898272" y="1427633"/>
            <a:ext cx="3754752" cy="4346871"/>
          </a:xfrm>
          <a:prstGeom prst="rect">
            <a:avLst/>
          </a:prstGeom>
        </p:spPr>
      </p:pic>
    </p:spTree>
    <p:extLst>
      <p:ext uri="{BB962C8B-B14F-4D97-AF65-F5344CB8AC3E}">
        <p14:creationId xmlns:p14="http://schemas.microsoft.com/office/powerpoint/2010/main" val="3029471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34B232"/>
        </a:solid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1014480" y="1846906"/>
            <a:ext cx="10163033" cy="2607425"/>
          </a:xfrm>
          <a:solidFill>
            <a:srgbClr val="34B232"/>
          </a:solidFill>
        </p:spPr>
        <p:txBody>
          <a:bodyPr anchor="ctr">
            <a:noAutofit/>
          </a:bodyPr>
          <a:lstStyle/>
          <a:p>
            <a:r>
              <a:rPr lang="cs-CZ" b="1" dirty="0">
                <a:solidFill>
                  <a:schemeClr val="bg1"/>
                </a:solidFill>
                <a:latin typeface="Segoe UI Black" panose="020B0A02040204020203" pitchFamily="34" charset="0"/>
                <a:ea typeface="Segoe UI Black" panose="020B0A02040204020203" pitchFamily="34" charset="0"/>
              </a:rPr>
              <a:t>Unikátní vybavenost</a:t>
            </a:r>
          </a:p>
        </p:txBody>
      </p:sp>
      <p:sp>
        <p:nvSpPr>
          <p:cNvPr id="5" name="Podnadpis 2">
            <a:extLst>
              <a:ext uri="{FF2B5EF4-FFF2-40B4-BE49-F238E27FC236}">
                <a16:creationId xmlns:a16="http://schemas.microsoft.com/office/drawing/2014/main" id="{B8C6D42B-D2BB-4CC2-9A4C-5BAFB4729271}"/>
              </a:ext>
            </a:extLst>
          </p:cNvPr>
          <p:cNvSpPr>
            <a:spLocks noGrp="1"/>
          </p:cNvSpPr>
          <p:nvPr>
            <p:ph type="subTitle" idx="1"/>
          </p:nvPr>
        </p:nvSpPr>
        <p:spPr>
          <a:xfrm>
            <a:off x="1523996" y="5135104"/>
            <a:ext cx="9144000" cy="606022"/>
          </a:xfrm>
        </p:spPr>
        <p:txBody>
          <a:bodyPr>
            <a:normAutofit/>
          </a:bodyPr>
          <a:lstStyle/>
          <a:p>
            <a:r>
              <a:rPr lang="cs-CZ" sz="3600" b="1" dirty="0">
                <a:solidFill>
                  <a:schemeClr val="bg1"/>
                </a:solidFill>
                <a:latin typeface="Segoe UI" panose="020B0502040204020203" pitchFamily="34" charset="0"/>
                <a:cs typeface="Segoe UI" panose="020B0502040204020203" pitchFamily="34" charset="0"/>
              </a:rPr>
              <a:t>Budova U11</a:t>
            </a:r>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2022" y="244632"/>
            <a:ext cx="2914809" cy="434006"/>
          </a:xfrm>
          <a:prstGeom prst="rect">
            <a:avLst/>
          </a:prstGeom>
        </p:spPr>
      </p:pic>
    </p:spTree>
    <p:extLst>
      <p:ext uri="{BB962C8B-B14F-4D97-AF65-F5344CB8AC3E}">
        <p14:creationId xmlns:p14="http://schemas.microsoft.com/office/powerpoint/2010/main" val="2310834354"/>
      </p:ext>
    </p:extLst>
  </p:cSld>
  <p:clrMapOvr>
    <a:masterClrMapping/>
  </p:clrMapOvr>
</p:sld>
</file>

<file path=ppt/theme/theme1.xml><?xml version="1.0" encoding="utf-8"?>
<a:theme xmlns:a="http://schemas.openxmlformats.org/drawingml/2006/main" name="Motiv Office">
  <a:themeElements>
    <a:clrScheme name="Vlastní 1">
      <a:dk1>
        <a:srgbClr val="46505A"/>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FF7800"/>
      </a:hlink>
      <a:folHlink>
        <a:srgbClr val="E65014"/>
      </a:folHlink>
    </a:clrScheme>
    <a:fontScheme name="UTB prezentace">
      <a:majorFont>
        <a:latin typeface="Arial Narrow"/>
        <a:ea typeface=""/>
        <a:cs typeface=""/>
      </a:majorFont>
      <a:minorFont>
        <a:latin typeface="Arial Narrow"/>
        <a:ea typeface=""/>
        <a:cs typeface=""/>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6372</TotalTime>
  <Words>1107</Words>
  <Application>Microsoft Office PowerPoint</Application>
  <PresentationFormat>Širokoúhlá obrazovka</PresentationFormat>
  <Paragraphs>145</Paragraphs>
  <Slides>22</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22</vt:i4>
      </vt:variant>
    </vt:vector>
  </HeadingPairs>
  <TitlesOfParts>
    <vt:vector size="29" baseType="lpstr">
      <vt:lpstr>Arial</vt:lpstr>
      <vt:lpstr>Arial Narrow</vt:lpstr>
      <vt:lpstr>Calibri</vt:lpstr>
      <vt:lpstr>Segoe UI</vt:lpstr>
      <vt:lpstr>Segoe UI Black</vt:lpstr>
      <vt:lpstr>Times New Roman</vt:lpstr>
      <vt:lpstr>Motiv Office</vt:lpstr>
      <vt:lpstr>Úprava statutu UNI umožňující vznik Centra energetických materiálů a zařízení </vt:lpstr>
      <vt:lpstr>Prezentace aplikace PowerPoint</vt:lpstr>
      <vt:lpstr>Důvody podporující vznik CEMAZ</vt:lpstr>
      <vt:lpstr>Prezentace aplikace PowerPoint</vt:lpstr>
      <vt:lpstr>Prezentace aplikace PowerPoint</vt:lpstr>
      <vt:lpstr>Prezentace aplikace PowerPoint</vt:lpstr>
      <vt:lpstr>Prezentace aplikace PowerPoint</vt:lpstr>
      <vt:lpstr>Prezentace aplikace PowerPoint</vt:lpstr>
      <vt:lpstr>Unikátní vybavenost</vt:lpstr>
      <vt:lpstr>Certifikované čisté prostory (U11)</vt:lpstr>
      <vt:lpstr>Pilotní linka pro výrobu Li-ion baterií (U11)</vt:lpstr>
      <vt:lpstr>Testování FVE (U11)</vt:lpstr>
      <vt:lpstr>Členství v mezinárodních organizacích zabývajících se ENERGETIKOU</vt:lpstr>
      <vt:lpstr>Projekt  m-era.net „li-based“  </vt:lpstr>
      <vt:lpstr>Projekt H2020 „StoRIES“</vt:lpstr>
      <vt:lpstr>Projekt horizon europe „Solid“</vt:lpstr>
      <vt:lpstr>Projekt horizon europe „Twinvector“ </vt:lpstr>
      <vt:lpstr>Využití obuvnického odpadu  pro výrobu energetických materiálů</vt:lpstr>
      <vt:lpstr>Příklad energetického bioprojektu:  Bezodpadová palírna slivovice</vt:lpstr>
      <vt:lpstr>Prezentace aplikace PowerPoint</vt:lpstr>
      <vt:lpstr>Prezentace aplikace PowerPoint</vt:lpstr>
      <vt:lpstr>Děkuji za pozornost.</vt:lpstr>
    </vt:vector>
  </TitlesOfParts>
  <Company>UTB Zlín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UNIVERZITA TOMÁŠE BATI VE ZLÍNĚ</dc:title>
  <dc:creator>Světlana Hrabinová</dc:creator>
  <cp:lastModifiedBy>Kamila Fabiánová</cp:lastModifiedBy>
  <cp:revision>315</cp:revision>
  <cp:lastPrinted>2023-04-17T13:08:43Z</cp:lastPrinted>
  <dcterms:created xsi:type="dcterms:W3CDTF">2019-02-07T16:33:11Z</dcterms:created>
  <dcterms:modified xsi:type="dcterms:W3CDTF">2023-05-15T13:27:29Z</dcterms:modified>
</cp:coreProperties>
</file>