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28" r:id="rId2"/>
  </p:sldMasterIdLst>
  <p:notesMasterIdLst>
    <p:notesMasterId r:id="rId23"/>
  </p:notesMasterIdLst>
  <p:handoutMasterIdLst>
    <p:handoutMasterId r:id="rId24"/>
  </p:handoutMasterIdLst>
  <p:sldIdLst>
    <p:sldId id="332" r:id="rId3"/>
    <p:sldId id="289" r:id="rId4"/>
    <p:sldId id="361" r:id="rId5"/>
    <p:sldId id="342" r:id="rId6"/>
    <p:sldId id="345" r:id="rId7"/>
    <p:sldId id="348" r:id="rId8"/>
    <p:sldId id="349" r:id="rId9"/>
    <p:sldId id="353" r:id="rId10"/>
    <p:sldId id="366" r:id="rId11"/>
    <p:sldId id="354" r:id="rId12"/>
    <p:sldId id="355" r:id="rId13"/>
    <p:sldId id="356" r:id="rId14"/>
    <p:sldId id="358" r:id="rId15"/>
    <p:sldId id="370" r:id="rId16"/>
    <p:sldId id="359" r:id="rId17"/>
    <p:sldId id="362" r:id="rId18"/>
    <p:sldId id="365" r:id="rId19"/>
    <p:sldId id="363" r:id="rId20"/>
    <p:sldId id="369" r:id="rId21"/>
    <p:sldId id="286" r:id="rId22"/>
  </p:sldIdLst>
  <p:sldSz cx="9144000" cy="6858000" type="screen4x3"/>
  <p:notesSz cx="6808788" cy="99409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g. Hana Večeřová" initials="IHV" lastIdx="12" clrIdx="0"/>
  <p:cmAuthor id="1" name="RNDr. Alexander Černý" initials="RAČ" lastIdx="28" clrIdx="1">
    <p:extLst/>
  </p:cmAuthor>
  <p:cmAuthor id="2" name="lmacikova" initials="l" lastIdx="7" clrIdx="2"/>
  <p:cmAuthor id="3" name="Lenka" initials="L" lastIdx="1" clrIdx="3">
    <p:extLst>
      <p:ext uri="{19B8F6BF-5375-455C-9EA6-DF929625EA0E}">
        <p15:presenceInfo xmlns:p15="http://schemas.microsoft.com/office/powerpoint/2012/main" userId="Lenka" providerId="None"/>
      </p:ext>
    </p:extLst>
  </p:cmAuthor>
  <p:cmAuthor id="4" name="Macíková Lenka" initials="ML" lastIdx="2" clrIdx="4">
    <p:extLst>
      <p:ext uri="{19B8F6BF-5375-455C-9EA6-DF929625EA0E}">
        <p15:presenceInfo xmlns:p15="http://schemas.microsoft.com/office/powerpoint/2012/main" userId="S-1-5-21-770070720-3945125243-2690725130-188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9966"/>
    <a:srgbClr val="FF6600"/>
    <a:srgbClr val="FF8001"/>
    <a:srgbClr val="D0D0CE"/>
    <a:srgbClr val="BFFFDD"/>
    <a:srgbClr val="80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79" autoAdjust="0"/>
    <p:restoredTop sz="93682" autoAdjust="0"/>
  </p:normalViewPr>
  <p:slideViewPr>
    <p:cSldViewPr snapToGrid="0">
      <p:cViewPr varScale="1">
        <p:scale>
          <a:sx n="81" d="100"/>
          <a:sy n="81" d="100"/>
        </p:scale>
        <p:origin x="192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699"/>
    </p:cViewPr>
  </p:sorterViewPr>
  <p:notesViewPr>
    <p:cSldViewPr snapToGrid="0">
      <p:cViewPr varScale="1">
        <p:scale>
          <a:sx n="60" d="100"/>
          <a:sy n="60" d="100"/>
        </p:scale>
        <p:origin x="3197" y="3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589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589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fld id="{E5A2ED6A-B33C-45B9-A690-725FD4B9D9D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3853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589" y="3"/>
            <a:ext cx="2950678" cy="49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2099" y="4721439"/>
            <a:ext cx="5444594" cy="4473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defTabSz="908255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589" y="9441335"/>
            <a:ext cx="2950678" cy="498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820" tIns="45409" rIns="90820" bIns="45409" numCol="1" anchor="b" anchorCtr="0" compatLnSpc="1">
            <a:prstTxWarp prst="textNoShape">
              <a:avLst/>
            </a:prstTxWarp>
          </a:bodyPr>
          <a:lstStyle>
            <a:lvl1pPr algn="r" defTabSz="908255">
              <a:defRPr sz="1100"/>
            </a:lvl1pPr>
          </a:lstStyle>
          <a:p>
            <a:pPr>
              <a:defRPr/>
            </a:pPr>
            <a:fld id="{1C06010A-B06B-4DAB-9AA5-076519213F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10486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37890" indent="-283804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35214" indent="-227042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589300" indent="-227042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43386" indent="-227042" defTabSz="916056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497472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51557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05643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59729" indent="-227042" defTabSz="91605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6F65575-6B2D-46A0-8DF6-AF7F84C4B58B}" type="slidenum">
              <a:rPr lang="cs-CZ" altLang="cs-CZ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cs-CZ" altLang="cs-CZ">
              <a:solidFill>
                <a:prstClr val="black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0463" cy="3727450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96214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9059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28269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7898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0863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1268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5776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53440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C06010A-B06B-4DAB-9AA5-076519213FE0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645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11188" y="836712"/>
            <a:ext cx="7772400" cy="1470025"/>
          </a:xfrm>
        </p:spPr>
        <p:txBody>
          <a:bodyPr/>
          <a:lstStyle>
            <a:lvl1pPr marL="0" indent="0"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Klepnutím lze upravit styl předlohy podnadpisů.</a:t>
            </a:r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388" y="5949280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4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588535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>
            <a:lvl1pPr algn="l">
              <a:defRPr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60120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11188" y="836712"/>
            <a:ext cx="7772400" cy="1470025"/>
          </a:xfrm>
          <a:prstGeom prst="rect">
            <a:avLst/>
          </a:prstGeom>
        </p:spPr>
        <p:txBody>
          <a:bodyPr/>
          <a:lstStyle>
            <a:lvl1pPr marL="0" indent="0"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10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Klepnutím lze upravit styl předlohy podnadpisů.</a:t>
            </a:r>
          </a:p>
        </p:txBody>
      </p: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7388" y="5949280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1898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043607" y="1124744"/>
            <a:ext cx="74168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cs-CZ" altLang="cs-CZ" dirty="0"/>
              <a:t>Klepnutím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</p:txBody>
      </p:sp>
    </p:spTree>
    <p:extLst>
      <p:ext uri="{BB962C8B-B14F-4D97-AF65-F5344CB8AC3E}">
        <p14:creationId xmlns:p14="http://schemas.microsoft.com/office/powerpoint/2010/main" val="3110558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965480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1189822"/>
            <a:ext cx="4279900" cy="519192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1189822"/>
            <a:ext cx="4281487" cy="519192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574076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523699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789648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6085660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9987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043607" y="1124744"/>
            <a:ext cx="74168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cs-CZ" altLang="cs-CZ" dirty="0"/>
              <a:t>Klepnutím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</p:txBody>
      </p:sp>
    </p:spTree>
    <p:extLst>
      <p:ext uri="{BB962C8B-B14F-4D97-AF65-F5344CB8AC3E}">
        <p14:creationId xmlns:p14="http://schemas.microsoft.com/office/powerpoint/2010/main" val="2470245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580748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220337" y="1167119"/>
            <a:ext cx="8713788" cy="55451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30213871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  <a:prstGeom prst="rect">
            <a:avLst/>
          </a:prstGeo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547898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1200839"/>
            <a:ext cx="8713787" cy="5453349"/>
          </a:xfrm>
          <a:prstGeom prst="rect">
            <a:avLst/>
          </a:prstGeo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948554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4472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44992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44057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12215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1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60895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09595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" name="Rectangle 43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3607" y="1124744"/>
            <a:ext cx="74168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cs-CZ" altLang="cs-CZ" dirty="0"/>
              <a:t>Klepnutím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2656"/>
            <a:ext cx="767558" cy="73685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marL="0" indent="0" algn="ctr" rtl="0" eaLnBrk="0" fontAlgn="base" hangingPunct="0">
        <a:spcBef>
          <a:spcPct val="0"/>
        </a:spcBef>
        <a:spcAft>
          <a:spcPct val="0"/>
        </a:spcAft>
        <a:defRPr lang="cs-CZ" altLang="cs-CZ" sz="2800" b="1" kern="1200" dirty="0" smtClean="0">
          <a:solidFill>
            <a:srgbClr val="E65014"/>
          </a:solidFill>
          <a:latin typeface="Arial Narrow" panose="020B0606020202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Berlin CE" pitchFamily="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Tx/>
        <a:buFont typeface="Arial Narrow" panose="020B0606020202030204" pitchFamily="34" charset="0"/>
        <a:buChar char="•"/>
        <a:defRPr lang="cs-CZ" altLang="cs-CZ" sz="2400" dirty="0" smtClean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Tx/>
        <a:buFont typeface="Arial Narrow" panose="020B0606020202030204" pitchFamily="34" charset="0"/>
        <a:buChar char="−"/>
        <a:defRPr sz="2000">
          <a:solidFill>
            <a:schemeClr val="tx1"/>
          </a:solidFill>
          <a:latin typeface="Arial Narrow" panose="020B0606020202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Tx/>
        <a:buFont typeface="Arial Narrow" panose="020B0606020202030204" pitchFamily="34" charset="0"/>
        <a:buChar char="•"/>
        <a:defRPr sz="1800">
          <a:solidFill>
            <a:schemeClr val="tx1"/>
          </a:solidFill>
          <a:latin typeface="Arial Narrow" panose="020B0606020202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Tx/>
        <a:buFont typeface="Arial Narrow" panose="020B0606020202030204" pitchFamily="34" charset="0"/>
        <a:buChar char="−"/>
        <a:defRPr sz="1600" b="1">
          <a:solidFill>
            <a:schemeClr val="tx1"/>
          </a:solidFill>
          <a:latin typeface="Arial Narrow" panose="020B0606020202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9966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3"/>
          <p:cNvSpPr>
            <a:spLocks noChangeArrowheads="1"/>
          </p:cNvSpPr>
          <p:nvPr userDrawn="1"/>
        </p:nvSpPr>
        <p:spPr bwMode="auto">
          <a:xfrm>
            <a:off x="0" y="6781800"/>
            <a:ext cx="9144000" cy="76200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3607" y="1124744"/>
            <a:ext cx="7416825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</a:pPr>
            <a:r>
              <a:rPr lang="cs-CZ" altLang="cs-CZ" dirty="0"/>
              <a:t>Klepnutím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2656"/>
            <a:ext cx="767558" cy="736857"/>
          </a:xfrm>
          <a:prstGeom prst="rect">
            <a:avLst/>
          </a:prstGeom>
        </p:spPr>
      </p:pic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3608" y="332656"/>
            <a:ext cx="7416824" cy="736857"/>
          </a:xfrm>
          <a:prstGeom prst="rect">
            <a:avLst/>
          </a:prstGeom>
          <a:extLst/>
        </p:spPr>
        <p:txBody>
          <a:bodyPr vert="horz" lIns="91340" tIns="45718" rIns="91340" bIns="45718" rtlCol="0" anchor="ctr">
            <a:noAutofit/>
          </a:bodyPr>
          <a:lstStyle/>
          <a:p>
            <a:pPr marL="180975" lvl="0" indent="-180975" algn="l" defTabSz="91326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1034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hf sldNum="0" hdr="0" dt="0"/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lang="cs-CZ" altLang="cs-CZ" sz="2800" b="1" kern="1200" dirty="0" smtClean="0">
          <a:solidFill>
            <a:srgbClr val="E65014"/>
          </a:solidFill>
          <a:latin typeface="Arial Narrow" panose="020B0606020202030204" pitchFamily="34" charset="0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188" y="836712"/>
            <a:ext cx="7772400" cy="2578517"/>
          </a:xfrm>
        </p:spPr>
        <p:txBody>
          <a:bodyPr/>
          <a:lstStyle/>
          <a:p>
            <a:pPr eaLnBrk="1" hangingPunct="1"/>
            <a:r>
              <a:rPr lang="cs-CZ" altLang="cs-CZ" dirty="0">
                <a:latin typeface="Arial" charset="0"/>
              </a:rPr>
              <a:t>PLÁN ROZPOČTU UTB 2021 </a:t>
            </a:r>
            <a:br>
              <a:rPr lang="cs-CZ" altLang="cs-CZ" dirty="0">
                <a:latin typeface="Arial" charset="0"/>
              </a:rPr>
            </a:br>
            <a:r>
              <a:rPr lang="cs-CZ" altLang="cs-CZ" dirty="0">
                <a:latin typeface="Arial" charset="0"/>
              </a:rPr>
              <a:t>STŘEDNĚDOBÝ VÝHLED ROZPOČTU UTB </a:t>
            </a:r>
            <a:br>
              <a:rPr lang="cs-CZ" altLang="cs-CZ" dirty="0">
                <a:latin typeface="Arial" charset="0"/>
              </a:rPr>
            </a:br>
            <a:r>
              <a:rPr lang="cs-CZ" altLang="cs-CZ" dirty="0">
                <a:latin typeface="Arial" charset="0"/>
              </a:rPr>
              <a:t>2022 - 2023</a:t>
            </a:r>
            <a:endParaRPr lang="cs-CZ" dirty="0"/>
          </a:p>
        </p:txBody>
      </p:sp>
      <p:sp>
        <p:nvSpPr>
          <p:cNvPr id="3074" name="Rectangle 12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altLang="cs-CZ" sz="2800" dirty="0">
                <a:latin typeface="+mj-lt"/>
              </a:rPr>
              <a:t>RNDr. Alexander Černý</a:t>
            </a:r>
          </a:p>
        </p:txBody>
      </p:sp>
    </p:spTree>
    <p:extLst>
      <p:ext uri="{BB962C8B-B14F-4D97-AF65-F5344CB8AC3E}">
        <p14:creationId xmlns:p14="http://schemas.microsoft.com/office/powerpoint/2010/main" val="381732441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cs-CZ" altLang="cs-CZ" kern="0" dirty="0"/>
              <a:t>D. Prostředky od ÚSC, právnických a fyzických osob - plán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637484885"/>
              </p:ext>
            </p:extLst>
          </p:nvPr>
        </p:nvGraphicFramePr>
        <p:xfrm>
          <a:off x="275422" y="1322026"/>
          <a:ext cx="8592232" cy="2737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9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7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16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33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520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2022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520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Dotace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5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Města, obce, kraje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9661">
                <a:tc>
                  <a:txBody>
                    <a:bodyPr/>
                    <a:lstStyle/>
                    <a:p>
                      <a:pPr defTabSz="447675"/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       největším poskytovatelem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je město Uherské Hradiště</a:t>
                      </a:r>
                      <a:b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	 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520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Dary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1 000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5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Od fyzických a právnických osob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348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E. Prostředky ze zahraničí – plán  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617686193"/>
              </p:ext>
            </p:extLst>
          </p:nvPr>
        </p:nvGraphicFramePr>
        <p:xfrm>
          <a:off x="242370" y="1255922"/>
          <a:ext cx="8593157" cy="1002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4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9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00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92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1268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Kč.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2022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268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ERASMUS, ostatní dotace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25 268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28 237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22 245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5576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F. Vlastní prostředky UTB – plán  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447268162"/>
              </p:ext>
            </p:extLst>
          </p:nvPr>
        </p:nvGraphicFramePr>
        <p:xfrm>
          <a:off x="264405" y="1178807"/>
          <a:ext cx="8598927" cy="4885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6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14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7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33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0820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2022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8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Poplatky studentů (včetně poplatků stipendijního fondu)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23 000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23 000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25 000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8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Smluvní výzkum, spolupráce ve </a:t>
                      </a:r>
                      <a:r>
                        <a:rPr lang="cs-CZ" sz="18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VaV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18 000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22 000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24 000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8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Stravování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a ubytování (KMZ)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35 000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41 500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42 000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08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Nájemné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17 000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17 000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17 500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8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Hospodářské smlouvy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3 600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3 600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3 600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08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Konference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1 700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1 700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8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Kurzy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0820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Vydavatelská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a nakladatelská činnost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8393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výnosy (úroky, administrativní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úkony, </a:t>
                      </a:r>
                      <a:r>
                        <a:rPr lang="cs-CZ" sz="180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reproslužby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, </a:t>
                      </a:r>
                    </a:p>
                    <a:p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služby)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83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výnosy v doplňkové činnosti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850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850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821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226637" y="1337668"/>
            <a:ext cx="8650224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800" b="1" dirty="0">
                <a:solidFill>
                  <a:srgbClr val="000000"/>
                </a:solidFill>
                <a:cs typeface="Arial" charset="0"/>
              </a:rPr>
              <a:t>Celkem očekávané prostředky UTB ve Zlíně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800" b="1" dirty="0">
              <a:solidFill>
                <a:srgbClr val="FF8001"/>
              </a:solidFill>
              <a:cs typeface="Arial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800" b="1" dirty="0">
                <a:solidFill>
                  <a:srgbClr val="FF6600"/>
                </a:solidFill>
                <a:cs typeface="Arial" charset="0"/>
              </a:rPr>
              <a:t>Rok 2021:         1 207 302   tis. Kč 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800" b="1" dirty="0">
              <a:solidFill>
                <a:srgbClr val="FF6600"/>
              </a:solidFill>
              <a:cs typeface="Arial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800" b="1" dirty="0">
                <a:solidFill>
                  <a:srgbClr val="FF6600"/>
                </a:solidFill>
                <a:cs typeface="Arial" charset="0"/>
              </a:rPr>
              <a:t>Rok 2022:         1 211 470  tis. Kč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800" b="1" dirty="0">
              <a:solidFill>
                <a:srgbClr val="FF6600"/>
              </a:solidFill>
              <a:cs typeface="Arial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cs-CZ" altLang="cs-CZ" sz="2800" b="1" dirty="0">
                <a:solidFill>
                  <a:srgbClr val="FF6600"/>
                </a:solidFill>
                <a:cs typeface="Arial" charset="0"/>
              </a:rPr>
              <a:t>Rok 2023:         1 132 048  tis. Kč </a:t>
            </a:r>
          </a:p>
          <a:p>
            <a:pPr algn="ctr" eaLnBrk="1" hangingPunct="1">
              <a:spcBef>
                <a:spcPct val="0"/>
              </a:spcBef>
              <a:buNone/>
            </a:pPr>
            <a:endParaRPr lang="cs-CZ" altLang="cs-CZ" sz="2800" b="1" dirty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Rozpočet – celkové očekávané prostředky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290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1156771" y="1214209"/>
            <a:ext cx="7006728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Dále uvedené nákladové položky jsou plánovány na základě vývoje v minulých letech se zohledněním případného cenového vývoje. 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cs-CZ" sz="2000" b="1" dirty="0"/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V osobních nákladech se promítlo zvýšení mzdových tarifů zaměstnanců realizované v září 2020. 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cs-CZ" sz="2000" b="1" dirty="0"/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V položce cestovné jsou zahrnuty výdaje na cestovné zaměstnanců a studentů včetně souvisejících nákladů.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 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Položka „vyplacená stipendia“ představuje výši plánovaných prostředků vyplacených zejména ze zdrojů příspěvku a dotace MŠMT.  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 </a:t>
            </a:r>
            <a:endParaRPr lang="cs-CZ" altLang="cs-CZ" sz="2000" b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i="1" dirty="0">
                <a:solidFill>
                  <a:srgbClr val="000000"/>
                </a:solidFill>
                <a:cs typeface="Arial" charset="0"/>
              </a:rPr>
              <a:t>  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b="1" i="1" dirty="0">
                <a:solidFill>
                  <a:srgbClr val="000000"/>
                </a:solidFill>
                <a:cs typeface="Arial" charset="0"/>
              </a:rPr>
              <a:t>  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Stanovení provozních nákladů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5299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Předpokládaný objem provozních nákladů 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405724480"/>
              </p:ext>
            </p:extLst>
          </p:nvPr>
        </p:nvGraphicFramePr>
        <p:xfrm>
          <a:off x="297455" y="1211859"/>
          <a:ext cx="8516038" cy="5163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76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83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0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91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2465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2022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31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Osobní náklady (mzdy, zákonné sociální pojištění,</a:t>
                      </a:r>
                    </a:p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sociální náklady)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708 600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708 700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714 000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Spotřeba materiálu, energie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105 000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95 000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Prodané zboží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Opravy a udržování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22 000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23 000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23 000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Náklady na cestovné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31 000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25 000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Náklady na reprezentaci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931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služby (ostraha, úklid, stočné, odvoz odpadu,</a:t>
                      </a:r>
                    </a:p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nájemné, náklady na zajištění akcí)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97 000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105 500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102 500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Změna stavu zásob a </a:t>
                      </a:r>
                      <a:r>
                        <a:rPr lang="cs-CZ" sz="180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vl.činnosti</a:t>
                      </a: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, aktivace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- 500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- 700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- 700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Daně a poplatky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2465">
                <a:tc>
                  <a:txBody>
                    <a:bodyPr/>
                    <a:lstStyle/>
                    <a:p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64320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Předpokládaný objem provozních nákladů 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188017019"/>
              </p:ext>
            </p:extLst>
          </p:nvPr>
        </p:nvGraphicFramePr>
        <p:xfrm>
          <a:off x="275421" y="1200845"/>
          <a:ext cx="8582139" cy="50396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53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0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52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74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5265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2022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Smluvní pokuty, úroky z prodlení, ostatní pokuty a penále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Odpis nedobytné pohledávky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Kurzové ztráty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Dary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Manka a škody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171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Jiné ostatní náklady (zejména převody do fondů,</a:t>
                      </a:r>
                    </a:p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výplata stipendií, převody partnerům projektů a jiné)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168 800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165 000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134 000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Odpisy dlouhodobého majetku (nepořízeného z dotace)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8 000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7 200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6 600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Poskytnuté členské příspěvky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1 700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1 700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1 700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Daň z příjmu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4 000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5265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CELKEM NÁKLADY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1 146 300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1 151 600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1 121 300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35380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048564"/>
              </p:ext>
            </p:extLst>
          </p:nvPr>
        </p:nvGraphicFramePr>
        <p:xfrm>
          <a:off x="254764" y="1200839"/>
          <a:ext cx="8608618" cy="2824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6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4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7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3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1163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2022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8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Sociální fond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2 400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75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Stipendijní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fond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7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Fond účelově určených prostředků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7 600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3 500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7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Fond provozních prostředků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47 000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70 000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70 000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7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Obdélník 1"/>
          <p:cNvSpPr/>
          <p:nvPr/>
        </p:nvSpPr>
        <p:spPr>
          <a:xfrm>
            <a:off x="307738" y="3331160"/>
            <a:ext cx="850266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sz="2000" b="1" dirty="0">
              <a:latin typeface="Arial Narrow" panose="020B0606020202030204" pitchFamily="34" charset="0"/>
            </a:endParaRPr>
          </a:p>
          <a:p>
            <a:pPr algn="just"/>
            <a:endParaRPr lang="cs-CZ" sz="2000" b="1" dirty="0">
              <a:latin typeface="Arial Narrow" panose="020B0606020202030204" pitchFamily="34" charset="0"/>
            </a:endParaRPr>
          </a:p>
          <a:p>
            <a:pPr algn="just"/>
            <a:r>
              <a:rPr lang="cs-CZ" sz="2000" b="1" dirty="0">
                <a:latin typeface="Arial Narrow" panose="020B0606020202030204" pitchFamily="34" charset="0"/>
              </a:rPr>
              <a:t>Položka fond provozních prostředků zahrnuje prostředky převedeného příspěvku na vzdělávací a vědeckou, výzkumnou, vývojovou a inovační, uměleckou nebo další tvůrčí činnost, dále pak prostředky fondů ze zisku. </a:t>
            </a:r>
          </a:p>
          <a:p>
            <a:pPr algn="just"/>
            <a:endParaRPr lang="cs-CZ" sz="2000" b="1" dirty="0">
              <a:latin typeface="Arial Narrow" panose="020B0606020202030204" pitchFamily="34" charset="0"/>
            </a:endParaRPr>
          </a:p>
          <a:p>
            <a:pPr algn="just"/>
            <a:r>
              <a:rPr lang="cs-CZ" sz="2000" b="1" dirty="0">
                <a:latin typeface="Arial Narrow" panose="020B0606020202030204" pitchFamily="34" charset="0"/>
              </a:rPr>
              <a:t>U fondu účelově určených prostředků se předpokládá zejména čerpání prostředků institucionální dotace na dlouhodobý koncepční rozvoj výzkumné organizace převedených do fondů v minulých letech. 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Plán čerpání fondů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2620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Plán čerpání investic 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800544366"/>
              </p:ext>
            </p:extLst>
          </p:nvPr>
        </p:nvGraphicFramePr>
        <p:xfrm>
          <a:off x="297456" y="1200841"/>
          <a:ext cx="8501568" cy="4539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6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9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63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4845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2022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0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Operační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program Výzkum, vývoj a vzdělávání (OP VVV)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76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15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Institucionální podpora na dlouhodobý koncepční rozvoj výzkumné organizace (DKRVO)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38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Kapitálový příspěvek MŠMT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3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Specifický vysokoškolský výzkum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48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Rozvojové projekty, institucionální plán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8 969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4845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Programové financování MŠMT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25 000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53 020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50 000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28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Fond reprodukce investičního majetku</a:t>
                      </a:r>
                    </a:p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161 937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60 875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90 994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4845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CELKEM ČERPÁNÍ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216 082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142 071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159 094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34534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1150374" y="1225226"/>
            <a:ext cx="6847872" cy="6463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V položce čerpání FRIM jsou zahrnuty akce Stavební komise UTB, včetně investičních akcí plánovaných a hrazených součástmi. 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cs-CZ" sz="2000" b="1" dirty="0"/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V letech 2021 a 2022 budou vlastní prostředky čerpány na finanční spoluúčast </a:t>
            </a:r>
            <a:r>
              <a:rPr lang="cs-CZ" sz="2000" b="1"/>
              <a:t>akce „Rekonstrukce </a:t>
            </a:r>
            <a:r>
              <a:rPr lang="cs-CZ" sz="2000" b="1" dirty="0"/>
              <a:t>a modernizace objektu U7“ v rámci programového financování MŠMT.  V roce 2022 je zahrnuta spoluúčast na akci „Rekonstrukce objektu U12 – V. etapa“. 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cs-CZ" sz="2000" b="1" dirty="0"/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Významná část prostředků bude v roce 2021 čerpána na realizaci  akce „Rekonstrukce a modernizace auly Academia centra“ (financováno výhradně z vlastních prostředků UTB). </a:t>
            </a:r>
          </a:p>
          <a:p>
            <a:pPr algn="just" eaLnBrk="1" hangingPunct="1">
              <a:spcBef>
                <a:spcPct val="0"/>
              </a:spcBef>
              <a:buNone/>
            </a:pPr>
            <a:endParaRPr lang="cs-CZ" sz="2000" b="1" dirty="0"/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V roce 2023 se předpokládá zahájení realizace stavební akce „Novostavba objektu U1“ jako nové řešení akce zařazené v programovém financování (do roku 2027) „Rekonstrukce a modernizace objektu U1“. 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000" b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i="1" dirty="0">
                <a:solidFill>
                  <a:srgbClr val="000000"/>
                </a:solidFill>
                <a:cs typeface="Arial" charset="0"/>
              </a:rPr>
              <a:t>    </a:t>
            </a:r>
            <a:r>
              <a:rPr lang="cs-CZ" altLang="cs-CZ" sz="1800" b="1" i="1" dirty="0">
                <a:solidFill>
                  <a:srgbClr val="000000"/>
                </a:solidFill>
                <a:cs typeface="Arial" charset="0"/>
              </a:rPr>
              <a:t>  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Plán čerpání investic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3387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1134736" y="1154110"/>
            <a:ext cx="7762375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>
                <a:solidFill>
                  <a:srgbClr val="000000"/>
                </a:solidFill>
                <a:cs typeface="Arial" charset="0"/>
              </a:rPr>
              <a:t>Financování dle ukazatelů MŠMT </a:t>
            </a:r>
            <a:br>
              <a:rPr lang="cs-CZ" altLang="cs-CZ" b="1" dirty="0">
                <a:solidFill>
                  <a:srgbClr val="000000"/>
                </a:solidFill>
                <a:cs typeface="Arial" charset="0"/>
              </a:rPr>
            </a:br>
            <a:r>
              <a:rPr lang="cs-CZ" altLang="cs-CZ" b="1" dirty="0">
                <a:solidFill>
                  <a:srgbClr val="000000"/>
                </a:solidFill>
                <a:cs typeface="Arial" charset="0"/>
              </a:rPr>
              <a:t>a účelová podpora dle rozpočtu MŠMT</a:t>
            </a: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endParaRPr lang="cs-CZ" altLang="cs-CZ" b="1" dirty="0">
              <a:solidFill>
                <a:srgbClr val="000000"/>
              </a:solidFill>
              <a:cs typeface="Arial" charset="0"/>
            </a:endParaRP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>
                <a:solidFill>
                  <a:srgbClr val="000000"/>
                </a:solidFill>
                <a:cs typeface="Arial" charset="0"/>
              </a:rPr>
              <a:t>Projektové financování</a:t>
            </a: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endParaRPr lang="cs-CZ" altLang="cs-CZ" b="1" dirty="0">
              <a:solidFill>
                <a:srgbClr val="000000"/>
              </a:solidFill>
              <a:cs typeface="Arial" charset="0"/>
            </a:endParaRP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>
                <a:solidFill>
                  <a:srgbClr val="000000"/>
                </a:solidFill>
                <a:cs typeface="Arial" charset="0"/>
              </a:rPr>
              <a:t>Programové financování</a:t>
            </a: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endParaRPr lang="cs-CZ" altLang="cs-CZ" b="1" dirty="0">
              <a:solidFill>
                <a:srgbClr val="000000"/>
              </a:solidFill>
              <a:cs typeface="Arial" charset="0"/>
            </a:endParaRP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>
                <a:solidFill>
                  <a:srgbClr val="000000"/>
                </a:solidFill>
                <a:cs typeface="Arial" charset="0"/>
              </a:rPr>
              <a:t>Prostředky od ÚSC, právnických osob a nadací</a:t>
            </a: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endParaRPr lang="cs-CZ" altLang="cs-CZ" b="1" dirty="0">
              <a:solidFill>
                <a:srgbClr val="000000"/>
              </a:solidFill>
              <a:cs typeface="Arial" charset="0"/>
            </a:endParaRP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>
                <a:solidFill>
                  <a:srgbClr val="000000"/>
                </a:solidFill>
                <a:cs typeface="Arial" charset="0"/>
              </a:rPr>
              <a:t>Prostředky ze zahraničí</a:t>
            </a: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endParaRPr lang="cs-CZ" altLang="cs-CZ" b="1" dirty="0">
              <a:solidFill>
                <a:srgbClr val="000000"/>
              </a:solidFill>
              <a:cs typeface="Arial" charset="0"/>
            </a:endParaRPr>
          </a:p>
          <a:p>
            <a:pPr marL="514350" indent="-514350" eaLnBrk="1" hangingPunct="1">
              <a:spcBef>
                <a:spcPct val="0"/>
              </a:spcBef>
              <a:buAutoNum type="alphaUcPeriod"/>
            </a:pPr>
            <a:r>
              <a:rPr lang="cs-CZ" altLang="cs-CZ" b="1" dirty="0">
                <a:solidFill>
                  <a:srgbClr val="000000"/>
                </a:solidFill>
                <a:cs typeface="Arial" charset="0"/>
              </a:rPr>
              <a:t>Vlastní prostředky UTB</a:t>
            </a:r>
          </a:p>
          <a:p>
            <a:pPr marL="514350" indent="-514350" algn="ctr" eaLnBrk="1" hangingPunct="1">
              <a:spcBef>
                <a:spcPct val="0"/>
              </a:spcBef>
              <a:buAutoNum type="alphaUcPeriod"/>
            </a:pPr>
            <a:endParaRPr lang="cs-CZ" altLang="cs-CZ" b="1" dirty="0">
              <a:solidFill>
                <a:srgbClr val="000000"/>
              </a:solidFill>
              <a:cs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altLang="cs-CZ" kern="0" dirty="0"/>
              <a:t>Struktura rozpočtu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1356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6"/>
          <p:cNvSpPr txBox="1">
            <a:spLocks/>
          </p:cNvSpPr>
          <p:nvPr/>
        </p:nvSpPr>
        <p:spPr bwMode="auto">
          <a:xfrm>
            <a:off x="-1" y="119021"/>
            <a:ext cx="6588125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2pPr>
            <a:lvl3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3pPr>
            <a:lvl4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4pPr>
            <a:lvl5pPr marL="180975" indent="-180975" algn="l" rtl="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5pPr>
            <a:lvl6pPr marL="6381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6pPr>
            <a:lvl7pPr marL="10953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7pPr>
            <a:lvl8pPr marL="15525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8pPr>
            <a:lvl9pPr marL="2009775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indent="1588"/>
            <a:endParaRPr lang="cs-CZ" altLang="cs-CZ" kern="0" dirty="0">
              <a:latin typeface="Arial Narrow" panose="020B060602020203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42081" y="2020084"/>
            <a:ext cx="6400800" cy="2087562"/>
          </a:xfrm>
        </p:spPr>
        <p:txBody>
          <a:bodyPr/>
          <a:lstStyle/>
          <a:p>
            <a:r>
              <a:rPr lang="cs-CZ" dirty="0">
                <a:latin typeface="Arial Narrow" panose="020B0606020202030204" pitchFamily="34" charset="0"/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1922199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1123720" y="1069513"/>
            <a:ext cx="7094863" cy="587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Zákon č. 23/2017 Sb. o pravidlech rozpočtové odpovědnosti zařazuje veřejné vysoké školy (VVŠ) mezi veřejné instituce. Povinnosti definované tímto zákonem pro veřejné vysoké školy: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000" b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§ 4 odst. (1): </a:t>
            </a:r>
            <a:r>
              <a:rPr lang="cs-CZ" altLang="cs-CZ" sz="2000" b="1" i="1" dirty="0">
                <a:solidFill>
                  <a:srgbClr val="000000"/>
                </a:solidFill>
                <a:cs typeface="Arial" charset="0"/>
              </a:rPr>
              <a:t>,,Rozpočtem veřejné instituce je plán, jímž se řídí financování činnosti veřejné instituce. Rozpočet obsahuje plán příjmů a výdajů, nebo plán výnosů a nákladů.”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  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§ 4 odst. (3): </a:t>
            </a:r>
            <a:r>
              <a:rPr lang="cs-CZ" altLang="cs-CZ" sz="2000" b="1" i="1" dirty="0">
                <a:solidFill>
                  <a:srgbClr val="000000"/>
                </a:solidFill>
                <a:cs typeface="Arial" charset="0"/>
              </a:rPr>
              <a:t>,,Střednědobým výhledem rozpočtu veřejné instituce je plán příjmů a výdajů, nebo plán výnosů a nákladů, na každý z rozpočtových roků, na který je střednědobý výhled rozpočtu sestavován.”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i="1" dirty="0">
                <a:solidFill>
                  <a:srgbClr val="000000"/>
                </a:solidFill>
                <a:cs typeface="Arial" charset="0"/>
              </a:rPr>
              <a:t>    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§ 5 odst. (1): </a:t>
            </a:r>
            <a:r>
              <a:rPr lang="cs-CZ" altLang="cs-CZ" sz="2000" b="1" i="1" dirty="0">
                <a:solidFill>
                  <a:srgbClr val="000000"/>
                </a:solidFill>
                <a:cs typeface="Arial" charset="0"/>
              </a:rPr>
              <a:t>,,Veřejná instituce sestavuje návrh rozpočtu na rozpočtový rok a střednědobý výhled rozpočtu na nejméně 2 další následující rozpočtové roky, při tom zohledňuje veškeré hospodářské skutečnosti, včetně své ekonomické a finanční situace.”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b="1" i="1" dirty="0">
                <a:solidFill>
                  <a:srgbClr val="000000"/>
                </a:solidFill>
                <a:cs typeface="Arial" charset="0"/>
              </a:rPr>
              <a:t>  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Rozpočet a střednědobý výhled rozpočtu VVŠ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6707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cs-CZ" altLang="cs-CZ" kern="0" dirty="0"/>
              <a:t>A. Financování dle ukazatelů a účelová podpora dle rozpočtu MŠMT  - plán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927199901"/>
              </p:ext>
            </p:extLst>
          </p:nvPr>
        </p:nvGraphicFramePr>
        <p:xfrm>
          <a:off x="359922" y="1207288"/>
          <a:ext cx="8526964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88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1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15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52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8394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2022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394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Institucionální</a:t>
                      </a:r>
                      <a:r>
                        <a:rPr lang="cs-CZ" sz="1800" b="1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financování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647 773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650 000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650 000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39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Rozpočtový okruh I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394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Sociální záležitosti studentů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latin typeface="Arial Narrow" panose="020B0606020202030204" pitchFamily="34" charset="0"/>
                        </a:rPr>
                        <a:t>    45 504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latin typeface="Arial Narrow" panose="020B0606020202030204" pitchFamily="34" charset="0"/>
                        </a:rPr>
                        <a:t>    44 300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44 300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39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Stipendia pro studenty doktorských studijních programů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839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Dotace na ubytování a stravování studentů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39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Sociální stipendia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39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Příspěvek na ubytovací stipendia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394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Rozvoj vysokých škol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41 144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38 243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38 243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839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Institucionální plán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839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Podpora sportovců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839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Centralizované rozvojové projekty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8394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Mezinárodní spolupráce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3 100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3 200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3 300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839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Vládní stipendisté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839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CEEPUS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8394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7162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cs-CZ" altLang="cs-CZ" kern="0" dirty="0"/>
              <a:t>A. Financování dle ukazatelů a účelová podpora dle rozpočtu MŠMT – plán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856666252"/>
              </p:ext>
            </p:extLst>
          </p:nvPr>
        </p:nvGraphicFramePr>
        <p:xfrm>
          <a:off x="308473" y="1222872"/>
          <a:ext cx="8527056" cy="5013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4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54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55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14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8550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2022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550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Fond vzdělávací politiky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3 637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3 600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3 600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Univerzita třetího věku (U3V)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47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Podpora financování zvýšených nákladů souvisejících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 studiem studentů se specifickými potřebami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550">
                <a:tc>
                  <a:txBody>
                    <a:bodyPr/>
                    <a:lstStyle/>
                    <a:p>
                      <a:r>
                        <a:rPr lang="cs-CZ" sz="1800" b="1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VaV</a:t>
                      </a: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prostředky MŠMT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164 971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165 100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165 100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9963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Institucionální podpora na dlouhodobý koncepční rozvoj výzkumné organizace (DKRVO)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542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Účelová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podpora na specifický vysokoškolský výzkum (SVV)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0971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B. Projektové financování – plán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80314253"/>
              </p:ext>
            </p:extLst>
          </p:nvPr>
        </p:nvGraphicFramePr>
        <p:xfrm>
          <a:off x="286650" y="1200840"/>
          <a:ext cx="8570794" cy="3344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63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7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8048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2022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Strukturální fondy 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70 114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42 640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4 960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Operační</a:t>
                      </a: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program Výzkum, vývoj a vzdělávání (OP VVV)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projekty MŠMT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6 082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5 204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2 418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Mobility, Inter Excellence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Grantové agentury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30 678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22 429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8 285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Technologická agentura ČR (TAČR)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Grantová agentura ČR (GAČR)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938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B. Projektové financování – plán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999645121"/>
              </p:ext>
            </p:extLst>
          </p:nvPr>
        </p:nvGraphicFramePr>
        <p:xfrm>
          <a:off x="275421" y="1189823"/>
          <a:ext cx="8626207" cy="5292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4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88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1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10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8023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2022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Ministerstva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11 129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4 650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1 032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zemědělství</a:t>
                      </a:r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vnitra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kultury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průmyslu a obchodu (MPO)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práce a sociálních věcí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Spoluřešitelské projekty</a:t>
                      </a:r>
                      <a:r>
                        <a:rPr lang="cs-CZ" sz="1800" b="1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(UTB partner)</a:t>
                      </a:r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17 002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12 797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6 315</a:t>
                      </a:r>
                    </a:p>
                  </a:txBody>
                  <a:tcPr>
                    <a:solidFill>
                      <a:srgbClr val="FF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Grantová agentura (GAČR)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Technologická agentura (TAČR)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průmyslu a obchodu, OP PIK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MŠMT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Ministerstvo zemědělství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8023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Ostatní ministerstva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9579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C. Programové financování – plán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715334828"/>
              </p:ext>
            </p:extLst>
          </p:nvPr>
        </p:nvGraphicFramePr>
        <p:xfrm>
          <a:off x="275422" y="1211856"/>
          <a:ext cx="8587212" cy="2354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3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8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42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8494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2022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9865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Program MŠMT „Rozvoj a obnova ubytovacích a stravovacích kapacit VVŠ“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Rekonstrukce a modernizace objektu U7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Rekonstrukce objektu U12 – V. etapa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49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       z toho INV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25 000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53 020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49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       z toho NINV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10 800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Zástupný symbol pro obsah 4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150818349"/>
              </p:ext>
            </p:extLst>
          </p:nvPr>
        </p:nvGraphicFramePr>
        <p:xfrm>
          <a:off x="275423" y="3783643"/>
          <a:ext cx="8587211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31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8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28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25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2054">
                <a:tc>
                  <a:txBody>
                    <a:bodyPr/>
                    <a:lstStyle/>
                    <a:p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 tis. Kč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2021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2022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80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2023</a:t>
                      </a:r>
                    </a:p>
                  </a:txBody>
                  <a:tcPr>
                    <a:solidFill>
                      <a:srgbClr val="FF80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Program MŠMT „Rozvoj a obnova materiálně technické základny VVŠ“ </a:t>
                      </a:r>
                    </a:p>
                    <a:p>
                      <a:r>
                        <a:rPr lang="cs-CZ" sz="1800" b="1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-  U1 – generální rekonstrukce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s-CZ" sz="18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       z toho INV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 Narrow" panose="020B0606020202030204" pitchFamily="34" charset="0"/>
                        </a:rPr>
                        <a:t>           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 Narrow" panose="020B0606020202030204" pitchFamily="34" charset="0"/>
                        </a:rPr>
                        <a:t>            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 Narrow" panose="020B0606020202030204" pitchFamily="34" charset="0"/>
                        </a:rPr>
                        <a:t>  </a:t>
                      </a:r>
                      <a:r>
                        <a:rPr lang="cs-CZ" b="1" dirty="0">
                          <a:latin typeface="Arial Narrow" panose="020B0606020202030204" pitchFamily="34" charset="0"/>
                        </a:rPr>
                        <a:t>50 000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205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       z toho NINV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 Narrow" panose="020B0606020202030204" pitchFamily="34" charset="0"/>
                        </a:rPr>
                        <a:t>           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 Narrow" panose="020B0606020202030204" pitchFamily="34" charset="0"/>
                        </a:rPr>
                        <a:t>            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latin typeface="Arial Narrow" panose="020B0606020202030204" pitchFamily="34" charset="0"/>
                        </a:rPr>
                        <a:t>           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1060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3"/>
          <p:cNvSpPr>
            <a:spLocks noChangeArrowheads="1"/>
          </p:cNvSpPr>
          <p:nvPr/>
        </p:nvSpPr>
        <p:spPr bwMode="auto">
          <a:xfrm>
            <a:off x="1101214" y="1181158"/>
            <a:ext cx="7095336" cy="58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 b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Údaje uvedené pro plán rozpočtu na rok 2021 vycházejí z ministerstvem vydaných rozhodnutí o poskytnutí příspěvku či dotace na uvedený titul.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000" b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dirty="0">
                <a:solidFill>
                  <a:srgbClr val="000000"/>
                </a:solidFill>
                <a:cs typeface="Arial" charset="0"/>
              </a:rPr>
              <a:t>Prostředky uvedené ve střednědobém výhledu představují příspěvky či dotace, které UTB předpokládá, že obdrží v jednotlivých letech na základě dosavadního vývoje v minulosti obdržených prostředků.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2000" b="1" dirty="0">
              <a:solidFill>
                <a:srgbClr val="000000"/>
              </a:solidFill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V případě OP VVV a projektů </a:t>
            </a:r>
            <a:r>
              <a:rPr lang="cs-CZ" sz="2000" b="1" dirty="0" err="1"/>
              <a:t>VaV</a:t>
            </a:r>
            <a:r>
              <a:rPr lang="cs-CZ" sz="2000" b="1" dirty="0"/>
              <a:t> se jedná o dotace, které má UTB plánovány v rámci již vydaných rozhodnutí o poskytnutí dotace nebo na základě sjednaných smluv o poskytnutí účelové dotace. 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 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lang="cs-CZ" sz="2000" b="1" dirty="0"/>
              <a:t>Objemy vlastních prostředků UTB byly kvalifikovaně odhadnuty na základě vývoje v minulých letech.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000" b="1" i="1" dirty="0">
                <a:solidFill>
                  <a:srgbClr val="000000"/>
                </a:solidFill>
                <a:cs typeface="Arial" charset="0"/>
              </a:rPr>
              <a:t> 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b="1" i="1" dirty="0">
                <a:solidFill>
                  <a:srgbClr val="000000"/>
                </a:solidFill>
                <a:cs typeface="Arial" charset="0"/>
              </a:rPr>
              <a:t>   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cs-CZ" sz="1800" b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kern="0" dirty="0"/>
              <a:t>Rozpočet a střednědobý výhled rozpočtu VVŠ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8200380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Berlin CE"/>
        <a:ea typeface=""/>
        <a:cs typeface=""/>
      </a:majorFont>
      <a:minorFont>
        <a:latin typeface="J Baskerville TxN CE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14302</TotalTime>
  <Words>1309</Words>
  <Application>Microsoft Office PowerPoint</Application>
  <PresentationFormat>Předvádění na obrazovce (4:3)</PresentationFormat>
  <Paragraphs>422</Paragraphs>
  <Slides>20</Slides>
  <Notes>9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20</vt:i4>
      </vt:variant>
    </vt:vector>
  </HeadingPairs>
  <TitlesOfParts>
    <vt:vector size="27" baseType="lpstr">
      <vt:lpstr>Arial</vt:lpstr>
      <vt:lpstr>Arial Narrow</vt:lpstr>
      <vt:lpstr>Berlin CE</vt:lpstr>
      <vt:lpstr>J Baskerville TxN CE</vt:lpstr>
      <vt:lpstr>Wingdings</vt:lpstr>
      <vt:lpstr>Výchozí návrh</vt:lpstr>
      <vt:lpstr>1_Výchozí návrh</vt:lpstr>
      <vt:lpstr>PLÁN ROZPOČTU UTB 2021  STŘEDNĚDOBÝ VÝHLED ROZPOČTU UTB  2022 - 2023</vt:lpstr>
      <vt:lpstr>Struktura rozpočtu </vt:lpstr>
      <vt:lpstr>Rozpočet a střednědobý výhled rozpočtu VVŠ </vt:lpstr>
      <vt:lpstr>A. Financování dle ukazatelů a účelová podpora dle rozpočtu MŠMT  - plán</vt:lpstr>
      <vt:lpstr>A. Financování dle ukazatelů a účelová podpora dle rozpočtu MŠMT – plán</vt:lpstr>
      <vt:lpstr>B. Projektové financování – plán</vt:lpstr>
      <vt:lpstr>B. Projektové financování – plán</vt:lpstr>
      <vt:lpstr>C. Programové financování – plán</vt:lpstr>
      <vt:lpstr>Rozpočet a střednědobý výhled rozpočtu VVŠ </vt:lpstr>
      <vt:lpstr>D. Prostředky od ÚSC, právnických a fyzických osob - plán</vt:lpstr>
      <vt:lpstr>E. Prostředky ze zahraničí – plán  </vt:lpstr>
      <vt:lpstr>F. Vlastní prostředky UTB – plán  </vt:lpstr>
      <vt:lpstr>Rozpočet – celkové očekávané prostředky </vt:lpstr>
      <vt:lpstr>Stanovení provozních nákladů </vt:lpstr>
      <vt:lpstr>Předpokládaný objem provozních nákladů </vt:lpstr>
      <vt:lpstr>Předpokládaný objem provozních nákladů </vt:lpstr>
      <vt:lpstr>Plán čerpání fondů </vt:lpstr>
      <vt:lpstr>Plán čerpání investic </vt:lpstr>
      <vt:lpstr>Plán čerpání investic </vt:lpstr>
      <vt:lpstr>Prezentace aplikace PowerPoint</vt:lpstr>
    </vt:vector>
  </TitlesOfParts>
  <Company>UTB ve Zlíně, rektorát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prez_plán_rozpočtu_2021_2023</dc:title>
  <dc:creator>Večeřová;Černý</dc:creator>
  <cp:lastModifiedBy>Hana Večeřová</cp:lastModifiedBy>
  <cp:revision>1329</cp:revision>
  <cp:lastPrinted>2019-02-20T10:57:54Z</cp:lastPrinted>
  <dcterms:created xsi:type="dcterms:W3CDTF">2006-02-27T10:09:50Z</dcterms:created>
  <dcterms:modified xsi:type="dcterms:W3CDTF">2021-04-19T14:44:05Z</dcterms:modified>
</cp:coreProperties>
</file>