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sldIdLst>
    <p:sldId id="256" r:id="rId5"/>
    <p:sldId id="266" r:id="rId6"/>
    <p:sldId id="260" r:id="rId7"/>
    <p:sldId id="261" r:id="rId8"/>
    <p:sldId id="263" r:id="rId9"/>
    <p:sldId id="264" r:id="rId10"/>
    <p:sldId id="265" r:id="rId11"/>
    <p:sldId id="262" r:id="rId12"/>
  </p:sldIdLst>
  <p:sldSz cx="10080625" cy="5670550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90" d="100"/>
          <a:sy n="190" d="100"/>
        </p:scale>
        <p:origin x="4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2577072" y="2470783"/>
            <a:ext cx="5718480" cy="4924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 dirty="0">
                <a:solidFill>
                  <a:srgbClr val="EA7500"/>
                </a:solidFill>
                <a:latin typeface="Source Sans Pro"/>
                <a:ea typeface="DejaVu Sans"/>
              </a:rPr>
              <a:t>Strategie CŽV na UTB ve Zlíně</a:t>
            </a:r>
            <a:endParaRPr lang="cs-CZ" sz="3200" b="0" strike="noStrike" spc="-1" dirty="0"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2505213" y="3863061"/>
            <a:ext cx="5826185" cy="61555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cs-CZ" sz="2000" b="1" spc="-1" dirty="0">
                <a:solidFill>
                  <a:srgbClr val="000000"/>
                </a:solidFill>
                <a:latin typeface="Source Sans Pro"/>
              </a:rPr>
              <a:t>Jednání akademického senátu UTB</a:t>
            </a:r>
            <a:endParaRPr lang="cs-CZ" sz="2000" b="1" spc="-1" dirty="0">
              <a:solidFill>
                <a:schemeClr val="tx1">
                  <a:lumMod val="75000"/>
                  <a:lumOff val="25000"/>
                </a:schemeClr>
              </a:solidFill>
              <a:latin typeface="Source Sans Pro"/>
            </a:endParaRPr>
          </a:p>
          <a:p>
            <a:pPr algn="ctr">
              <a:lnSpc>
                <a:spcPct val="100000"/>
              </a:lnSpc>
            </a:pPr>
            <a:r>
              <a:rPr lang="cs-CZ" sz="2000" b="1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/>
              </a:rPr>
              <a:t>        17. 5. 2022 </a:t>
            </a:r>
            <a:r>
              <a:rPr lang="az-Cyrl-AZ" sz="2000" b="1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/>
              </a:rPr>
              <a:t>Ӏ</a:t>
            </a:r>
            <a:r>
              <a:rPr lang="cs-CZ" sz="2000" b="1" spc="-1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/>
              </a:rPr>
              <a:t> UTB ve Zlíně</a:t>
            </a:r>
          </a:p>
        </p:txBody>
      </p:sp>
      <p:sp>
        <p:nvSpPr>
          <p:cNvPr id="155" name="Line 3"/>
          <p:cNvSpPr/>
          <p:nvPr/>
        </p:nvSpPr>
        <p:spPr>
          <a:xfrm>
            <a:off x="4970820" y="3413143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567429" y="417790"/>
            <a:ext cx="7212228" cy="5847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800" b="1" strike="noStrike" spc="-1" dirty="0">
                <a:solidFill>
                  <a:srgbClr val="EA7500"/>
                </a:solidFill>
                <a:latin typeface="Source Sans Pro"/>
                <a:ea typeface="DejaVu Sans"/>
              </a:rPr>
              <a:t>Východiska pro nový model CŽV</a:t>
            </a:r>
            <a:endParaRPr lang="cs-CZ" sz="3800" b="0" strike="noStrike" spc="-1" dirty="0"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567428" y="1444543"/>
            <a:ext cx="8438685" cy="335242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Autofit/>
          </a:bodyPr>
          <a:lstStyle/>
          <a:p>
            <a:pPr marL="285750" indent="-285750" algn="just">
              <a:lnSpc>
                <a:spcPct val="130000"/>
              </a:lnSpc>
              <a:spcBef>
                <a:spcPts val="1060"/>
              </a:spcBef>
              <a:buFont typeface="Arial" panose="020B0604020202020204" pitchFamily="34" charset="0"/>
              <a:buChar char="•"/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Závěry Auditu č. 1/2020 zaměřeného na celoživotní vzdělávání na fakultách           v roce 2019.</a:t>
            </a:r>
          </a:p>
          <a:p>
            <a:pPr marL="285750" indent="-285750" algn="just">
              <a:lnSpc>
                <a:spcPct val="130000"/>
              </a:lnSpc>
              <a:spcBef>
                <a:spcPts val="1060"/>
              </a:spcBef>
              <a:buFont typeface="Arial" panose="020B0604020202020204" pitchFamily="34" charset="0"/>
              <a:buChar char="•"/>
            </a:pPr>
            <a:r>
              <a:rPr lang="cs-CZ" b="0" strike="noStrike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Klíčové aktivity projektu </a:t>
            </a: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</a:t>
            </a:r>
            <a:r>
              <a:rPr lang="cs-CZ" b="0" strike="noStrike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astavení strategie a pilotní ověření systému celoživotního vzdělávání na UTB ve Zlíně v rámci Fondu strategického rozvoje.</a:t>
            </a:r>
          </a:p>
          <a:p>
            <a:pPr marL="285750" indent="-285750" algn="just">
              <a:lnSpc>
                <a:spcPct val="130000"/>
              </a:lnSpc>
              <a:spcBef>
                <a:spcPts val="1060"/>
              </a:spcBef>
              <a:buFont typeface="Arial" panose="020B0604020202020204" pitchFamily="34" charset="0"/>
              <a:buChar char="•"/>
            </a:pPr>
            <a:r>
              <a:rPr lang="cs-CZ" b="0" strike="noStrike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Cíle Strategie celo</a:t>
            </a: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životního vzdělávání Univerzity Tomáše Bati ve Zlíně            na období 21+.</a:t>
            </a:r>
          </a:p>
          <a:p>
            <a:pPr marL="285750" indent="-285750" algn="just">
              <a:lnSpc>
                <a:spcPct val="130000"/>
              </a:lnSpc>
              <a:spcBef>
                <a:spcPts val="1060"/>
              </a:spcBef>
              <a:buFont typeface="Arial" panose="020B0604020202020204" pitchFamily="34" charset="0"/>
              <a:buChar char="•"/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Specifické cíle projektu podaného v rámci Národního plánu obnovy pro oblast vysokých škol.</a:t>
            </a:r>
            <a:endParaRPr lang="cs-CZ" b="0" strike="noStrike" spc="-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388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38" y="369965"/>
            <a:ext cx="9368389" cy="116955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800" b="1" spc="-1" dirty="0">
                <a:solidFill>
                  <a:srgbClr val="EA7500"/>
                </a:solidFill>
                <a:latin typeface="Source Sans Pro"/>
              </a:rPr>
              <a:t>Závěry Auditu CŽV </a:t>
            </a:r>
          </a:p>
          <a:p>
            <a:pPr>
              <a:lnSpc>
                <a:spcPct val="100000"/>
              </a:lnSpc>
            </a:pPr>
            <a:r>
              <a:rPr lang="cs-CZ" sz="3800" b="1" spc="-1" dirty="0">
                <a:solidFill>
                  <a:srgbClr val="EA7500"/>
                </a:solidFill>
                <a:latin typeface="Source Sans Pro"/>
              </a:rPr>
              <a:t>včetně komentářů součástí</a:t>
            </a:r>
            <a:endParaRPr lang="cs-CZ" sz="3800" b="0" strike="noStrike" spc="-1" dirty="0">
              <a:latin typeface="Arial"/>
            </a:endParaRPr>
          </a:p>
        </p:txBody>
      </p:sp>
      <p:sp>
        <p:nvSpPr>
          <p:cNvPr id="167" name="CustomShape 4"/>
          <p:cNvSpPr/>
          <p:nvPr/>
        </p:nvSpPr>
        <p:spPr>
          <a:xfrm>
            <a:off x="6212371" y="2748652"/>
            <a:ext cx="3838318" cy="10428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cs-CZ" b="0" strike="noStrike" spc="-1" dirty="0">
                <a:solidFill>
                  <a:schemeClr val="tx1">
                    <a:lumMod val="75000"/>
                    <a:lumOff val="25000"/>
                  </a:schemeClr>
                </a:solidFill>
                <a:ea typeface="DejaVu Sans"/>
              </a:rPr>
              <a:t>Strategie CŽV UTB na období 21+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  <a:ea typeface="DejaVu Sans"/>
              </a:rPr>
              <a:t>Revize Řádu CŽV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  <a:ea typeface="DejaVu Sans"/>
              </a:rPr>
              <a:t>Institucionalizace CŽV na UTB</a:t>
            </a:r>
          </a:p>
        </p:txBody>
      </p:sp>
      <p:sp>
        <p:nvSpPr>
          <p:cNvPr id="2" name="Šipka: doprava 1">
            <a:extLst>
              <a:ext uri="{FF2B5EF4-FFF2-40B4-BE49-F238E27FC236}">
                <a16:creationId xmlns:a16="http://schemas.microsoft.com/office/drawing/2014/main" id="{4FA5A0FD-457E-4903-AFF3-6C574C01D602}"/>
              </a:ext>
            </a:extLst>
          </p:cNvPr>
          <p:cNvSpPr/>
          <p:nvPr/>
        </p:nvSpPr>
        <p:spPr>
          <a:xfrm>
            <a:off x="5348515" y="3170080"/>
            <a:ext cx="675170" cy="327864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: se zakulacenými rohy 2">
            <a:extLst>
              <a:ext uri="{FF2B5EF4-FFF2-40B4-BE49-F238E27FC236}">
                <a16:creationId xmlns:a16="http://schemas.microsoft.com/office/drawing/2014/main" id="{45CAA77E-7F0E-4245-AB33-60EB26204A85}"/>
              </a:ext>
            </a:extLst>
          </p:cNvPr>
          <p:cNvSpPr/>
          <p:nvPr/>
        </p:nvSpPr>
        <p:spPr>
          <a:xfrm>
            <a:off x="391205" y="1696357"/>
            <a:ext cx="4768624" cy="3604228"/>
          </a:xfrm>
          <a:prstGeom prst="round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C75356D7-F10E-48F1-969E-81495D2ED4DD}"/>
              </a:ext>
            </a:extLst>
          </p:cNvPr>
          <p:cNvSpPr/>
          <p:nvPr/>
        </p:nvSpPr>
        <p:spPr>
          <a:xfrm>
            <a:off x="474435" y="1785257"/>
            <a:ext cx="5038725" cy="33234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70000"/>
              </a:lnSpc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Nepřesná definice CŽV v Řádu CŽV UTB.</a:t>
            </a:r>
          </a:p>
          <a:p>
            <a:pPr>
              <a:lnSpc>
                <a:spcPct val="170000"/>
              </a:lnSpc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Neexistence zápisů z jednání Rady CŽV. </a:t>
            </a:r>
          </a:p>
          <a:p>
            <a:pPr>
              <a:lnSpc>
                <a:spcPct val="170000"/>
              </a:lnSpc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Nejednotná forma administrace kurzů CŽV.</a:t>
            </a:r>
          </a:p>
          <a:p>
            <a:pPr>
              <a:lnSpc>
                <a:spcPct val="170000"/>
              </a:lnSpc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Nejednotný způsob evidence účastníků CŽV.</a:t>
            </a:r>
          </a:p>
          <a:p>
            <a:pPr>
              <a:lnSpc>
                <a:spcPct val="170000"/>
              </a:lnSpc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Nejednotné účetní vykazování CŽV.</a:t>
            </a:r>
          </a:p>
          <a:p>
            <a:pPr>
              <a:lnSpc>
                <a:spcPct val="170000"/>
              </a:lnSpc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Administrativní zátěž pro součásti.</a:t>
            </a:r>
          </a:p>
          <a:p>
            <a:pPr>
              <a:lnSpc>
                <a:spcPct val="170000"/>
              </a:lnSpc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Nízká motivace AP k výuce v CŽV.</a:t>
            </a:r>
          </a:p>
        </p:txBody>
      </p:sp>
      <p:sp>
        <p:nvSpPr>
          <p:cNvPr id="11" name="Šipka: doprava 10">
            <a:extLst>
              <a:ext uri="{FF2B5EF4-FFF2-40B4-BE49-F238E27FC236}">
                <a16:creationId xmlns:a16="http://schemas.microsoft.com/office/drawing/2014/main" id="{B0D42565-F3D7-4B16-AA4A-96EA458BA645}"/>
              </a:ext>
            </a:extLst>
          </p:cNvPr>
          <p:cNvSpPr/>
          <p:nvPr/>
        </p:nvSpPr>
        <p:spPr>
          <a:xfrm rot="5400000">
            <a:off x="7489371" y="4101518"/>
            <a:ext cx="675170" cy="327864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CustomShape 2">
            <a:extLst>
              <a:ext uri="{FF2B5EF4-FFF2-40B4-BE49-F238E27FC236}">
                <a16:creationId xmlns:a16="http://schemas.microsoft.com/office/drawing/2014/main" id="{015AB0EA-7B64-47B9-A428-07B594A16FD2}"/>
              </a:ext>
            </a:extLst>
          </p:cNvPr>
          <p:cNvSpPr/>
          <p:nvPr/>
        </p:nvSpPr>
        <p:spPr>
          <a:xfrm>
            <a:off x="6411069" y="4739399"/>
            <a:ext cx="3159639" cy="3693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pl-PL" sz="2400" b="1" spc="-1" dirty="0">
                <a:solidFill>
                  <a:srgbClr val="EA7500"/>
                </a:solidFill>
              </a:rPr>
              <a:t>Nový model CŽV UTB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CustomShape 2"/>
          <p:cNvSpPr/>
          <p:nvPr/>
        </p:nvSpPr>
        <p:spPr>
          <a:xfrm>
            <a:off x="566639" y="504000"/>
            <a:ext cx="7176731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pl-PL" sz="3600" b="1" spc="-1" dirty="0">
                <a:solidFill>
                  <a:srgbClr val="EA7500"/>
                </a:solidFill>
                <a:latin typeface="Source Sans Pro"/>
              </a:rPr>
              <a:t>Nový model CŽV UTB</a:t>
            </a:r>
          </a:p>
        </p:txBody>
      </p:sp>
      <p:sp>
        <p:nvSpPr>
          <p:cNvPr id="170" name="CustomShape 3"/>
          <p:cNvSpPr/>
          <p:nvPr/>
        </p:nvSpPr>
        <p:spPr>
          <a:xfrm>
            <a:off x="566639" y="1214793"/>
            <a:ext cx="9005543" cy="428373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30000"/>
              </a:lnSpc>
            </a:pPr>
            <a:r>
              <a:rPr lang="cs-CZ" b="1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Nastavení motivujícího vnitřního legislativního prostředí včetně jednotného ekonomického modelu:</a:t>
            </a:r>
          </a:p>
          <a:p>
            <a:pPr marL="285750" indent="-285750">
              <a:lnSpc>
                <a:spcPct val="130000"/>
              </a:lnSpc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aktualizace Řádu CŽV UTB, </a:t>
            </a:r>
          </a:p>
          <a:p>
            <a:pPr marL="285750" indent="-285750">
              <a:lnSpc>
                <a:spcPct val="130000"/>
              </a:lnSpc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nový ekonomický model,</a:t>
            </a:r>
          </a:p>
          <a:p>
            <a:pPr marL="285750" indent="-285750">
              <a:lnSpc>
                <a:spcPct val="130000"/>
              </a:lnSpc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příprava AP na roli lektorů vzdělávání dospělých, </a:t>
            </a:r>
          </a:p>
          <a:p>
            <a:pPr marL="285750" indent="-285750">
              <a:lnSpc>
                <a:spcPct val="130000"/>
              </a:lnSpc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jmenování Rady CŽV (monitoring CŽV a evaluace kvality),</a:t>
            </a:r>
          </a:p>
          <a:p>
            <a:pPr marL="285750" indent="-285750">
              <a:lnSpc>
                <a:spcPct val="130000"/>
              </a:lnSpc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zřízení </a:t>
            </a:r>
            <a:r>
              <a:rPr lang="cs-CZ" b="1" spc="-1" dirty="0">
                <a:solidFill>
                  <a:schemeClr val="accent6">
                    <a:lumMod val="75000"/>
                  </a:schemeClr>
                </a:solidFill>
              </a:rPr>
              <a:t>Institutu CŽV </a:t>
            </a: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koordinátora CŽV. </a:t>
            </a:r>
          </a:p>
          <a:p>
            <a:pPr>
              <a:lnSpc>
                <a:spcPct val="130000"/>
              </a:lnSpc>
              <a:buClr>
                <a:schemeClr val="accent6">
                  <a:lumMod val="75000"/>
                </a:schemeClr>
              </a:buClr>
            </a:pPr>
            <a:endParaRPr lang="cs-CZ" b="1" strike="noStrike" spc="-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30000"/>
              </a:lnSpc>
            </a:pPr>
            <a:r>
              <a:rPr lang="cs-CZ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Využití informačních systémů UTB pro CŽV</a:t>
            </a:r>
          </a:p>
          <a:p>
            <a:pPr marL="285750" indent="-285750">
              <a:lnSpc>
                <a:spcPct val="130000"/>
              </a:lnSpc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trike="noStrike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IS/STAG pro evidenci kurzů a účastníků v případě kurzů nad 50 hod., </a:t>
            </a:r>
          </a:p>
          <a:p>
            <a:pPr marL="285750" indent="-285750">
              <a:lnSpc>
                <a:spcPct val="130000"/>
              </a:lnSpc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nový modul pro evidenci ostatních kurzů CŽV včetně U3V.</a:t>
            </a:r>
            <a:endParaRPr lang="cs-CZ" strike="noStrike" spc="-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30000"/>
              </a:lnSpc>
            </a:pPr>
            <a:endParaRPr lang="cs-CZ" b="0" strike="noStrike" spc="-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CustomShape 3"/>
          <p:cNvSpPr/>
          <p:nvPr/>
        </p:nvSpPr>
        <p:spPr>
          <a:xfrm>
            <a:off x="566639" y="1233554"/>
            <a:ext cx="9005543" cy="428373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30000"/>
              </a:lnSpc>
            </a:pPr>
            <a:r>
              <a:rPr lang="cs-CZ" b="1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Vytvoření celouniverzitního systému nabídky a marketingu CŽV</a:t>
            </a:r>
          </a:p>
          <a:p>
            <a:pPr marL="285750" indent="-285750">
              <a:lnSpc>
                <a:spcPct val="130000"/>
              </a:lnSpc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b="1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Zvýšení </a:t>
            </a:r>
            <a:r>
              <a:rPr lang="cs-CZ" b="1" spc="-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vizibility</a:t>
            </a: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webová stránka CŽV s komplexní nabídkou kurzů a programů jako hlavní informační platforma (</a:t>
            </a:r>
            <a:r>
              <a:rPr lang="cs-CZ" spc="-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prolinky</a:t>
            </a: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na CŽV na fakultách).</a:t>
            </a:r>
          </a:p>
          <a:p>
            <a:pPr marL="285750" indent="-285750">
              <a:lnSpc>
                <a:spcPct val="130000"/>
              </a:lnSpc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b="1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Spolupráce s CVP 4.0</a:t>
            </a: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systematický marketing včetně prezentace na sociálních a profesních sítích.</a:t>
            </a:r>
          </a:p>
          <a:p>
            <a:pPr marL="285750" indent="-285750">
              <a:lnSpc>
                <a:spcPct val="130000"/>
              </a:lnSpc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b="1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Sjednocení certifikace</a:t>
            </a: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jednotná podoba osvědčení o absolvování CŽV.</a:t>
            </a:r>
          </a:p>
          <a:p>
            <a:pPr>
              <a:lnSpc>
                <a:spcPct val="130000"/>
              </a:lnSpc>
            </a:pPr>
            <a:endParaRPr lang="cs-CZ" spc="-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30000"/>
              </a:lnSpc>
            </a:pPr>
            <a:r>
              <a:rPr lang="cs-CZ" b="1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Vybudování digitální platformy pro CŽV</a:t>
            </a:r>
          </a:p>
          <a:p>
            <a:pPr marL="285750" indent="-285750">
              <a:lnSpc>
                <a:spcPct val="130000"/>
              </a:lnSpc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podpora informálního učení napříč celou UTB,</a:t>
            </a:r>
          </a:p>
          <a:p>
            <a:pPr marL="285750" indent="-285750">
              <a:lnSpc>
                <a:spcPct val="130000"/>
              </a:lnSpc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spolupráce s Digitálním centrem Fénix,</a:t>
            </a:r>
          </a:p>
          <a:p>
            <a:pPr marL="285750" indent="-285750">
              <a:lnSpc>
                <a:spcPct val="130000"/>
              </a:lnSpc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digitalizace kurzů CŽV.</a:t>
            </a:r>
          </a:p>
          <a:p>
            <a:pPr>
              <a:lnSpc>
                <a:spcPct val="130000"/>
              </a:lnSpc>
            </a:pPr>
            <a:endParaRPr lang="cs-CZ" b="1" spc="-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ustomShape 2">
            <a:extLst>
              <a:ext uri="{FF2B5EF4-FFF2-40B4-BE49-F238E27FC236}">
                <a16:creationId xmlns:a16="http://schemas.microsoft.com/office/drawing/2014/main" id="{4DEC46B2-A8C1-4358-A784-C56DEC17BB35}"/>
              </a:ext>
            </a:extLst>
          </p:cNvPr>
          <p:cNvSpPr/>
          <p:nvPr/>
        </p:nvSpPr>
        <p:spPr>
          <a:xfrm>
            <a:off x="566639" y="504000"/>
            <a:ext cx="7176731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pl-PL" sz="3600" b="1" spc="-1" dirty="0">
                <a:solidFill>
                  <a:srgbClr val="EA7500"/>
                </a:solidFill>
                <a:latin typeface="Source Sans Pro"/>
              </a:rPr>
              <a:t>Nový model CŽV UTB</a:t>
            </a:r>
          </a:p>
        </p:txBody>
      </p:sp>
    </p:spTree>
    <p:extLst>
      <p:ext uri="{BB962C8B-B14F-4D97-AF65-F5344CB8AC3E}">
        <p14:creationId xmlns:p14="http://schemas.microsoft.com/office/powerpoint/2010/main" val="230200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CustomShape 3"/>
          <p:cNvSpPr/>
          <p:nvPr/>
        </p:nvSpPr>
        <p:spPr>
          <a:xfrm>
            <a:off x="566639" y="1243822"/>
            <a:ext cx="9005543" cy="464383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30000"/>
              </a:lnSpc>
            </a:pPr>
            <a:r>
              <a:rPr lang="cs-CZ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Systematizace a rozšiřování nabídky CŽV </a:t>
            </a:r>
          </a:p>
          <a:p>
            <a:pPr marL="285750" indent="-285750">
              <a:lnSpc>
                <a:spcPct val="130000"/>
              </a:lnSpc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příprava nových a inovace současných kurzů CŽV,</a:t>
            </a:r>
          </a:p>
          <a:p>
            <a:pPr marL="285750" indent="-285750">
              <a:lnSpc>
                <a:spcPct val="130000"/>
              </a:lnSpc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zaměření na tzv. </a:t>
            </a:r>
            <a:r>
              <a:rPr lang="cs-CZ" spc="-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upskillingové</a:t>
            </a: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cs-CZ" spc="-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reskillingové</a:t>
            </a: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kurzy (v souladu s aktivitami projektů v NPO a FSR),</a:t>
            </a:r>
          </a:p>
          <a:p>
            <a:pPr marL="285750" indent="-285750">
              <a:lnSpc>
                <a:spcPct val="130000"/>
              </a:lnSpc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modularizace kurzů a mikrokredity (v souladu s aktivitami projektu NPO),</a:t>
            </a:r>
          </a:p>
          <a:p>
            <a:pPr marL="285750" indent="-285750">
              <a:lnSpc>
                <a:spcPct val="130000"/>
              </a:lnSpc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rozvoj U3V.</a:t>
            </a:r>
          </a:p>
          <a:p>
            <a:pPr>
              <a:lnSpc>
                <a:spcPct val="130000"/>
              </a:lnSpc>
            </a:pPr>
            <a:endParaRPr lang="cs-CZ" b="1" spc="-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30000"/>
              </a:lnSpc>
            </a:pPr>
            <a:r>
              <a:rPr lang="cs-CZ" b="1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Budování sítí strategické spolupráce v oblasti CŽV</a:t>
            </a:r>
          </a:p>
          <a:p>
            <a:pPr marL="285750" indent="-285750">
              <a:lnSpc>
                <a:spcPct val="130000"/>
              </a:lnSpc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spolupráce na rozvoji Centra vzdělávání pro Průmysl 4.0, z. </a:t>
            </a:r>
            <a:r>
              <a:rPr lang="cs-CZ" spc="-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ú.</a:t>
            </a: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</a:p>
          <a:p>
            <a:pPr marL="285750" indent="-285750">
              <a:lnSpc>
                <a:spcPct val="130000"/>
              </a:lnSpc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spolupráce s dalšími institucemi v oblasti CŽV na regionální, národní a mezinárodní úrovni.</a:t>
            </a:r>
          </a:p>
          <a:p>
            <a:pPr>
              <a:lnSpc>
                <a:spcPct val="130000"/>
              </a:lnSpc>
            </a:pPr>
            <a:endParaRPr lang="cs-CZ" b="1" spc="-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30000"/>
              </a:lnSpc>
            </a:pPr>
            <a:endParaRPr lang="cs-CZ" b="1" strike="noStrike" spc="-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ustomShape 2">
            <a:extLst>
              <a:ext uri="{FF2B5EF4-FFF2-40B4-BE49-F238E27FC236}">
                <a16:creationId xmlns:a16="http://schemas.microsoft.com/office/drawing/2014/main" id="{00EB1088-29DC-4A52-BF34-F66FA06B6D68}"/>
              </a:ext>
            </a:extLst>
          </p:cNvPr>
          <p:cNvSpPr/>
          <p:nvPr/>
        </p:nvSpPr>
        <p:spPr>
          <a:xfrm>
            <a:off x="566639" y="504000"/>
            <a:ext cx="7176731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pl-PL" sz="3600" b="1" spc="-1" dirty="0">
                <a:solidFill>
                  <a:srgbClr val="EA7500"/>
                </a:solidFill>
                <a:latin typeface="Source Sans Pro"/>
              </a:rPr>
              <a:t>Nový model CŽV UTB</a:t>
            </a:r>
          </a:p>
        </p:txBody>
      </p:sp>
    </p:spTree>
    <p:extLst>
      <p:ext uri="{BB962C8B-B14F-4D97-AF65-F5344CB8AC3E}">
        <p14:creationId xmlns:p14="http://schemas.microsoft.com/office/powerpoint/2010/main" val="1461750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CustomShape 3"/>
          <p:cNvSpPr/>
          <p:nvPr/>
        </p:nvSpPr>
        <p:spPr>
          <a:xfrm>
            <a:off x="566639" y="1243822"/>
            <a:ext cx="9317590" cy="28433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30000"/>
              </a:lnSpc>
            </a:pPr>
            <a:r>
              <a:rPr lang="cs-CZ" b="1" strike="noStrike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Aktuálně probíhají tyto aktivity:</a:t>
            </a:r>
          </a:p>
          <a:p>
            <a:pPr marL="285750" indent="-285750">
              <a:lnSpc>
                <a:spcPct val="130000"/>
              </a:lnSpc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příprava návrhu revize Řádu CŽV UTB,</a:t>
            </a:r>
          </a:p>
          <a:p>
            <a:pPr marL="285750" indent="-285750">
              <a:lnSpc>
                <a:spcPct val="130000"/>
              </a:lnSpc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příprava návrhu nového </a:t>
            </a:r>
            <a:r>
              <a:rPr lang="cs-CZ" spc="-1">
                <a:solidFill>
                  <a:schemeClr val="tx1">
                    <a:lumMod val="75000"/>
                    <a:lumOff val="25000"/>
                  </a:schemeClr>
                </a:solidFill>
              </a:rPr>
              <a:t>ekonomického modelu,</a:t>
            </a:r>
            <a:endParaRPr lang="cs-CZ" spc="-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lnSpc>
                <a:spcPct val="130000"/>
              </a:lnSpc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příprava webové stránky Institutu CŽV,</a:t>
            </a:r>
          </a:p>
          <a:p>
            <a:pPr marL="285750" indent="-285750">
              <a:lnSpc>
                <a:spcPct val="130000"/>
              </a:lnSpc>
              <a:buClr>
                <a:schemeClr val="accent6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pc="-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zpracování nabídkových listů kurzů CŽV pro jejich prezentaci ve spolupráci s CVP4.0.</a:t>
            </a:r>
          </a:p>
          <a:p>
            <a:pPr>
              <a:lnSpc>
                <a:spcPct val="130000"/>
              </a:lnSpc>
            </a:pPr>
            <a:endParaRPr lang="cs-CZ" b="1" spc="-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30000"/>
              </a:lnSpc>
            </a:pPr>
            <a:endParaRPr lang="cs-CZ" b="1" spc="-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30000"/>
              </a:lnSpc>
            </a:pPr>
            <a:endParaRPr lang="cs-CZ" b="1" strike="noStrike" spc="-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ustomShape 2">
            <a:extLst>
              <a:ext uri="{FF2B5EF4-FFF2-40B4-BE49-F238E27FC236}">
                <a16:creationId xmlns:a16="http://schemas.microsoft.com/office/drawing/2014/main" id="{00EB1088-29DC-4A52-BF34-F66FA06B6D68}"/>
              </a:ext>
            </a:extLst>
          </p:cNvPr>
          <p:cNvSpPr/>
          <p:nvPr/>
        </p:nvSpPr>
        <p:spPr>
          <a:xfrm>
            <a:off x="566639" y="504000"/>
            <a:ext cx="7176731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pl-PL" sz="3600" b="1" spc="-1" dirty="0">
                <a:solidFill>
                  <a:srgbClr val="EA7500"/>
                </a:solidFill>
                <a:latin typeface="Source Sans Pro"/>
              </a:rPr>
              <a:t>Nový model CŽV UTB</a:t>
            </a:r>
          </a:p>
        </p:txBody>
      </p:sp>
    </p:spTree>
    <p:extLst>
      <p:ext uri="{BB962C8B-B14F-4D97-AF65-F5344CB8AC3E}">
        <p14:creationId xmlns:p14="http://schemas.microsoft.com/office/powerpoint/2010/main" val="2435966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3506229" y="2665183"/>
            <a:ext cx="4247280" cy="4924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 dirty="0">
                <a:solidFill>
                  <a:srgbClr val="EA7500"/>
                </a:solidFill>
                <a:latin typeface="Source Sans Pro"/>
                <a:ea typeface="DejaVu Sans"/>
              </a:rPr>
              <a:t>Děkuji za pozornost</a:t>
            </a:r>
            <a:endParaRPr lang="cs-CZ" sz="3200" b="1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451</TotalTime>
  <Words>445</Words>
  <Application>Microsoft Office PowerPoint</Application>
  <PresentationFormat>Vlastní</PresentationFormat>
  <Paragraphs>60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4</vt:i4>
      </vt:variant>
      <vt:variant>
        <vt:lpstr>Nadpisy snímků</vt:lpstr>
      </vt:variant>
      <vt:variant>
        <vt:i4>8</vt:i4>
      </vt:variant>
    </vt:vector>
  </HeadingPairs>
  <TitlesOfParts>
    <vt:vector size="17" baseType="lpstr">
      <vt:lpstr>Arial</vt:lpstr>
      <vt:lpstr>DejaVu Sans</vt:lpstr>
      <vt:lpstr>Source Sans Pro</vt:lpstr>
      <vt:lpstr>Symbol</vt:lpstr>
      <vt:lpstr>Wingdings</vt:lpstr>
      <vt:lpstr>Office Theme</vt:lpstr>
      <vt:lpstr>Office Theme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Martina Němcová</dc:creator>
  <dc:description/>
  <cp:lastModifiedBy>Vladimír Sedlařík</cp:lastModifiedBy>
  <cp:revision>54</cp:revision>
  <dcterms:created xsi:type="dcterms:W3CDTF">2019-09-03T10:06:13Z</dcterms:created>
  <dcterms:modified xsi:type="dcterms:W3CDTF">2022-05-17T10:09:54Z</dcterms:modified>
  <dc:language>cs-CZ</dc:language>
</cp:coreProperties>
</file>