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408" r:id="rId5"/>
    <p:sldId id="404" r:id="rId6"/>
  </p:sldIdLst>
  <p:sldSz cx="9144000" cy="6858000" type="screen4x3"/>
  <p:notesSz cx="6799263" cy="99298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1"/>
    <a:srgbClr val="993300"/>
    <a:srgbClr val="FF6600"/>
    <a:srgbClr val="FF1A0A"/>
    <a:srgbClr val="D0D0CE"/>
    <a:srgbClr val="58A8EA"/>
    <a:srgbClr val="7CCE7C"/>
    <a:srgbClr val="79B395"/>
    <a:srgbClr val="FFC58B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2" autoAdjust="0"/>
    <p:restoredTop sz="87870" autoAdjust="0"/>
  </p:normalViewPr>
  <p:slideViewPr>
    <p:cSldViewPr>
      <p:cViewPr varScale="1">
        <p:scale>
          <a:sx n="75" d="100"/>
          <a:sy n="75" d="100"/>
        </p:scale>
        <p:origin x="3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 uchazečů k 23.4.2019</c:v>
                </c:pt>
              </c:strCache>
            </c:strRef>
          </c:tx>
          <c:spPr>
            <a:effectLst>
              <a:softEdge rad="25400"/>
            </a:effectLst>
            <a:scene3d>
              <a:camera prst="orthographicFront"/>
              <a:lightRig rig="threePt" dir="t"/>
            </a:scene3d>
            <a:sp3d prstMaterial="plastic">
              <a:bevelT w="38100"/>
            </a:sp3d>
          </c:spPr>
          <c:dPt>
            <c:idx val="0"/>
            <c:bubble3D val="0"/>
            <c:spPr>
              <a:solidFill>
                <a:srgbClr val="00B0F0"/>
              </a:solidFill>
              <a:ln>
                <a:solidFill>
                  <a:schemeClr val="accent1"/>
                </a:solidFill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1-3468-43C1-8293-A9A12A2BB86E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3-3468-43C1-8293-A9A12A2BB86E}"/>
              </c:ext>
            </c:extLst>
          </c:dPt>
          <c:dPt>
            <c:idx val="2"/>
            <c:bubble3D val="0"/>
            <c:spPr>
              <a:solidFill>
                <a:srgbClr val="99330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5-3468-43C1-8293-A9A12A2BB86E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7-3468-43C1-8293-A9A12A2BB86E}"/>
              </c:ext>
            </c:extLst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9-3468-43C1-8293-A9A12A2BB86E}"/>
              </c:ext>
            </c:extLst>
          </c:dPt>
          <c:dPt>
            <c:idx val="5"/>
            <c:bubble3D val="0"/>
            <c:spPr>
              <a:solidFill>
                <a:srgbClr val="92D05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B-3468-43C1-8293-A9A12A2BB86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List1!$A$2:$A$7</c:f>
              <c:strCache>
                <c:ptCount val="6"/>
                <c:pt idx="0">
                  <c:v>FaME</c:v>
                </c:pt>
                <c:pt idx="1">
                  <c:v>FMK</c:v>
                </c:pt>
                <c:pt idx="2">
                  <c:v>FHS</c:v>
                </c:pt>
                <c:pt idx="3">
                  <c:v>FAI</c:v>
                </c:pt>
                <c:pt idx="4">
                  <c:v>FT</c:v>
                </c:pt>
                <c:pt idx="5">
                  <c:v>FLKŘ</c:v>
                </c:pt>
              </c:strCache>
            </c:strRef>
          </c:cat>
          <c:val>
            <c:numRef>
              <c:f>List1!$B$2:$B$7</c:f>
              <c:numCache>
                <c:formatCode>General</c:formatCode>
                <c:ptCount val="6"/>
                <c:pt idx="0">
                  <c:v>1224</c:v>
                </c:pt>
                <c:pt idx="1">
                  <c:v>454</c:v>
                </c:pt>
                <c:pt idx="2">
                  <c:v>829</c:v>
                </c:pt>
                <c:pt idx="3">
                  <c:v>1082</c:v>
                </c:pt>
                <c:pt idx="4">
                  <c:v>1067</c:v>
                </c:pt>
                <c:pt idx="5">
                  <c:v>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468-43C1-8293-A9A12A2BB86E}"/>
            </c:ext>
          </c:extLst>
        </c:ser>
        <c:dLbls>
          <c:dLblPos val="ctr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0"/>
            <a:ext cx="2946833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810" y="0"/>
            <a:ext cx="2946832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31183"/>
            <a:ext cx="2946833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810" y="9431183"/>
            <a:ext cx="2946832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0"/>
            <a:ext cx="2946833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10" y="0"/>
            <a:ext cx="2946832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13" y="4716387"/>
            <a:ext cx="5438438" cy="446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31183"/>
            <a:ext cx="2946833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10" y="9431183"/>
            <a:ext cx="2946832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42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304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9144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34150"/>
            <a:ext cx="352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524625"/>
            <a:ext cx="8604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Počet zapsaných studentů v AR 2020/2021 - probíhá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9512" y="908720"/>
            <a:ext cx="8720137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000" dirty="0" smtClean="0">
              <a:latin typeface="+mn-lt"/>
            </a:endParaRP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1539378215"/>
              </p:ext>
            </p:extLst>
          </p:nvPr>
        </p:nvGraphicFramePr>
        <p:xfrm>
          <a:off x="179512" y="1196752"/>
          <a:ext cx="327585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5580608" y="6578386"/>
            <a:ext cx="3408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smtClean="0">
                <a:solidFill>
                  <a:srgbClr val="46505A"/>
                </a:solidFill>
              </a:rPr>
              <a:t>Pozn.: data za rok 2020 platná ke dni </a:t>
            </a:r>
            <a:r>
              <a:rPr lang="cs-CZ" sz="1100" dirty="0" smtClean="0">
                <a:solidFill>
                  <a:srgbClr val="46505A"/>
                </a:solidFill>
              </a:rPr>
              <a:t>20</a:t>
            </a:r>
            <a:r>
              <a:rPr lang="cs-CZ" sz="1100" dirty="0" smtClean="0">
                <a:solidFill>
                  <a:srgbClr val="46505A"/>
                </a:solidFill>
              </a:rPr>
              <a:t>. </a:t>
            </a:r>
            <a:r>
              <a:rPr lang="cs-CZ" sz="1100" dirty="0" smtClean="0">
                <a:solidFill>
                  <a:srgbClr val="46505A"/>
                </a:solidFill>
              </a:rPr>
              <a:t>říjnu 2020</a:t>
            </a:r>
            <a:endParaRPr lang="cs-CZ" sz="1100" dirty="0">
              <a:solidFill>
                <a:srgbClr val="46505A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960942"/>
              </p:ext>
            </p:extLst>
          </p:nvPr>
        </p:nvGraphicFramePr>
        <p:xfrm>
          <a:off x="3737698" y="2636861"/>
          <a:ext cx="5161951" cy="3798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56">
                  <a:extLst>
                    <a:ext uri="{9D8B030D-6E8A-4147-A177-3AD203B41FA5}">
                      <a16:colId xmlns:a16="http://schemas.microsoft.com/office/drawing/2014/main" val="3637290292"/>
                    </a:ext>
                  </a:extLst>
                </a:gridCol>
                <a:gridCol w="756196">
                  <a:extLst>
                    <a:ext uri="{9D8B030D-6E8A-4147-A177-3AD203B41FA5}">
                      <a16:colId xmlns:a16="http://schemas.microsoft.com/office/drawing/2014/main" val="3011138196"/>
                    </a:ext>
                  </a:extLst>
                </a:gridCol>
                <a:gridCol w="911424">
                  <a:extLst>
                    <a:ext uri="{9D8B030D-6E8A-4147-A177-3AD203B41FA5}">
                      <a16:colId xmlns:a16="http://schemas.microsoft.com/office/drawing/2014/main" val="1726645358"/>
                    </a:ext>
                  </a:extLst>
                </a:gridCol>
                <a:gridCol w="809225">
                  <a:extLst>
                    <a:ext uri="{9D8B030D-6E8A-4147-A177-3AD203B41FA5}">
                      <a16:colId xmlns:a16="http://schemas.microsoft.com/office/drawing/2014/main" val="4079535907"/>
                    </a:ext>
                  </a:extLst>
                </a:gridCol>
                <a:gridCol w="860325">
                  <a:extLst>
                    <a:ext uri="{9D8B030D-6E8A-4147-A177-3AD203B41FA5}">
                      <a16:colId xmlns:a16="http://schemas.microsoft.com/office/drawing/2014/main" val="1230121594"/>
                    </a:ext>
                  </a:extLst>
                </a:gridCol>
                <a:gridCol w="860325">
                  <a:extLst>
                    <a:ext uri="{9D8B030D-6E8A-4147-A177-3AD203B41FA5}">
                      <a16:colId xmlns:a16="http://schemas.microsoft.com/office/drawing/2014/main" val="2446097735"/>
                    </a:ext>
                  </a:extLst>
                </a:gridCol>
              </a:tblGrid>
              <a:tr h="422028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součást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Bc.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Mgr.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Ph.D.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celkem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i="1" dirty="0" smtClean="0">
                          <a:solidFill>
                            <a:schemeClr val="tx1"/>
                          </a:solidFill>
                        </a:rPr>
                        <a:t>Změna</a:t>
                      </a:r>
                      <a:endParaRPr lang="cs-CZ" sz="140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570458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1082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/>
                        <a:t>+297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579394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568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551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/>
                        <a:t>+201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585798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FHS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639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829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>
                          <a:solidFill>
                            <a:schemeClr val="tx1"/>
                          </a:solidFill>
                        </a:rPr>
                        <a:t>-59</a:t>
                      </a:r>
                      <a:endParaRPr lang="cs-CZ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649507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528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734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/>
                        <a:t>+53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886595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243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195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454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/>
                        <a:t>+2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393895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771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1067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/>
                        <a:t>+11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613668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UNI-CPS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/>
                        <a:t>-1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42194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b="1" dirty="0" smtClean="0"/>
                        <a:t>Celkem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3 474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1 714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213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5</a:t>
                      </a:r>
                      <a:r>
                        <a:rPr lang="cs-CZ" b="1" baseline="0" dirty="0" smtClean="0"/>
                        <a:t> 401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i="1" dirty="0" smtClean="0"/>
                        <a:t>+506</a:t>
                      </a:r>
                      <a:endParaRPr lang="cs-CZ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371773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062374"/>
              </p:ext>
            </p:extLst>
          </p:nvPr>
        </p:nvGraphicFramePr>
        <p:xfrm>
          <a:off x="3289851" y="1052736"/>
          <a:ext cx="5395755" cy="629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845">
                  <a:extLst>
                    <a:ext uri="{9D8B030D-6E8A-4147-A177-3AD203B41FA5}">
                      <a16:colId xmlns:a16="http://schemas.microsoft.com/office/drawing/2014/main" val="4048327811"/>
                    </a:ext>
                  </a:extLst>
                </a:gridCol>
                <a:gridCol w="901782">
                  <a:extLst>
                    <a:ext uri="{9D8B030D-6E8A-4147-A177-3AD203B41FA5}">
                      <a16:colId xmlns:a16="http://schemas.microsoft.com/office/drawing/2014/main" val="1292565380"/>
                    </a:ext>
                  </a:extLst>
                </a:gridCol>
                <a:gridCol w="901782">
                  <a:extLst>
                    <a:ext uri="{9D8B030D-6E8A-4147-A177-3AD203B41FA5}">
                      <a16:colId xmlns:a16="http://schemas.microsoft.com/office/drawing/2014/main" val="2644232474"/>
                    </a:ext>
                  </a:extLst>
                </a:gridCol>
                <a:gridCol w="901782">
                  <a:extLst>
                    <a:ext uri="{9D8B030D-6E8A-4147-A177-3AD203B41FA5}">
                      <a16:colId xmlns:a16="http://schemas.microsoft.com/office/drawing/2014/main" val="559688768"/>
                    </a:ext>
                  </a:extLst>
                </a:gridCol>
                <a:gridCol w="901782">
                  <a:extLst>
                    <a:ext uri="{9D8B030D-6E8A-4147-A177-3AD203B41FA5}">
                      <a16:colId xmlns:a16="http://schemas.microsoft.com/office/drawing/2014/main" val="4240098255"/>
                    </a:ext>
                  </a:extLst>
                </a:gridCol>
                <a:gridCol w="901782">
                  <a:extLst>
                    <a:ext uri="{9D8B030D-6E8A-4147-A177-3AD203B41FA5}">
                      <a16:colId xmlns:a16="http://schemas.microsoft.com/office/drawing/2014/main" val="1831590370"/>
                    </a:ext>
                  </a:extLst>
                </a:gridCol>
              </a:tblGrid>
              <a:tr h="379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</a:t>
                      </a: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2020/2021</a:t>
                      </a:r>
                      <a:endParaRPr lang="cs-CZ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</a:t>
                      </a: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2020/2021</a:t>
                      </a:r>
                      <a:endParaRPr lang="cs-CZ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</a:t>
                      </a: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2019/2020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</a:t>
                      </a: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2019/2020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</a:t>
                      </a:r>
                      <a:r>
                        <a:rPr lang="cs-CZ" sz="12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2018/2019</a:t>
                      </a:r>
                      <a:endParaRPr lang="cs-CZ" sz="14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</a:t>
                      </a:r>
                      <a:r>
                        <a:rPr lang="cs-CZ" sz="12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2018/2019</a:t>
                      </a:r>
                      <a:endParaRPr lang="cs-CZ" sz="14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3592876"/>
                  </a:ext>
                </a:extLst>
              </a:tr>
              <a:tr h="2495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847</a:t>
                      </a:r>
                      <a:endParaRPr lang="cs-CZ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401</a:t>
                      </a:r>
                      <a:endParaRPr lang="cs-CZ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10 871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4 895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7 302</a:t>
                      </a:r>
                      <a:endParaRPr lang="cs-CZ" sz="14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4 280</a:t>
                      </a:r>
                      <a:endParaRPr lang="cs-CZ" sz="14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773653"/>
                  </a:ext>
                </a:extLst>
              </a:tr>
            </a:tbl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3912366" y="1824652"/>
            <a:ext cx="50122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Meziroční počet přihlášek je totožný</a:t>
            </a:r>
          </a:p>
          <a:p>
            <a:r>
              <a:rPr lang="cs-CZ" sz="1400" dirty="0" smtClean="0"/>
              <a:t>Meziroční nárůst zapsaných studentů o </a:t>
            </a:r>
            <a:r>
              <a:rPr lang="cs-CZ" sz="1400" dirty="0" smtClean="0"/>
              <a:t>10 </a:t>
            </a:r>
            <a:r>
              <a:rPr lang="cs-CZ" sz="1400" dirty="0" smtClean="0"/>
              <a:t>%</a:t>
            </a:r>
            <a:endParaRPr lang="cs-CZ" sz="1400" dirty="0"/>
          </a:p>
          <a:p>
            <a:endParaRPr lang="cs-CZ" sz="16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107505" y="5762436"/>
            <a:ext cx="3347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a</a:t>
            </a:r>
            <a:r>
              <a:rPr lang="cs-CZ" sz="1600" dirty="0" smtClean="0"/>
              <a:t>ktuálně studuje 9 </a:t>
            </a:r>
            <a:r>
              <a:rPr lang="cs-CZ" sz="1600" dirty="0" smtClean="0"/>
              <a:t>766</a:t>
            </a:r>
            <a:r>
              <a:rPr lang="cs-CZ" sz="1600" dirty="0" smtClean="0"/>
              <a:t> </a:t>
            </a:r>
            <a:r>
              <a:rPr lang="cs-CZ" sz="1600" dirty="0" smtClean="0"/>
              <a:t>studentů</a:t>
            </a:r>
          </a:p>
          <a:p>
            <a:r>
              <a:rPr lang="cs-CZ" sz="1600" dirty="0"/>
              <a:t>v</a:t>
            </a:r>
            <a:r>
              <a:rPr lang="cs-CZ" sz="1600" dirty="0" smtClean="0"/>
              <a:t> 1. ročnících je 4 </a:t>
            </a:r>
            <a:r>
              <a:rPr lang="cs-CZ" sz="1600" dirty="0" smtClean="0"/>
              <a:t>669</a:t>
            </a:r>
            <a:r>
              <a:rPr lang="cs-CZ" sz="1600" dirty="0" smtClean="0"/>
              <a:t> </a:t>
            </a:r>
            <a:r>
              <a:rPr lang="cs-CZ" sz="1600" dirty="0" smtClean="0"/>
              <a:t>studujících 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723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Statistika 2020/2021</a:t>
            </a:r>
            <a:endParaRPr lang="cs-CZ" sz="24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618606"/>
              </p:ext>
            </p:extLst>
          </p:nvPr>
        </p:nvGraphicFramePr>
        <p:xfrm>
          <a:off x="179512" y="1268760"/>
          <a:ext cx="8713792" cy="3119336"/>
        </p:xfrm>
        <a:graphic>
          <a:graphicData uri="http://schemas.openxmlformats.org/drawingml/2006/table">
            <a:tbl>
              <a:tblPr firstRow="1" bandRow="1"/>
              <a:tblGrid>
                <a:gridCol w="717034">
                  <a:extLst>
                    <a:ext uri="{9D8B030D-6E8A-4147-A177-3AD203B41FA5}">
                      <a16:colId xmlns:a16="http://schemas.microsoft.com/office/drawing/2014/main" val="339877421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28880178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3304175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746484418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23564393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309814335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933667070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388231047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839672748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75871958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472800975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01750164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84846824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170864931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4221533930"/>
                    </a:ext>
                  </a:extLst>
                </a:gridCol>
              </a:tblGrid>
              <a:tr h="35504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115" marR="9115" marT="9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FaME</a:t>
                      </a:r>
                      <a:endParaRPr lang="cs-CZ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FMK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FHS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FLKŘ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UTB - REK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407471"/>
                  </a:ext>
                </a:extLst>
              </a:tr>
              <a:tr h="43271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585747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Bakalářské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1259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771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1485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568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1247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243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1221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725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1643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639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528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790878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Magisterské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553093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Navazující Magisterské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332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254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1 033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551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320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75148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Doktorské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315182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1067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2657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1224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1661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1082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2087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829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734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159070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580608" y="6578386"/>
            <a:ext cx="33297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smtClean="0">
                <a:solidFill>
                  <a:srgbClr val="46505A"/>
                </a:solidFill>
              </a:rPr>
              <a:t>Pozn.: data za rok 2020 platná ke dni </a:t>
            </a:r>
            <a:r>
              <a:rPr lang="cs-CZ" sz="1100" dirty="0">
                <a:solidFill>
                  <a:srgbClr val="46505A"/>
                </a:solidFill>
              </a:rPr>
              <a:t>9</a:t>
            </a:r>
            <a:r>
              <a:rPr lang="cs-CZ" sz="1100" dirty="0" smtClean="0">
                <a:solidFill>
                  <a:srgbClr val="46505A"/>
                </a:solidFill>
              </a:rPr>
              <a:t>. říjnu 2020</a:t>
            </a:r>
            <a:endParaRPr lang="cs-CZ" sz="1100" dirty="0">
              <a:solidFill>
                <a:srgbClr val="4650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20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3" ma:contentTypeDescription="Vytvoří nový dokument" ma:contentTypeScope="" ma:versionID="55c15fa6efdae6bfe4d70c2a8c93d53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27713fb3ca553085f77d886b6af86e57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335239-DC7F-4F5E-9A0B-AC6C1EA0A31F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elements/1.1/"/>
    <ds:schemaRef ds:uri="http://www.w3.org/XML/1998/namespace"/>
    <ds:schemaRef ds:uri="fc4b360f-9c6e-4c32-a22a-07301f39663c"/>
    <ds:schemaRef ds:uri="b8e1fae8-c9da-4f2e-9a78-1df90a178af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3FCDD2A-8B19-4A92-B1C5-9255B0E462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B370F6-ACD7-4E81-87B2-91573B34A6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23556</TotalTime>
  <Words>274</Words>
  <Application>Microsoft Office PowerPoint</Application>
  <PresentationFormat>Předvádění na obrazovce (4:3)</PresentationFormat>
  <Paragraphs>173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VZ - Personalní</vt:lpstr>
      <vt:lpstr>Počet zapsaných studentů v AR 2020/2021 - probíhá</vt:lpstr>
      <vt:lpstr>Statistika 2020/2021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Lubomír Beníček</cp:lastModifiedBy>
  <cp:revision>574</cp:revision>
  <cp:lastPrinted>2020-10-09T07:24:15Z</cp:lastPrinted>
  <dcterms:created xsi:type="dcterms:W3CDTF">2011-01-17T07:56:05Z</dcterms:created>
  <dcterms:modified xsi:type="dcterms:W3CDTF">2020-10-20T09:10:35Z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