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408" r:id="rId5"/>
    <p:sldId id="404" r:id="rId6"/>
  </p:sldIdLst>
  <p:sldSz cx="9144000" cy="6858000" type="screen4x3"/>
  <p:notesSz cx="6799263" cy="99298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nápková Adriana" initials="KA" lastIdx="1" clrIdx="0">
    <p:extLst>
      <p:ext uri="{19B8F6BF-5375-455C-9EA6-DF929625EA0E}">
        <p15:presenceInfo xmlns:p15="http://schemas.microsoft.com/office/powerpoint/2012/main" userId="S-1-5-21-770070720-3945125243-2690725130-187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1"/>
    <a:srgbClr val="993300"/>
    <a:srgbClr val="FF6600"/>
    <a:srgbClr val="FF1A0A"/>
    <a:srgbClr val="D0D0CE"/>
    <a:srgbClr val="58A8EA"/>
    <a:srgbClr val="7CCE7C"/>
    <a:srgbClr val="79B395"/>
    <a:srgbClr val="FFC58B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Styl Středně sytá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22" autoAdjust="0"/>
    <p:restoredTop sz="87870" autoAdjust="0"/>
  </p:normalViewPr>
  <p:slideViewPr>
    <p:cSldViewPr>
      <p:cViewPr varScale="1">
        <p:scale>
          <a:sx n="75" d="100"/>
          <a:sy n="75" d="100"/>
        </p:scale>
        <p:origin x="3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Počet uchazečů k 23.4.2019</c:v>
                </c:pt>
              </c:strCache>
            </c:strRef>
          </c:tx>
          <c:spPr>
            <a:effectLst>
              <a:softEdge rad="25400"/>
            </a:effectLst>
            <a:scene3d>
              <a:camera prst="orthographicFront"/>
              <a:lightRig rig="threePt" dir="t"/>
            </a:scene3d>
            <a:sp3d prstMaterial="plastic">
              <a:bevelT w="38100"/>
            </a:sp3d>
          </c:spPr>
          <c:dPt>
            <c:idx val="0"/>
            <c:bubble3D val="0"/>
            <c:spPr>
              <a:solidFill>
                <a:srgbClr val="00B0F0"/>
              </a:solidFill>
              <a:ln>
                <a:solidFill>
                  <a:schemeClr val="accent1"/>
                </a:solidFill>
              </a:ln>
              <a:effectLst>
                <a:softEdge rad="25400"/>
              </a:effectLst>
              <a:scene3d>
                <a:camera prst="orthographicFront"/>
                <a:lightRig rig="threePt" dir="t"/>
              </a:scene3d>
              <a:sp3d prstMaterial="plastic">
                <a:bevelT w="38100"/>
              </a:sp3d>
            </c:spPr>
            <c:extLst>
              <c:ext xmlns:c16="http://schemas.microsoft.com/office/drawing/2014/chart" uri="{C3380CC4-5D6E-409C-BE32-E72D297353CC}">
                <c16:uniqueId val="{00000001-3468-43C1-8293-A9A12A2BB86E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softEdge rad="25400"/>
              </a:effectLst>
              <a:scene3d>
                <a:camera prst="orthographicFront"/>
                <a:lightRig rig="threePt" dir="t"/>
              </a:scene3d>
              <a:sp3d prstMaterial="plastic">
                <a:bevelT w="38100"/>
              </a:sp3d>
            </c:spPr>
            <c:extLst>
              <c:ext xmlns:c16="http://schemas.microsoft.com/office/drawing/2014/chart" uri="{C3380CC4-5D6E-409C-BE32-E72D297353CC}">
                <c16:uniqueId val="{00000003-3468-43C1-8293-A9A12A2BB86E}"/>
              </c:ext>
            </c:extLst>
          </c:dPt>
          <c:dPt>
            <c:idx val="2"/>
            <c:bubble3D val="0"/>
            <c:spPr>
              <a:solidFill>
                <a:srgbClr val="993300"/>
              </a:solidFill>
              <a:ln>
                <a:noFill/>
              </a:ln>
              <a:effectLst>
                <a:softEdge rad="25400"/>
              </a:effectLst>
              <a:scene3d>
                <a:camera prst="orthographicFront"/>
                <a:lightRig rig="threePt" dir="t"/>
              </a:scene3d>
              <a:sp3d prstMaterial="plastic">
                <a:bevelT w="38100"/>
              </a:sp3d>
            </c:spPr>
            <c:extLst>
              <c:ext xmlns:c16="http://schemas.microsoft.com/office/drawing/2014/chart" uri="{C3380CC4-5D6E-409C-BE32-E72D297353CC}">
                <c16:uniqueId val="{00000005-3468-43C1-8293-A9A12A2BB86E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>
                <a:noFill/>
              </a:ln>
              <a:effectLst>
                <a:softEdge rad="25400"/>
              </a:effectLst>
              <a:scene3d>
                <a:camera prst="orthographicFront"/>
                <a:lightRig rig="threePt" dir="t"/>
              </a:scene3d>
              <a:sp3d prstMaterial="plastic">
                <a:bevelT w="38100"/>
              </a:sp3d>
            </c:spPr>
            <c:extLst>
              <c:ext xmlns:c16="http://schemas.microsoft.com/office/drawing/2014/chart" uri="{C3380CC4-5D6E-409C-BE32-E72D297353CC}">
                <c16:uniqueId val="{00000007-3468-43C1-8293-A9A12A2BB86E}"/>
              </c:ext>
            </c:extLst>
          </c:dPt>
          <c:dPt>
            <c:idx val="4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softEdge rad="25400"/>
              </a:effectLst>
              <a:scene3d>
                <a:camera prst="orthographicFront"/>
                <a:lightRig rig="threePt" dir="t"/>
              </a:scene3d>
              <a:sp3d prstMaterial="plastic">
                <a:bevelT w="38100"/>
              </a:sp3d>
            </c:spPr>
            <c:extLst>
              <c:ext xmlns:c16="http://schemas.microsoft.com/office/drawing/2014/chart" uri="{C3380CC4-5D6E-409C-BE32-E72D297353CC}">
                <c16:uniqueId val="{00000009-3468-43C1-8293-A9A12A2BB86E}"/>
              </c:ext>
            </c:extLst>
          </c:dPt>
          <c:dPt>
            <c:idx val="5"/>
            <c:bubble3D val="0"/>
            <c:spPr>
              <a:solidFill>
                <a:srgbClr val="92D050"/>
              </a:solidFill>
              <a:ln>
                <a:noFill/>
              </a:ln>
              <a:effectLst>
                <a:softEdge rad="25400"/>
              </a:effectLst>
              <a:scene3d>
                <a:camera prst="orthographicFront"/>
                <a:lightRig rig="threePt" dir="t"/>
              </a:scene3d>
              <a:sp3d prstMaterial="plastic">
                <a:bevelT w="38100"/>
              </a:sp3d>
            </c:spPr>
            <c:extLst>
              <c:ext xmlns:c16="http://schemas.microsoft.com/office/drawing/2014/chart" uri="{C3380CC4-5D6E-409C-BE32-E72D297353CC}">
                <c16:uniqueId val="{0000000B-3468-43C1-8293-A9A12A2BB86E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List1!$A$2:$A$7</c:f>
              <c:strCache>
                <c:ptCount val="6"/>
                <c:pt idx="0">
                  <c:v>FaME</c:v>
                </c:pt>
                <c:pt idx="1">
                  <c:v>FMK</c:v>
                </c:pt>
                <c:pt idx="2">
                  <c:v>FHS</c:v>
                </c:pt>
                <c:pt idx="3">
                  <c:v>FAI</c:v>
                </c:pt>
                <c:pt idx="4">
                  <c:v>FT</c:v>
                </c:pt>
                <c:pt idx="5">
                  <c:v>FLKŘ</c:v>
                </c:pt>
              </c:strCache>
            </c:strRef>
          </c:cat>
          <c:val>
            <c:numRef>
              <c:f>List1!$B$2:$B$7</c:f>
              <c:numCache>
                <c:formatCode>General</c:formatCode>
                <c:ptCount val="6"/>
                <c:pt idx="0">
                  <c:v>1224</c:v>
                </c:pt>
                <c:pt idx="1">
                  <c:v>454</c:v>
                </c:pt>
                <c:pt idx="2">
                  <c:v>829</c:v>
                </c:pt>
                <c:pt idx="3">
                  <c:v>1082</c:v>
                </c:pt>
                <c:pt idx="4">
                  <c:v>1067</c:v>
                </c:pt>
                <c:pt idx="5">
                  <c:v>734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468-43C1-8293-A9A12A2BB86E}"/>
            </c:ext>
          </c:extLst>
        </c:ser>
        <c:dLbls>
          <c:dLblPos val="ctr"/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0"/>
            <a:ext cx="2946833" cy="497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810" y="0"/>
            <a:ext cx="2946832" cy="497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" y="9431183"/>
            <a:ext cx="2946833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810" y="9431183"/>
            <a:ext cx="2946832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C5BAE0F-7636-4A3F-ACB8-A732AD7B1B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1027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0"/>
            <a:ext cx="2946833" cy="497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810" y="0"/>
            <a:ext cx="2946832" cy="497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413" y="4716387"/>
            <a:ext cx="5438438" cy="4468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9431183"/>
            <a:ext cx="2946833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810" y="9431183"/>
            <a:ext cx="2946832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482279A-8A31-4208-ABE0-0842D45532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85566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2279A-8A31-4208-ABE0-0842D4553261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2428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2279A-8A31-4208-ABE0-0842D4553261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304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0"/>
            <a:ext cx="9144000" cy="2565400"/>
          </a:xfrm>
          <a:prstGeom prst="rect">
            <a:avLst/>
          </a:prstGeom>
          <a:solidFill>
            <a:srgbClr val="FF800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6092825"/>
            <a:ext cx="9144000" cy="765175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0" y="2565400"/>
            <a:ext cx="3276600" cy="576263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5867400" y="2565400"/>
            <a:ext cx="3276600" cy="576263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8" name="Picture 13" descr="utb_logo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565400"/>
            <a:ext cx="25908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0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11188" y="549275"/>
            <a:ext cx="7772400" cy="1470025"/>
          </a:xfrm>
          <a:effectLst>
            <a:outerShdw dist="53882" dir="2700000" algn="ctr" rotWithShape="0">
              <a:schemeClr val="bg2"/>
            </a:outerShdw>
          </a:effectLst>
        </p:spPr>
        <p:txBody>
          <a:bodyPr/>
          <a:lstStyle>
            <a:lvl1pPr algn="ctr"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573463"/>
            <a:ext cx="6400800" cy="2087562"/>
          </a:xfrm>
        </p:spPr>
        <p:txBody>
          <a:bodyPr anchor="ctr"/>
          <a:lstStyle>
            <a:lvl1pPr marL="0" indent="0" algn="ctr">
              <a:buFontTx/>
              <a:buNone/>
              <a:defRPr sz="2800" b="1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9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245225"/>
            <a:ext cx="9144000" cy="476250"/>
          </a:xfrm>
        </p:spPr>
        <p:txBody>
          <a:bodyPr/>
          <a:lstStyle>
            <a:lvl1pPr algn="ctr">
              <a:defRPr sz="1800"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70675" y="0"/>
            <a:ext cx="2222500" cy="63817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18275" cy="63817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588125" cy="6207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79388" y="836613"/>
            <a:ext cx="4279900" cy="55451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1688" y="836613"/>
            <a:ext cx="4281487" cy="55451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588125" cy="6207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79388" y="836613"/>
            <a:ext cx="8713787" cy="5545137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388" y="836613"/>
            <a:ext cx="4279900" cy="554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1688" y="836613"/>
            <a:ext cx="4281487" cy="554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0"/>
            <a:ext cx="6588125" cy="620713"/>
          </a:xfrm>
          <a:prstGeom prst="rect">
            <a:avLst/>
          </a:prstGeom>
          <a:solidFill>
            <a:srgbClr val="FF800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0" y="6524625"/>
            <a:ext cx="9144000" cy="333375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28" name="Rectangle 10"/>
          <p:cNvSpPr>
            <a:spLocks noChangeArrowheads="1"/>
          </p:cNvSpPr>
          <p:nvPr/>
        </p:nvSpPr>
        <p:spPr bwMode="auto">
          <a:xfrm>
            <a:off x="0" y="620713"/>
            <a:ext cx="9144000" cy="71437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1029" name="Picture 11" descr="utb_logo_cz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588125" y="0"/>
            <a:ext cx="2555875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588125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836613"/>
            <a:ext cx="8713787" cy="554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</p:txBody>
      </p:sp>
      <p:pic>
        <p:nvPicPr>
          <p:cNvPr id="1032" name="Picture 12" descr="UTB-knizka_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534150"/>
            <a:ext cx="3524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750" y="6524625"/>
            <a:ext cx="86042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  <p:sldLayoutId id="2147483943" r:id="rId12"/>
    <p:sldLayoutId id="2147483944" r:id="rId13"/>
  </p:sldLayoutIdLst>
  <p:txStyles>
    <p:titleStyle>
      <a:lvl1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+mj-lt"/>
          <a:ea typeface="+mj-ea"/>
          <a:cs typeface="+mj-cs"/>
        </a:defRPr>
      </a:lvl1pPr>
      <a:lvl2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2pPr>
      <a:lvl3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3pPr>
      <a:lvl4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4pPr>
      <a:lvl5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5pPr>
      <a:lvl6pPr marL="638175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6pPr>
      <a:lvl7pPr marL="1095375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7pPr>
      <a:lvl8pPr marL="1552575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8pPr>
      <a:lvl9pPr marL="2009775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dirty="0" smtClean="0"/>
              <a:t>Počet zapsaných studentů v AR 2020/2021 - probíhá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79512" y="908720"/>
            <a:ext cx="8720137" cy="4714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lvl="1" defTabSz="449263">
              <a:lnSpc>
                <a:spcPct val="90000"/>
              </a:lnSpc>
              <a:spcBef>
                <a:spcPct val="20000"/>
              </a:spcBef>
              <a:buClr>
                <a:srgbClr val="FF66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sz="2000" dirty="0" smtClean="0">
              <a:latin typeface="+mn-lt"/>
            </a:endParaRPr>
          </a:p>
        </p:txBody>
      </p:sp>
      <p:graphicFrame>
        <p:nvGraphicFramePr>
          <p:cNvPr id="10" name="Graf 9"/>
          <p:cNvGraphicFramePr/>
          <p:nvPr>
            <p:extLst>
              <p:ext uri="{D42A27DB-BD31-4B8C-83A1-F6EECF244321}">
                <p14:modId xmlns:p14="http://schemas.microsoft.com/office/powerpoint/2010/main" val="1539378215"/>
              </p:ext>
            </p:extLst>
          </p:nvPr>
        </p:nvGraphicFramePr>
        <p:xfrm>
          <a:off x="179512" y="1196752"/>
          <a:ext cx="3275856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5580608" y="6578386"/>
            <a:ext cx="34083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smtClean="0">
                <a:solidFill>
                  <a:srgbClr val="46505A"/>
                </a:solidFill>
              </a:rPr>
              <a:t>Pozn.: data za rok 2020 platná ke dni </a:t>
            </a:r>
            <a:r>
              <a:rPr lang="cs-CZ" sz="1100" dirty="0" smtClean="0">
                <a:solidFill>
                  <a:srgbClr val="46505A"/>
                </a:solidFill>
              </a:rPr>
              <a:t>20</a:t>
            </a:r>
            <a:r>
              <a:rPr lang="cs-CZ" sz="1100" dirty="0" smtClean="0">
                <a:solidFill>
                  <a:srgbClr val="46505A"/>
                </a:solidFill>
              </a:rPr>
              <a:t>. </a:t>
            </a:r>
            <a:r>
              <a:rPr lang="cs-CZ" sz="1100" dirty="0" smtClean="0">
                <a:solidFill>
                  <a:srgbClr val="46505A"/>
                </a:solidFill>
              </a:rPr>
              <a:t>říjnu 2020</a:t>
            </a:r>
            <a:endParaRPr lang="cs-CZ" sz="1100" dirty="0">
              <a:solidFill>
                <a:srgbClr val="46505A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960942"/>
              </p:ext>
            </p:extLst>
          </p:nvPr>
        </p:nvGraphicFramePr>
        <p:xfrm>
          <a:off x="3737698" y="2636861"/>
          <a:ext cx="5161951" cy="3798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4456">
                  <a:extLst>
                    <a:ext uri="{9D8B030D-6E8A-4147-A177-3AD203B41FA5}">
                      <a16:colId xmlns:a16="http://schemas.microsoft.com/office/drawing/2014/main" val="3637290292"/>
                    </a:ext>
                  </a:extLst>
                </a:gridCol>
                <a:gridCol w="756196">
                  <a:extLst>
                    <a:ext uri="{9D8B030D-6E8A-4147-A177-3AD203B41FA5}">
                      <a16:colId xmlns:a16="http://schemas.microsoft.com/office/drawing/2014/main" val="3011138196"/>
                    </a:ext>
                  </a:extLst>
                </a:gridCol>
                <a:gridCol w="911424">
                  <a:extLst>
                    <a:ext uri="{9D8B030D-6E8A-4147-A177-3AD203B41FA5}">
                      <a16:colId xmlns:a16="http://schemas.microsoft.com/office/drawing/2014/main" val="1726645358"/>
                    </a:ext>
                  </a:extLst>
                </a:gridCol>
                <a:gridCol w="809225">
                  <a:extLst>
                    <a:ext uri="{9D8B030D-6E8A-4147-A177-3AD203B41FA5}">
                      <a16:colId xmlns:a16="http://schemas.microsoft.com/office/drawing/2014/main" val="4079535907"/>
                    </a:ext>
                  </a:extLst>
                </a:gridCol>
                <a:gridCol w="860325">
                  <a:extLst>
                    <a:ext uri="{9D8B030D-6E8A-4147-A177-3AD203B41FA5}">
                      <a16:colId xmlns:a16="http://schemas.microsoft.com/office/drawing/2014/main" val="1230121594"/>
                    </a:ext>
                  </a:extLst>
                </a:gridCol>
                <a:gridCol w="860325">
                  <a:extLst>
                    <a:ext uri="{9D8B030D-6E8A-4147-A177-3AD203B41FA5}">
                      <a16:colId xmlns:a16="http://schemas.microsoft.com/office/drawing/2014/main" val="2446097735"/>
                    </a:ext>
                  </a:extLst>
                </a:gridCol>
              </a:tblGrid>
              <a:tr h="42202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součást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Bc.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Mgr.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Ph.D.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celkem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i="1" dirty="0" smtClean="0">
                          <a:solidFill>
                            <a:schemeClr val="tx1"/>
                          </a:solidFill>
                        </a:rPr>
                        <a:t>Změna</a:t>
                      </a:r>
                      <a:endParaRPr lang="cs-CZ" sz="14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570458"/>
                  </a:ext>
                </a:extLst>
              </a:tr>
              <a:tr h="422028">
                <a:tc>
                  <a:txBody>
                    <a:bodyPr/>
                    <a:lstStyle/>
                    <a:p>
                      <a:r>
                        <a:rPr lang="cs-CZ" dirty="0" smtClean="0"/>
                        <a:t>FAI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725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1082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 smtClean="0"/>
                        <a:t>+297</a:t>
                      </a:r>
                      <a:endParaRPr lang="cs-CZ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579394"/>
                  </a:ext>
                </a:extLst>
              </a:tr>
              <a:tr h="422028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FaME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568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551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1224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 smtClean="0"/>
                        <a:t>+201</a:t>
                      </a:r>
                      <a:endParaRPr lang="cs-CZ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1585798"/>
                  </a:ext>
                </a:extLst>
              </a:tr>
              <a:tr h="422028">
                <a:tc>
                  <a:txBody>
                    <a:bodyPr/>
                    <a:lstStyle/>
                    <a:p>
                      <a:r>
                        <a:rPr lang="cs-CZ" dirty="0" smtClean="0"/>
                        <a:t>FHS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639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188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829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 smtClean="0">
                          <a:solidFill>
                            <a:schemeClr val="tx1"/>
                          </a:solidFill>
                        </a:rPr>
                        <a:t>-59</a:t>
                      </a:r>
                      <a:endParaRPr lang="cs-CZ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649507"/>
                  </a:ext>
                </a:extLst>
              </a:tr>
              <a:tr h="422028">
                <a:tc>
                  <a:txBody>
                    <a:bodyPr/>
                    <a:lstStyle/>
                    <a:p>
                      <a:r>
                        <a:rPr lang="cs-CZ" dirty="0" smtClean="0"/>
                        <a:t>FLKŘ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528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734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 smtClean="0"/>
                        <a:t>+53</a:t>
                      </a:r>
                      <a:endParaRPr lang="cs-CZ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9886595"/>
                  </a:ext>
                </a:extLst>
              </a:tr>
              <a:tr h="422028">
                <a:tc>
                  <a:txBody>
                    <a:bodyPr/>
                    <a:lstStyle/>
                    <a:p>
                      <a:r>
                        <a:rPr lang="cs-CZ" dirty="0" smtClean="0"/>
                        <a:t>FMK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243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454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 smtClean="0"/>
                        <a:t>+2</a:t>
                      </a:r>
                      <a:endParaRPr lang="cs-CZ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393895"/>
                  </a:ext>
                </a:extLst>
              </a:tr>
              <a:tr h="422028">
                <a:tc>
                  <a:txBody>
                    <a:bodyPr/>
                    <a:lstStyle/>
                    <a:p>
                      <a:r>
                        <a:rPr lang="cs-CZ" dirty="0" smtClean="0"/>
                        <a:t>FT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771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254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1067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 smtClean="0"/>
                        <a:t>+11</a:t>
                      </a:r>
                      <a:endParaRPr lang="cs-CZ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613668"/>
                  </a:ext>
                </a:extLst>
              </a:tr>
              <a:tr h="422028">
                <a:tc>
                  <a:txBody>
                    <a:bodyPr/>
                    <a:lstStyle/>
                    <a:p>
                      <a:r>
                        <a:rPr lang="cs-CZ" dirty="0" smtClean="0"/>
                        <a:t>UNI-CPS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 smtClean="0"/>
                        <a:t>-1</a:t>
                      </a:r>
                      <a:endParaRPr lang="cs-CZ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42194"/>
                  </a:ext>
                </a:extLst>
              </a:tr>
              <a:tr h="422028">
                <a:tc>
                  <a:txBody>
                    <a:bodyPr/>
                    <a:lstStyle/>
                    <a:p>
                      <a:r>
                        <a:rPr lang="cs-CZ" b="1" dirty="0" smtClean="0"/>
                        <a:t>Celkem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3 474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1 714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213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5</a:t>
                      </a:r>
                      <a:r>
                        <a:rPr lang="cs-CZ" b="1" baseline="0" dirty="0" smtClean="0"/>
                        <a:t> 401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i="1" dirty="0" smtClean="0"/>
                        <a:t>+506</a:t>
                      </a:r>
                      <a:endParaRPr lang="cs-CZ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371773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062374"/>
              </p:ext>
            </p:extLst>
          </p:nvPr>
        </p:nvGraphicFramePr>
        <p:xfrm>
          <a:off x="3289851" y="1052736"/>
          <a:ext cx="5395755" cy="629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6845">
                  <a:extLst>
                    <a:ext uri="{9D8B030D-6E8A-4147-A177-3AD203B41FA5}">
                      <a16:colId xmlns:a16="http://schemas.microsoft.com/office/drawing/2014/main" val="4048327811"/>
                    </a:ext>
                  </a:extLst>
                </a:gridCol>
                <a:gridCol w="901782">
                  <a:extLst>
                    <a:ext uri="{9D8B030D-6E8A-4147-A177-3AD203B41FA5}">
                      <a16:colId xmlns:a16="http://schemas.microsoft.com/office/drawing/2014/main" val="1292565380"/>
                    </a:ext>
                  </a:extLst>
                </a:gridCol>
                <a:gridCol w="901782">
                  <a:extLst>
                    <a:ext uri="{9D8B030D-6E8A-4147-A177-3AD203B41FA5}">
                      <a16:colId xmlns:a16="http://schemas.microsoft.com/office/drawing/2014/main" val="2644232474"/>
                    </a:ext>
                  </a:extLst>
                </a:gridCol>
                <a:gridCol w="901782">
                  <a:extLst>
                    <a:ext uri="{9D8B030D-6E8A-4147-A177-3AD203B41FA5}">
                      <a16:colId xmlns:a16="http://schemas.microsoft.com/office/drawing/2014/main" val="559688768"/>
                    </a:ext>
                  </a:extLst>
                </a:gridCol>
                <a:gridCol w="901782">
                  <a:extLst>
                    <a:ext uri="{9D8B030D-6E8A-4147-A177-3AD203B41FA5}">
                      <a16:colId xmlns:a16="http://schemas.microsoft.com/office/drawing/2014/main" val="4240098255"/>
                    </a:ext>
                  </a:extLst>
                </a:gridCol>
                <a:gridCol w="901782">
                  <a:extLst>
                    <a:ext uri="{9D8B030D-6E8A-4147-A177-3AD203B41FA5}">
                      <a16:colId xmlns:a16="http://schemas.microsoft.com/office/drawing/2014/main" val="1831590370"/>
                    </a:ext>
                  </a:extLst>
                </a:gridCol>
              </a:tblGrid>
              <a:tr h="3797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Přihlášky </a:t>
                      </a:r>
                      <a:r>
                        <a:rPr lang="cs-CZ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2020/2021</a:t>
                      </a:r>
                      <a:endParaRPr lang="cs-CZ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Zapsaní </a:t>
                      </a:r>
                      <a:r>
                        <a:rPr lang="cs-CZ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2020/2021</a:t>
                      </a:r>
                      <a:endParaRPr lang="cs-CZ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Přihlášky </a:t>
                      </a:r>
                      <a:r>
                        <a:rPr lang="cs-CZ" sz="1200" b="1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2019/2020</a:t>
                      </a:r>
                      <a:endParaRPr lang="cs-CZ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Zapsaní </a:t>
                      </a:r>
                      <a:r>
                        <a:rPr lang="cs-CZ" sz="1200" b="1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2019/2020</a:t>
                      </a:r>
                      <a:endParaRPr lang="cs-CZ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Přihlášky </a:t>
                      </a:r>
                      <a:r>
                        <a:rPr lang="cs-CZ" sz="12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2018/2019</a:t>
                      </a:r>
                      <a:endParaRPr lang="cs-CZ" sz="14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Zapsaní </a:t>
                      </a:r>
                      <a:r>
                        <a:rPr lang="cs-CZ" sz="12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2018/2019</a:t>
                      </a:r>
                      <a:endParaRPr lang="cs-CZ" sz="14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73592876"/>
                  </a:ext>
                </a:extLst>
              </a:tr>
              <a:tr h="2495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cs-CZ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847</a:t>
                      </a:r>
                      <a:endParaRPr lang="cs-CZ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 </a:t>
                      </a:r>
                      <a:r>
                        <a:rPr lang="cs-CZ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401</a:t>
                      </a:r>
                      <a:endParaRPr lang="cs-CZ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10 871</a:t>
                      </a:r>
                      <a:endParaRPr lang="cs-CZ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4 895</a:t>
                      </a:r>
                      <a:endParaRPr lang="cs-CZ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7 302</a:t>
                      </a:r>
                      <a:endParaRPr lang="cs-CZ" sz="14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4 280</a:t>
                      </a:r>
                      <a:endParaRPr lang="cs-CZ" sz="14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3773653"/>
                  </a:ext>
                </a:extLst>
              </a:tr>
            </a:tbl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3912366" y="1824652"/>
            <a:ext cx="50122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Meziroční počet přihlášek je totožný</a:t>
            </a:r>
          </a:p>
          <a:p>
            <a:r>
              <a:rPr lang="cs-CZ" sz="1400" dirty="0" smtClean="0"/>
              <a:t>Meziroční nárůst zapsaných studentů o </a:t>
            </a:r>
            <a:r>
              <a:rPr lang="cs-CZ" sz="1400" dirty="0" smtClean="0"/>
              <a:t>10 </a:t>
            </a:r>
            <a:r>
              <a:rPr lang="cs-CZ" sz="1400" dirty="0" smtClean="0"/>
              <a:t>%</a:t>
            </a:r>
            <a:endParaRPr lang="cs-CZ" sz="1400" dirty="0"/>
          </a:p>
          <a:p>
            <a:endParaRPr lang="cs-CZ" sz="16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107505" y="5762436"/>
            <a:ext cx="3347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a</a:t>
            </a:r>
            <a:r>
              <a:rPr lang="cs-CZ" sz="1600" dirty="0" smtClean="0"/>
              <a:t>ktuálně studuje 9 </a:t>
            </a:r>
            <a:r>
              <a:rPr lang="cs-CZ" sz="1600" dirty="0" smtClean="0"/>
              <a:t>766</a:t>
            </a:r>
            <a:r>
              <a:rPr lang="cs-CZ" sz="1600" dirty="0" smtClean="0"/>
              <a:t> </a:t>
            </a:r>
            <a:r>
              <a:rPr lang="cs-CZ" sz="1600" dirty="0" smtClean="0"/>
              <a:t>studentů</a:t>
            </a:r>
          </a:p>
          <a:p>
            <a:r>
              <a:rPr lang="cs-CZ" sz="1600" dirty="0"/>
              <a:t>v</a:t>
            </a:r>
            <a:r>
              <a:rPr lang="cs-CZ" sz="1600" dirty="0" smtClean="0"/>
              <a:t> 1. ročnících je 4 </a:t>
            </a:r>
            <a:r>
              <a:rPr lang="cs-CZ" sz="1600" dirty="0" smtClean="0"/>
              <a:t>669</a:t>
            </a:r>
            <a:r>
              <a:rPr lang="cs-CZ" sz="1600" dirty="0" smtClean="0"/>
              <a:t> </a:t>
            </a:r>
            <a:r>
              <a:rPr lang="cs-CZ" sz="1600" dirty="0" smtClean="0"/>
              <a:t>studujících 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47234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Statistika 2020/2021</a:t>
            </a:r>
            <a:endParaRPr lang="cs-CZ" sz="2400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618606"/>
              </p:ext>
            </p:extLst>
          </p:nvPr>
        </p:nvGraphicFramePr>
        <p:xfrm>
          <a:off x="179512" y="1268760"/>
          <a:ext cx="8713792" cy="3119336"/>
        </p:xfrm>
        <a:graphic>
          <a:graphicData uri="http://schemas.openxmlformats.org/drawingml/2006/table">
            <a:tbl>
              <a:tblPr firstRow="1" bandRow="1"/>
              <a:tblGrid>
                <a:gridCol w="717034">
                  <a:extLst>
                    <a:ext uri="{9D8B030D-6E8A-4147-A177-3AD203B41FA5}">
                      <a16:colId xmlns:a16="http://schemas.microsoft.com/office/drawing/2014/main" val="3398774219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1288801783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133041759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1746484418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2235643933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1309814335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3933667070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2388231047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2839672748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3758719583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2472800975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101750164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3848468249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3170864931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4221533930"/>
                    </a:ext>
                  </a:extLst>
                </a:gridCol>
              </a:tblGrid>
              <a:tr h="35504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115" marR="9115" marT="9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cs-CZ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FT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cs-CZ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FaME</a:t>
                      </a:r>
                      <a:endParaRPr lang="cs-CZ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cs-CZ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FMK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cs-CZ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FAI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cs-CZ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FHS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cs-CZ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FLKŘ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cs-CZ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UTB - REK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407471"/>
                  </a:ext>
                </a:extLst>
              </a:tr>
              <a:tr h="43271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Přihlášky </a:t>
                      </a:r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Zapsáno </a:t>
                      </a:r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Přihlášky </a:t>
                      </a:r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Zapsáno </a:t>
                      </a:r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Přihlášky </a:t>
                      </a:r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Zapsáno </a:t>
                      </a:r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Přihlášky </a:t>
                      </a:r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Zapsáno </a:t>
                      </a:r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Přihlášky </a:t>
                      </a:r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Zapsáno </a:t>
                      </a:r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Přihlášky </a:t>
                      </a:r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Zapsáno </a:t>
                      </a:r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Přihlášky </a:t>
                      </a:r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Zapsáno </a:t>
                      </a:r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585747"/>
                  </a:ext>
                </a:extLst>
              </a:tr>
              <a:tr h="466315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Bakalářské studium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1259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771</a:t>
                      </a:r>
                      <a:endParaRPr lang="cs-CZ" sz="13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1485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568</a:t>
                      </a:r>
                      <a:endParaRPr lang="cs-CZ" sz="13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1247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243</a:t>
                      </a:r>
                      <a:endParaRPr lang="cs-CZ" sz="13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1221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725</a:t>
                      </a:r>
                      <a:endParaRPr lang="cs-CZ" sz="13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1643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639</a:t>
                      </a:r>
                      <a:endParaRPr lang="cs-CZ" sz="13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833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528</a:t>
                      </a:r>
                      <a:endParaRPr lang="cs-CZ" sz="13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790878"/>
                  </a:ext>
                </a:extLst>
              </a:tr>
              <a:tr h="466315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Magisterské studium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212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</a:t>
                      </a:r>
                      <a:endParaRPr lang="cs-CZ" sz="13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553093"/>
                  </a:ext>
                </a:extLst>
              </a:tr>
              <a:tr h="46631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Navazující Magisterské studium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332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254</a:t>
                      </a:r>
                      <a:endParaRPr lang="cs-CZ" sz="13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1 033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551</a:t>
                      </a:r>
                      <a:endParaRPr lang="cs-CZ" sz="13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393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195</a:t>
                      </a:r>
                      <a:endParaRPr lang="cs-CZ" sz="13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403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320</a:t>
                      </a:r>
                      <a:endParaRPr lang="cs-CZ" sz="13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224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131</a:t>
                      </a:r>
                      <a:endParaRPr lang="cs-CZ" sz="13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255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206</a:t>
                      </a:r>
                      <a:endParaRPr lang="cs-CZ" sz="13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375148"/>
                  </a:ext>
                </a:extLst>
              </a:tr>
              <a:tr h="466315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Doktorské studium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</a:t>
                      </a:r>
                      <a:endParaRPr lang="cs-CZ" sz="13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139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105</a:t>
                      </a:r>
                      <a:endParaRPr lang="cs-CZ" sz="13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cs-CZ" sz="13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</a:t>
                      </a:r>
                      <a:endParaRPr lang="cs-CZ" sz="13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cs-CZ" sz="13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3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cs-CZ" sz="13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315182"/>
                  </a:ext>
                </a:extLst>
              </a:tr>
              <a:tr h="46631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1675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1067</a:t>
                      </a:r>
                      <a:endParaRPr lang="cs-CZ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2657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1224</a:t>
                      </a:r>
                      <a:endParaRPr lang="cs-CZ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1661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454</a:t>
                      </a:r>
                      <a:endParaRPr lang="cs-CZ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1665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1082</a:t>
                      </a:r>
                      <a:endParaRPr lang="cs-CZ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2087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829</a:t>
                      </a:r>
                      <a:endParaRPr lang="cs-CZ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1088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734</a:t>
                      </a:r>
                      <a:endParaRPr lang="cs-CZ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cs-CZ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4159070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5580608" y="6578386"/>
            <a:ext cx="33297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smtClean="0">
                <a:solidFill>
                  <a:srgbClr val="46505A"/>
                </a:solidFill>
              </a:rPr>
              <a:t>Pozn.: data za rok 2020 platná ke dni </a:t>
            </a:r>
            <a:r>
              <a:rPr lang="cs-CZ" sz="1100" dirty="0">
                <a:solidFill>
                  <a:srgbClr val="46505A"/>
                </a:solidFill>
              </a:rPr>
              <a:t>9</a:t>
            </a:r>
            <a:r>
              <a:rPr lang="cs-CZ" sz="1100" dirty="0" smtClean="0">
                <a:solidFill>
                  <a:srgbClr val="46505A"/>
                </a:solidFill>
              </a:rPr>
              <a:t>. říjnu 2020</a:t>
            </a:r>
            <a:endParaRPr lang="cs-CZ" sz="1100" dirty="0">
              <a:solidFill>
                <a:srgbClr val="4650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203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Z - Personalní">
  <a:themeElements>
    <a:clrScheme name="VZ - Personalní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Z - Personalní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Z - Personalní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 - Personalní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 - Personalní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 - Personalní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 - Personalní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 - Personalní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EFD8CAAD38E3C46A2C1D1C152B486E6" ma:contentTypeVersion="13" ma:contentTypeDescription="Vytvoří nový dokument" ma:contentTypeScope="" ma:versionID="55c15fa6efdae6bfe4d70c2a8c93d53a">
  <xsd:schema xmlns:xsd="http://www.w3.org/2001/XMLSchema" xmlns:xs="http://www.w3.org/2001/XMLSchema" xmlns:p="http://schemas.microsoft.com/office/2006/metadata/properties" xmlns:ns3="b8e1fae8-c9da-4f2e-9a78-1df90a178af4" xmlns:ns4="fc4b360f-9c6e-4c32-a22a-07301f39663c" targetNamespace="http://schemas.microsoft.com/office/2006/metadata/properties" ma:root="true" ma:fieldsID="27713fb3ca553085f77d886b6af86e57" ns3:_="" ns4:_="">
    <xsd:import namespace="b8e1fae8-c9da-4f2e-9a78-1df90a178af4"/>
    <xsd:import namespace="fc4b360f-9c6e-4c32-a22a-07301f39663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e1fae8-c9da-4f2e-9a78-1df90a178a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4b360f-9c6e-4c32-a22a-07301f39663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335239-DC7F-4F5E-9A0B-AC6C1EA0A31F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purl.org/dc/elements/1.1/"/>
    <ds:schemaRef ds:uri="http://www.w3.org/XML/1998/namespace"/>
    <ds:schemaRef ds:uri="fc4b360f-9c6e-4c32-a22a-07301f39663c"/>
    <ds:schemaRef ds:uri="b8e1fae8-c9da-4f2e-9a78-1df90a178af4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3FCDD2A-8B19-4A92-B1C5-9255B0E462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e1fae8-c9da-4f2e-9a78-1df90a178af4"/>
    <ds:schemaRef ds:uri="fc4b360f-9c6e-4c32-a22a-07301f3966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0B370F6-ACD7-4E81-87B2-91573B34A6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VZ - Personalní</Template>
  <TotalTime>23556</TotalTime>
  <Words>274</Words>
  <Application>Microsoft Office PowerPoint</Application>
  <PresentationFormat>Předvádění na obrazovce (4:3)</PresentationFormat>
  <Paragraphs>173</Paragraphs>
  <Slides>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Arial Narrow</vt:lpstr>
      <vt:lpstr>Calibri</vt:lpstr>
      <vt:lpstr>VZ - Personalní</vt:lpstr>
      <vt:lpstr>Počet zapsaných studentů v AR 2020/2021 - probíhá</vt:lpstr>
      <vt:lpstr>Statistika 2020/2021</vt:lpstr>
    </vt:vector>
  </TitlesOfParts>
  <Company>Univerzita Tomáše Bati ve Zlíně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Výjezdní zasedání UTB ve Zlíně 18. – 19. ledna 2011</dc:title>
  <dc:creator>Petr Ticháček</dc:creator>
  <cp:lastModifiedBy>Lubomír Beníček</cp:lastModifiedBy>
  <cp:revision>574</cp:revision>
  <cp:lastPrinted>2020-10-09T07:24:15Z</cp:lastPrinted>
  <dcterms:created xsi:type="dcterms:W3CDTF">2011-01-17T07:56:05Z</dcterms:created>
  <dcterms:modified xsi:type="dcterms:W3CDTF">2020-10-20T09:10:35Z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0x0101007EFD8CAAD38E3C46A2C1D1C152B486E6</vt:lpwstr>
  </property>
</Properties>
</file>