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828" r:id="rId5"/>
  </p:sldMasterIdLst>
  <p:notesMasterIdLst>
    <p:notesMasterId r:id="rId26"/>
  </p:notesMasterIdLst>
  <p:handoutMasterIdLst>
    <p:handoutMasterId r:id="rId27"/>
  </p:handoutMasterIdLst>
  <p:sldIdLst>
    <p:sldId id="332" r:id="rId6"/>
    <p:sldId id="289" r:id="rId7"/>
    <p:sldId id="361" r:id="rId8"/>
    <p:sldId id="342" r:id="rId9"/>
    <p:sldId id="345" r:id="rId10"/>
    <p:sldId id="348" r:id="rId11"/>
    <p:sldId id="349" r:id="rId12"/>
    <p:sldId id="353" r:id="rId13"/>
    <p:sldId id="366" r:id="rId14"/>
    <p:sldId id="354" r:id="rId15"/>
    <p:sldId id="355" r:id="rId16"/>
    <p:sldId id="356" r:id="rId17"/>
    <p:sldId id="358" r:id="rId18"/>
    <p:sldId id="370" r:id="rId19"/>
    <p:sldId id="359" r:id="rId20"/>
    <p:sldId id="362" r:id="rId21"/>
    <p:sldId id="365" r:id="rId22"/>
    <p:sldId id="363" r:id="rId23"/>
    <p:sldId id="369" r:id="rId24"/>
    <p:sldId id="286" r:id="rId25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8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FF6600"/>
    <a:srgbClr val="FF8001"/>
    <a:srgbClr val="D0D0CE"/>
    <a:srgbClr val="BFFFDD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3682" autoAdjust="0"/>
  </p:normalViewPr>
  <p:slideViewPr>
    <p:cSldViewPr snapToGrid="0">
      <p:cViewPr varScale="1">
        <p:scale>
          <a:sx n="72" d="100"/>
          <a:sy n="72" d="100"/>
        </p:scale>
        <p:origin x="18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99"/>
    </p:cViewPr>
  </p:sorterViewPr>
  <p:notesViewPr>
    <p:cSldViewPr snapToGrid="0">
      <p:cViewPr varScale="1">
        <p:scale>
          <a:sx n="60" d="100"/>
          <a:sy n="60" d="100"/>
        </p:scale>
        <p:origin x="319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Bendik" userId="db509847-57fe-49c9-8455-a75a2f0ee056" providerId="ADAL" clId="{AD5FEC7E-69E3-4D01-BB5B-CC0B959B45B7}"/>
    <pc:docChg chg="undo custSel modSld">
      <pc:chgData name="Dominik Bendik" userId="db509847-57fe-49c9-8455-a75a2f0ee056" providerId="ADAL" clId="{AD5FEC7E-69E3-4D01-BB5B-CC0B959B45B7}" dt="2022-05-09T11:17:55.474" v="751" actId="20577"/>
      <pc:docMkLst>
        <pc:docMk/>
      </pc:docMkLst>
      <pc:sldChg chg="modSp">
        <pc:chgData name="Dominik Bendik" userId="db509847-57fe-49c9-8455-a75a2f0ee056" providerId="ADAL" clId="{AD5FEC7E-69E3-4D01-BB5B-CC0B959B45B7}" dt="2022-05-09T10:25:44.637" v="10" actId="20577"/>
        <pc:sldMkLst>
          <pc:docMk/>
          <pc:sldMk cId="3817324414" sldId="332"/>
        </pc:sldMkLst>
        <pc:spChg chg="mod">
          <ac:chgData name="Dominik Bendik" userId="db509847-57fe-49c9-8455-a75a2f0ee056" providerId="ADAL" clId="{AD5FEC7E-69E3-4D01-BB5B-CC0B959B45B7}" dt="2022-05-09T10:25:44.637" v="10" actId="20577"/>
          <ac:spMkLst>
            <pc:docMk/>
            <pc:sldMk cId="3817324414" sldId="332"/>
            <ac:spMk id="2" creationId="{00000000-0000-0000-0000-000000000000}"/>
          </ac:spMkLst>
        </pc:spChg>
      </pc:sldChg>
      <pc:sldChg chg="modSp">
        <pc:chgData name="Dominik Bendik" userId="db509847-57fe-49c9-8455-a75a2f0ee056" providerId="ADAL" clId="{AD5FEC7E-69E3-4D01-BB5B-CC0B959B45B7}" dt="2022-05-09T10:54:41.131" v="451" actId="20577"/>
        <pc:sldMkLst>
          <pc:docMk/>
          <pc:sldMk cId="767162220" sldId="342"/>
        </pc:sldMkLst>
        <pc:graphicFrameChg chg="modGraphic">
          <ac:chgData name="Dominik Bendik" userId="db509847-57fe-49c9-8455-a75a2f0ee056" providerId="ADAL" clId="{AD5FEC7E-69E3-4D01-BB5B-CC0B959B45B7}" dt="2022-05-09T10:54:41.131" v="451" actId="20577"/>
          <ac:graphicFrameMkLst>
            <pc:docMk/>
            <pc:sldMk cId="767162220" sldId="342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5:14.933" v="472" actId="20577"/>
        <pc:sldMkLst>
          <pc:docMk/>
          <pc:sldMk cId="2670971877" sldId="345"/>
        </pc:sldMkLst>
        <pc:graphicFrameChg chg="modGraphic">
          <ac:chgData name="Dominik Bendik" userId="db509847-57fe-49c9-8455-a75a2f0ee056" providerId="ADAL" clId="{AD5FEC7E-69E3-4D01-BB5B-CC0B959B45B7}" dt="2022-05-09T10:55:14.933" v="472" actId="20577"/>
          <ac:graphicFrameMkLst>
            <pc:docMk/>
            <pc:sldMk cId="2670971877" sldId="345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6:02.179" v="495" actId="20577"/>
        <pc:sldMkLst>
          <pc:docMk/>
          <pc:sldMk cId="3104938674" sldId="348"/>
        </pc:sldMkLst>
        <pc:graphicFrameChg chg="modGraphic">
          <ac:chgData name="Dominik Bendik" userId="db509847-57fe-49c9-8455-a75a2f0ee056" providerId="ADAL" clId="{AD5FEC7E-69E3-4D01-BB5B-CC0B959B45B7}" dt="2022-05-09T10:56:02.179" v="495" actId="20577"/>
          <ac:graphicFrameMkLst>
            <pc:docMk/>
            <pc:sldMk cId="3104938674" sldId="348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6:50.565" v="522" actId="20577"/>
        <pc:sldMkLst>
          <pc:docMk/>
          <pc:sldMk cId="2469579095" sldId="349"/>
        </pc:sldMkLst>
        <pc:graphicFrameChg chg="modGraphic">
          <ac:chgData name="Dominik Bendik" userId="db509847-57fe-49c9-8455-a75a2f0ee056" providerId="ADAL" clId="{AD5FEC7E-69E3-4D01-BB5B-CC0B959B45B7}" dt="2022-05-09T10:56:50.565" v="522" actId="20577"/>
          <ac:graphicFrameMkLst>
            <pc:docMk/>
            <pc:sldMk cId="2469579095" sldId="349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2:15.549" v="430" actId="6549"/>
        <pc:sldMkLst>
          <pc:docMk/>
          <pc:sldMk cId="3231060676" sldId="353"/>
        </pc:sldMkLst>
        <pc:graphicFrameChg chg="modGraphic">
          <ac:chgData name="Dominik Bendik" userId="db509847-57fe-49c9-8455-a75a2f0ee056" providerId="ADAL" clId="{AD5FEC7E-69E3-4D01-BB5B-CC0B959B45B7}" dt="2022-05-09T10:52:15.549" v="430" actId="6549"/>
          <ac:graphicFrameMkLst>
            <pc:docMk/>
            <pc:sldMk cId="3231060676" sldId="353"/>
            <ac:graphicFrameMk id="4" creationId="{00000000-0000-0000-0000-000000000000}"/>
          </ac:graphicFrameMkLst>
        </pc:graphicFrameChg>
        <pc:graphicFrameChg chg="modGraphic">
          <ac:chgData name="Dominik Bendik" userId="db509847-57fe-49c9-8455-a75a2f0ee056" providerId="ADAL" clId="{AD5FEC7E-69E3-4D01-BB5B-CC0B959B45B7}" dt="2022-05-09T10:51:34.855" v="411" actId="20577"/>
          <ac:graphicFrameMkLst>
            <pc:docMk/>
            <pc:sldMk cId="3231060676" sldId="353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27:09.257" v="60" actId="20577"/>
        <pc:sldMkLst>
          <pc:docMk/>
          <pc:sldMk cId="1371348641" sldId="354"/>
        </pc:sldMkLst>
        <pc:graphicFrameChg chg="modGraphic">
          <ac:chgData name="Dominik Bendik" userId="db509847-57fe-49c9-8455-a75a2f0ee056" providerId="ADAL" clId="{AD5FEC7E-69E3-4D01-BB5B-CC0B959B45B7}" dt="2022-05-09T10:27:09.257" v="60" actId="20577"/>
          <ac:graphicFrameMkLst>
            <pc:docMk/>
            <pc:sldMk cId="1371348641" sldId="354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7:25.442" v="531" actId="20577"/>
        <pc:sldMkLst>
          <pc:docMk/>
          <pc:sldMk cId="1685576887" sldId="355"/>
        </pc:sldMkLst>
        <pc:graphicFrameChg chg="modGraphic">
          <ac:chgData name="Dominik Bendik" userId="db509847-57fe-49c9-8455-a75a2f0ee056" providerId="ADAL" clId="{AD5FEC7E-69E3-4D01-BB5B-CC0B959B45B7}" dt="2022-05-09T10:57:25.442" v="531" actId="20577"/>
          <ac:graphicFrameMkLst>
            <pc:docMk/>
            <pc:sldMk cId="1685576887" sldId="355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0:59:41.212" v="587" actId="20577"/>
        <pc:sldMkLst>
          <pc:docMk/>
          <pc:sldMk cId="565821379" sldId="356"/>
        </pc:sldMkLst>
        <pc:graphicFrameChg chg="modGraphic">
          <ac:chgData name="Dominik Bendik" userId="db509847-57fe-49c9-8455-a75a2f0ee056" providerId="ADAL" clId="{AD5FEC7E-69E3-4D01-BB5B-CC0B959B45B7}" dt="2022-05-09T10:59:41.212" v="587" actId="20577"/>
          <ac:graphicFrameMkLst>
            <pc:docMk/>
            <pc:sldMk cId="565821379" sldId="356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1:00:40.187" v="609" actId="20577"/>
        <pc:sldMkLst>
          <pc:docMk/>
          <pc:sldMk cId="253290334" sldId="358"/>
        </pc:sldMkLst>
        <pc:spChg chg="mod">
          <ac:chgData name="Dominik Bendik" userId="db509847-57fe-49c9-8455-a75a2f0ee056" providerId="ADAL" clId="{AD5FEC7E-69E3-4D01-BB5B-CC0B959B45B7}" dt="2022-05-09T11:00:40.187" v="609" actId="20577"/>
          <ac:spMkLst>
            <pc:docMk/>
            <pc:sldMk cId="253290334" sldId="358"/>
            <ac:spMk id="8" creationId="{00000000-0000-0000-0000-000000000000}"/>
          </ac:spMkLst>
        </pc:spChg>
      </pc:sldChg>
      <pc:sldChg chg="modSp">
        <pc:chgData name="Dominik Bendik" userId="db509847-57fe-49c9-8455-a75a2f0ee056" providerId="ADAL" clId="{AD5FEC7E-69E3-4D01-BB5B-CC0B959B45B7}" dt="2022-05-09T11:12:43.963" v="650" actId="20577"/>
        <pc:sldMkLst>
          <pc:docMk/>
          <pc:sldMk cId="2876432095" sldId="359"/>
        </pc:sldMkLst>
        <pc:graphicFrameChg chg="modGraphic">
          <ac:chgData name="Dominik Bendik" userId="db509847-57fe-49c9-8455-a75a2f0ee056" providerId="ADAL" clId="{AD5FEC7E-69E3-4D01-BB5B-CC0B959B45B7}" dt="2022-05-09T11:12:43.963" v="650" actId="20577"/>
          <ac:graphicFrameMkLst>
            <pc:docMk/>
            <pc:sldMk cId="2876432095" sldId="359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1:14:31.918" v="675" actId="20577"/>
        <pc:sldMkLst>
          <pc:docMk/>
          <pc:sldMk cId="1093538080" sldId="362"/>
        </pc:sldMkLst>
        <pc:graphicFrameChg chg="modGraphic">
          <ac:chgData name="Dominik Bendik" userId="db509847-57fe-49c9-8455-a75a2f0ee056" providerId="ADAL" clId="{AD5FEC7E-69E3-4D01-BB5B-CC0B959B45B7}" dt="2022-05-09T11:14:31.918" v="675" actId="20577"/>
          <ac:graphicFrameMkLst>
            <pc:docMk/>
            <pc:sldMk cId="1093538080" sldId="362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1:17:55.474" v="751" actId="20577"/>
        <pc:sldMkLst>
          <pc:docMk/>
          <pc:sldMk cId="1153453442" sldId="363"/>
        </pc:sldMkLst>
        <pc:graphicFrameChg chg="modGraphic">
          <ac:chgData name="Dominik Bendik" userId="db509847-57fe-49c9-8455-a75a2f0ee056" providerId="ADAL" clId="{AD5FEC7E-69E3-4D01-BB5B-CC0B959B45B7}" dt="2022-05-09T11:17:55.474" v="751" actId="20577"/>
          <ac:graphicFrameMkLst>
            <pc:docMk/>
            <pc:sldMk cId="1153453442" sldId="363"/>
            <ac:graphicFrameMk id="5" creationId="{00000000-0000-0000-0000-000000000000}"/>
          </ac:graphicFrameMkLst>
        </pc:graphicFrameChg>
      </pc:sldChg>
      <pc:sldChg chg="modSp">
        <pc:chgData name="Dominik Bendik" userId="db509847-57fe-49c9-8455-a75a2f0ee056" providerId="ADAL" clId="{AD5FEC7E-69E3-4D01-BB5B-CC0B959B45B7}" dt="2022-05-09T11:16:10.671" v="694" actId="6549"/>
        <pc:sldMkLst>
          <pc:docMk/>
          <pc:sldMk cId="1152620530" sldId="365"/>
        </pc:sldMkLst>
        <pc:graphicFrameChg chg="mod modGraphic">
          <ac:chgData name="Dominik Bendik" userId="db509847-57fe-49c9-8455-a75a2f0ee056" providerId="ADAL" clId="{AD5FEC7E-69E3-4D01-BB5B-CC0B959B45B7}" dt="2022-05-09T11:16:10.671" v="694" actId="6549"/>
          <ac:graphicFrameMkLst>
            <pc:docMk/>
            <pc:sldMk cId="1152620530" sldId="365"/>
            <ac:graphicFrameMk id="9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887385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t" anchorCtr="0" compatLnSpc="1">
            <a:prstTxWarp prst="textNoShape">
              <a:avLst/>
            </a:prstTxWarp>
          </a:bodyPr>
          <a:lstStyle>
            <a:lvl1pPr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864" y="5"/>
            <a:ext cx="2887385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t" anchorCtr="0" compatLnSpc="1">
            <a:prstTxWarp prst="textNoShape">
              <a:avLst/>
            </a:prstTxWarp>
          </a:bodyPr>
          <a:lstStyle>
            <a:lvl1pPr algn="r"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766"/>
            <a:ext cx="2887385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b" anchorCtr="0" compatLnSpc="1">
            <a:prstTxWarp prst="textNoShape">
              <a:avLst/>
            </a:prstTxWarp>
          </a:bodyPr>
          <a:lstStyle>
            <a:lvl1pPr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864" y="9427766"/>
            <a:ext cx="2887385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b" anchorCtr="0" compatLnSpc="1">
            <a:prstTxWarp prst="textNoShape">
              <a:avLst/>
            </a:prstTxWarp>
          </a:bodyPr>
          <a:lstStyle>
            <a:lvl1pPr algn="r" defTabSz="906802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887385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t" anchorCtr="0" compatLnSpc="1">
            <a:prstTxWarp prst="textNoShape">
              <a:avLst/>
            </a:prstTxWarp>
          </a:bodyPr>
          <a:lstStyle>
            <a:lvl1pPr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864" y="5"/>
            <a:ext cx="2887385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t" anchorCtr="0" compatLnSpc="1">
            <a:prstTxWarp prst="textNoShape">
              <a:avLst/>
            </a:prstTxWarp>
          </a:bodyPr>
          <a:lstStyle>
            <a:lvl1pPr algn="r"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467" y="4714654"/>
            <a:ext cx="5327807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766"/>
            <a:ext cx="2887385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b" anchorCtr="0" compatLnSpc="1">
            <a:prstTxWarp prst="textNoShape">
              <a:avLst/>
            </a:prstTxWarp>
          </a:bodyPr>
          <a:lstStyle>
            <a:lvl1pPr defTabSz="90680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864" y="9427766"/>
            <a:ext cx="2887385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5" tIns="45336" rIns="90675" bIns="45336" numCol="1" anchor="b" anchorCtr="0" compatLnSpc="1">
            <a:prstTxWarp prst="textNoShape">
              <a:avLst/>
            </a:prstTxWarp>
          </a:bodyPr>
          <a:lstStyle>
            <a:lvl1pPr algn="r" defTabSz="906802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709" indent="-283350" defTabSz="9145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3398" indent="-226679" defTabSz="9145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6757" indent="-226679" defTabSz="9145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0117" indent="-226679" defTabSz="9145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3476" indent="-226679" defTabSz="914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6835" indent="-226679" defTabSz="914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0194" indent="-226679" defTabSz="914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3553" indent="-226679" defTabSz="914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0937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82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898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8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6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76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44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  <a:prstGeom prst="rect">
            <a:avLst/>
          </a:prstGeo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89822"/>
            <a:ext cx="4279900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89822"/>
            <a:ext cx="4281487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337" y="1167119"/>
            <a:ext cx="8713788" cy="5545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200839"/>
            <a:ext cx="8713787" cy="5453349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marL="0" indent="0" algn="ctr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•"/>
        <a:defRPr lang="cs-CZ" altLang="cs-CZ" sz="2400" dirty="0" smtClean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−"/>
        <a:defRPr sz="2000">
          <a:solidFill>
            <a:schemeClr val="tx1"/>
          </a:solidFill>
          <a:latin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•"/>
        <a:defRPr sz="1800">
          <a:solidFill>
            <a:schemeClr val="tx1"/>
          </a:solidFill>
          <a:latin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−"/>
        <a:defRPr sz="1600" b="1">
          <a:solidFill>
            <a:schemeClr val="tx1"/>
          </a:solidFill>
          <a:latin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836712"/>
            <a:ext cx="7772400" cy="2578517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charset="0"/>
              </a:rPr>
              <a:t>PLÁN ROZPOČTU UTB </a:t>
            </a:r>
            <a:r>
              <a:rPr lang="cs-CZ" altLang="cs-CZ" dirty="0" smtClean="0">
                <a:latin typeface="Arial" charset="0"/>
              </a:rPr>
              <a:t>2023 </a:t>
            </a:r>
            <a:r>
              <a:rPr lang="cs-CZ" altLang="cs-CZ" dirty="0">
                <a:latin typeface="Arial" charset="0"/>
              </a:rPr>
              <a:t/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STŘEDNĚDOBÝ VÝHLED ROZPOČTU UTB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 smtClean="0">
                <a:latin typeface="Arial" charset="0"/>
              </a:rPr>
              <a:t>2024 </a:t>
            </a:r>
            <a:r>
              <a:rPr lang="cs-CZ" altLang="cs-CZ" dirty="0">
                <a:latin typeface="Arial" charset="0"/>
              </a:rPr>
              <a:t>– </a:t>
            </a:r>
            <a:r>
              <a:rPr lang="cs-CZ" altLang="cs-CZ" dirty="0" smtClean="0">
                <a:latin typeface="Arial" charset="0"/>
              </a:rPr>
              <a:t>2025</a:t>
            </a:r>
            <a:endParaRPr lang="cs-CZ" dirty="0"/>
          </a:p>
        </p:txBody>
      </p:sp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latin typeface="+mj-lt"/>
              </a:rPr>
              <a:t>RNDr. Alexander </a:t>
            </a:r>
            <a:r>
              <a:rPr lang="cs-CZ" altLang="cs-CZ" sz="2800" dirty="0" smtClean="0">
                <a:latin typeface="+mj-lt"/>
              </a:rPr>
              <a:t>Černý</a:t>
            </a:r>
          </a:p>
          <a:p>
            <a:pPr eaLnBrk="1" hangingPunct="1"/>
            <a:r>
              <a:rPr lang="cs-CZ" altLang="cs-CZ" sz="2800" dirty="0"/>
              <a:t>14. dubna  </a:t>
            </a:r>
            <a:r>
              <a:rPr lang="cs-CZ" altLang="cs-CZ" sz="2800" dirty="0" smtClean="0"/>
              <a:t>2023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D. Prostředky od ÚSC, právnických a fyzických osob -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38688095"/>
              </p:ext>
            </p:extLst>
          </p:nvPr>
        </p:nvGraphicFramePr>
        <p:xfrm>
          <a:off x="275422" y="1322026"/>
          <a:ext cx="8592232" cy="29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520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Města, obce, kraje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61">
                <a:tc>
                  <a:txBody>
                    <a:bodyPr/>
                    <a:lstStyle/>
                    <a:p>
                      <a:pPr defTabSz="447675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největším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poskytovatelem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je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Zlínský kraj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 město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Uherské Hradiště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	 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 fyzických a právnických osob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E. Prostředky ze zahraničí – plán 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23430767"/>
              </p:ext>
            </p:extLst>
          </p:nvPr>
        </p:nvGraphicFramePr>
        <p:xfrm>
          <a:off x="242370" y="1255922"/>
          <a:ext cx="8593157" cy="100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268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Kč.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6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ERASMUS, ostatní dotace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5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F. Vlastní prostředky UTB – plán 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74164180"/>
              </p:ext>
            </p:extLst>
          </p:nvPr>
        </p:nvGraphicFramePr>
        <p:xfrm>
          <a:off x="264405" y="1178807"/>
          <a:ext cx="8598927" cy="488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820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Poplatky studentů (včetně poplatků stipendijního fondu)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výzkum, spolupráce ve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Stravování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ubytování (KMZ)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Hospodářské smlouvy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Konference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Vydavatelská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nakladatelská činnost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393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(úroky, administrativní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úkony, </a:t>
                      </a:r>
                      <a:r>
                        <a:rPr lang="cs-CZ" sz="18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reproslužby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3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v doplňkové činnosti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8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26637" y="1337668"/>
            <a:ext cx="865022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0000"/>
                </a:solidFill>
                <a:cs typeface="Arial" charset="0"/>
              </a:rPr>
              <a:t>Celkem očekávané prostředky UTB ve Zlíně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2023:        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1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416 269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tis. 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66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2024:        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1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383 723 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tis. Kč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66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2025:        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1 </a:t>
            </a:r>
            <a:r>
              <a:rPr lang="cs-CZ" altLang="cs-CZ" sz="2800" b="1" dirty="0" smtClean="0">
                <a:solidFill>
                  <a:srgbClr val="FF6600"/>
                </a:solidFill>
                <a:cs typeface="Arial" charset="0"/>
              </a:rPr>
              <a:t>431 551 </a:t>
            </a: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tis. 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– celkové očekávané prostředky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56771" y="1214209"/>
            <a:ext cx="700672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Dále uvedené nákladové položky jsou plánovány na základě vývoje v minulých letech se zohledněním případného cenového vývoje</a:t>
            </a:r>
            <a:r>
              <a:rPr lang="cs-CZ" sz="2000" b="1" dirty="0" smtClean="0"/>
              <a:t>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 smtClean="0"/>
              <a:t>S ohledem na aktuální situaci a postupnou stabilizaci na trhu </a:t>
            </a:r>
            <a:br>
              <a:rPr lang="cs-CZ" sz="2000" b="1" dirty="0" smtClean="0"/>
            </a:br>
            <a:r>
              <a:rPr lang="cs-CZ" sz="2000" b="1" dirty="0" smtClean="0"/>
              <a:t>s energiemi byla položka Spotřeba </a:t>
            </a:r>
            <a:r>
              <a:rPr lang="cs-CZ" sz="2000" b="1" dirty="0"/>
              <a:t>energie </a:t>
            </a:r>
            <a:r>
              <a:rPr lang="cs-CZ" sz="2000" b="1" dirty="0" smtClean="0"/>
              <a:t>ponechána na úrovni roku 2022 a v dalších letech nebyla navyšována. </a:t>
            </a: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 smtClean="0"/>
              <a:t>Skupina nákladových druhů Osobní náklady reflektuje aktuální mzdové tarify a rozšíření možnosti čerpání volnočasových benefitů. </a:t>
            </a: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položce cestovné jsou zahrnuty výdaje na cestovné zaměstnanců a studentů včetně souvisejících nákladů.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 smtClean="0"/>
              <a:t> </a:t>
            </a: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  </a:t>
            </a:r>
            <a:endParaRPr lang="cs-CZ" altLang="cs-CZ" sz="2000" b="1" i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Stanovení provozních nákladů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29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Předpokládaný objem provozních nákladů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77291212"/>
              </p:ext>
            </p:extLst>
          </p:nvPr>
        </p:nvGraphicFramePr>
        <p:xfrm>
          <a:off x="297455" y="1211859"/>
          <a:ext cx="8516038" cy="524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6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3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Osobní náklady (mzdy, zákonné sociální pojištění,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náklady)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825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838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300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851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600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Spotřeba</a:t>
                      </a:r>
                      <a:r>
                        <a:rPr lang="cs-CZ" sz="1800" baseline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materiálu,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energie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Prodané zboží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Opravy a udržování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cestovné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7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reprezentaci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3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 (ostraha, úklid, stočné, odvoz odpadu,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nájemné, náklady na zajištění akcí)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Změna stavu zásob a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vl.činnosti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aktivace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Daně a poplatky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3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Předpokládaný objem provozních nákladů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53760028"/>
              </p:ext>
            </p:extLst>
          </p:nvPr>
        </p:nvGraphicFramePr>
        <p:xfrm>
          <a:off x="275421" y="1200845"/>
          <a:ext cx="8582139" cy="5039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6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pokuty, úroky z prodlení, ostatní pokuty a penále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 nedobytné pohledávky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Kurzové ztráty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Manka a škody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7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Jiné ostatní náklady (zejména převody do fondů,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výplata stipendií, převody partnerům projektů a jiné)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219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219 000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219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Odpisy dlouhodobého majetku (nepořízeného z dotace)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8 500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Poskytnuté členské příspěvky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900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Daň z příjmu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NÁKLADY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376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400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386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600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397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900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53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70301"/>
              </p:ext>
            </p:extLst>
          </p:nvPr>
        </p:nvGraphicFramePr>
        <p:xfrm>
          <a:off x="254764" y="1200839"/>
          <a:ext cx="8608618" cy="28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163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fond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Stipendijní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fond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účelově určených prostředků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provozních prostředků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120 000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307738" y="3331160"/>
            <a:ext cx="85026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r>
              <a:rPr lang="cs-CZ" sz="2000" b="1" dirty="0">
                <a:latin typeface="Arial Narrow" panose="020B0606020202030204" pitchFamily="34" charset="0"/>
              </a:rPr>
              <a:t>Položka fond provozních prostředků zahrnuje prostředky převedeného příspěvku na vzdělávací a vědeckou, výzkumnou, vývojovou a inovační, uměleckou nebo další tvůrčí činnost, dále pak prostředky fondů ze zisku. </a:t>
            </a:r>
          </a:p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r>
              <a:rPr lang="cs-CZ" sz="2000" b="1" dirty="0">
                <a:latin typeface="Arial Narrow" panose="020B0606020202030204" pitchFamily="34" charset="0"/>
              </a:rPr>
              <a:t>U fondu účelově určených prostředků se předpokládá zejména čerpání prostředků institucionální </a:t>
            </a:r>
            <a:r>
              <a:rPr lang="cs-CZ" sz="2000" b="1" dirty="0" smtClean="0">
                <a:latin typeface="Arial Narrow" panose="020B0606020202030204" pitchFamily="34" charset="0"/>
              </a:rPr>
              <a:t>podpory </a:t>
            </a:r>
            <a:r>
              <a:rPr lang="cs-CZ" sz="2000" b="1" dirty="0">
                <a:latin typeface="Arial Narrow" panose="020B0606020202030204" pitchFamily="34" charset="0"/>
              </a:rPr>
              <a:t>na dlouhodobý koncepční rozvoj výzkumné organizace převedených do fondů v minulých letech.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fondů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62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investic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83842738"/>
              </p:ext>
            </p:extLst>
          </p:nvPr>
        </p:nvGraphicFramePr>
        <p:xfrm>
          <a:off x="297456" y="1200841"/>
          <a:ext cx="8501568" cy="453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84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JAK, OP TAK, NPO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985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45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729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53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272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(DKRVO)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Kapitálový příspěvek MŠMT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Specifický vysokoškolský výzkum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Rozvojové projekty,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PPŠR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078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Programové financování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reprodukce investičního majetku</a:t>
                      </a:r>
                    </a:p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194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125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ČERPÁNÍ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257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283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749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327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292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453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50374" y="1225226"/>
            <a:ext cx="6847872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položce čerpání FRIM jsou zahrnuty akce Stavební komise UTB, včetně investičních akcí plánovaných a hrazených součástmi.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 </a:t>
            </a:r>
            <a:r>
              <a:rPr lang="cs-CZ" sz="2000" b="1" dirty="0" smtClean="0"/>
              <a:t>roce 2023 bude zahájena realizace stavební akce „Novostavba objektu </a:t>
            </a:r>
            <a:r>
              <a:rPr lang="cs-CZ" sz="2000" b="1" dirty="0"/>
              <a:t>U1</a:t>
            </a:r>
            <a:r>
              <a:rPr lang="cs-CZ" sz="2000" b="1" dirty="0" smtClean="0"/>
              <a:t>“ etapou „Demolice původního objektu U1“.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 smtClean="0"/>
              <a:t>V roce 2023 se předpokládá čerpání prostředků na realizaci akce „Rekonstrukce menzy v U4“.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investic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3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34736" y="1154110"/>
            <a:ext cx="776237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Financování dle ukazatelů MŠMT </a:t>
            </a:r>
            <a:br>
              <a:rPr lang="cs-CZ" altLang="cs-CZ" b="1" dirty="0">
                <a:solidFill>
                  <a:srgbClr val="000000"/>
                </a:solidFill>
                <a:cs typeface="Arial" charset="0"/>
              </a:rPr>
            </a:b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a účelová podpora dle rozpočtu MŠMT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Projektové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Programové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Prostředky od ÚSC, právnických osob a nadací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Prostředky ze zahraničí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Vlastní prostředky UTB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kern="0" dirty="0"/>
              <a:t>Struktura rozpočtu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6"/>
          <p:cNvSpPr txBox="1">
            <a:spLocks/>
          </p:cNvSpPr>
          <p:nvPr/>
        </p:nvSpPr>
        <p:spPr bwMode="auto">
          <a:xfrm>
            <a:off x="-1" y="11902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endParaRPr lang="cs-CZ" altLang="cs-CZ" kern="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2081" y="2020084"/>
            <a:ext cx="6400800" cy="2087562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23720" y="1069513"/>
            <a:ext cx="7094863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Zákon č. 23/2017 Sb. o pravidlech rozpočtové odpovědnosti zařazuje veřejné vysoké školy (VVŠ) mezi veřejné instituce. Povinnosti definované tímto zákonem pro veřejné vysoké školy: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4 odst. (1):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,,Rozpočtem veřejné instituce je plán, jímž se řídí financování činnosti veřejné instituce. Rozpočet obsahuje plán příjmů a výdajů, nebo plán výnosů a nákladů.”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4 odst. (3):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,,Střednědobým výhledem rozpočtu veřejné instituce je plán příjmů a výdajů, nebo plán výnosů a nákladů, na každý </a:t>
            </a: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</a:b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z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rozpočtových roků, na který je střednědobý výhled rozpočtu sestavován.”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5 odst. (1):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,,Veřejná instituce sestavuje návrh rozpočtu na rozpočtový rok a střednědobý výhled rozpočtu na nejméně 2 další následující rozpočtové roky, při tom zohledňuje veškeré hospodářské skutečnosti, včetně své ekonomické a finanční situace.”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a střednědobý výhled rozpočtu VVŠ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7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A. Financování dle ukazatelů a účelová podpora dle rozpočtu MŠMT  -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45851923"/>
              </p:ext>
            </p:extLst>
          </p:nvPr>
        </p:nvGraphicFramePr>
        <p:xfrm>
          <a:off x="369455" y="1173023"/>
          <a:ext cx="8488218" cy="587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3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986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</a:t>
                      </a:r>
                      <a:r>
                        <a:rPr lang="cs-CZ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financování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675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563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680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680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Rozpočtový okruh 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9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záležitosti studentů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cs-CZ" sz="1800" b="1" dirty="0" smtClean="0">
                          <a:latin typeface="Arial Narrow" panose="020B0606020202030204" pitchFamily="34" charset="0"/>
                        </a:rPr>
                        <a:t>46 634</a:t>
                      </a:r>
                      <a:endParaRPr lang="cs-CZ" sz="18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Arial Narrow" panose="020B0606020202030204" pitchFamily="34" charset="0"/>
                        </a:rPr>
                        <a:t>    45 300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45 300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Stipendia pro studenty doktorských studijních programů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 na ubytování a stravování studentů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stipendia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 na ubytovací stipendia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 vysokých škol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43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035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293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293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podpory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strategického řízení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sportovců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Centralizované rozvojové projekty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Mezinárodní spolupráce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Vládní stipendisté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CEEPUS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278">
                <a:tc>
                  <a:txBody>
                    <a:bodyPr/>
                    <a:lstStyle/>
                    <a:p>
                      <a:endParaRPr lang="cs-CZ" sz="17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7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7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7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1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A. Financování dle ukazatelů a účelová podpora dle rozpočtu MŠMT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81625864"/>
              </p:ext>
            </p:extLst>
          </p:nvPr>
        </p:nvGraphicFramePr>
        <p:xfrm>
          <a:off x="308473" y="1222872"/>
          <a:ext cx="8527056" cy="5675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576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76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vzdělávací politiky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42 326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Univerzita třetího věku (U3V)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na zvýšené náklady související se studiem studentů se specifickými 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potřebami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 na zvýšené náklady na energie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studia ukrajinských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studentů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Kofinancování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Národního plánu obnovy (DPH)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76">
                <a:tc>
                  <a:txBody>
                    <a:bodyPr/>
                    <a:lstStyle/>
                    <a:p>
                      <a:r>
                        <a:rPr lang="cs-CZ" sz="18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prostředky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176 044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176 046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176 046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509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(DKRVO)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8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Účelová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podpora na specifický vysokoškolský výzkum (SVV)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9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B. Projektové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0716147"/>
              </p:ext>
            </p:extLst>
          </p:nvPr>
        </p:nvGraphicFramePr>
        <p:xfrm>
          <a:off x="286650" y="1200840"/>
          <a:ext cx="8570794" cy="356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048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Strukturální fondy 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78 818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64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194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123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344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JAK, OP TAK, OP VVV</a:t>
                      </a:r>
                    </a:p>
                    <a:p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Národní plán obnovy (NPO)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projekty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5 204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418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2 418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Mobility, Inter Excellence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Grantové agentury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579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959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483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ČR (TAČR)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ČR (GAČR)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B. Projektové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48953495"/>
              </p:ext>
            </p:extLst>
          </p:nvPr>
        </p:nvGraphicFramePr>
        <p:xfrm>
          <a:off x="275421" y="1189823"/>
          <a:ext cx="8626207" cy="5280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023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Ministerstva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892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598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879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vnitra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kultury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Spoluřešitelské projekty</a:t>
                      </a:r>
                      <a:r>
                        <a:rPr lang="cs-CZ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(UTB partner)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48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855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065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938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(TAČR)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průmyslu 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obchodu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(MPO)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MŠMT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ministerstva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5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C. Programové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77876477"/>
              </p:ext>
            </p:extLst>
          </p:nvPr>
        </p:nvGraphicFramePr>
        <p:xfrm>
          <a:off x="275422" y="3750869"/>
          <a:ext cx="8587212" cy="2079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494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45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133D 221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„Rozvoj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 obnova ubytovacích a stravovacích kapacit VVŠ“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UTB Rekonstrukce výdejny stravy centrální menzy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10 000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9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9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07588123"/>
              </p:ext>
            </p:extLst>
          </p:nvPr>
        </p:nvGraphicFramePr>
        <p:xfrm>
          <a:off x="275423" y="1253500"/>
          <a:ext cx="858721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054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133 220 „Rozvoj 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 obnova materiálně technické základny VVŠ“ </a:t>
                      </a:r>
                    </a:p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UTB Novostavba objektu U1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101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01214" y="1181158"/>
            <a:ext cx="7095336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Údaje uvedené pro plán rozpočtu na rok </a:t>
            </a: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2023 </a:t>
            </a: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vycházejí </a:t>
            </a: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z ministerstvem </a:t>
            </a: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vydaných rozhodnutí o poskytnutí příspěvku či dotace na uvedený titul.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Prostředky uvedené ve střednědobém výhledu představují příspěvky či dotace, které UTB předpokládá, že obdrží v jednotlivých letech na základě dosavadního vývoje v minulosti obdržených prostředků.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případě OP </a:t>
            </a:r>
            <a:r>
              <a:rPr lang="cs-CZ" sz="2000" b="1" dirty="0" smtClean="0"/>
              <a:t>VVV, projektů </a:t>
            </a:r>
            <a:r>
              <a:rPr lang="cs-CZ" sz="2000" b="1" dirty="0" err="1"/>
              <a:t>VaV</a:t>
            </a:r>
            <a:r>
              <a:rPr lang="cs-CZ" sz="2000" b="1" dirty="0"/>
              <a:t> </a:t>
            </a:r>
            <a:r>
              <a:rPr lang="cs-CZ" sz="2000" b="1" dirty="0" smtClean="0"/>
              <a:t>a NPO se </a:t>
            </a:r>
            <a:r>
              <a:rPr lang="cs-CZ" sz="2000" b="1" dirty="0"/>
              <a:t>jedná o dotace, které má UTB plánovány v rámci již vydaných rozhodnutí o poskytnutí dotace nebo na základě sjednaných smluv o poskytnutí účelové dotace.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Objemy vlastních prostředků UTB byly kvalifikovaně odhadnuty na základě vývoje v minulých letech.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a střednědobý výhled rozpočtu VVŠ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2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f822508-510a-46dd-ac7a-ddf5fa42e9d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EA071BA8FB8C4FB615B412F3CD06B6" ma:contentTypeVersion="15" ma:contentTypeDescription="Vytvoří nový dokument" ma:contentTypeScope="" ma:versionID="a816c2874106023f49fc4450e5858f9a">
  <xsd:schema xmlns:xsd="http://www.w3.org/2001/XMLSchema" xmlns:xs="http://www.w3.org/2001/XMLSchema" xmlns:p="http://schemas.microsoft.com/office/2006/metadata/properties" xmlns:ns3="768594f4-16e5-4c67-941d-4255fc8f6cba" xmlns:ns4="cf822508-510a-46dd-ac7a-ddf5fa42e9d3" targetNamespace="http://schemas.microsoft.com/office/2006/metadata/properties" ma:root="true" ma:fieldsID="a268af1a59390425544df4ec21c0a02f" ns3:_="" ns4:_="">
    <xsd:import namespace="768594f4-16e5-4c67-941d-4255fc8f6cba"/>
    <xsd:import namespace="cf822508-510a-46dd-ac7a-ddf5fa42e9d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594f4-16e5-4c67-941d-4255fc8f6c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22508-510a-46dd-ac7a-ddf5fa42e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5D65C8-F37D-438A-9940-32060046ABC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8594f4-16e5-4c67-941d-4255fc8f6cba"/>
    <ds:schemaRef ds:uri="cf822508-510a-46dd-ac7a-ddf5fa42e9d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0E162B-A897-4C6E-827B-85650D97B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9DE6A6-AA9C-48FA-94A9-13A39591C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594f4-16e5-4c67-941d-4255fc8f6cba"/>
    <ds:schemaRef ds:uri="cf822508-510a-46dd-ac7a-ddf5fa42e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14994</TotalTime>
  <Words>1512</Words>
  <Application>Microsoft Office PowerPoint</Application>
  <PresentationFormat>Předvádění na obrazovce (4:3)</PresentationFormat>
  <Paragraphs>409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PLÁN ROZPOČTU UTB 2023  STŘEDNĚDOBÝ VÝHLED ROZPOČTU UTB  2024 – 2025</vt:lpstr>
      <vt:lpstr>Struktura rozpočtu </vt:lpstr>
      <vt:lpstr>Rozpočet a střednědobý výhled rozpočtu VVŠ </vt:lpstr>
      <vt:lpstr>A. Financování dle ukazatelů a účelová podpora dle rozpočtu MŠMT  - plán</vt:lpstr>
      <vt:lpstr>A. Financování dle ukazatelů a účelová podpora dle rozpočtu MŠMT – plán</vt:lpstr>
      <vt:lpstr>B. Projektové financování – plán</vt:lpstr>
      <vt:lpstr>B. Projektové financování – plán</vt:lpstr>
      <vt:lpstr>C. Programové financování – plán</vt:lpstr>
      <vt:lpstr>Rozpočet a střednědobý výhled rozpočtu VVŠ </vt:lpstr>
      <vt:lpstr>D. Prostředky od ÚSC, právnických a fyzických osob - plán</vt:lpstr>
      <vt:lpstr>E. Prostředky ze zahraničí – plán  </vt:lpstr>
      <vt:lpstr>F. Vlastní prostředky UTB – plán  </vt:lpstr>
      <vt:lpstr>Rozpočet – celkové očekávané prostředky </vt:lpstr>
      <vt:lpstr>Stanovení provozních nákladů </vt:lpstr>
      <vt:lpstr>Předpokládaný objem provozních nákladů </vt:lpstr>
      <vt:lpstr>Předpokládaný objem provozních nákladů </vt:lpstr>
      <vt:lpstr>Plán čerpání fondů </vt:lpstr>
      <vt:lpstr>Plán čerpání investic </vt:lpstr>
      <vt:lpstr>Plán čerpání investic 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prez_plán_rozpočtu_2021_2023</dc:title>
  <dc:creator>Večeřová;Černý</dc:creator>
  <cp:lastModifiedBy>Lenka Macíková</cp:lastModifiedBy>
  <cp:revision>1395</cp:revision>
  <cp:lastPrinted>2023-04-17T15:23:25Z</cp:lastPrinted>
  <dcterms:created xsi:type="dcterms:W3CDTF">2006-02-27T10:09:50Z</dcterms:created>
  <dcterms:modified xsi:type="dcterms:W3CDTF">2023-04-18T06:10:37Z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0x010100F6EA071BA8FB8C4FB615B412F3CD06B6</vt:lpwstr>
  </property>
</Properties>
</file>