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15" r:id="rId5"/>
    <p:sldId id="411" r:id="rId6"/>
    <p:sldId id="416" r:id="rId7"/>
    <p:sldId id="412" r:id="rId8"/>
  </p:sldIdLst>
  <p:sldSz cx="9144000" cy="6858000" type="screen4x3"/>
  <p:notesSz cx="666273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1A0A"/>
    <a:srgbClr val="2D2D8A"/>
    <a:srgbClr val="FF8001"/>
    <a:srgbClr val="58A8EA"/>
    <a:srgbClr val="993300"/>
    <a:srgbClr val="D0D0CE"/>
    <a:srgbClr val="7CCE7C"/>
    <a:srgbClr val="79B395"/>
    <a:srgbClr val="FFC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7870" autoAdjust="0"/>
  </p:normalViewPr>
  <p:slideViewPr>
    <p:cSldViewPr>
      <p:cViewPr varScale="1">
        <p:scale>
          <a:sx n="101" d="100"/>
          <a:sy n="101" d="100"/>
        </p:scale>
        <p:origin x="14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FLKŘ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List1!$B$2:$D$2</c:f>
              <c:numCache>
                <c:formatCode>General</c:formatCode>
                <c:ptCount val="3"/>
                <c:pt idx="0" formatCode="0.0">
                  <c:v>28.83</c:v>
                </c:pt>
                <c:pt idx="1">
                  <c:v>27.91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9-4F9D-90B6-9866A89A6217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FAI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List1!$B$3:$D$3</c:f>
              <c:numCache>
                <c:formatCode>General</c:formatCode>
                <c:ptCount val="3"/>
                <c:pt idx="0" formatCode="0.0">
                  <c:v>33.299999999999997</c:v>
                </c:pt>
                <c:pt idx="1">
                  <c:v>30.83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09-4F9D-90B6-9866A89A6217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FAME</c:v>
                </c:pt>
              </c:strCache>
            </c:strRef>
          </c:tx>
          <c:spPr>
            <a:ln w="28575" cap="rnd">
              <a:solidFill>
                <a:srgbClr val="58A8E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8A8EA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List1!$B$4:$D$4</c:f>
              <c:numCache>
                <c:formatCode>General</c:formatCode>
                <c:ptCount val="3"/>
                <c:pt idx="0" formatCode="0.0">
                  <c:v>16.5</c:v>
                </c:pt>
                <c:pt idx="1">
                  <c:v>23.47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09-4F9D-90B6-9866A89A6217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FHS</c:v>
                </c:pt>
              </c:strCache>
            </c:strRef>
          </c:tx>
          <c:spPr>
            <a:ln w="28575" cap="rnd">
              <a:solidFill>
                <a:srgbClr val="99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33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List1!$B$5:$D$5</c:f>
              <c:numCache>
                <c:formatCode>General</c:formatCode>
                <c:ptCount val="3"/>
                <c:pt idx="0" formatCode="0.0">
                  <c:v>14.66</c:v>
                </c:pt>
                <c:pt idx="1">
                  <c:v>26.46</c:v>
                </c:pt>
                <c:pt idx="2">
                  <c:v>28.79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09-4F9D-90B6-9866A89A6217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FT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List1!$B$6:$D$6</c:f>
              <c:numCache>
                <c:formatCode>General</c:formatCode>
                <c:ptCount val="3"/>
                <c:pt idx="0" formatCode="0.0">
                  <c:v>28.08</c:v>
                </c:pt>
                <c:pt idx="1">
                  <c:v>31.52</c:v>
                </c:pt>
                <c:pt idx="2">
                  <c:v>22.94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09-4F9D-90B6-9866A89A6217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FMK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LS 2019/2020</c:v>
                </c:pt>
                <c:pt idx="1">
                  <c:v>LS 2018/2019</c:v>
                </c:pt>
                <c:pt idx="2">
                  <c:v>LS 2017/2018</c:v>
                </c:pt>
              </c:strCache>
            </c:strRef>
          </c:cat>
          <c:val>
            <c:numRef>
              <c:f>List1!$B$7:$D$7</c:f>
              <c:numCache>
                <c:formatCode>General</c:formatCode>
                <c:ptCount val="3"/>
                <c:pt idx="0" formatCode="0.0">
                  <c:v>36.840000000000003</c:v>
                </c:pt>
                <c:pt idx="1">
                  <c:v>38.42</c:v>
                </c:pt>
                <c:pt idx="2">
                  <c:v>34.5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D09-4F9D-90B6-9866A89A6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2818656"/>
        <c:axId val="1842824064"/>
      </c:lineChart>
      <c:catAx>
        <c:axId val="18428186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24064"/>
        <c:crosses val="autoZero"/>
        <c:auto val="1"/>
        <c:lblAlgn val="ctr"/>
        <c:lblOffset val="100"/>
        <c:noMultiLvlLbl val="0"/>
      </c:catAx>
      <c:valAx>
        <c:axId val="1842824064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18656"/>
        <c:crosses val="max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28167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9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28167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dirty="0"/>
              <a:t>Hodnocení kvality výuky </a:t>
            </a:r>
            <a:br>
              <a:rPr lang="cs-CZ" sz="4000" dirty="0"/>
            </a:br>
            <a:r>
              <a:rPr lang="cs-CZ" sz="4000" dirty="0"/>
              <a:t>LS 2019/2020</a:t>
            </a:r>
            <a:endParaRPr lang="cs-CZ" sz="4000" dirty="0"/>
          </a:p>
        </p:txBody>
      </p:sp>
      <p:sp>
        <p:nvSpPr>
          <p:cNvPr id="2" name="Obdélník 1"/>
          <p:cNvSpPr/>
          <p:nvPr/>
        </p:nvSpPr>
        <p:spPr>
          <a:xfrm>
            <a:off x="2211388" y="60932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dirty="0">
                <a:latin typeface="Arial Narrow" pitchFamily="34" charset="0"/>
              </a:rPr>
              <a:t>Lubomír Beníček</a:t>
            </a:r>
          </a:p>
          <a:p>
            <a:pPr algn="ctr"/>
            <a:r>
              <a:rPr lang="cs-CZ" dirty="0" smtClean="0">
                <a:latin typeface="Arial Narrow" pitchFamily="34" charset="0"/>
              </a:rPr>
              <a:t>30. červen 2020</a:t>
            </a:r>
            <a:endParaRPr lang="cs-CZ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kvality výuky LS 2019/2020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698574"/>
              </p:ext>
            </p:extLst>
          </p:nvPr>
        </p:nvGraphicFramePr>
        <p:xfrm>
          <a:off x="179512" y="1196752"/>
          <a:ext cx="8784976" cy="317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7333502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992598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Fakulta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aseline="0" dirty="0" smtClean="0"/>
                        <a:t>Účast %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Počet hodnotitelů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Forma</a:t>
                      </a:r>
                      <a:r>
                        <a:rPr lang="cs-CZ" sz="1600" baseline="0" dirty="0" smtClean="0"/>
                        <a:t> studia</a:t>
                      </a:r>
                    </a:p>
                    <a:p>
                      <a:pPr algn="ctr"/>
                      <a:r>
                        <a:rPr lang="cs-CZ" sz="1600" baseline="0" dirty="0" err="1" smtClean="0"/>
                        <a:t>prez</a:t>
                      </a:r>
                      <a:r>
                        <a:rPr lang="cs-CZ" sz="1600" baseline="0" dirty="0" smtClean="0"/>
                        <a:t>. / komb.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Průměrné hodnocení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err="1" smtClean="0"/>
                        <a:t>Prům</a:t>
                      </a:r>
                      <a:r>
                        <a:rPr lang="cs-CZ" sz="1600" dirty="0" smtClean="0"/>
                        <a:t>. počet </a:t>
                      </a:r>
                      <a:r>
                        <a:rPr lang="cs-CZ" sz="1600" dirty="0" err="1" smtClean="0"/>
                        <a:t>připom</a:t>
                      </a:r>
                      <a:r>
                        <a:rPr lang="cs-CZ" sz="1600" dirty="0" smtClean="0"/>
                        <a:t>.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dirty="0" smtClean="0"/>
                        <a:t>na stud.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Počet připomínek</a:t>
                      </a:r>
                      <a:br>
                        <a:rPr lang="cs-CZ" sz="1600" dirty="0" smtClean="0"/>
                      </a:br>
                      <a:r>
                        <a:rPr lang="cs-CZ" sz="1600" dirty="0" smtClean="0"/>
                        <a:t>anon. + podepsané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FLKŘ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109/115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189+58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FAI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276/58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4,07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393+56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FAME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192/68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233+30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cs-CZ" sz="1800" b="1" i="0" u="none" strike="noStrike" dirty="0">
                        <a:solidFill>
                          <a:srgbClr val="FF1A0A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168/77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202+29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FT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225/68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468+74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FMK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320/63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572+119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UTB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1290/449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4,13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2057+366=2423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487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51520" y="4581128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Pokles průměrného hodnocení ze 4,3 v posledních třech ZS (LS 2018/19 – 4,4)</a:t>
            </a:r>
          </a:p>
          <a:p>
            <a:r>
              <a:rPr lang="cs-CZ" dirty="0" smtClean="0"/>
              <a:t>Pokles účasti oproti minulému semestru o čtvrtinu z 32 %.</a:t>
            </a:r>
          </a:p>
          <a:p>
            <a:r>
              <a:rPr lang="cs-CZ" dirty="0" smtClean="0"/>
              <a:t>Počet připomínek na studenta je stejný.</a:t>
            </a:r>
          </a:p>
          <a:p>
            <a:r>
              <a:rPr lang="cs-CZ" dirty="0"/>
              <a:t>Čtvrtina studentů, kteří hodnotili studuje v kombinované formě studia</a:t>
            </a:r>
            <a:r>
              <a:rPr lang="cs-CZ" dirty="0" smtClean="0"/>
              <a:t>.</a:t>
            </a:r>
          </a:p>
          <a:p>
            <a:r>
              <a:rPr lang="cs-CZ" dirty="0" smtClean="0"/>
              <a:t>Účast dle typu studia: Bc 76 %, 5-Mgr 1 %, </a:t>
            </a:r>
            <a:r>
              <a:rPr lang="cs-CZ" dirty="0" err="1" smtClean="0"/>
              <a:t>navMgr</a:t>
            </a:r>
            <a:r>
              <a:rPr lang="cs-CZ" dirty="0" smtClean="0"/>
              <a:t> 23 %</a:t>
            </a:r>
          </a:p>
          <a:p>
            <a:r>
              <a:rPr lang="cs-CZ" dirty="0"/>
              <a:t>	</a:t>
            </a:r>
            <a:r>
              <a:rPr lang="cs-CZ" dirty="0" smtClean="0"/>
              <a:t>		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52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výuky </a:t>
            </a:r>
            <a:r>
              <a:rPr lang="cs-CZ" dirty="0" smtClean="0"/>
              <a:t>LS </a:t>
            </a:r>
            <a:r>
              <a:rPr lang="cs-CZ" dirty="0"/>
              <a:t>2019/2020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dirty="0" smtClean="0"/>
              <a:t>absolutní účast v hodnocení dle typů a forem studia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499552"/>
              </p:ext>
            </p:extLst>
          </p:nvPr>
        </p:nvGraphicFramePr>
        <p:xfrm>
          <a:off x="395536" y="1397000"/>
          <a:ext cx="8280920" cy="49363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19488">
                  <a:extLst>
                    <a:ext uri="{9D8B030D-6E8A-4147-A177-3AD203B41FA5}">
                      <a16:colId xmlns:a16="http://schemas.microsoft.com/office/drawing/2014/main" val="704869662"/>
                    </a:ext>
                  </a:extLst>
                </a:gridCol>
                <a:gridCol w="1000991">
                  <a:extLst>
                    <a:ext uri="{9D8B030D-6E8A-4147-A177-3AD203B41FA5}">
                      <a16:colId xmlns:a16="http://schemas.microsoft.com/office/drawing/2014/main" val="1610917761"/>
                    </a:ext>
                  </a:extLst>
                </a:gridCol>
                <a:gridCol w="900495">
                  <a:extLst>
                    <a:ext uri="{9D8B030D-6E8A-4147-A177-3AD203B41FA5}">
                      <a16:colId xmlns:a16="http://schemas.microsoft.com/office/drawing/2014/main" val="623306798"/>
                    </a:ext>
                  </a:extLst>
                </a:gridCol>
                <a:gridCol w="963799">
                  <a:extLst>
                    <a:ext uri="{9D8B030D-6E8A-4147-A177-3AD203B41FA5}">
                      <a16:colId xmlns:a16="http://schemas.microsoft.com/office/drawing/2014/main" val="245289708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135689360"/>
                    </a:ext>
                  </a:extLst>
                </a:gridCol>
                <a:gridCol w="1204749">
                  <a:extLst>
                    <a:ext uri="{9D8B030D-6E8A-4147-A177-3AD203B41FA5}">
                      <a16:colId xmlns:a16="http://schemas.microsoft.com/office/drawing/2014/main" val="446366556"/>
                    </a:ext>
                  </a:extLst>
                </a:gridCol>
                <a:gridCol w="883483">
                  <a:extLst>
                    <a:ext uri="{9D8B030D-6E8A-4147-A177-3AD203B41FA5}">
                      <a16:colId xmlns:a16="http://schemas.microsoft.com/office/drawing/2014/main" val="2498778174"/>
                    </a:ext>
                  </a:extLst>
                </a:gridCol>
                <a:gridCol w="963799">
                  <a:extLst>
                    <a:ext uri="{9D8B030D-6E8A-4147-A177-3AD203B41FA5}">
                      <a16:colId xmlns:a16="http://schemas.microsoft.com/office/drawing/2014/main" val="3365092839"/>
                    </a:ext>
                  </a:extLst>
                </a:gridCol>
              </a:tblGrid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Fakulta</a:t>
                      </a:r>
                      <a:endParaRPr lang="cs-CZ" sz="24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Bc.</a:t>
                      </a:r>
                      <a:endParaRPr lang="cs-CZ" sz="24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Bc.</a:t>
                      </a:r>
                      <a:br>
                        <a:rPr lang="cs-CZ" sz="2000" dirty="0" smtClean="0"/>
                      </a:br>
                      <a:r>
                        <a:rPr lang="cs-CZ" sz="2000" dirty="0" err="1" smtClean="0"/>
                        <a:t>prez</a:t>
                      </a:r>
                      <a:r>
                        <a:rPr lang="cs-CZ" sz="2000" dirty="0" smtClean="0"/>
                        <a:t>. / komb.</a:t>
                      </a:r>
                      <a:endParaRPr lang="cs-CZ" sz="20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Mgr.</a:t>
                      </a:r>
                      <a:endParaRPr lang="cs-CZ" sz="24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Nav.</a:t>
                      </a:r>
                      <a:endParaRPr lang="cs-CZ" sz="24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Nav.</a:t>
                      </a:r>
                      <a:br>
                        <a:rPr lang="cs-CZ" sz="2000" dirty="0" smtClean="0"/>
                      </a:br>
                      <a:r>
                        <a:rPr lang="cs-CZ" sz="2000" dirty="0" err="1" smtClean="0"/>
                        <a:t>prez</a:t>
                      </a:r>
                      <a:r>
                        <a:rPr lang="cs-CZ" sz="2000" dirty="0" smtClean="0"/>
                        <a:t>. / komb.</a:t>
                      </a:r>
                      <a:endParaRPr lang="cs-CZ" sz="20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876668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FLKŘ</a:t>
                      </a:r>
                      <a:endParaRPr lang="cs-CZ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807568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FAI</a:t>
                      </a:r>
                      <a:endParaRPr lang="cs-CZ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8477922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FAME</a:t>
                      </a:r>
                      <a:endParaRPr lang="cs-CZ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3018850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882357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FT</a:t>
                      </a:r>
                      <a:endParaRPr lang="cs-CZ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236000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FMK</a:t>
                      </a:r>
                      <a:endParaRPr lang="cs-CZ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4738906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UTB</a:t>
                      </a:r>
                      <a:endParaRPr lang="cs-CZ" sz="2400" b="1" dirty="0"/>
                    </a:p>
                  </a:txBody>
                  <a:tcPr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1322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1038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2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7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12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Zhodnocení % účasti v hodnocení v časové řadě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481332"/>
              </p:ext>
            </p:extLst>
          </p:nvPr>
        </p:nvGraphicFramePr>
        <p:xfrm>
          <a:off x="179388" y="836613"/>
          <a:ext cx="8785103" cy="280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30351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2765392253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4249196367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130162563"/>
                    </a:ext>
                  </a:extLst>
                </a:gridCol>
                <a:gridCol w="994344">
                  <a:extLst>
                    <a:ext uri="{9D8B030D-6E8A-4147-A177-3AD203B41FA5}">
                      <a16:colId xmlns:a16="http://schemas.microsoft.com/office/drawing/2014/main" val="2368709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Fakulta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ZS 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LS 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ZS</a:t>
                      </a:r>
                      <a:r>
                        <a:rPr lang="cs-CZ" sz="1600" baseline="0" dirty="0" smtClean="0"/>
                        <a:t> 2017/2018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LS</a:t>
                      </a:r>
                      <a:r>
                        <a:rPr lang="cs-CZ" sz="1600" baseline="0" dirty="0" smtClean="0"/>
                        <a:t> 2017/2018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ZS</a:t>
                      </a:r>
                      <a:r>
                        <a:rPr lang="cs-CZ" sz="1600" baseline="0" dirty="0" smtClean="0"/>
                        <a:t> 2018/2019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LS</a:t>
                      </a:r>
                      <a:r>
                        <a:rPr lang="cs-CZ" sz="1600" baseline="0" dirty="0" smtClean="0"/>
                        <a:t> 2018/2019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ZS</a:t>
                      </a:r>
                      <a:r>
                        <a:rPr lang="cs-CZ" sz="1600" baseline="0" dirty="0" smtClean="0"/>
                        <a:t> 2019/2020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LS</a:t>
                      </a:r>
                      <a:r>
                        <a:rPr lang="cs-CZ" sz="1600" baseline="0" dirty="0" smtClean="0"/>
                        <a:t> 2019/2020</a:t>
                      </a:r>
                      <a:endParaRPr lang="cs-CZ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727356862"/>
              </p:ext>
            </p:extLst>
          </p:nvPr>
        </p:nvGraphicFramePr>
        <p:xfrm>
          <a:off x="179388" y="3701733"/>
          <a:ext cx="8713788" cy="275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747758"/>
      </p:ext>
    </p:extLst>
  </p:cSld>
  <p:clrMapOvr>
    <a:masterClrMapping/>
  </p:clrMapOvr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3" ma:contentTypeDescription="Vytvoří nový dokument" ma:contentTypeScope="" ma:versionID="55c15fa6efdae6bfe4d70c2a8c93d53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27713fb3ca553085f77d886b6af86e57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335239-DC7F-4F5E-9A0B-AC6C1EA0A31F}">
  <ds:schemaRefs>
    <ds:schemaRef ds:uri="http://purl.org/dc/elements/1.1/"/>
    <ds:schemaRef ds:uri="http://purl.org/dc/terms/"/>
    <ds:schemaRef ds:uri="fc4b360f-9c6e-4c32-a22a-07301f39663c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b8e1fae8-c9da-4f2e-9a78-1df90a178af4"/>
  </ds:schemaRefs>
</ds:datastoreItem>
</file>

<file path=customXml/itemProps2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BEBDE2-77F2-4EBE-B3B5-16C831C8CB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28319</TotalTime>
  <Words>327</Words>
  <Application>Microsoft Office PowerPoint</Application>
  <PresentationFormat>Předvádění na obrazovce (4:3)</PresentationFormat>
  <Paragraphs>195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Arial Narrow</vt:lpstr>
      <vt:lpstr>VZ - Personalní</vt:lpstr>
      <vt:lpstr>Prezentace aplikace PowerPoint</vt:lpstr>
      <vt:lpstr>Hodnocení kvality výuky LS 2019/2020</vt:lpstr>
      <vt:lpstr>Hodnocení kvality výuky LS 2019/2020</vt:lpstr>
      <vt:lpstr>Zhodnocení % účasti v hodnocení v časové řadě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623</cp:revision>
  <cp:lastPrinted>2020-06-22T11:22:30Z</cp:lastPrinted>
  <dcterms:created xsi:type="dcterms:W3CDTF">2011-01-17T07:56:05Z</dcterms:created>
  <dcterms:modified xsi:type="dcterms:W3CDTF">2020-06-30T09:07:43Z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