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3"/>
  </p:notesMasterIdLst>
  <p:sldIdLst>
    <p:sldId id="256" r:id="rId6"/>
    <p:sldId id="649" r:id="rId7"/>
    <p:sldId id="650" r:id="rId8"/>
    <p:sldId id="651" r:id="rId9"/>
    <p:sldId id="259" r:id="rId10"/>
    <p:sldId id="405" r:id="rId11"/>
    <p:sldId id="403" r:id="rId12"/>
    <p:sldId id="404" r:id="rId13"/>
    <p:sldId id="406" r:id="rId14"/>
    <p:sldId id="384" r:id="rId15"/>
    <p:sldId id="411" r:id="rId16"/>
    <p:sldId id="407" r:id="rId17"/>
    <p:sldId id="408" r:id="rId18"/>
    <p:sldId id="409" r:id="rId19"/>
    <p:sldId id="390" r:id="rId20"/>
    <p:sldId id="410" r:id="rId21"/>
    <p:sldId id="379" r:id="rId22"/>
  </p:sldIdLst>
  <p:sldSz cx="9144000" cy="5143500" type="screen16x9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82"/>
    <a:srgbClr val="EB2837"/>
    <a:srgbClr val="C8DC00"/>
    <a:srgbClr val="B45F0A"/>
    <a:srgbClr val="64B1E6"/>
    <a:srgbClr val="FFCD00"/>
    <a:srgbClr val="E65014"/>
    <a:srgbClr val="FF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6" autoAdjust="0"/>
    <p:restoredTop sz="94660"/>
  </p:normalViewPr>
  <p:slideViewPr>
    <p:cSldViewPr>
      <p:cViewPr varScale="1">
        <p:scale>
          <a:sx n="142" d="100"/>
          <a:sy n="142" d="100"/>
        </p:scale>
        <p:origin x="792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Přihlášky do SP v AJ dle fakulty pro AR 2023/2024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1109033245844267E-2"/>
          <c:y val="0.12893732486337758"/>
          <c:w val="0.93500207786526679"/>
          <c:h val="0.68049678572787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Nominováno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7AF-4C10-9B2B-DEAFFBC1BEE9}"/>
              </c:ext>
            </c:extLst>
          </c:dPt>
          <c:dPt>
            <c:idx val="1"/>
            <c:invertIfNegative val="0"/>
            <c:bubble3D val="0"/>
            <c:spPr>
              <a:solidFill>
                <a:srgbClr val="E6501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AF-4C10-9B2B-DEAFFBC1BEE9}"/>
              </c:ext>
            </c:extLst>
          </c:dPt>
          <c:dPt>
            <c:idx val="2"/>
            <c:invertIfNegative val="0"/>
            <c:bubble3D val="0"/>
            <c:spPr>
              <a:solidFill>
                <a:srgbClr val="FFC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AF-4C10-9B2B-DEAFFBC1BEE9}"/>
              </c:ext>
            </c:extLst>
          </c:dPt>
          <c:dPt>
            <c:idx val="3"/>
            <c:invertIfNegative val="0"/>
            <c:bubble3D val="0"/>
            <c:spPr>
              <a:solidFill>
                <a:srgbClr val="64B1E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7AF-4C10-9B2B-DEAFFBC1BEE9}"/>
              </c:ext>
            </c:extLst>
          </c:dPt>
          <c:dPt>
            <c:idx val="4"/>
            <c:invertIfNegative val="0"/>
            <c:bubble3D val="0"/>
            <c:spPr>
              <a:solidFill>
                <a:srgbClr val="B45F0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7AF-4C10-9B2B-DEAFFBC1BEE9}"/>
              </c:ext>
            </c:extLst>
          </c:dPt>
          <c:dPt>
            <c:idx val="5"/>
            <c:invertIfNegative val="0"/>
            <c:bubble3D val="0"/>
            <c:spPr>
              <a:solidFill>
                <a:srgbClr val="C8DC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AF-4C10-9B2B-DEAFFBC1BEE9}"/>
              </c:ext>
            </c:extLst>
          </c:dPt>
          <c:dPt>
            <c:idx val="6"/>
            <c:invertIfNegative val="0"/>
            <c:bubble3D val="0"/>
            <c:spPr>
              <a:solidFill>
                <a:srgbClr val="EB2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AF-4C10-9B2B-DEAFFBC1BEE9}"/>
              </c:ext>
            </c:extLst>
          </c:dPt>
          <c:dPt>
            <c:idx val="7"/>
            <c:invertIfNegative val="0"/>
            <c:bubble3D val="0"/>
            <c:spPr>
              <a:solidFill>
                <a:srgbClr val="00328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7AF-4C10-9B2B-DEAFFBC1BE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List1!$A$2:$A$9</c:f>
              <c:strCache>
                <c:ptCount val="8"/>
                <c:pt idx="0">
                  <c:v>Celkem</c:v>
                </c:pt>
                <c:pt idx="1">
                  <c:v>CPS</c:v>
                </c:pt>
                <c:pt idx="2">
                  <c:v>FAI</c:v>
                </c:pt>
                <c:pt idx="3">
                  <c:v>FaME</c:v>
                </c:pt>
                <c:pt idx="4">
                  <c:v>FHS</c:v>
                </c:pt>
                <c:pt idx="5">
                  <c:v>FLKŘ</c:v>
                </c:pt>
                <c:pt idx="6">
                  <c:v>FMK</c:v>
                </c:pt>
                <c:pt idx="7">
                  <c:v>FT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537</c:v>
                </c:pt>
                <c:pt idx="1">
                  <c:v>2</c:v>
                </c:pt>
                <c:pt idx="2">
                  <c:v>227</c:v>
                </c:pt>
                <c:pt idx="3">
                  <c:v>231</c:v>
                </c:pt>
                <c:pt idx="4">
                  <c:v>0</c:v>
                </c:pt>
                <c:pt idx="5">
                  <c:v>0</c:v>
                </c:pt>
                <c:pt idx="6">
                  <c:v>30</c:v>
                </c:pt>
                <c:pt idx="7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6912674978127732"/>
          <c:y val="0.91476992912117883"/>
          <c:w val="0.46174639107611548"/>
          <c:h val="6.59063993812367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Přihlášky do SP v AJ dle národnosti uchazeče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Státní příslušnost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List1!$A$2:$A$14</c:f>
              <c:strCache>
                <c:ptCount val="13"/>
                <c:pt idx="0">
                  <c:v>Pákistán</c:v>
                </c:pt>
                <c:pt idx="1">
                  <c:v>Nigérie</c:v>
                </c:pt>
                <c:pt idx="2">
                  <c:v>Ghana</c:v>
                </c:pt>
                <c:pt idx="3">
                  <c:v>Bangladéš</c:v>
                </c:pt>
                <c:pt idx="4">
                  <c:v>Indie</c:v>
                </c:pt>
                <c:pt idx="5">
                  <c:v>Alžírsko</c:v>
                </c:pt>
                <c:pt idx="6">
                  <c:v>Etiopie</c:v>
                </c:pt>
                <c:pt idx="7">
                  <c:v>Írán</c:v>
                </c:pt>
                <c:pt idx="8">
                  <c:v>Keňa</c:v>
                </c:pt>
                <c:pt idx="9">
                  <c:v>Afghánistán</c:v>
                </c:pt>
                <c:pt idx="10">
                  <c:v>Egypt</c:v>
                </c:pt>
                <c:pt idx="11">
                  <c:v>Turecko</c:v>
                </c:pt>
                <c:pt idx="12">
                  <c:v>Kamerun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188</c:v>
                </c:pt>
                <c:pt idx="1">
                  <c:v>80</c:v>
                </c:pt>
                <c:pt idx="2">
                  <c:v>72</c:v>
                </c:pt>
                <c:pt idx="3">
                  <c:v>47</c:v>
                </c:pt>
                <c:pt idx="4">
                  <c:v>33</c:v>
                </c:pt>
                <c:pt idx="5">
                  <c:v>11</c:v>
                </c:pt>
                <c:pt idx="6">
                  <c:v>10</c:v>
                </c:pt>
                <c:pt idx="7">
                  <c:v>8</c:v>
                </c:pt>
                <c:pt idx="8">
                  <c:v>7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Celkové</a:t>
            </a:r>
            <a:r>
              <a:rPr lang="cs-CZ" baseline="0" dirty="0"/>
              <a:t> počty krátkodobých příjezdů – ZS 2022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Celkem přihlášek</c:v>
                </c:pt>
                <c:pt idx="1">
                  <c:v>Přijatých studentů/stážistů</c:v>
                </c:pt>
                <c:pt idx="2">
                  <c:v>Zapsaných studentů</c:v>
                </c:pt>
                <c:pt idx="3">
                  <c:v>Zapsaných stážistů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206</c:v>
                </c:pt>
                <c:pt idx="1">
                  <c:v>160</c:v>
                </c:pt>
                <c:pt idx="2">
                  <c:v>122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Počty </a:t>
            </a:r>
            <a:r>
              <a:rPr lang="cs-CZ" baseline="0" dirty="0"/>
              <a:t>krátkodobých příjezdů, dle fakult – ZS 2022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Přihlášek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1</c:v>
                </c:pt>
                <c:pt idx="1">
                  <c:v>28</c:v>
                </c:pt>
                <c:pt idx="2">
                  <c:v>58</c:v>
                </c:pt>
                <c:pt idx="3">
                  <c:v>44</c:v>
                </c:pt>
                <c:pt idx="4">
                  <c:v>0</c:v>
                </c:pt>
                <c:pt idx="5">
                  <c:v>47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Přijatých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List1!$C$2:$C$8</c:f>
              <c:numCache>
                <c:formatCode>General</c:formatCode>
                <c:ptCount val="7"/>
                <c:pt idx="0">
                  <c:v>1</c:v>
                </c:pt>
                <c:pt idx="1">
                  <c:v>25</c:v>
                </c:pt>
                <c:pt idx="2">
                  <c:v>47</c:v>
                </c:pt>
                <c:pt idx="3">
                  <c:v>28</c:v>
                </c:pt>
                <c:pt idx="4">
                  <c:v>0</c:v>
                </c:pt>
                <c:pt idx="5">
                  <c:v>36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8-4AD4-8F99-A4B35F153C8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Zapsaných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List1!$D$2:$D$8</c:f>
              <c:numCache>
                <c:formatCode>General</c:formatCode>
                <c:ptCount val="7"/>
                <c:pt idx="0">
                  <c:v>1</c:v>
                </c:pt>
                <c:pt idx="1">
                  <c:v>18</c:v>
                </c:pt>
                <c:pt idx="2">
                  <c:v>33</c:v>
                </c:pt>
                <c:pt idx="3">
                  <c:v>19</c:v>
                </c:pt>
                <c:pt idx="4">
                  <c:v>0</c:v>
                </c:pt>
                <c:pt idx="5">
                  <c:v>32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D8-4AD4-8F99-A4B35F153C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Celkové</a:t>
            </a:r>
            <a:r>
              <a:rPr lang="cs-CZ" baseline="0" dirty="0"/>
              <a:t> počty krátkodobých příjezdů – LS 2023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List1!$A$2:$A$4</c:f>
              <c:strCache>
                <c:ptCount val="3"/>
                <c:pt idx="0">
                  <c:v>Celkem přihlášek</c:v>
                </c:pt>
                <c:pt idx="1">
                  <c:v>Přijatých studentů/stážistů</c:v>
                </c:pt>
                <c:pt idx="2">
                  <c:v>Přihlášky stále v procesu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107</c:v>
                </c:pt>
                <c:pt idx="1">
                  <c:v>87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Počty </a:t>
            </a:r>
            <a:r>
              <a:rPr lang="cs-CZ" baseline="0" dirty="0"/>
              <a:t>krátkodobých příjezdů, dle fakult – LS 2023</a:t>
            </a:r>
          </a:p>
        </c:rich>
      </c:tx>
      <c:layout>
        <c:manualLayout>
          <c:xMode val="edge"/>
          <c:yMode val="edge"/>
          <c:x val="0.23992095738224412"/>
          <c:y val="2.24508886810102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Přihlášek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1</c:v>
                </c:pt>
                <c:pt idx="1">
                  <c:v>20</c:v>
                </c:pt>
                <c:pt idx="2">
                  <c:v>29</c:v>
                </c:pt>
                <c:pt idx="3">
                  <c:v>14</c:v>
                </c:pt>
                <c:pt idx="4">
                  <c:v>1</c:v>
                </c:pt>
                <c:pt idx="5">
                  <c:v>21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Přijatých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List1!$C$2:$C$8</c:f>
              <c:numCache>
                <c:formatCode>General</c:formatCode>
                <c:ptCount val="7"/>
                <c:pt idx="0">
                  <c:v>0</c:v>
                </c:pt>
                <c:pt idx="1">
                  <c:v>17</c:v>
                </c:pt>
                <c:pt idx="2">
                  <c:v>23</c:v>
                </c:pt>
                <c:pt idx="3">
                  <c:v>11</c:v>
                </c:pt>
                <c:pt idx="4">
                  <c:v>0</c:v>
                </c:pt>
                <c:pt idx="5">
                  <c:v>16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8-4AD4-8F99-A4B35F153C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Celkové</a:t>
            </a:r>
            <a:r>
              <a:rPr lang="cs-CZ" baseline="0" dirty="0"/>
              <a:t> p</a:t>
            </a:r>
            <a:r>
              <a:rPr lang="cs-CZ" dirty="0"/>
              <a:t>očty provedených posouzení na MO pro AR 22/23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podaných žádostí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List1!$A$2:$A$7</c:f>
              <c:strCache>
                <c:ptCount val="6"/>
                <c:pt idx="0">
                  <c:v>Celkem</c:v>
                </c:pt>
                <c:pt idx="1">
                  <c:v>UTB</c:v>
                </c:pt>
                <c:pt idx="2">
                  <c:v>TUL</c:v>
                </c:pt>
                <c:pt idx="3">
                  <c:v>VŠPJ</c:v>
                </c:pt>
                <c:pt idx="4">
                  <c:v>UHK</c:v>
                </c:pt>
                <c:pt idx="5">
                  <c:v>SU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527</c:v>
                </c:pt>
                <c:pt idx="1">
                  <c:v>382</c:v>
                </c:pt>
                <c:pt idx="2">
                  <c:v>64</c:v>
                </c:pt>
                <c:pt idx="3">
                  <c:v>43</c:v>
                </c:pt>
                <c:pt idx="4">
                  <c:v>21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Počet kladných posouzení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List1!$A$2:$A$7</c:f>
              <c:strCache>
                <c:ptCount val="6"/>
                <c:pt idx="0">
                  <c:v>Celkem</c:v>
                </c:pt>
                <c:pt idx="1">
                  <c:v>UTB</c:v>
                </c:pt>
                <c:pt idx="2">
                  <c:v>TUL</c:v>
                </c:pt>
                <c:pt idx="3">
                  <c:v>VŠPJ</c:v>
                </c:pt>
                <c:pt idx="4">
                  <c:v>UHK</c:v>
                </c:pt>
                <c:pt idx="5">
                  <c:v>SU</c:v>
                </c:pt>
              </c:strCache>
            </c:strRef>
          </c:cat>
          <c:val>
            <c:numRef>
              <c:f>List1!$C$2:$C$7</c:f>
              <c:numCache>
                <c:formatCode>General</c:formatCode>
                <c:ptCount val="6"/>
                <c:pt idx="0">
                  <c:v>429</c:v>
                </c:pt>
                <c:pt idx="1">
                  <c:v>285</c:v>
                </c:pt>
                <c:pt idx="2">
                  <c:v>64</c:v>
                </c:pt>
                <c:pt idx="3">
                  <c:v>42</c:v>
                </c:pt>
                <c:pt idx="4">
                  <c:v>21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89-47B1-B914-21819D8F46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Počty přihlášek na UTB, kterých se týkalo posouzení </a:t>
            </a:r>
            <a:r>
              <a:rPr lang="cs-CZ" dirty="0" err="1"/>
              <a:t>zahr</a:t>
            </a:r>
            <a:r>
              <a:rPr lang="cs-CZ" dirty="0"/>
              <a:t>. vzdělání, </a:t>
            </a:r>
          </a:p>
          <a:p>
            <a:pPr>
              <a:defRPr/>
            </a:pPr>
            <a:r>
              <a:rPr lang="cs-CZ" dirty="0"/>
              <a:t>dle fakult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podaných přihlášek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139-40DB-853D-0555D0C53658}"/>
              </c:ext>
            </c:extLst>
          </c:dPt>
          <c:dPt>
            <c:idx val="1"/>
            <c:invertIfNegative val="0"/>
            <c:bubble3D val="0"/>
            <c:spPr>
              <a:solidFill>
                <a:srgbClr val="E6501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39-40DB-853D-0555D0C53658}"/>
              </c:ext>
            </c:extLst>
          </c:dPt>
          <c:dPt>
            <c:idx val="2"/>
            <c:invertIfNegative val="0"/>
            <c:bubble3D val="0"/>
            <c:spPr>
              <a:solidFill>
                <a:srgbClr val="FFC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139-40DB-853D-0555D0C53658}"/>
              </c:ext>
            </c:extLst>
          </c:dPt>
          <c:dPt>
            <c:idx val="3"/>
            <c:invertIfNegative val="0"/>
            <c:bubble3D val="0"/>
            <c:spPr>
              <a:solidFill>
                <a:srgbClr val="64B1E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39-40DB-853D-0555D0C53658}"/>
              </c:ext>
            </c:extLst>
          </c:dPt>
          <c:dPt>
            <c:idx val="4"/>
            <c:invertIfNegative val="0"/>
            <c:bubble3D val="0"/>
            <c:spPr>
              <a:solidFill>
                <a:srgbClr val="B45F0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139-40DB-853D-0555D0C53658}"/>
              </c:ext>
            </c:extLst>
          </c:dPt>
          <c:dPt>
            <c:idx val="5"/>
            <c:invertIfNegative val="0"/>
            <c:bubble3D val="0"/>
            <c:spPr>
              <a:solidFill>
                <a:srgbClr val="C8DC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139-40DB-853D-0555D0C53658}"/>
              </c:ext>
            </c:extLst>
          </c:dPt>
          <c:dPt>
            <c:idx val="6"/>
            <c:invertIfNegative val="0"/>
            <c:bubble3D val="0"/>
            <c:spPr>
              <a:solidFill>
                <a:srgbClr val="EB2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139-40DB-853D-0555D0C53658}"/>
              </c:ext>
            </c:extLst>
          </c:dPt>
          <c:dPt>
            <c:idx val="7"/>
            <c:invertIfNegative val="0"/>
            <c:bubble3D val="0"/>
            <c:spPr>
              <a:solidFill>
                <a:srgbClr val="00328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139-40DB-853D-0555D0C536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List1!$A$2:$A$9</c:f>
              <c:strCache>
                <c:ptCount val="8"/>
                <c:pt idx="0">
                  <c:v>Celkem</c:v>
                </c:pt>
                <c:pt idx="1">
                  <c:v>CPS</c:v>
                </c:pt>
                <c:pt idx="2">
                  <c:v>FAI</c:v>
                </c:pt>
                <c:pt idx="3">
                  <c:v>FaME</c:v>
                </c:pt>
                <c:pt idx="4">
                  <c:v>FHS</c:v>
                </c:pt>
                <c:pt idx="5">
                  <c:v>FLKŘ</c:v>
                </c:pt>
                <c:pt idx="6">
                  <c:v>FMK</c:v>
                </c:pt>
                <c:pt idx="7">
                  <c:v>FT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435</c:v>
                </c:pt>
                <c:pt idx="1">
                  <c:v>11</c:v>
                </c:pt>
                <c:pt idx="2">
                  <c:v>155</c:v>
                </c:pt>
                <c:pt idx="3">
                  <c:v>166</c:v>
                </c:pt>
                <c:pt idx="4">
                  <c:v>13</c:v>
                </c:pt>
                <c:pt idx="5">
                  <c:v>23</c:v>
                </c:pt>
                <c:pt idx="6">
                  <c:v>23</c:v>
                </c:pt>
                <c:pt idx="7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2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2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/>
            </a:lvl1pPr>
          </a:lstStyle>
          <a:p>
            <a:fld id="{230844EE-C77F-4C35-A10E-C0FBE5A8F619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2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2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>
              <a:defRPr sz="1200"/>
            </a:lvl1pPr>
          </a:lstStyle>
          <a:p>
            <a:fld id="{786AF70F-B384-493D-A496-89C7DD7B4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95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Celkový počet 9080 studentů, celkově nestuduje 1145 studentů oproti zápisům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891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135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780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9271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91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Fai</a:t>
            </a:r>
            <a:r>
              <a:rPr lang="cs-CZ" dirty="0"/>
              <a:t> půl </a:t>
            </a:r>
            <a:r>
              <a:rPr lang="cs-CZ" dirty="0" err="1"/>
              <a:t>napul</a:t>
            </a:r>
            <a:r>
              <a:rPr lang="cs-CZ" dirty="0"/>
              <a:t> BC a ING; FAME 1:2 </a:t>
            </a:r>
            <a:r>
              <a:rPr lang="cs-CZ" dirty="0" err="1"/>
              <a:t>Bc:mgr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14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85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12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459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410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260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110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3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09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77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02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164" indent="0" algn="ctr">
              <a:buNone/>
              <a:defRPr sz="1500"/>
            </a:lvl2pPr>
            <a:lvl3pPr marL="684406" indent="0" algn="ctr">
              <a:buNone/>
              <a:defRPr sz="1425"/>
            </a:lvl3pPr>
            <a:lvl4pPr marL="1026609" indent="0" algn="ctr">
              <a:buNone/>
              <a:defRPr sz="1200"/>
            </a:lvl4pPr>
            <a:lvl5pPr marL="1368812" indent="0" algn="ctr">
              <a:buNone/>
              <a:defRPr sz="1200"/>
            </a:lvl5pPr>
            <a:lvl6pPr marL="1711055" indent="0" algn="ctr">
              <a:buNone/>
              <a:defRPr sz="1200"/>
            </a:lvl6pPr>
            <a:lvl7pPr marL="2053217" indent="0" algn="ctr">
              <a:buNone/>
              <a:defRPr sz="1200"/>
            </a:lvl7pPr>
            <a:lvl8pPr marL="2395380" indent="0" algn="ctr">
              <a:buNone/>
              <a:defRPr sz="1200"/>
            </a:lvl8pPr>
            <a:lvl9pPr marL="2737544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64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60865" y="273844"/>
            <a:ext cx="7754487" cy="994172"/>
          </a:xfrm>
        </p:spPr>
        <p:txBody>
          <a:bodyPr>
            <a:normAutofit/>
          </a:bodyPr>
          <a:lstStyle>
            <a:lvl1pPr>
              <a:defRPr sz="3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0865" y="1369219"/>
            <a:ext cx="7754487" cy="3263504"/>
          </a:xfrm>
        </p:spPr>
        <p:txBody>
          <a:bodyPr/>
          <a:lstStyle>
            <a:lvl1pPr>
              <a:defRPr sz="2400">
                <a:solidFill>
                  <a:srgbClr val="080808"/>
                </a:solidFill>
              </a:defRPr>
            </a:lvl1pPr>
            <a:lvl2pPr>
              <a:defRPr sz="2100">
                <a:solidFill>
                  <a:srgbClr val="080808"/>
                </a:solidFill>
              </a:defRPr>
            </a:lvl2pPr>
            <a:lvl3pPr>
              <a:defRPr sz="1800">
                <a:solidFill>
                  <a:srgbClr val="080808"/>
                </a:solidFill>
              </a:defRPr>
            </a:lvl3pPr>
            <a:lvl4pPr>
              <a:defRPr sz="15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760865" y="4767264"/>
            <a:ext cx="1925187" cy="273844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06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28238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4406" indent="0">
              <a:buNone/>
              <a:defRPr sz="1425">
                <a:solidFill>
                  <a:schemeClr val="tx1">
                    <a:tint val="75000"/>
                  </a:schemeClr>
                </a:solidFill>
              </a:defRPr>
            </a:lvl3pPr>
            <a:lvl4pPr marL="102660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688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10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32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53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3754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7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60865" y="1369219"/>
            <a:ext cx="3753987" cy="3263504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760865" y="273844"/>
            <a:ext cx="7754487" cy="994172"/>
          </a:xfrm>
        </p:spPr>
        <p:txBody>
          <a:bodyPr>
            <a:normAutofit/>
          </a:bodyPr>
          <a:lstStyle>
            <a:lvl1pPr>
              <a:defRPr sz="3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07148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164" indent="0">
              <a:buNone/>
              <a:defRPr sz="1500" b="1"/>
            </a:lvl2pPr>
            <a:lvl3pPr marL="684406" indent="0">
              <a:buNone/>
              <a:defRPr sz="1425" b="1"/>
            </a:lvl3pPr>
            <a:lvl4pPr marL="1026609" indent="0">
              <a:buNone/>
              <a:defRPr sz="1200" b="1"/>
            </a:lvl4pPr>
            <a:lvl5pPr marL="1368812" indent="0">
              <a:buNone/>
              <a:defRPr sz="1200" b="1"/>
            </a:lvl5pPr>
            <a:lvl6pPr marL="1711055" indent="0">
              <a:buNone/>
              <a:defRPr sz="1200" b="1"/>
            </a:lvl6pPr>
            <a:lvl7pPr marL="2053217" indent="0">
              <a:buNone/>
              <a:defRPr sz="1200" b="1"/>
            </a:lvl7pPr>
            <a:lvl8pPr marL="2395380" indent="0">
              <a:buNone/>
              <a:defRPr sz="1200" b="1"/>
            </a:lvl8pPr>
            <a:lvl9pPr marL="2737544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164" indent="0">
              <a:buNone/>
              <a:defRPr sz="1500" b="1"/>
            </a:lvl2pPr>
            <a:lvl3pPr marL="684406" indent="0">
              <a:buNone/>
              <a:defRPr sz="1425" b="1"/>
            </a:lvl3pPr>
            <a:lvl4pPr marL="1026609" indent="0">
              <a:buNone/>
              <a:defRPr sz="1200" b="1"/>
            </a:lvl4pPr>
            <a:lvl5pPr marL="1368812" indent="0">
              <a:buNone/>
              <a:defRPr sz="1200" b="1"/>
            </a:lvl5pPr>
            <a:lvl6pPr marL="1711055" indent="0">
              <a:buNone/>
              <a:defRPr sz="1200" b="1"/>
            </a:lvl6pPr>
            <a:lvl7pPr marL="2053217" indent="0">
              <a:buNone/>
              <a:defRPr sz="1200" b="1"/>
            </a:lvl7pPr>
            <a:lvl8pPr marL="2395380" indent="0">
              <a:buNone/>
              <a:defRPr sz="1200" b="1"/>
            </a:lvl8pPr>
            <a:lvl9pPr marL="2737544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132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760865" y="273844"/>
            <a:ext cx="7754487" cy="994172"/>
          </a:xfrm>
        </p:spPr>
        <p:txBody>
          <a:bodyPr>
            <a:normAutofit/>
          </a:bodyPr>
          <a:lstStyle>
            <a:lvl1pPr>
              <a:defRPr sz="3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14739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52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74061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164" indent="0">
              <a:buNone/>
              <a:defRPr sz="1125"/>
            </a:lvl2pPr>
            <a:lvl3pPr marL="684406" indent="0">
              <a:buNone/>
              <a:defRPr sz="900"/>
            </a:lvl3pPr>
            <a:lvl4pPr marL="1026609" indent="0">
              <a:buNone/>
              <a:defRPr sz="825"/>
            </a:lvl4pPr>
            <a:lvl5pPr marL="1368812" indent="0">
              <a:buNone/>
              <a:defRPr sz="825"/>
            </a:lvl5pPr>
            <a:lvl6pPr marL="1711055" indent="0">
              <a:buNone/>
              <a:defRPr sz="825"/>
            </a:lvl6pPr>
            <a:lvl7pPr marL="2053217" indent="0">
              <a:buNone/>
              <a:defRPr sz="825"/>
            </a:lvl7pPr>
            <a:lvl8pPr marL="2395380" indent="0">
              <a:buNone/>
              <a:defRPr sz="825"/>
            </a:lvl8pPr>
            <a:lvl9pPr marL="2737544" indent="0">
              <a:buNone/>
              <a:defRPr sz="825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1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121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74061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164" indent="0">
              <a:buNone/>
              <a:defRPr sz="2100"/>
            </a:lvl2pPr>
            <a:lvl3pPr marL="684406" indent="0">
              <a:buNone/>
              <a:defRPr sz="1800"/>
            </a:lvl3pPr>
            <a:lvl4pPr marL="1026609" indent="0">
              <a:buNone/>
              <a:defRPr sz="1500"/>
            </a:lvl4pPr>
            <a:lvl5pPr marL="1368812" indent="0">
              <a:buNone/>
              <a:defRPr sz="1500"/>
            </a:lvl5pPr>
            <a:lvl6pPr marL="1711055" indent="0">
              <a:buNone/>
              <a:defRPr sz="1500"/>
            </a:lvl6pPr>
            <a:lvl7pPr marL="2053217" indent="0">
              <a:buNone/>
              <a:defRPr sz="1500"/>
            </a:lvl7pPr>
            <a:lvl8pPr marL="2395380" indent="0">
              <a:buNone/>
              <a:defRPr sz="1500"/>
            </a:lvl8pPr>
            <a:lvl9pPr marL="2737544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164" indent="0">
              <a:buNone/>
              <a:defRPr sz="1125"/>
            </a:lvl2pPr>
            <a:lvl3pPr marL="684406" indent="0">
              <a:buNone/>
              <a:defRPr sz="900"/>
            </a:lvl3pPr>
            <a:lvl4pPr marL="1026609" indent="0">
              <a:buNone/>
              <a:defRPr sz="825"/>
            </a:lvl4pPr>
            <a:lvl5pPr marL="1368812" indent="0">
              <a:buNone/>
              <a:defRPr sz="825"/>
            </a:lvl5pPr>
            <a:lvl6pPr marL="1711055" indent="0">
              <a:buNone/>
              <a:defRPr sz="825"/>
            </a:lvl6pPr>
            <a:lvl7pPr marL="2053217" indent="0">
              <a:buNone/>
              <a:defRPr sz="825"/>
            </a:lvl7pPr>
            <a:lvl8pPr marL="2395380" indent="0">
              <a:buNone/>
              <a:defRPr sz="825"/>
            </a:lvl8pPr>
            <a:lvl9pPr marL="2737544" indent="0">
              <a:buNone/>
              <a:defRPr sz="825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900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313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273888"/>
            <a:ext cx="1971675" cy="435887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273888"/>
            <a:ext cx="5800725" cy="435887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98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03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77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83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96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46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28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F2761-34C0-4D52-A5CE-DFA0957CD161}" type="datetimeFigureOut">
              <a:rPr lang="cs-CZ" smtClean="0"/>
              <a:t>10.01.2023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B86ED-DBA1-446A-9C24-4638AD3D89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73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4406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684406"/>
              <a:t>10.01.2023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4406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4406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684406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0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440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122" indent="-171122" algn="l" defTabSz="68440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365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5527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690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539854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5pPr>
      <a:lvl6pPr marL="1882096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6pPr>
      <a:lvl7pPr marL="2224300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7pPr>
      <a:lvl8pPr marL="2566502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8pPr>
      <a:lvl9pPr marL="2908745" indent="-171122" algn="l" defTabSz="68440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1pPr>
      <a:lvl2pPr marL="342164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2pPr>
      <a:lvl3pPr marL="684406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3pPr>
      <a:lvl4pPr marL="1026609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368812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5pPr>
      <a:lvl6pPr marL="1711055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6pPr>
      <a:lvl7pPr marL="2053217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7pPr>
      <a:lvl8pPr marL="2395380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8pPr>
      <a:lvl9pPr marL="2737544" algn="l" defTabSz="684406" rtl="0" eaLnBrk="1" latinLnBrk="0" hangingPunct="1">
        <a:defRPr sz="14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r="88710" b="-10249"/>
          <a:stretch/>
        </p:blipFill>
        <p:spPr>
          <a:xfrm>
            <a:off x="5364088" y="3435846"/>
            <a:ext cx="648072" cy="907301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6012160" y="3435846"/>
            <a:ext cx="25699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Lubomír Beníček</a:t>
            </a:r>
          </a:p>
          <a:p>
            <a:r>
              <a:rPr lang="cs-CZ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10. 01. 2023</a:t>
            </a:r>
            <a:endParaRPr lang="cs-CZ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555525"/>
            <a:ext cx="50183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Informace z pedagogické </a:t>
            </a:r>
            <a:br>
              <a:rPr lang="cs-CZ" sz="3600" b="1" dirty="0">
                <a:solidFill>
                  <a:schemeClr val="bg1"/>
                </a:solidFill>
              </a:rPr>
            </a:br>
            <a:r>
              <a:rPr lang="cs-CZ" sz="3600" b="1" dirty="0">
                <a:solidFill>
                  <a:schemeClr val="bg1"/>
                </a:solidFill>
              </a:rPr>
              <a:t>a mezinárodní oblasti</a:t>
            </a:r>
            <a:endParaRPr lang="en-GB" sz="3600" b="1" baseline="30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9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3984094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80420" y="295346"/>
            <a:ext cx="3015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Krátkodobé výjezdy – 2022/23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0D0BAC35-F15F-429D-9261-D6FE04ED3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753924"/>
              </p:ext>
            </p:extLst>
          </p:nvPr>
        </p:nvGraphicFramePr>
        <p:xfrm>
          <a:off x="345228" y="1408430"/>
          <a:ext cx="8229600" cy="1163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4171384481"/>
                    </a:ext>
                  </a:extLst>
                </a:gridCol>
                <a:gridCol w="2525452">
                  <a:extLst>
                    <a:ext uri="{9D8B030D-6E8A-4147-A177-3AD203B41FA5}">
                      <a16:colId xmlns:a16="http://schemas.microsoft.com/office/drawing/2014/main" val="1200609161"/>
                    </a:ext>
                  </a:extLst>
                </a:gridCol>
                <a:gridCol w="2525452">
                  <a:extLst>
                    <a:ext uri="{9D8B030D-6E8A-4147-A177-3AD203B41FA5}">
                      <a16:colId xmlns:a16="http://schemas.microsoft.com/office/drawing/2014/main" val="3604826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Druh výjezdu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Zimní semestr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Letní semestr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434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000" dirty="0"/>
                        <a:t>Výjezdy na studijní stáž</a:t>
                      </a:r>
                      <a:endParaRPr lang="cs-CZ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114</a:t>
                      </a:r>
                      <a:endParaRPr lang="cs-CZ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109</a:t>
                      </a:r>
                      <a:endParaRPr lang="cs-CZ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386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000" dirty="0"/>
                        <a:t>Výjezdy na praktickou stáž</a:t>
                      </a:r>
                      <a:endParaRPr lang="cs-CZ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22</a:t>
                      </a:r>
                      <a:endParaRPr lang="cs-CZ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23</a:t>
                      </a:r>
                      <a:endParaRPr lang="cs-CZ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9981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2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3984094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084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Krátkodobé příjezdy – ZS 2022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0" y="1200150"/>
          <a:ext cx="9108504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638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3984094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084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Krátkodobé příjezdy – ZS 2022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811019"/>
              </p:ext>
            </p:extLst>
          </p:nvPr>
        </p:nvGraphicFramePr>
        <p:xfrm>
          <a:off x="0" y="1200150"/>
          <a:ext cx="9108504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2206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3984094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073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Krátkodobé příjezdy – LS 2023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779016"/>
              </p:ext>
            </p:extLst>
          </p:nvPr>
        </p:nvGraphicFramePr>
        <p:xfrm>
          <a:off x="0" y="1200150"/>
          <a:ext cx="9108504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0618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3984094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073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Krátkodobé příjezdy – LS 2023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747206"/>
              </p:ext>
            </p:extLst>
          </p:nvPr>
        </p:nvGraphicFramePr>
        <p:xfrm>
          <a:off x="0" y="1200150"/>
          <a:ext cx="9108504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7838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2" y="195486"/>
            <a:ext cx="578682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4887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Posuzování </a:t>
            </a:r>
            <a:r>
              <a:rPr lang="cs-CZ" sz="2000" dirty="0" err="1">
                <a:solidFill>
                  <a:schemeClr val="bg1"/>
                </a:solidFill>
                <a:latin typeface="Arial Narrow" panose="020B0606020202030204" pitchFamily="34" charset="0"/>
              </a:rPr>
              <a:t>zahr</a:t>
            </a:r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. vzdělání uchazečů pro AR 22/23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315120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5267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2" y="195486"/>
            <a:ext cx="578682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4887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Posuzování </a:t>
            </a:r>
            <a:r>
              <a:rPr lang="cs-CZ" sz="2000" dirty="0" err="1">
                <a:solidFill>
                  <a:schemeClr val="bg1"/>
                </a:solidFill>
                <a:latin typeface="Arial Narrow" panose="020B0606020202030204" pitchFamily="34" charset="0"/>
              </a:rPr>
              <a:t>zahr</a:t>
            </a:r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. vzdělání uchazečů pro AR 22/23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243696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008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5324"/>
            <a:ext cx="504056" cy="504056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UTB Text" panose="00000500000000000000" pitchFamily="50" charset="-18"/>
              </a:rPr>
              <a:t>Děkuji za pozornost</a:t>
            </a:r>
            <a:endParaRPr lang="en-GB" dirty="0">
              <a:latin typeface="UTB Text" panose="00000500000000000000" pitchFamily="50" charset="-18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cs-CZ" dirty="0">
              <a:latin typeface="UTB Tex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9648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9895E4-AE26-471A-8F5D-12BD05EB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757" y="939998"/>
            <a:ext cx="7754487" cy="3263504"/>
          </a:xfrm>
        </p:spPr>
        <p:txBody>
          <a:bodyPr>
            <a:normAutofit/>
          </a:bodyPr>
          <a:lstStyle/>
          <a:p>
            <a:r>
              <a:rPr lang="cs-CZ" sz="2400" dirty="0"/>
              <a:t>probíhá do 2. 2. 2023</a:t>
            </a:r>
          </a:p>
          <a:p>
            <a:r>
              <a:rPr lang="cs-CZ" sz="2400" dirty="0"/>
              <a:t>aktuální stav: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831F97A-52D4-40C8-87F7-F3D74C66785B}"/>
              </a:ext>
            </a:extLst>
          </p:cNvPr>
          <p:cNvSpPr txBox="1">
            <a:spLocks/>
          </p:cNvSpPr>
          <p:nvPr/>
        </p:nvSpPr>
        <p:spPr>
          <a:xfrm>
            <a:off x="694757" y="55419"/>
            <a:ext cx="7754487" cy="850642"/>
          </a:xfrm>
          <a:prstGeom prst="rect">
            <a:avLst/>
          </a:prstGeom>
        </p:spPr>
        <p:txBody>
          <a:bodyPr vert="horz" lIns="68532" tIns="34289" rIns="68532" bIns="34289" rtlCol="0" anchor="ctr">
            <a:normAutofit/>
          </a:bodyPr>
          <a:lstStyle>
            <a:lvl1pPr algn="l" defTabSz="9136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dirty="0"/>
              <a:t>Hodnocení kvality výuky za ZS 2022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4EA3BD-633C-4B8A-B689-5F360196EBD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71" y="162161"/>
            <a:ext cx="478124" cy="459000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39518FB7-6617-42EF-91F0-AEEE9E3A1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331148"/>
              </p:ext>
            </p:extLst>
          </p:nvPr>
        </p:nvGraphicFramePr>
        <p:xfrm>
          <a:off x="827584" y="1851670"/>
          <a:ext cx="7344816" cy="2748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5308496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63937554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330550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fakulta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% účast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připomínek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291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FAI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492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2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 err="1">
                          <a:effectLst/>
                        </a:rPr>
                        <a:t>FaME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813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72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FHS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562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FLKŘ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72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FMK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991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96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FT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934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948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9895E4-AE26-471A-8F5D-12BD05EB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757" y="939998"/>
            <a:ext cx="7754487" cy="3263504"/>
          </a:xfrm>
        </p:spPr>
        <p:txBody>
          <a:bodyPr>
            <a:normAutofit/>
          </a:bodyPr>
          <a:lstStyle/>
          <a:p>
            <a:r>
              <a:rPr lang="cs-CZ" sz="2400" dirty="0"/>
              <a:t>termín od 11. 12. 2022 do 18. 12. 2022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831F97A-52D4-40C8-87F7-F3D74C66785B}"/>
              </a:ext>
            </a:extLst>
          </p:cNvPr>
          <p:cNvSpPr txBox="1">
            <a:spLocks/>
          </p:cNvSpPr>
          <p:nvPr/>
        </p:nvSpPr>
        <p:spPr>
          <a:xfrm>
            <a:off x="694756" y="55419"/>
            <a:ext cx="8359189" cy="850642"/>
          </a:xfrm>
          <a:prstGeom prst="rect">
            <a:avLst/>
          </a:prstGeom>
        </p:spPr>
        <p:txBody>
          <a:bodyPr vert="horz" lIns="68532" tIns="34289" rIns="68532" bIns="34289" rtlCol="0" anchor="ctr">
            <a:normAutofit/>
          </a:bodyPr>
          <a:lstStyle>
            <a:lvl1pPr algn="l" defTabSz="9136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dirty="0"/>
              <a:t>Pilotní hodnocení výstupů učení (QRAM) u předmětů ZS 2022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4EA3BD-633C-4B8A-B689-5F360196EBD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71" y="162161"/>
            <a:ext cx="478124" cy="459000"/>
          </a:xfrm>
          <a:prstGeom prst="rect">
            <a:avLst/>
          </a:prstGeom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314CE3AE-8AAB-490C-8056-890FCDE98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2139"/>
              </p:ext>
            </p:extLst>
          </p:nvPr>
        </p:nvGraphicFramePr>
        <p:xfrm>
          <a:off x="899592" y="1563638"/>
          <a:ext cx="7344816" cy="2352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53084961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63937554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330550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fakulta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% účast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připomínek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291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FAI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2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 err="1">
                          <a:effectLst/>
                        </a:rPr>
                        <a:t>FaME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72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FHS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562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FLKŘ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72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2000" dirty="0">
                          <a:effectLst/>
                        </a:rPr>
                        <a:t>FMK</a:t>
                      </a:r>
                      <a:endParaRPr lang="cs-CZ" sz="20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96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4757" y="55419"/>
            <a:ext cx="7754487" cy="850642"/>
          </a:xfrm>
        </p:spPr>
        <p:txBody>
          <a:bodyPr>
            <a:normAutofit/>
          </a:bodyPr>
          <a:lstStyle/>
          <a:p>
            <a:r>
              <a:rPr lang="cs-CZ" sz="2700" dirty="0"/>
              <a:t>Aktuální počet studujících studentů na UTB k 9.1.23 oproti SIMS 31.10.22 (bez samoplátců a krátkodobých)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6308680"/>
              </p:ext>
            </p:extLst>
          </p:nvPr>
        </p:nvGraphicFramePr>
        <p:xfrm>
          <a:off x="585310" y="993362"/>
          <a:ext cx="7863935" cy="29598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2787">
                  <a:extLst>
                    <a:ext uri="{9D8B030D-6E8A-4147-A177-3AD203B41FA5}">
                      <a16:colId xmlns:a16="http://schemas.microsoft.com/office/drawing/2014/main" val="4007640189"/>
                    </a:ext>
                  </a:extLst>
                </a:gridCol>
                <a:gridCol w="1148754">
                  <a:extLst>
                    <a:ext uri="{9D8B030D-6E8A-4147-A177-3AD203B41FA5}">
                      <a16:colId xmlns:a16="http://schemas.microsoft.com/office/drawing/2014/main" val="4122465058"/>
                    </a:ext>
                  </a:extLst>
                </a:gridCol>
                <a:gridCol w="2129245">
                  <a:extLst>
                    <a:ext uri="{9D8B030D-6E8A-4147-A177-3AD203B41FA5}">
                      <a16:colId xmlns:a16="http://schemas.microsoft.com/office/drawing/2014/main" val="396700172"/>
                    </a:ext>
                  </a:extLst>
                </a:gridCol>
                <a:gridCol w="1158669">
                  <a:extLst>
                    <a:ext uri="{9D8B030D-6E8A-4147-A177-3AD203B41FA5}">
                      <a16:colId xmlns:a16="http://schemas.microsoft.com/office/drawing/2014/main" val="2719676406"/>
                    </a:ext>
                  </a:extLst>
                </a:gridCol>
                <a:gridCol w="1854480">
                  <a:extLst>
                    <a:ext uri="{9D8B030D-6E8A-4147-A177-3AD203B41FA5}">
                      <a16:colId xmlns:a16="http://schemas.microsoft.com/office/drawing/2014/main" val="3923970868"/>
                    </a:ext>
                  </a:extLst>
                </a:gridCol>
              </a:tblGrid>
              <a:tr h="3678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/>
                        <a:t>Fakulta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/>
                        <a:t>Bc.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/>
                        <a:t>Mgr.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/>
                        <a:t>Ph.D. 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Celkem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3216347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FAI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924 </a:t>
                      </a:r>
                      <a:r>
                        <a:rPr lang="cs-CZ" sz="1200" b="0" i="0" dirty="0">
                          <a:effectLst/>
                        </a:rPr>
                        <a:t>(-75)</a:t>
                      </a:r>
                      <a:endParaRPr lang="cs-CZ" sz="1600" b="0" i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313 </a:t>
                      </a:r>
                      <a:r>
                        <a:rPr lang="cs-CZ" sz="1200" b="0" dirty="0">
                          <a:effectLst/>
                        </a:rPr>
                        <a:t>(-20)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dirty="0">
                          <a:effectLst/>
                        </a:rPr>
                        <a:t>62 </a:t>
                      </a:r>
                      <a:r>
                        <a:rPr lang="cs-CZ" sz="1200" b="0" dirty="0">
                          <a:effectLst/>
                        </a:rPr>
                        <a:t>(-15)4*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1 299 </a:t>
                      </a:r>
                      <a:r>
                        <a:rPr lang="cs-CZ" sz="1200" b="1" dirty="0">
                          <a:effectLst/>
                        </a:rPr>
                        <a:t>(-110)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317749341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 err="1">
                          <a:effectLst/>
                        </a:rPr>
                        <a:t>FaME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1 139 </a:t>
                      </a:r>
                      <a:r>
                        <a:rPr lang="cs-CZ" sz="1200" dirty="0">
                          <a:effectLst/>
                        </a:rPr>
                        <a:t>(-211)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636 </a:t>
                      </a:r>
                      <a:r>
                        <a:rPr lang="cs-CZ" sz="1200" b="0" dirty="0">
                          <a:effectLst/>
                        </a:rPr>
                        <a:t>(-124)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40 </a:t>
                      </a:r>
                      <a:r>
                        <a:rPr lang="cs-CZ" sz="1200" b="0" dirty="0">
                          <a:effectLst/>
                        </a:rPr>
                        <a:t>(-5)2*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1 815 </a:t>
                      </a:r>
                      <a:r>
                        <a:rPr lang="cs-CZ" sz="1200" b="1" dirty="0">
                          <a:effectLst/>
                        </a:rPr>
                        <a:t>(-340)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12468617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FHS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1 381 </a:t>
                      </a:r>
                      <a:r>
                        <a:rPr lang="cs-CZ" sz="1200" b="0" dirty="0">
                          <a:effectLst/>
                        </a:rPr>
                        <a:t>(-49)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254 </a:t>
                      </a:r>
                      <a:r>
                        <a:rPr lang="cs-CZ" sz="1200" b="0" dirty="0">
                          <a:effectLst/>
                        </a:rPr>
                        <a:t>(-13) </a:t>
                      </a:r>
                      <a:r>
                        <a:rPr lang="cs-CZ" sz="1600" b="0" dirty="0">
                          <a:effectLst/>
                        </a:rPr>
                        <a:t>/ 212 </a:t>
                      </a:r>
                      <a:r>
                        <a:rPr lang="cs-CZ" sz="1200" b="0" dirty="0">
                          <a:effectLst/>
                        </a:rPr>
                        <a:t>(-3) </a:t>
                      </a:r>
                      <a:r>
                        <a:rPr lang="cs-CZ" sz="1600" b="0" dirty="0">
                          <a:effectLst/>
                        </a:rPr>
                        <a:t>5Mgr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dirty="0">
                          <a:effectLst/>
                        </a:rPr>
                        <a:t>9 </a:t>
                      </a:r>
                      <a:r>
                        <a:rPr lang="cs-CZ" sz="1200" b="0" dirty="0">
                          <a:effectLst/>
                        </a:rPr>
                        <a:t>(0)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1 856 </a:t>
                      </a:r>
                      <a:r>
                        <a:rPr lang="cs-CZ" sz="1200" b="1" dirty="0">
                          <a:effectLst/>
                        </a:rPr>
                        <a:t>(-65)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2234856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FLKŘ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840 </a:t>
                      </a:r>
                      <a:r>
                        <a:rPr lang="cs-CZ" sz="1200" b="0" dirty="0">
                          <a:effectLst/>
                        </a:rPr>
                        <a:t>(-92)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348 </a:t>
                      </a:r>
                      <a:r>
                        <a:rPr lang="cs-CZ" sz="1200" b="0" dirty="0">
                          <a:effectLst/>
                        </a:rPr>
                        <a:t>(-27)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-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1 188</a:t>
                      </a:r>
                      <a:r>
                        <a:rPr lang="cs-CZ" sz="1200" b="1" dirty="0">
                          <a:effectLst/>
                        </a:rPr>
                        <a:t> (-119)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225413344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FMK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670 </a:t>
                      </a:r>
                      <a:r>
                        <a:rPr lang="cs-CZ" sz="1200" b="0" dirty="0">
                          <a:effectLst/>
                        </a:rPr>
                        <a:t>(-12)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367 </a:t>
                      </a:r>
                      <a:r>
                        <a:rPr lang="cs-CZ" sz="1200" b="0" dirty="0">
                          <a:effectLst/>
                        </a:rPr>
                        <a:t>(-10)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36 </a:t>
                      </a:r>
                      <a:r>
                        <a:rPr lang="cs-CZ" sz="1200" b="0" dirty="0">
                          <a:effectLst/>
                        </a:rPr>
                        <a:t>(-7)6*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1 073 </a:t>
                      </a:r>
                      <a:r>
                        <a:rPr lang="cs-CZ" sz="1200" b="1" dirty="0">
                          <a:effectLst/>
                        </a:rPr>
                        <a:t>(-29)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42377688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FT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1 043 </a:t>
                      </a:r>
                      <a:r>
                        <a:rPr lang="cs-CZ" sz="1200" b="0" dirty="0">
                          <a:effectLst/>
                        </a:rPr>
                        <a:t>(-130)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313 </a:t>
                      </a:r>
                      <a:r>
                        <a:rPr lang="cs-CZ" sz="1200" b="0" dirty="0">
                          <a:effectLst/>
                        </a:rPr>
                        <a:t>(-8)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95 </a:t>
                      </a:r>
                      <a:r>
                        <a:rPr lang="cs-CZ" sz="1200" b="0" dirty="0">
                          <a:effectLst/>
                        </a:rPr>
                        <a:t>(-1)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1 451 </a:t>
                      </a:r>
                      <a:r>
                        <a:rPr lang="cs-CZ" sz="1200" b="1" dirty="0">
                          <a:effectLst/>
                        </a:rPr>
                        <a:t>(-139)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19299384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effectLst/>
                        </a:rPr>
                        <a:t>CPS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-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-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0" dirty="0">
                          <a:effectLst/>
                        </a:rPr>
                        <a:t>37 </a:t>
                      </a:r>
                      <a:r>
                        <a:rPr lang="cs-CZ" sz="1200" b="0" dirty="0">
                          <a:effectLst/>
                        </a:rPr>
                        <a:t>(-1)</a:t>
                      </a:r>
                      <a:endParaRPr lang="cs-CZ" sz="1600" b="0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37 </a:t>
                      </a:r>
                      <a:r>
                        <a:rPr lang="cs-CZ" sz="1200" b="1" dirty="0">
                          <a:effectLst/>
                        </a:rPr>
                        <a:t>(-1)</a:t>
                      </a: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198567911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CELKEM</a:t>
                      </a: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5 997 </a:t>
                      </a:r>
                      <a:r>
                        <a:rPr lang="cs-CZ" sz="1400" b="1" dirty="0">
                          <a:effectLst/>
                        </a:rPr>
                        <a:t>(-569)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2 443 </a:t>
                      </a:r>
                      <a:r>
                        <a:rPr lang="cs-CZ" sz="1400" b="1" dirty="0">
                          <a:effectLst/>
                        </a:rPr>
                        <a:t>(-205) 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279 </a:t>
                      </a:r>
                      <a:r>
                        <a:rPr lang="cs-CZ" sz="1400" b="1" dirty="0">
                          <a:effectLst/>
                        </a:rPr>
                        <a:t>(-29)12*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b="1" dirty="0">
                          <a:effectLst/>
                        </a:rPr>
                        <a:t>8 719 </a:t>
                      </a:r>
                      <a:r>
                        <a:rPr lang="cs-CZ" sz="1200" b="1" dirty="0">
                          <a:effectLst/>
                        </a:rPr>
                        <a:t>(-803) </a:t>
                      </a:r>
                      <a:endParaRPr lang="cs-CZ" sz="1600" b="1" dirty="0">
                        <a:effectLst/>
                      </a:endParaRPr>
                    </a:p>
                  </a:txBody>
                  <a:tcPr marL="22860" marR="22860" marT="11430" marB="11430" anchor="ctr"/>
                </a:tc>
                <a:extLst>
                  <a:ext uri="{0D108BD9-81ED-4DB2-BD59-A6C34878D82A}">
                    <a16:rowId xmlns:a16="http://schemas.microsoft.com/office/drawing/2014/main" val="1233872443"/>
                  </a:ext>
                </a:extLst>
              </a:tr>
            </a:tbl>
          </a:graphicData>
        </a:graphic>
      </p:graphicFrame>
      <p:pic>
        <p:nvPicPr>
          <p:cNvPr id="10" name="Obrázek 9">
            <a:extLst>
              <a:ext uri="{FF2B5EF4-FFF2-40B4-BE49-F238E27FC236}">
                <a16:creationId xmlns:a16="http://schemas.microsoft.com/office/drawing/2014/main" id="{B9F5DB83-2A61-4E2B-82EC-9E981174105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71" y="162161"/>
            <a:ext cx="478124" cy="459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44898C72-462E-4A7E-B508-3DCE2E0A5053}"/>
              </a:ext>
            </a:extLst>
          </p:cNvPr>
          <p:cNvSpPr txBox="1"/>
          <p:nvPr/>
        </p:nvSpPr>
        <p:spPr>
          <a:xfrm>
            <a:off x="633937" y="4150138"/>
            <a:ext cx="7754487" cy="750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4593"/>
            <a:r>
              <a:rPr lang="cs-CZ" sz="1425" dirty="0">
                <a:solidFill>
                  <a:srgbClr val="46505A"/>
                </a:solidFill>
                <a:latin typeface="Arial Narrow"/>
              </a:rPr>
              <a:t>220 studentů přerušilo studium</a:t>
            </a:r>
          </a:p>
          <a:p>
            <a:pPr defTabSz="684593"/>
            <a:r>
              <a:rPr lang="cs-CZ" sz="1425" dirty="0">
                <a:solidFill>
                  <a:srgbClr val="46505A"/>
                </a:solidFill>
                <a:latin typeface="Arial Narrow"/>
              </a:rPr>
              <a:t>159 studentů zanechalo studia</a:t>
            </a:r>
          </a:p>
          <a:p>
            <a:pPr defTabSz="684593"/>
            <a:r>
              <a:rPr lang="cs-CZ" sz="1425" dirty="0">
                <a:solidFill>
                  <a:srgbClr val="46505A"/>
                </a:solidFill>
                <a:latin typeface="Arial Narrow"/>
              </a:rPr>
              <a:t>385 studentů nesplnilo požadavky dle studijního a zkušebního řádu (§ 56 odst.1 písm. b)</a:t>
            </a:r>
          </a:p>
        </p:txBody>
      </p:sp>
    </p:spTree>
    <p:extLst>
      <p:ext uri="{BB962C8B-B14F-4D97-AF65-F5344CB8AC3E}">
        <p14:creationId xmlns:p14="http://schemas.microsoft.com/office/powerpoint/2010/main" val="370501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446101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080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Přihlášky do SP v AJ, dle fakult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309576"/>
              </p:ext>
            </p:extLst>
          </p:nvPr>
        </p:nvGraphicFramePr>
        <p:xfrm>
          <a:off x="0" y="1200150"/>
          <a:ext cx="9144000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61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446101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561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Přihlášky do SP v AJ, dle národnosti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629366"/>
              </p:ext>
            </p:extLst>
          </p:nvPr>
        </p:nvGraphicFramePr>
        <p:xfrm>
          <a:off x="0" y="1200150"/>
          <a:ext cx="91440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8312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446101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561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Přihlášky do SP v AJ, dle národnosti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7F28CF1-8863-4D19-BAED-24455A576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54957"/>
              </p:ext>
            </p:extLst>
          </p:nvPr>
        </p:nvGraphicFramePr>
        <p:xfrm>
          <a:off x="457200" y="1200150"/>
          <a:ext cx="8229600" cy="33375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53106678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5887952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0572126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720051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Národnost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Národnost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678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Filipíny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Ázerbájdžán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0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Gruzie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Maroko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740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Nepál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64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DR Kongo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Myanmar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2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Šrí</a:t>
                      </a:r>
                      <a:r>
                        <a:rPr lang="cs-CZ" dirty="0"/>
                        <a:t> Lanka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Rwanda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8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Tunisko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Sýrie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18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Ukrajina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952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Vietnam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510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70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4461019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561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Přihlášky do SP v AJ, dle národnosti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7F28CF1-8863-4D19-BAED-24455A576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37123"/>
              </p:ext>
            </p:extLst>
          </p:nvPr>
        </p:nvGraphicFramePr>
        <p:xfrm>
          <a:off x="457200" y="1200150"/>
          <a:ext cx="8229600" cy="2966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53106678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5887952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0572126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720051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Národnost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Národnost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678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Benin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Uzbekistán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0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Irák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Rusko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740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Jordánsko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Senegal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64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Libanon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Slovinsko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2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Mauricius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8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Palestina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Zambie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18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Pobřeží slonoviny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Zimbabwe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95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21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195486"/>
            <a:ext cx="4542707" cy="648072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99592" y="297811"/>
            <a:ext cx="3643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 Narrow" panose="020B0606020202030204" pitchFamily="34" charset="0"/>
              </a:rPr>
              <a:t>Termíny Režimu Student v roce 2023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" y="268157"/>
            <a:ext cx="506882" cy="506883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3275856" y="4155926"/>
            <a:ext cx="5868144" cy="1384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" dirty="0">
                <a:latin typeface="Arial Narrow" panose="020B0606020202030204" pitchFamily="34" charset="0"/>
              </a:rPr>
              <a:t>  </a:t>
            </a:r>
            <a:endParaRPr lang="cs-CZ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7F28CF1-8863-4D19-BAED-24455A576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039683"/>
              </p:ext>
            </p:extLst>
          </p:nvPr>
        </p:nvGraphicFramePr>
        <p:xfrm>
          <a:off x="1475656" y="949747"/>
          <a:ext cx="6192688" cy="3881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67855">
                  <a:extLst>
                    <a:ext uri="{9D8B030D-6E8A-4147-A177-3AD203B41FA5}">
                      <a16:colId xmlns:a16="http://schemas.microsoft.com/office/drawing/2014/main" val="2856360998"/>
                    </a:ext>
                  </a:extLst>
                </a:gridCol>
                <a:gridCol w="1094109">
                  <a:extLst>
                    <a:ext uri="{9D8B030D-6E8A-4147-A177-3AD203B41FA5}">
                      <a16:colId xmlns:a16="http://schemas.microsoft.com/office/drawing/2014/main" val="353106678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12710832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15372213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675128496"/>
                    </a:ext>
                  </a:extLst>
                </a:gridCol>
                <a:gridCol w="1062372">
                  <a:extLst>
                    <a:ext uri="{9D8B030D-6E8A-4147-A177-3AD203B41FA5}">
                      <a16:colId xmlns:a16="http://schemas.microsoft.com/office/drawing/2014/main" val="646978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Měsíc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Datum nominací z VŠ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Měsíc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Datum nominací z VŠ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Měsíc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Datum nominací z VŠ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46783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Leden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13. 01.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Květen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12. 05.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Září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08. 09.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0916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26. 05.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22. 09.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74079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Únor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17. 02.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Červen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09. 06.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Říjen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06. 10.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6441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23. 06.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20. 10.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2427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Březen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03. 03.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Červenec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07. 07.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Listopad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10. 11.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83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17. 03.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21. 07.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24. 11.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18906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Duben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31. 03.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/>
                        <a:t>Srpen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04. 08.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dirty="0"/>
                        <a:t>Prosinec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08. 12.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9527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21. 04.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18. 08.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973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79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92CE08-28BA-40C8-AB28-B911E992D1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F1CB2A-CE26-4F23-832C-6AF01B91A5D7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b8e1fae8-c9da-4f2e-9a78-1df90a178af4"/>
    <ds:schemaRef ds:uri="http://schemas.openxmlformats.org/package/2006/metadata/core-properties"/>
    <ds:schemaRef ds:uri="fc4b360f-9c6e-4c32-a22a-07301f39663c"/>
  </ds:schemaRefs>
</ds:datastoreItem>
</file>

<file path=customXml/itemProps3.xml><?xml version="1.0" encoding="utf-8"?>
<ds:datastoreItem xmlns:ds="http://schemas.openxmlformats.org/officeDocument/2006/customXml" ds:itemID="{BA597B9E-5912-4C81-A6DB-81370C2C11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11558</TotalTime>
  <Words>690</Words>
  <Application>Microsoft Office PowerPoint</Application>
  <PresentationFormat>Předvádění na obrazovce (16:9)</PresentationFormat>
  <Paragraphs>257</Paragraphs>
  <Slides>17</Slides>
  <Notes>13</Notes>
  <HiddenSlides>2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UTB Text</vt:lpstr>
      <vt:lpstr>Motiv systému Office</vt:lpstr>
      <vt:lpstr>12_Motiv Office</vt:lpstr>
      <vt:lpstr>Prezentace aplikace PowerPoint</vt:lpstr>
      <vt:lpstr>Prezentace aplikace PowerPoint</vt:lpstr>
      <vt:lpstr>Prezentace aplikace PowerPoint</vt:lpstr>
      <vt:lpstr>Aktuální počet studujících studentů na UTB k 9.1.23 oproti SIMS 31.10.22 (bez samoplátců a krátkodobých)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tichacek</dc:creator>
  <cp:lastModifiedBy>Lubomír Beníček</cp:lastModifiedBy>
  <cp:revision>295</cp:revision>
  <cp:lastPrinted>2018-07-10T08:14:54Z</cp:lastPrinted>
  <dcterms:created xsi:type="dcterms:W3CDTF">2018-03-19T09:31:40Z</dcterms:created>
  <dcterms:modified xsi:type="dcterms:W3CDTF">2023-01-10T08:13:36Z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