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1" r:id="rId2"/>
    <p:sldId id="358" r:id="rId3"/>
    <p:sldId id="349" r:id="rId4"/>
    <p:sldId id="377" r:id="rId5"/>
    <p:sldId id="298" r:id="rId6"/>
    <p:sldId id="303" r:id="rId7"/>
    <p:sldId id="344" r:id="rId8"/>
    <p:sldId id="379" r:id="rId9"/>
    <p:sldId id="359" r:id="rId10"/>
    <p:sldId id="382" r:id="rId11"/>
    <p:sldId id="354" r:id="rId12"/>
    <p:sldId id="300" r:id="rId13"/>
    <p:sldId id="307" r:id="rId14"/>
    <p:sldId id="378" r:id="rId15"/>
    <p:sldId id="311" r:id="rId16"/>
    <p:sldId id="367" r:id="rId17"/>
    <p:sldId id="368" r:id="rId18"/>
    <p:sldId id="369" r:id="rId19"/>
    <p:sldId id="381" r:id="rId20"/>
    <p:sldId id="340" r:id="rId21"/>
    <p:sldId id="337" r:id="rId22"/>
    <p:sldId id="313" r:id="rId23"/>
    <p:sldId id="315" r:id="rId24"/>
    <p:sldId id="316" r:id="rId25"/>
    <p:sldId id="317" r:id="rId26"/>
    <p:sldId id="374" r:id="rId27"/>
    <p:sldId id="380" r:id="rId28"/>
    <p:sldId id="348" r:id="rId29"/>
    <p:sldId id="376" r:id="rId30"/>
    <p:sldId id="320" r:id="rId31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4C"/>
    <a:srgbClr val="FF1A0A"/>
    <a:srgbClr val="FF8001"/>
    <a:srgbClr val="FF6600"/>
    <a:srgbClr val="D0D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94718" autoAdjust="0"/>
  </p:normalViewPr>
  <p:slideViewPr>
    <p:cSldViewPr>
      <p:cViewPr varScale="1">
        <p:scale>
          <a:sx n="104" d="100"/>
          <a:sy n="104" d="100"/>
        </p:scale>
        <p:origin x="19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155349-D5E1-43D7-B38D-EFB94351790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9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50055D-4F36-4B03-A33E-9F82F571940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50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DDE0D-BAFA-489A-B8ED-DE18240006C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30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055D-4F36-4B03-A33E-9F82F5719403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28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0" y="0"/>
            <a:ext cx="9144000" cy="2565400"/>
          </a:xfrm>
          <a:prstGeom prst="rect">
            <a:avLst/>
          </a:prstGeom>
          <a:solidFill>
            <a:srgbClr val="FF80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0" y="2565400"/>
            <a:ext cx="3276600" cy="576263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5867400" y="2565400"/>
            <a:ext cx="3276600" cy="576263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28013" name="Picture 13" descr="utb_logo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65400"/>
            <a:ext cx="2590800" cy="615950"/>
          </a:xfrm>
          <a:prstGeom prst="rect">
            <a:avLst/>
          </a:prstGeom>
          <a:noFill/>
        </p:spPr>
      </p:pic>
      <p:sp>
        <p:nvSpPr>
          <p:cNvPr id="1280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573463"/>
            <a:ext cx="6400800" cy="2087562"/>
          </a:xfrm>
        </p:spPr>
        <p:txBody>
          <a:bodyPr anchor="ctr"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2801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 algn="ctr">
              <a:defRPr sz="180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0675" y="0"/>
            <a:ext cx="2222500" cy="63817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18275" cy="63817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836613"/>
            <a:ext cx="4279900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1688" y="836613"/>
            <a:ext cx="4281487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6588125" cy="620713"/>
          </a:xfrm>
          <a:prstGeom prst="rect">
            <a:avLst/>
          </a:prstGeom>
          <a:solidFill>
            <a:srgbClr val="FF80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35" name="Picture 11" descr="utb_logo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125" y="0"/>
            <a:ext cx="2555875" cy="6080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881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36613"/>
            <a:ext cx="871378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1036" name="Picture 12" descr="UTB-knizka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34150"/>
            <a:ext cx="352425" cy="35242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2pPr>
      <a:lvl3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3pPr>
      <a:lvl4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4pPr>
      <a:lvl5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5pPr>
      <a:lvl6pPr marL="6381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europa.eu/courses/welcome-to-the-eu-academy" TargetMode="External"/><Relationship Id="rId2" Type="http://schemas.openxmlformats.org/officeDocument/2006/relationships/hyperlink" Target="mailto:username@utb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ademy.europa.eu/courses/learn-a-new-language/view/?fromPath=dashboar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tb.cz/file/46843/" TargetMode="Externa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rasmus-plus.ec.europa.eu/resources-and-tools/distance-calculator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utgoing@utb.cz" TargetMode="External"/><Relationship Id="rId2" Type="http://schemas.openxmlformats.org/officeDocument/2006/relationships/hyperlink" Target="http://www.utb.cz/mezinarodni-spoluprace/erasmus-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b.cz/file/44569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outgoing@utb.cz" TargetMode="External"/><Relationship Id="rId2" Type="http://schemas.openxmlformats.org/officeDocument/2006/relationships/hyperlink" Target="http://www.utb.cz/file/4456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ncrova@utb.cz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rozd.mzv.cz/" TargetMode="External"/><Relationship Id="rId2" Type="http://schemas.openxmlformats.org/officeDocument/2006/relationships/hyperlink" Target="https://www.mzv.cz/jnp/cz/cestujeme/aktualni_doporuceni_a_varovani/x2020_04_25_rozcestnik_informaci_k_cestovani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apo.cz/novinky/jak-uzavrit-erapo-pojisteni-jednoduse-onlin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51520" y="5544607"/>
            <a:ext cx="5028235" cy="893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903" b="1" spc="-1" dirty="0">
                <a:solidFill>
                  <a:srgbClr val="EA7500"/>
                </a:solidFill>
                <a:latin typeface="Source Sans Pro"/>
              </a:rPr>
              <a:t>Administrace mobilit</a:t>
            </a:r>
          </a:p>
          <a:p>
            <a:pPr>
              <a:lnSpc>
                <a:spcPct val="100000"/>
              </a:lnSpc>
            </a:pPr>
            <a:r>
              <a:rPr lang="cs-CZ" sz="2903" b="1" spc="-1" dirty="0">
                <a:solidFill>
                  <a:srgbClr val="EA7500"/>
                </a:solidFill>
                <a:latin typeface="Source Sans Pro"/>
              </a:rPr>
              <a:t>Erasmus+</a:t>
            </a:r>
            <a:endParaRPr lang="cs-CZ" sz="2903" spc="-1" dirty="0">
              <a:latin typeface="Arial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00096" y="5544607"/>
            <a:ext cx="5096597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51" dirty="0"/>
          </a:p>
          <a:p>
            <a:r>
              <a:rPr lang="cs-CZ" sz="1451" dirty="0"/>
              <a:t>Informace pro studenty vyjíždějící v akademickém roce 2025/2026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36AC00-422B-469C-97D7-ADFDB5B9C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822939"/>
            <a:ext cx="7128792" cy="47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0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Bankovní účet</a:t>
            </a:r>
            <a:r>
              <a:rPr lang="cs-CZ" sz="24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545137"/>
          </a:xfrm>
        </p:spPr>
        <p:txBody>
          <a:bodyPr/>
          <a:lstStyle/>
          <a:p>
            <a:pPr marL="0" indent="0">
              <a:buNone/>
            </a:pPr>
            <a:r>
              <a:rPr lang="cs-CZ" sz="2000" u="sng" dirty="0">
                <a:latin typeface="UTB Text" panose="00000500000000000000" pitchFamily="50" charset="-18"/>
              </a:rPr>
              <a:t>Pro výplatu stipendia je nezbytné mít zadaný bankovní účet v Portálu. Tento účet je nutné mít vyplněný již před přípravou smlouvy. </a:t>
            </a:r>
          </a:p>
          <a:p>
            <a:pPr marL="0" indent="0">
              <a:buNone/>
            </a:pPr>
            <a:endParaRPr lang="cs-CZ" sz="2000" u="sng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r>
              <a:rPr lang="cs-CZ" sz="1800" b="1" dirty="0">
                <a:latin typeface="UTB Text" panose="00000500000000000000" pitchFamily="50" charset="-18"/>
              </a:rPr>
              <a:t>CZK bankovní účet</a:t>
            </a:r>
            <a:r>
              <a:rPr lang="cs-CZ" sz="1800" dirty="0">
                <a:latin typeface="UTB Text" panose="00000500000000000000" pitchFamily="50" charset="-18"/>
              </a:rPr>
              <a:t>, může být veden u kterékoliv české banky</a:t>
            </a:r>
          </a:p>
          <a:p>
            <a:pPr marL="457200" lvl="1" indent="0">
              <a:buNone/>
            </a:pPr>
            <a:endParaRPr lang="cs-CZ" sz="1000" dirty="0">
              <a:latin typeface="UTB Text" panose="00000500000000000000" pitchFamily="50" charset="-18"/>
            </a:endParaRPr>
          </a:p>
          <a:p>
            <a:r>
              <a:rPr lang="cs-CZ" sz="1800" b="1" dirty="0">
                <a:latin typeface="UTB Text" panose="00000500000000000000" pitchFamily="50" charset="-18"/>
              </a:rPr>
              <a:t>EURO bankovní účet</a:t>
            </a:r>
            <a:r>
              <a:rPr lang="cs-CZ" sz="1800" dirty="0">
                <a:latin typeface="UTB Text" panose="00000500000000000000" pitchFamily="50" charset="-18"/>
              </a:rPr>
              <a:t>, je možné mít u kterékoliv banky v ČR. Číslo účtu zadejte do kolonky „Bankovní EURO účet “ v Portálu. Vzhledem ke zmíněné podmínce, že to musí být banka v ČR, tak to nemůže být účet ve slovenské bance či </a:t>
            </a:r>
            <a:r>
              <a:rPr lang="cs-CZ" sz="1800" dirty="0" err="1">
                <a:latin typeface="UTB Text" panose="00000500000000000000" pitchFamily="50" charset="-18"/>
              </a:rPr>
              <a:t>Revolut</a:t>
            </a:r>
            <a:r>
              <a:rPr lang="cs-CZ" sz="1800" dirty="0">
                <a:latin typeface="UTB Text" panose="00000500000000000000" pitchFamily="50" charset="-18"/>
              </a:rPr>
              <a:t> atd.</a:t>
            </a:r>
          </a:p>
          <a:p>
            <a:endParaRPr lang="cs-CZ" sz="18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endParaRPr lang="cs-CZ" sz="18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endParaRPr lang="cs-CZ" sz="18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endParaRPr lang="cs-CZ" sz="18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800" dirty="0">
                <a:latin typeface="UTB Text" panose="00000500000000000000" pitchFamily="50" charset="-18"/>
              </a:rPr>
              <a:t>* V případě, že máte CZK bankovní účet, tak je možné, že je schopen přijímat EURO – ověřte si tuto skutečnost u své banky. Dnes mnoho bankovních účtů toto umožňuje a není tedy nutné zakládat nový účet.</a:t>
            </a:r>
          </a:p>
          <a:p>
            <a:endParaRPr lang="cs-CZ" sz="1800" dirty="0">
              <a:latin typeface="UTB Tex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4275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928992" cy="49673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01BDB5D-6709-407F-964A-AB311C6C3DF7}"/>
              </a:ext>
            </a:extLst>
          </p:cNvPr>
          <p:cNvSpPr/>
          <p:nvPr/>
        </p:nvSpPr>
        <p:spPr>
          <a:xfrm>
            <a:off x="1403648" y="2132856"/>
            <a:ext cx="2952328" cy="1440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01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Source Sans Pro"/>
              </a:rPr>
              <a:t>Testy jazykových znalostí (ERASMUS+)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609228" cy="5041081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Za účelem zjištění úrovně cizího jazyka </a:t>
            </a:r>
            <a:r>
              <a:rPr lang="cs-CZ" sz="2000" b="1" u="sng" dirty="0"/>
              <a:t>před</a:t>
            </a:r>
            <a:r>
              <a:rPr lang="cs-CZ" sz="2000" dirty="0"/>
              <a:t> odjezdem do zahraničí můžete využít test:</a:t>
            </a:r>
          </a:p>
          <a:p>
            <a:pPr marL="0" indent="0">
              <a:buNone/>
            </a:pPr>
            <a:r>
              <a:rPr lang="cs-CZ" sz="2000" b="1" u="sng" dirty="0">
                <a:solidFill>
                  <a:srgbClr val="FF6600"/>
                </a:solidFill>
              </a:rPr>
              <a:t>OLS test</a:t>
            </a:r>
          </a:p>
          <a:p>
            <a:pPr lvl="0">
              <a:buFont typeface="+mj-lt"/>
              <a:buAutoNum type="arabicPeriod"/>
            </a:pPr>
            <a:r>
              <a:rPr lang="cs-CZ" sz="2000" dirty="0"/>
              <a:t>Zaregistrujte se do EU </a:t>
            </a:r>
            <a:r>
              <a:rPr lang="cs-CZ" sz="2000" dirty="0" err="1"/>
              <a:t>Academy</a:t>
            </a:r>
            <a:r>
              <a:rPr lang="cs-CZ" sz="2000" dirty="0"/>
              <a:t> a vytvořte si účet. Je třeba použít školní e-mailovou adresu (</a:t>
            </a:r>
            <a:r>
              <a:rPr lang="cs-CZ" sz="2000" u="sng" dirty="0">
                <a:hlinkClick r:id="rId2"/>
              </a:rPr>
              <a:t>username@utb.cz</a:t>
            </a:r>
            <a:r>
              <a:rPr lang="cs-CZ" sz="2000" dirty="0"/>
              <a:t>) a do profilu uvést stejné jméno, jaké máte ve </a:t>
            </a:r>
            <a:r>
              <a:rPr lang="cs-CZ" sz="2000" dirty="0" err="1"/>
              <a:t>Stagu</a:t>
            </a:r>
            <a:r>
              <a:rPr lang="cs-CZ" sz="2000" dirty="0"/>
              <a:t>. </a:t>
            </a:r>
            <a:r>
              <a:rPr lang="cs-CZ" sz="2000" b="1" u="sng" dirty="0">
                <a:hlinkClick r:id="rId3"/>
              </a:rPr>
              <a:t>https://academy.europa.eu/courses/welcome-to-the-eu-academy</a:t>
            </a:r>
            <a:endParaRPr lang="cs-CZ" sz="2000" dirty="0"/>
          </a:p>
          <a:p>
            <a:pPr lvl="0">
              <a:buFont typeface="+mj-lt"/>
              <a:buAutoNum type="arabicPeriod"/>
            </a:pPr>
            <a:r>
              <a:rPr lang="cs-CZ" sz="2000" dirty="0"/>
              <a:t>Po přihlášení vložte do prohlížeče tento link: </a:t>
            </a:r>
            <a:r>
              <a:rPr lang="cs-CZ" sz="2000" b="1" u="sng" dirty="0">
                <a:hlinkClick r:id="rId4" tooltip="https://academy.europa.eu/courses/learn-a-new-language/view/?fromPath=dashboard"/>
              </a:rPr>
              <a:t>https://academy.europa.eu/courses/learn-a-new-language/view/?fromPath=dashboard</a:t>
            </a:r>
            <a:endParaRPr lang="cs-CZ" sz="2000" dirty="0"/>
          </a:p>
          <a:p>
            <a:pPr lvl="0">
              <a:buFont typeface="+mj-lt"/>
              <a:buAutoNum type="arabicPeriod"/>
            </a:pPr>
            <a:r>
              <a:rPr lang="cs-CZ" sz="2000" dirty="0"/>
              <a:t>Níže na stránce vyberte příslušnou jazykovou komunitu (EN, FR, DE, …) a přidejte se k ní.</a:t>
            </a:r>
          </a:p>
          <a:p>
            <a:pPr lvl="0">
              <a:buFont typeface="+mj-lt"/>
              <a:buAutoNum type="arabicPeriod"/>
            </a:pPr>
            <a:r>
              <a:rPr lang="cs-CZ" sz="2000" dirty="0"/>
              <a:t>Vyplňte OLS jazykový test (OLS </a:t>
            </a:r>
            <a:r>
              <a:rPr lang="cs-CZ" sz="2000" dirty="0" err="1"/>
              <a:t>placement</a:t>
            </a:r>
            <a:r>
              <a:rPr lang="cs-CZ" sz="2000" dirty="0"/>
              <a:t> test). Požadovaný výsledek je B2 dle CEFR.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7633BE4-15D4-409F-A29C-818E5C44247D}"/>
              </a:ext>
            </a:extLst>
          </p:cNvPr>
          <p:cNvSpPr txBox="1"/>
          <p:nvPr/>
        </p:nvSpPr>
        <p:spPr>
          <a:xfrm rot="21140107">
            <a:off x="4876291" y="560085"/>
            <a:ext cx="18738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NENÍ POVINNÝ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      </a:t>
            </a:r>
            <a:r>
              <a:rPr lang="cs-CZ" sz="2400" dirty="0">
                <a:latin typeface="Source Sans Pro"/>
              </a:rPr>
              <a:t>Účastnická smlouva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764705"/>
            <a:ext cx="9001000" cy="5760640"/>
          </a:xfrm>
        </p:spPr>
        <p:txBody>
          <a:bodyPr/>
          <a:lstStyle/>
          <a:p>
            <a:pPr marL="0" indent="19050" algn="ctr">
              <a:buNone/>
            </a:pP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!!!Bez podepsané smlouvy nelze vycestovat do zahraničí!!!</a:t>
            </a:r>
          </a:p>
          <a:p>
            <a:pPr marL="0" indent="19050">
              <a:buNone/>
            </a:pPr>
            <a:endParaRPr lang="cs-CZ" sz="1000" dirty="0">
              <a:latin typeface="UTB Text" panose="00000500000000000000" pitchFamily="50" charset="-18"/>
            </a:endParaRPr>
          </a:p>
          <a:p>
            <a:pPr marL="0" indent="19050">
              <a:buNone/>
            </a:pPr>
            <a:r>
              <a:rPr lang="cs-CZ" sz="1600" dirty="0">
                <a:latin typeface="UTB Text" panose="00000500000000000000" pitchFamily="50" charset="-18"/>
              </a:rPr>
              <a:t>Smlouva se </a:t>
            </a:r>
            <a:r>
              <a:rPr lang="cs-CZ" sz="1600" b="1" dirty="0">
                <a:latin typeface="UTB Text" panose="00000500000000000000" pitchFamily="50" charset="-18"/>
              </a:rPr>
              <a:t>osobně</a:t>
            </a:r>
            <a:r>
              <a:rPr lang="cs-CZ" sz="1600" dirty="0">
                <a:latin typeface="UTB Text" panose="00000500000000000000" pitchFamily="50" charset="-18"/>
              </a:rPr>
              <a:t> sepisuje na Rektorátu - Mezinárodním oddělení 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4 týdny před plánovaným odjezdem</a:t>
            </a:r>
            <a:r>
              <a:rPr lang="cs-CZ" sz="1600" dirty="0">
                <a:latin typeface="UTB Text" panose="00000500000000000000" pitchFamily="50" charset="-18"/>
              </a:rPr>
              <a:t>, poté co: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Jste zapsán/a do dalšího ročníku</a:t>
            </a:r>
            <a:r>
              <a:rPr lang="cs-CZ" sz="1400" dirty="0">
                <a:solidFill>
                  <a:srgbClr val="FF6600"/>
                </a:solidFill>
                <a:latin typeface="UTB Text" panose="00000500000000000000" pitchFamily="50" charset="-18"/>
              </a:rPr>
              <a:t> – </a:t>
            </a:r>
            <a:r>
              <a:rPr lang="cs-CZ" sz="1400" dirty="0">
                <a:latin typeface="UTB Text" panose="00000500000000000000" pitchFamily="50" charset="-18"/>
              </a:rPr>
              <a:t>platí pro výjezd v ZS</a:t>
            </a:r>
            <a:endParaRPr lang="cs-CZ" sz="1400" b="1" dirty="0">
              <a:latin typeface="UTB Text" panose="00000500000000000000" pitchFamily="50" charset="-18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Obdržíte ze zahraniční instituce potvrzené (podepsané) formuláře </a:t>
            </a:r>
            <a:r>
              <a:rPr lang="cs-CZ" sz="1400" dirty="0">
                <a:latin typeface="UTB Text" panose="00000500000000000000" pitchFamily="50" charset="-18"/>
              </a:rPr>
              <a:t>a připravíte následující dokumenty, které nahrajete do Portálu ke svému výjezdu nebo pošlete emailem:</a:t>
            </a:r>
          </a:p>
          <a:p>
            <a:pPr marL="914400" lvl="1" indent="-514350"/>
            <a:r>
              <a:rPr lang="cs-CZ" sz="1400" b="1" dirty="0" err="1">
                <a:latin typeface="UTB Text" panose="00000500000000000000" pitchFamily="50" charset="-18"/>
              </a:rPr>
              <a:t>Acceptance</a:t>
            </a:r>
            <a:r>
              <a:rPr lang="cs-CZ" sz="1400" b="1" dirty="0">
                <a:latin typeface="UTB Text" panose="00000500000000000000" pitchFamily="50" charset="-18"/>
              </a:rPr>
              <a:t> </a:t>
            </a:r>
            <a:r>
              <a:rPr lang="cs-CZ" sz="1400" b="1" dirty="0" err="1">
                <a:latin typeface="UTB Text" panose="00000500000000000000" pitchFamily="50" charset="-18"/>
              </a:rPr>
              <a:t>Letter</a:t>
            </a:r>
            <a:r>
              <a:rPr lang="cs-CZ" sz="1400" b="1" dirty="0">
                <a:latin typeface="UTB Text" panose="00000500000000000000" pitchFamily="50" charset="-18"/>
              </a:rPr>
              <a:t>  </a:t>
            </a:r>
            <a:r>
              <a:rPr lang="cs-CZ" sz="1400" dirty="0">
                <a:latin typeface="UTB Text" panose="00000500000000000000" pitchFamily="50" charset="-18"/>
              </a:rPr>
              <a:t>- může být pouze email o přijetí </a:t>
            </a:r>
          </a:p>
          <a:p>
            <a:pPr marL="914400" lvl="1" indent="-514350"/>
            <a:r>
              <a:rPr lang="cs-CZ" sz="1400" b="1" dirty="0" err="1">
                <a:latin typeface="UTB Text" panose="00000500000000000000" pitchFamily="50" charset="-18"/>
              </a:rPr>
              <a:t>Learning</a:t>
            </a:r>
            <a:r>
              <a:rPr lang="cs-CZ" sz="1400" b="1" dirty="0">
                <a:latin typeface="UTB Text" panose="00000500000000000000" pitchFamily="50" charset="-18"/>
              </a:rPr>
              <a:t> Agreement </a:t>
            </a:r>
            <a:r>
              <a:rPr lang="cs-CZ" sz="1400" dirty="0">
                <a:latin typeface="UTB Text" panose="00000500000000000000" pitchFamily="50" charset="-18"/>
              </a:rPr>
              <a:t>(LA) – při EWP není nutné, protože jej máte u výjezdu v Portálu</a:t>
            </a:r>
          </a:p>
          <a:p>
            <a:pPr marL="914400" lvl="1" indent="-514350"/>
            <a:r>
              <a:rPr lang="cs-CZ" sz="1400" b="1" dirty="0">
                <a:latin typeface="UTB Text" panose="00000500000000000000" pitchFamily="50" charset="-18"/>
              </a:rPr>
              <a:t>Cestovní pojištění </a:t>
            </a:r>
            <a:r>
              <a:rPr lang="cs-CZ" sz="1400" dirty="0">
                <a:latin typeface="UTB Text" panose="00000500000000000000" pitchFamily="50" charset="-18"/>
              </a:rPr>
              <a:t>– musí pokrývat celou dobu studia (pro pracovní stáž musí poj. obsahovat: úrazové, odpovědnost za škodu, léčebné výlohy)</a:t>
            </a:r>
            <a:endParaRPr lang="cs-CZ" sz="900" dirty="0">
              <a:latin typeface="UTB Text" panose="00000500000000000000" pitchFamily="50" charset="-18"/>
            </a:endParaRPr>
          </a:p>
          <a:p>
            <a:pPr marL="914400" lvl="1" indent="-514350"/>
            <a:r>
              <a:rPr lang="cs-CZ" sz="1400" b="1" dirty="0">
                <a:latin typeface="UTB Text" panose="00000500000000000000" pitchFamily="50" charset="-18"/>
              </a:rPr>
              <a:t>Potvrzení o studiu na UTB </a:t>
            </a:r>
            <a:r>
              <a:rPr lang="cs-CZ" sz="1400" dirty="0">
                <a:latin typeface="UTB Text" panose="00000500000000000000" pitchFamily="50" charset="-18"/>
              </a:rPr>
              <a:t>na akademický rok, ve kterém se uskutečňuje výjezd, tzn. 2025/2026 (v případě výjezdu v srpnu si zařiďte individuální </a:t>
            </a:r>
            <a:r>
              <a:rPr lang="cs-CZ" sz="1400" dirty="0" err="1">
                <a:latin typeface="UTB Text" panose="00000500000000000000" pitchFamily="50" charset="-18"/>
              </a:rPr>
              <a:t>předzápis</a:t>
            </a:r>
            <a:r>
              <a:rPr lang="cs-CZ" sz="1400" dirty="0">
                <a:latin typeface="UTB Text" panose="00000500000000000000" pitchFamily="50" charset="-18"/>
              </a:rPr>
              <a:t> na studijním oddělení)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Zkontrolujete si své bankovní číslo účtu v Portálu UTB</a:t>
            </a:r>
          </a:p>
          <a:p>
            <a:pPr marL="857250" lvl="1" indent="-457200"/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CZK</a:t>
            </a:r>
            <a:r>
              <a:rPr lang="cs-CZ" sz="1400" dirty="0">
                <a:latin typeface="UTB Text" panose="00000500000000000000" pitchFamily="50" charset="-18"/>
              </a:rPr>
              <a:t> účet může být veden u jakékoli české banky</a:t>
            </a:r>
          </a:p>
          <a:p>
            <a:pPr marL="857250" lvl="1" indent="-457200"/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EUR</a:t>
            </a:r>
            <a:r>
              <a:rPr lang="cs-CZ" sz="1400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1400" dirty="0">
                <a:latin typeface="UTB Text" panose="00000500000000000000" pitchFamily="50" charset="-18"/>
              </a:rPr>
              <a:t>účet je možné mít u kterékoliv banky v ČR. Číslo účtu zadejte do kolonky „Bankovní EURO účet “ v Portálu.</a:t>
            </a:r>
            <a:endParaRPr lang="cs-CZ" sz="14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1400" b="1" dirty="0">
                <a:solidFill>
                  <a:srgbClr val="FF6600"/>
                </a:solidFill>
                <a:latin typeface="UTB Text" panose="00000500000000000000" pitchFamily="50" charset="-18"/>
              </a:rPr>
              <a:t>V úředních hodinách se dostavíte k podpisu Účastnické smlouvy </a:t>
            </a:r>
            <a:r>
              <a:rPr lang="cs-CZ" sz="1400" dirty="0">
                <a:latin typeface="UTB Text" panose="00000500000000000000" pitchFamily="50" charset="-18"/>
              </a:rPr>
              <a:t>(při jejím podpisu, přepne studenta Rektorát-Mezinárodní oddělení, do stavu 310)</a:t>
            </a:r>
          </a:p>
          <a:p>
            <a:pPr marL="0" indent="0" algn="ctr">
              <a:buNone/>
            </a:pPr>
            <a:endParaRPr lang="cs-CZ" sz="10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marL="0" indent="0" algn="ctr">
              <a:buNone/>
            </a:pP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!!!</a:t>
            </a:r>
            <a:r>
              <a:rPr lang="cs-CZ" sz="1800" b="1" u="sng" dirty="0">
                <a:solidFill>
                  <a:srgbClr val="FF6600"/>
                </a:solidFill>
                <a:latin typeface="UTB Text" panose="00000500000000000000" pitchFamily="50" charset="-18"/>
              </a:rPr>
              <a:t>V případě nedodržení lhůty Vám hrozí krácení pobytu a tedy i stipendia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!!!</a:t>
            </a:r>
          </a:p>
          <a:p>
            <a:pPr marL="400050" lvl="1" indent="0">
              <a:buNone/>
            </a:pPr>
            <a:endParaRPr lang="cs-CZ" sz="1100" b="1" dirty="0"/>
          </a:p>
        </p:txBody>
      </p:sp>
      <p:pic>
        <p:nvPicPr>
          <p:cNvPr id="5" name="Picture 2" descr="http://rlv.zcache.com/attention_triangle_symbol_triangle_sticker-rb8dc344f379e48d8aebcd0b6229f6738_v9w05_8byvr_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" y="0"/>
            <a:ext cx="620713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59581FC-DC4A-4963-ABFD-DF119E285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764704"/>
            <a:ext cx="8302752" cy="5630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482886B-9A84-4794-BD7E-0197098CEC58}"/>
              </a:ext>
            </a:extLst>
          </p:cNvPr>
          <p:cNvSpPr txBox="1"/>
          <p:nvPr/>
        </p:nvSpPr>
        <p:spPr>
          <a:xfrm>
            <a:off x="6948264" y="357970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Zde nahrajete požadované dokumenty</a:t>
            </a:r>
          </a:p>
        </p:txBody>
      </p:sp>
    </p:spTree>
    <p:extLst>
      <p:ext uri="{BB962C8B-B14F-4D97-AF65-F5344CB8AC3E}">
        <p14:creationId xmlns:p14="http://schemas.microsoft.com/office/powerpoint/2010/main" val="3015542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Výpočet stipendia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1779" cy="4320579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Při uzavírání Účastnické smlouvy musí student nahlásit </a:t>
            </a:r>
            <a:r>
              <a:rPr lang="cs-CZ" sz="1800" b="1" dirty="0">
                <a:solidFill>
                  <a:srgbClr val="FF6600"/>
                </a:solidFill>
              </a:rPr>
              <a:t>přesnou délku pobytu „od – do“</a:t>
            </a:r>
            <a:r>
              <a:rPr lang="cs-CZ" sz="1800" dirty="0"/>
              <a:t> –</a:t>
            </a:r>
            <a:r>
              <a:rPr lang="en-US" sz="1800" dirty="0"/>
              <a:t>&gt;</a:t>
            </a:r>
            <a:r>
              <a:rPr lang="cs-CZ" sz="1800" dirty="0"/>
              <a:t> podle dat se vypočítává celková výše grantu přesně na den – </a:t>
            </a:r>
            <a:r>
              <a:rPr lang="cs-CZ" sz="1800" b="1" dirty="0">
                <a:solidFill>
                  <a:srgbClr val="FF6600"/>
                </a:solidFill>
              </a:rPr>
              <a:t>student si zjistí přesná data z webu zahraniční univerzity nebo se zeptá zahraničního koordinátora</a:t>
            </a:r>
          </a:p>
          <a:p>
            <a:pPr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Pokud celková délka pobytu nevychází na celé měsíce (tj. např. 10. 9. – 15. 1.), je grant za </a:t>
            </a:r>
            <a:r>
              <a:rPr lang="cs-CZ" sz="1800" b="1" dirty="0">
                <a:solidFill>
                  <a:srgbClr val="FF6600"/>
                </a:solidFill>
              </a:rPr>
              <a:t>poslední měsíc </a:t>
            </a:r>
            <a:r>
              <a:rPr lang="cs-CZ" sz="1800" dirty="0"/>
              <a:t>přidělován dle </a:t>
            </a:r>
            <a:r>
              <a:rPr lang="cs-CZ" sz="1800" b="1" dirty="0">
                <a:solidFill>
                  <a:srgbClr val="FF6600"/>
                </a:solidFill>
              </a:rPr>
              <a:t>skutečného</a:t>
            </a:r>
            <a:r>
              <a:rPr lang="cs-CZ" sz="1800" dirty="0"/>
              <a:t> </a:t>
            </a:r>
            <a:r>
              <a:rPr lang="cs-CZ" sz="1800" b="1" dirty="0">
                <a:solidFill>
                  <a:srgbClr val="FF6600"/>
                </a:solidFill>
              </a:rPr>
              <a:t>počtu dní</a:t>
            </a:r>
            <a:r>
              <a:rPr lang="cs-CZ" sz="1800" dirty="0"/>
              <a:t> strávených v zahraničí, a to ve výši </a:t>
            </a:r>
            <a:r>
              <a:rPr lang="cs-CZ" sz="1800" b="1" dirty="0">
                <a:solidFill>
                  <a:srgbClr val="FF6600"/>
                </a:solidFill>
              </a:rPr>
              <a:t>1/30 měsíčního grantu na den </a:t>
            </a:r>
            <a:endParaRPr lang="cs-CZ" sz="1800" baseline="50000" dirty="0"/>
          </a:p>
          <a:p>
            <a:pPr lvl="1"/>
            <a:r>
              <a:rPr lang="cs-CZ" sz="1800" dirty="0"/>
              <a:t>Př.: délka pobytu od 10. 9. do 16. 1. při finanční podpoře 660 EUR/měsíc = finanční podpora na 4 celé měsíce (660 EUR x 4) + 6 dní (660 / 30 x 6) = 2 772 EUR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5BF9ECEB-6FC8-49EE-8DC9-8512C08D9D18}"/>
              </a:ext>
            </a:extLst>
          </p:cNvPr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20" y="1340768"/>
            <a:ext cx="7995264" cy="5108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Vyplácení grantu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Source Sans Pro"/>
              </a:rPr>
              <a:t>Stipendium bude odesláno na Vámi </a:t>
            </a:r>
            <a:r>
              <a:rPr lang="cs-CZ" sz="2000" b="1" dirty="0">
                <a:solidFill>
                  <a:srgbClr val="FF6600"/>
                </a:solidFill>
                <a:latin typeface="Source Sans Pro"/>
              </a:rPr>
              <a:t>uvedený účet</a:t>
            </a:r>
            <a:r>
              <a:rPr lang="cs-CZ" sz="2000" dirty="0">
                <a:latin typeface="Source Sans Pro"/>
              </a:rPr>
              <a:t> v </a:t>
            </a:r>
            <a:r>
              <a:rPr lang="cs-CZ" sz="2000" b="1" dirty="0">
                <a:solidFill>
                  <a:srgbClr val="FF6600"/>
                </a:solidFill>
                <a:latin typeface="Source Sans Pro"/>
              </a:rPr>
              <a:t>Portálu UTB</a:t>
            </a:r>
            <a:endParaRPr lang="cs-CZ" sz="2000" dirty="0">
              <a:latin typeface="Source Sans Pro"/>
            </a:endParaRPr>
          </a:p>
          <a:p>
            <a:endParaRPr lang="cs-CZ" sz="2000" b="1" dirty="0">
              <a:hlinkClick r:id="rId5"/>
            </a:endParaRPr>
          </a:p>
          <a:p>
            <a:endParaRPr lang="cs-CZ" sz="2000" b="1" dirty="0">
              <a:hlinkClick r:id="rId5"/>
            </a:endParaRPr>
          </a:p>
          <a:p>
            <a:endParaRPr lang="cs-CZ" sz="2000" b="1" dirty="0">
              <a:hlinkClick r:id="rId5"/>
            </a:endParaRPr>
          </a:p>
          <a:p>
            <a:endParaRPr lang="cs-CZ" sz="2000" b="1" dirty="0">
              <a:hlinkClick r:id="rId5"/>
            </a:endParaRPr>
          </a:p>
          <a:p>
            <a:endParaRPr lang="cs-CZ" sz="2000" b="1" dirty="0">
              <a:hlinkClick r:id="rId5"/>
            </a:endParaRPr>
          </a:p>
          <a:p>
            <a:endParaRPr lang="cs-CZ" sz="2000" b="1" dirty="0">
              <a:hlinkClick r:id="rId5"/>
            </a:endParaRPr>
          </a:p>
          <a:p>
            <a:endParaRPr lang="cs-CZ" sz="2000" b="1" dirty="0">
              <a:hlinkClick r:id="rId5"/>
            </a:endParaRPr>
          </a:p>
          <a:p>
            <a:endParaRPr lang="cs-CZ" sz="2000" b="1" dirty="0">
              <a:hlinkClick r:id="rId5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652605E-B35B-418E-A2CC-D57284DB1A3D}"/>
              </a:ext>
            </a:extLst>
          </p:cNvPr>
          <p:cNvSpPr txBox="1"/>
          <p:nvPr/>
        </p:nvSpPr>
        <p:spPr>
          <a:xfrm>
            <a:off x="4427984" y="360005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22 €/den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C2A3E86-DCEF-4C00-ABD3-80B2C8C26F66}"/>
              </a:ext>
            </a:extLst>
          </p:cNvPr>
          <p:cNvSpPr txBox="1"/>
          <p:nvPr/>
        </p:nvSpPr>
        <p:spPr>
          <a:xfrm>
            <a:off x="4427984" y="458112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20 €/den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703B30-4788-4384-BE40-07B17E4BD320}"/>
              </a:ext>
            </a:extLst>
          </p:cNvPr>
          <p:cNvSpPr txBox="1"/>
          <p:nvPr/>
        </p:nvSpPr>
        <p:spPr>
          <a:xfrm>
            <a:off x="4427984" y="552720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18 €/den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4D3AFC7-5792-4F62-A47B-E7C3EAE0FCDB}"/>
              </a:ext>
            </a:extLst>
          </p:cNvPr>
          <p:cNvSpPr txBox="1"/>
          <p:nvPr/>
        </p:nvSpPr>
        <p:spPr>
          <a:xfrm>
            <a:off x="6444208" y="357745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27 €/den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FE5EA26-9572-4E55-9428-B571ADB1A3E4}"/>
              </a:ext>
            </a:extLst>
          </p:cNvPr>
          <p:cNvSpPr txBox="1"/>
          <p:nvPr/>
        </p:nvSpPr>
        <p:spPr>
          <a:xfrm>
            <a:off x="6444208" y="460528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25 €/den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AAB87E-C593-4BDD-89DB-DF153E5E947B}"/>
              </a:ext>
            </a:extLst>
          </p:cNvPr>
          <p:cNvSpPr txBox="1"/>
          <p:nvPr/>
        </p:nvSpPr>
        <p:spPr>
          <a:xfrm>
            <a:off x="6444208" y="553142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23 €/den</a:t>
            </a:r>
          </a:p>
        </p:txBody>
      </p:sp>
    </p:spTree>
    <p:extLst>
      <p:ext uri="{BB962C8B-B14F-4D97-AF65-F5344CB8AC3E}">
        <p14:creationId xmlns:p14="http://schemas.microsoft.com/office/powerpoint/2010/main" val="4064440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Cestovní náklady</a:t>
            </a:r>
            <a:r>
              <a:rPr lang="cs-CZ" sz="2400" dirty="0">
                <a:latin typeface="Source Sans Pro"/>
              </a:rPr>
              <a:t> 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42D9F07-3782-4BC4-8327-44A549C04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534319"/>
            <a:ext cx="7056908" cy="720179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* Vzdálenost je vzdušnou čarou od vysílající organizace (UTB) k přijímající na základě použití </a:t>
            </a:r>
            <a:r>
              <a:rPr lang="cs-CZ" sz="18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 kalkulátoru</a:t>
            </a:r>
            <a:endParaRPr lang="cs-CZ" sz="1800" b="1" dirty="0">
              <a:solidFill>
                <a:srgbClr val="00B0F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55F00E4-16E5-439F-8227-7CB2EC0B41A6}"/>
              </a:ext>
            </a:extLst>
          </p:cNvPr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20" y="794351"/>
            <a:ext cx="763284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6699FA1-F11B-4598-9DF7-B0C40B7EDA7C}"/>
              </a:ext>
            </a:extLst>
          </p:cNvPr>
          <p:cNvSpPr txBox="1"/>
          <p:nvPr/>
        </p:nvSpPr>
        <p:spPr>
          <a:xfrm rot="20735813">
            <a:off x="6948389" y="2905855"/>
            <a:ext cx="1440160" cy="7694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100" dirty="0"/>
              <a:t>Udržitelnými prostředky jsou myšleny: vlak, autobus, sdílené auto, kolo. </a:t>
            </a:r>
          </a:p>
        </p:txBody>
      </p:sp>
    </p:spTree>
    <p:extLst>
      <p:ext uri="{BB962C8B-B14F-4D97-AF65-F5344CB8AC3E}">
        <p14:creationId xmlns:p14="http://schemas.microsoft.com/office/powerpoint/2010/main" val="25622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Source Sans Pro"/>
              </a:rPr>
              <a:t>Účastníci s omezenými příležitostmi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764705"/>
            <a:ext cx="8713787" cy="5617046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cs-CZ" sz="1800" dirty="0">
                <a:latin typeface="UTB Text" panose="00000500000000000000" pitchFamily="50" charset="-18"/>
              </a:rPr>
              <a:t>Účastníci s ekonomickou překážkou</a:t>
            </a:r>
          </a:p>
          <a:p>
            <a:pPr lvl="3"/>
            <a:r>
              <a:rPr lang="cs-CZ" sz="1800" dirty="0">
                <a:latin typeface="UTB Text" panose="00000500000000000000" pitchFamily="50" charset="-18"/>
              </a:rPr>
              <a:t>přídavek na dítě v ČR, </a:t>
            </a:r>
            <a:r>
              <a:rPr lang="cs-CZ" sz="1800" b="0" dirty="0">
                <a:latin typeface="UTB Text" panose="00000500000000000000" pitchFamily="50" charset="-18"/>
              </a:rPr>
              <a:t>nebo doložení menšího příjmu domácnosti než je 3,4násobku životního minima</a:t>
            </a:r>
          </a:p>
          <a:p>
            <a:pPr lvl="3"/>
            <a:r>
              <a:rPr lang="cs-CZ" sz="1800" dirty="0">
                <a:latin typeface="UTB Text" panose="00000500000000000000" pitchFamily="50" charset="-18"/>
              </a:rPr>
              <a:t>pobírají sociální stipendium</a:t>
            </a:r>
          </a:p>
          <a:p>
            <a:pPr marL="357188" indent="-357188"/>
            <a:r>
              <a:rPr lang="cs-CZ" sz="1800" dirty="0">
                <a:latin typeface="UTB Text" panose="00000500000000000000" pitchFamily="50" charset="-18"/>
              </a:rPr>
              <a:t>Účastníci s fyzickým, duševním, zdravotním znevýhodněním</a:t>
            </a:r>
          </a:p>
          <a:p>
            <a:pPr marL="400050" lvl="1" indent="0">
              <a:buNone/>
            </a:pPr>
            <a:r>
              <a:rPr lang="cs-CZ" sz="1800" dirty="0">
                <a:latin typeface="UTB Text" panose="00000500000000000000" pitchFamily="50" charset="-18"/>
              </a:rPr>
              <a:t>Na základě uznatelných zvýšených nákladů, které mohou pokrývat až 100% těchto nákladů. Např.</a:t>
            </a:r>
          </a:p>
          <a:p>
            <a:pPr lvl="1"/>
            <a:r>
              <a:rPr lang="cs-CZ" sz="1400" dirty="0">
                <a:latin typeface="UTB Text" panose="00000500000000000000" pitchFamily="50" charset="-18"/>
              </a:rPr>
              <a:t>Stravování v případě různých dietních opatření</a:t>
            </a:r>
          </a:p>
          <a:p>
            <a:pPr lvl="1"/>
            <a:r>
              <a:rPr lang="cs-CZ" sz="1400" dirty="0">
                <a:latin typeface="UTB Text" panose="00000500000000000000" pitchFamily="50" charset="-18"/>
              </a:rPr>
              <a:t>Doprava</a:t>
            </a:r>
          </a:p>
          <a:p>
            <a:pPr lvl="1"/>
            <a:r>
              <a:rPr lang="cs-CZ" sz="1400" dirty="0">
                <a:latin typeface="UTB Text" panose="00000500000000000000" pitchFamily="50" charset="-18"/>
              </a:rPr>
              <a:t>Speciálně upravené studijní materiály</a:t>
            </a:r>
          </a:p>
          <a:p>
            <a:pPr lvl="1"/>
            <a:r>
              <a:rPr lang="cs-CZ" sz="1400" dirty="0">
                <a:latin typeface="UTB Text" panose="00000500000000000000" pitchFamily="50" charset="-18"/>
              </a:rPr>
              <a:t>Ubytování</a:t>
            </a:r>
          </a:p>
          <a:p>
            <a:pPr lvl="1"/>
            <a:r>
              <a:rPr lang="cs-CZ" sz="1400" dirty="0">
                <a:latin typeface="UTB Text" panose="00000500000000000000" pitchFamily="50" charset="-18"/>
              </a:rPr>
              <a:t>Lékařská péče</a:t>
            </a:r>
          </a:p>
          <a:p>
            <a:pPr lvl="1"/>
            <a:r>
              <a:rPr lang="cs-CZ" sz="1400" dirty="0">
                <a:latin typeface="UTB Text" panose="00000500000000000000" pitchFamily="50" charset="-18"/>
              </a:rPr>
              <a:t>Asistence</a:t>
            </a:r>
          </a:p>
          <a:p>
            <a:pPr marL="0" indent="0">
              <a:buNone/>
            </a:pPr>
            <a:endParaRPr lang="cs-CZ" sz="200" dirty="0">
              <a:latin typeface="UTB Text" panose="00000500000000000000" pitchFamily="50" charset="-18"/>
              <a:hlinkClick r:id="rId2"/>
            </a:endParaRPr>
          </a:p>
          <a:p>
            <a:pPr marL="0" indent="0">
              <a:buNone/>
            </a:pPr>
            <a:r>
              <a:rPr lang="cs-CZ" sz="1800" dirty="0">
                <a:latin typeface="UTB Text" panose="00000500000000000000" pitchFamily="50" charset="-18"/>
                <a:hlinkClick r:id="rId2"/>
              </a:rPr>
              <a:t>Postup žádosti </a:t>
            </a:r>
            <a:r>
              <a:rPr lang="cs-CZ" sz="1800" dirty="0">
                <a:latin typeface="UTB Text" panose="00000500000000000000" pitchFamily="50" charset="-18"/>
              </a:rPr>
              <a:t>je uveden na webu UTB – mezinárodní vztahy  – studijní pobyt/praktická stáž – Erasmus+ nebo můžete kontaktovat mně – </a:t>
            </a:r>
            <a:r>
              <a:rPr lang="cs-CZ" sz="1800" dirty="0">
                <a:latin typeface="UTB Text" panose="00000500000000000000" pitchFamily="50" charset="-18"/>
                <a:hlinkClick r:id="rId3"/>
              </a:rPr>
              <a:t>outgoing@utb.cz</a:t>
            </a:r>
            <a:endParaRPr lang="cs-CZ" sz="1800" dirty="0"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800" dirty="0">
                <a:latin typeface="UTB Text" panose="00000500000000000000" pitchFamily="50" charset="-18"/>
              </a:rPr>
              <a:t>V případě potřeby mě můžete kontaktovat a můžeme se domluvit individuálně.</a:t>
            </a:r>
          </a:p>
          <a:p>
            <a:pPr marL="0" indent="0">
              <a:buNone/>
            </a:pPr>
            <a:endParaRPr lang="cs-CZ" sz="500" dirty="0"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800" b="1" dirty="0">
                <a:latin typeface="UTB Text" panose="00000500000000000000" pitchFamily="50" charset="-18"/>
              </a:rPr>
              <a:t>!Toto navýšení je nutné řešit dříve než 4 týdny před odjezdem!</a:t>
            </a:r>
            <a:r>
              <a:rPr lang="cs-CZ" sz="1800" dirty="0">
                <a:latin typeface="UTB Text" panose="00000500000000000000" pitchFamily="50" charset="-18"/>
              </a:rPr>
              <a:t>, nejlépe dle daných termínů nebo alespoň </a:t>
            </a:r>
            <a:r>
              <a:rPr lang="cs-CZ" sz="1800" b="1" dirty="0">
                <a:latin typeface="UTB Text" panose="00000500000000000000" pitchFamily="50" charset="-18"/>
              </a:rPr>
              <a:t>6 týdnů před odjezdem</a:t>
            </a:r>
            <a:r>
              <a:rPr lang="cs-CZ" sz="1800" dirty="0">
                <a:latin typeface="UTB Text" panose="00000500000000000000" pitchFamily="50" charset="-18"/>
              </a:rPr>
              <a:t>, protože pro podložení těchto skutečností je nutné dokládat různé typy dokumentů.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792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"/>
              </a:rPr>
              <a:t>Priority programu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1"/>
            <a:ext cx="8928992" cy="5616623"/>
          </a:xfrm>
        </p:spPr>
        <p:txBody>
          <a:bodyPr/>
          <a:lstStyle/>
          <a:p>
            <a:r>
              <a:rPr lang="cs-CZ" sz="2000" b="1" dirty="0">
                <a:solidFill>
                  <a:srgbClr val="EE8E4C"/>
                </a:solidFill>
              </a:rPr>
              <a:t>Inkluze a rozmanitost </a:t>
            </a:r>
            <a:r>
              <a:rPr lang="cs-CZ" sz="2000" dirty="0"/>
              <a:t>– </a:t>
            </a:r>
            <a:r>
              <a:rPr lang="cs-CZ" sz="1800" dirty="0"/>
              <a:t>program je otevřen pro všechny a snaží se podpořit studenty, kteří mají překážky k realizaci svého výjezdu</a:t>
            </a:r>
            <a:r>
              <a:rPr lang="cs-CZ" sz="2000" dirty="0"/>
              <a:t>. </a:t>
            </a:r>
          </a:p>
          <a:p>
            <a:endParaRPr lang="cs-CZ" sz="2000" dirty="0">
              <a:latin typeface="UTB Text" panose="00000500000000000000" pitchFamily="50" charset="-18"/>
            </a:endParaRPr>
          </a:p>
          <a:p>
            <a:r>
              <a:rPr lang="cs-CZ" sz="2000" b="1" dirty="0">
                <a:solidFill>
                  <a:srgbClr val="EE8E4C"/>
                </a:solidFill>
              </a:rPr>
              <a:t>Environmentální udržitelnost a ekologické postupy </a:t>
            </a:r>
            <a:r>
              <a:rPr lang="cs-CZ" sz="2000" dirty="0"/>
              <a:t>– </a:t>
            </a:r>
            <a:r>
              <a:rPr lang="cs-CZ" sz="1800" dirty="0"/>
              <a:t>snaha o podporu ekologických a udržitelných postupů. Především v aplikaci Green Erasmu a podpoře EWP</a:t>
            </a:r>
            <a:r>
              <a:rPr lang="cs-CZ" sz="2000" dirty="0"/>
              <a:t>.</a:t>
            </a:r>
          </a:p>
          <a:p>
            <a:endParaRPr lang="cs-CZ" sz="2000" dirty="0">
              <a:latin typeface="UTB Text" panose="00000500000000000000" pitchFamily="50" charset="-18"/>
            </a:endParaRPr>
          </a:p>
          <a:p>
            <a:r>
              <a:rPr lang="cs-CZ" sz="2000" b="1" dirty="0">
                <a:solidFill>
                  <a:srgbClr val="EE8E4C"/>
                </a:solidFill>
              </a:rPr>
              <a:t>Digitalizace a digitální vzdělávání a dovednosti </a:t>
            </a:r>
            <a:r>
              <a:rPr lang="cs-CZ" sz="2000" dirty="0"/>
              <a:t>– </a:t>
            </a:r>
            <a:r>
              <a:rPr lang="cs-CZ" sz="1800" dirty="0"/>
              <a:t>snaha o rozvoj digitálních dovedností, zavedení nových typů mobilit v nichž jsou virtuální složky. I zde patří iniciativa EWP</a:t>
            </a:r>
            <a:r>
              <a:rPr lang="cs-CZ" sz="2000" dirty="0"/>
              <a:t>.</a:t>
            </a:r>
          </a:p>
          <a:p>
            <a:endParaRPr lang="cs-CZ" sz="2000" dirty="0">
              <a:latin typeface="UTB Text" panose="00000500000000000000" pitchFamily="50" charset="-18"/>
            </a:endParaRPr>
          </a:p>
          <a:p>
            <a:r>
              <a:rPr lang="cs-CZ" sz="2000" b="1" dirty="0">
                <a:solidFill>
                  <a:srgbClr val="EE8E4C"/>
                </a:solidFill>
              </a:rPr>
              <a:t>Účast a občanská angažovanost </a:t>
            </a:r>
            <a:r>
              <a:rPr lang="cs-CZ" sz="2000" dirty="0"/>
              <a:t>– </a:t>
            </a:r>
            <a:r>
              <a:rPr lang="cs-CZ" sz="1800" dirty="0"/>
              <a:t>není vnímána jen na té politické úrovni, ale také na té občanské a tou se myslí inciativa zakládat skupiny lidí se stejným záměrem, projekty, být součástí různých spolků (např. ESN) atd</a:t>
            </a:r>
            <a:r>
              <a:rPr lang="cs-CZ" sz="2000" dirty="0"/>
              <a:t>.</a:t>
            </a:r>
            <a:endParaRPr lang="cs-CZ" sz="2000" dirty="0">
              <a:latin typeface="UTB Tex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8313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Kde začít?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7" cy="5328592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Nominace </a:t>
            </a:r>
            <a:r>
              <a:rPr lang="cs-CZ" sz="1800" dirty="0">
                <a:latin typeface="UTB Text" panose="00000500000000000000" pitchFamily="50" charset="-18"/>
              </a:rPr>
              <a:t>na studijní pobyt jsou automaticky posílány</a:t>
            </a:r>
            <a:endParaRPr lang="cs-CZ" sz="18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marL="342900" lvl="1" indent="-342900">
              <a:buFontTx/>
              <a:buChar char="•"/>
            </a:pP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Nyní máte založen svůj výjezd v Portálu UTB - </a:t>
            </a:r>
            <a:r>
              <a:rPr lang="cs-CZ" sz="1800" dirty="0">
                <a:latin typeface="UTB Text" panose="00000500000000000000" pitchFamily="50" charset="-18"/>
              </a:rPr>
              <a:t>stav mobility 300 - Vznikl krátkodobý výjezd - tím se studentovi zpřístupní v 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Portálu</a:t>
            </a:r>
            <a:r>
              <a:rPr lang="cs-CZ" sz="1800" dirty="0">
                <a:latin typeface="UTB Text" panose="00000500000000000000" pitchFamily="50" charset="-18"/>
              </a:rPr>
              <a:t> karta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ECTS</a:t>
            </a:r>
            <a:r>
              <a:rPr lang="cs-CZ" sz="1800" dirty="0">
                <a:latin typeface="UTB Text" panose="00000500000000000000" pitchFamily="50" charset="-18"/>
              </a:rPr>
              <a:t>)</a:t>
            </a:r>
          </a:p>
          <a:p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Výjezd bude řešen přes EWP (Erasmus </a:t>
            </a:r>
            <a:r>
              <a:rPr lang="cs-CZ" sz="18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Without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18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Papers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) - </a:t>
            </a:r>
            <a:r>
              <a:rPr lang="cs-CZ" sz="1800" dirty="0">
                <a:latin typeface="UTB Text" panose="00000500000000000000" pitchFamily="50" charset="-18"/>
              </a:rPr>
              <a:t>Erasmus přechází do digitální formy, takže se nyní minimální používají papíry (nebo alespoň to tímto směrem bude v budoucnu směřovat). V případě </a:t>
            </a:r>
            <a:r>
              <a:rPr lang="cs-CZ" sz="1800" dirty="0" err="1">
                <a:latin typeface="UTB Text" panose="00000500000000000000" pitchFamily="50" charset="-18"/>
              </a:rPr>
              <a:t>Freemoveru</a:t>
            </a:r>
            <a:r>
              <a:rPr lang="cs-CZ" sz="1800" dirty="0">
                <a:latin typeface="UTB Text" panose="00000500000000000000" pitchFamily="50" charset="-18"/>
              </a:rPr>
              <a:t> je administrace stále stejná, tzn. jednotlivé dokumenty se stahují z Portálu.</a:t>
            </a:r>
          </a:p>
          <a:p>
            <a:pPr marL="0" lvl="0" indent="0" fontAlgn="auto">
              <a:lnSpc>
                <a:spcPct val="13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rPr lang="cs-CZ" sz="1800" b="1" u="sng" kern="1200" spc="-1" dirty="0">
                <a:solidFill>
                  <a:srgbClr val="000000"/>
                </a:solidFill>
                <a:latin typeface="UTB Text" panose="00000500000000000000" pitchFamily="50" charset="-18"/>
                <a:ea typeface="LibreBaskerville-Regular"/>
              </a:rPr>
              <a:t>Dále si zkontrolujte</a:t>
            </a:r>
          </a:p>
          <a:p>
            <a:pPr marL="357188" lvl="0" indent="-3571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kern="1200" spc="-1" dirty="0">
                <a:solidFill>
                  <a:srgbClr val="000000"/>
                </a:solidFill>
                <a:latin typeface="UTB Text" panose="00000500000000000000" pitchFamily="50" charset="-18"/>
                <a:ea typeface="LibreBaskerville-Regular"/>
              </a:rPr>
              <a:t>Web UTB </a:t>
            </a:r>
            <a:r>
              <a:rPr lang="cs-CZ" sz="1800" kern="1200" spc="-1" dirty="0">
                <a:solidFill>
                  <a:srgbClr val="000000"/>
                </a:solidFill>
                <a:latin typeface="UTB Text" panose="00000500000000000000" pitchFamily="50" charset="-18"/>
                <a:ea typeface="LibreBaskerville-Regular"/>
              </a:rPr>
              <a:t>– záložka Univerzita – záložka Erasmus+</a:t>
            </a:r>
          </a:p>
          <a:p>
            <a:pPr marL="357188" lvl="0" indent="-3571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1" kern="1200" spc="-1" dirty="0">
                <a:solidFill>
                  <a:srgbClr val="000000"/>
                </a:solidFill>
                <a:latin typeface="UTB Text" panose="00000500000000000000" pitchFamily="50" charset="-18"/>
                <a:ea typeface="LibreBaskerville-Regular"/>
              </a:rPr>
              <a:t>Web zahraniční instituce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u="sng" dirty="0" err="1">
                <a:solidFill>
                  <a:srgbClr val="FF6600"/>
                </a:solidFill>
                <a:latin typeface="UTB Text" panose="00000500000000000000" pitchFamily="50" charset="-18"/>
              </a:rPr>
              <a:t>Deadline</a:t>
            </a:r>
            <a:r>
              <a:rPr lang="cs-CZ" sz="1800" u="sng" dirty="0">
                <a:latin typeface="UTB Text" panose="00000500000000000000" pitchFamily="50" charset="-18"/>
              </a:rPr>
              <a:t> pro zaslání přihlášek</a:t>
            </a:r>
            <a:r>
              <a:rPr lang="cs-CZ" sz="1800" dirty="0">
                <a:latin typeface="UTB Text" panose="00000500000000000000" pitchFamily="50" charset="-18"/>
              </a:rPr>
              <a:t>, případně dalších dokumentů</a:t>
            </a:r>
            <a:r>
              <a:rPr lang="cs-CZ" dirty="0">
                <a:latin typeface="UTB Text" panose="00000500000000000000" pitchFamily="50" charset="-18"/>
              </a:rPr>
              <a:t>:</a:t>
            </a:r>
          </a:p>
          <a:p>
            <a:pPr marL="1314450" lvl="2" indent="-514350"/>
            <a:r>
              <a:rPr lang="cs-CZ" dirty="0">
                <a:latin typeface="UTB Text" panose="00000500000000000000" pitchFamily="50" charset="-18"/>
              </a:rPr>
              <a:t>Výpis výsledků dosavadního studia=</a:t>
            </a:r>
            <a:r>
              <a:rPr lang="cs-CZ" dirty="0" err="1">
                <a:latin typeface="UTB Text" panose="00000500000000000000" pitchFamily="50" charset="-18"/>
              </a:rPr>
              <a:t>SIToR</a:t>
            </a:r>
            <a:r>
              <a:rPr lang="cs-CZ" dirty="0">
                <a:latin typeface="UTB Text" panose="00000500000000000000" pitchFamily="50" charset="-18"/>
              </a:rPr>
              <a:t> stáhnete v .</a:t>
            </a:r>
            <a:r>
              <a:rPr lang="cs-CZ" dirty="0" err="1">
                <a:latin typeface="UTB Text" panose="00000500000000000000" pitchFamily="50" charset="-18"/>
              </a:rPr>
              <a:t>pdf</a:t>
            </a:r>
            <a:r>
              <a:rPr lang="cs-CZ" dirty="0">
                <a:latin typeface="UTB Text" panose="00000500000000000000" pitchFamily="50" charset="-18"/>
              </a:rPr>
              <a:t> na Portálu UTB (stav mobility 307 a propíší se podpisy za UTB – požádáte emailem fakultu)</a:t>
            </a:r>
          </a:p>
          <a:p>
            <a:pPr marL="1314450" lvl="2" indent="-514350"/>
            <a:r>
              <a:rPr lang="cs-CZ" dirty="0">
                <a:latin typeface="UTB Text" panose="00000500000000000000" pitchFamily="50" charset="-18"/>
              </a:rPr>
              <a:t>Jazykový certifikát – vystaví fakulta</a:t>
            </a:r>
          </a:p>
          <a:p>
            <a:pPr marL="1314450" lvl="2" indent="-514350"/>
            <a:r>
              <a:rPr lang="cs-CZ" dirty="0">
                <a:latin typeface="UTB Text" panose="00000500000000000000" pitchFamily="50" charset="-18"/>
              </a:rPr>
              <a:t>Evropský průkaz zdravotního pojištění, žádost o ubytování, kopii OP nebo karty studenta, portfolio…</a:t>
            </a:r>
          </a:p>
          <a:p>
            <a:pPr marL="0" lvl="0" indent="0" fontAlgn="auto">
              <a:lnSpc>
                <a:spcPct val="130000"/>
              </a:lnSpc>
              <a:spcBef>
                <a:spcPts val="1060"/>
              </a:spcBef>
              <a:spcAft>
                <a:spcPts val="0"/>
              </a:spcAft>
              <a:buNone/>
            </a:pPr>
            <a:endParaRPr lang="cs-CZ" sz="1800" kern="1200" spc="-1" dirty="0">
              <a:solidFill>
                <a:srgbClr val="000000"/>
              </a:solidFill>
              <a:latin typeface="Source Sans Pro"/>
              <a:ea typeface="LibreBaskerville-Regular"/>
            </a:endParaRPr>
          </a:p>
          <a:p>
            <a:pPr marL="914400" lvl="1" indent="-514350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32176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Off we go...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5792068" cy="38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53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4383477" y="3429000"/>
            <a:ext cx="305607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Source Sans Pro"/>
              </a:rPr>
              <a:t>Po příjezdu na zahraniční instituci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836613"/>
            <a:ext cx="8713787" cy="3456483"/>
          </a:xfrm>
        </p:spPr>
        <p:txBody>
          <a:bodyPr/>
          <a:lstStyle/>
          <a:p>
            <a:endParaRPr lang="cs-CZ" sz="2800" dirty="0"/>
          </a:p>
          <a:p>
            <a:pPr marL="0" indent="0">
              <a:buNone/>
            </a:pPr>
            <a:r>
              <a:rPr lang="cs-CZ" dirty="0">
                <a:latin typeface="UTB Text" panose="00000500000000000000" pitchFamily="50" charset="-18"/>
              </a:rPr>
              <a:t>Do 7 dní od příjezdu si nechat si potvrdit </a:t>
            </a:r>
            <a:r>
              <a:rPr lang="cs-CZ" b="1" dirty="0">
                <a:solidFill>
                  <a:srgbClr val="FF6600"/>
                </a:solidFill>
                <a:latin typeface="UTB Text" panose="00000500000000000000" pitchFamily="50" charset="-18"/>
                <a:hlinkClick r:id="rId2"/>
              </a:rPr>
              <a:t>Confirmation of Arrival</a:t>
            </a:r>
            <a:r>
              <a:rPr lang="cs-CZ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dirty="0">
                <a:latin typeface="UTB Text" panose="00000500000000000000" pitchFamily="50" charset="-18"/>
              </a:rPr>
              <a:t>(přesný termín stanoven v Účastnické smlouvě/Finanční dohodě)</a:t>
            </a:r>
          </a:p>
          <a:p>
            <a:pPr marL="0" indent="0">
              <a:buNone/>
            </a:pPr>
            <a:endParaRPr lang="cs-CZ" dirty="0">
              <a:latin typeface="UTB Text" panose="00000500000000000000" pitchFamily="50" charset="-18"/>
            </a:endParaRPr>
          </a:p>
          <a:p>
            <a:pPr marL="0" indent="0" algn="ctr">
              <a:buNone/>
            </a:pPr>
            <a:r>
              <a:rPr lang="cs-CZ" dirty="0" err="1">
                <a:latin typeface="UTB Text" panose="00000500000000000000" pitchFamily="50" charset="-18"/>
              </a:rPr>
              <a:t>Confirmation</a:t>
            </a:r>
            <a:r>
              <a:rPr lang="cs-CZ" dirty="0">
                <a:latin typeface="UTB Text" panose="00000500000000000000" pitchFamily="50" charset="-18"/>
              </a:rPr>
              <a:t> of </a:t>
            </a:r>
            <a:r>
              <a:rPr lang="cs-CZ" dirty="0" err="1">
                <a:latin typeface="UTB Text" panose="00000500000000000000" pitchFamily="50" charset="-18"/>
              </a:rPr>
              <a:t>Arrival</a:t>
            </a:r>
            <a:r>
              <a:rPr lang="cs-CZ" dirty="0">
                <a:latin typeface="UTB Text" panose="00000500000000000000" pitchFamily="50" charset="-18"/>
              </a:rPr>
              <a:t> naskenovat a odeslat emailem na Rektorát - Mezinárodní oddělení (toncrova@utb.cz) </a:t>
            </a:r>
          </a:p>
          <a:p>
            <a:pPr marL="0" indent="0" algn="ctr">
              <a:buNone/>
            </a:pPr>
            <a:r>
              <a:rPr lang="cs-CZ" dirty="0">
                <a:latin typeface="UTB Text" panose="00000500000000000000" pitchFamily="50" charset="-18"/>
              </a:rPr>
              <a:t>+</a:t>
            </a:r>
          </a:p>
          <a:p>
            <a:pPr marL="0" indent="0" algn="ctr">
              <a:buNone/>
            </a:pPr>
            <a:r>
              <a:rPr lang="cs-CZ" sz="1800" dirty="0">
                <a:latin typeface="UTB Text" panose="00000500000000000000" pitchFamily="50" charset="-18"/>
              </a:rPr>
              <a:t>Cestovní doklady pouze v případě žádosti o Green Erasmus </a:t>
            </a:r>
          </a:p>
          <a:p>
            <a:endParaRPr lang="cs-CZ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8AC3710-6CD6-433C-8C08-997E92DDFCC7}"/>
              </a:ext>
            </a:extLst>
          </p:cNvPr>
          <p:cNvSpPr txBox="1"/>
          <p:nvPr/>
        </p:nvSpPr>
        <p:spPr>
          <a:xfrm>
            <a:off x="181724" y="5970865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Pozn. Časem bude i potvrzení příjezdu/odjezdu přes EWP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Source Sans Pro"/>
              </a:rPr>
              <a:t>Po příjezdu na zahraniční instituci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713787" cy="5545137"/>
          </a:xfrm>
        </p:spPr>
        <p:txBody>
          <a:bodyPr/>
          <a:lstStyle/>
          <a:p>
            <a:pPr>
              <a:buNone/>
            </a:pPr>
            <a:r>
              <a:rPr lang="cs-CZ" sz="1800" dirty="0"/>
              <a:t>Může dojít ke změnám v </a:t>
            </a:r>
            <a:r>
              <a:rPr lang="cs-CZ" sz="1800" dirty="0" err="1"/>
              <a:t>Learning</a:t>
            </a:r>
            <a:r>
              <a:rPr lang="cs-CZ" sz="1800" dirty="0"/>
              <a:t> </a:t>
            </a:r>
            <a:r>
              <a:rPr lang="cs-CZ" sz="1800" dirty="0" err="1"/>
              <a:t>Agrementu</a:t>
            </a:r>
            <a:r>
              <a:rPr lang="cs-CZ" sz="1800" dirty="0"/>
              <a:t> (studijním plánu):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/>
              <a:t>Student si </a:t>
            </a:r>
            <a:r>
              <a:rPr lang="cs-CZ" sz="1800" b="1" dirty="0">
                <a:solidFill>
                  <a:srgbClr val="FF6600"/>
                </a:solidFill>
              </a:rPr>
              <a:t>do 1 měsíce od začátku studijního pobytu</a:t>
            </a:r>
            <a:r>
              <a:rPr lang="cs-CZ" sz="1800" dirty="0"/>
              <a:t> v Portále vyřizuje </a:t>
            </a:r>
            <a:r>
              <a:rPr lang="cs-CZ" sz="1800" b="1" dirty="0">
                <a:solidFill>
                  <a:srgbClr val="FF6600"/>
                </a:solidFill>
              </a:rPr>
              <a:t>Learning Agreement Changes (CH-LA):</a:t>
            </a:r>
          </a:p>
          <a:p>
            <a:pPr marL="914400" lvl="1" indent="-457200"/>
            <a:r>
              <a:rPr lang="cs-CZ" sz="1600" dirty="0"/>
              <a:t>Ve stavu mobility </a:t>
            </a:r>
            <a:r>
              <a:rPr lang="cs-CZ" sz="1800" b="1" dirty="0">
                <a:solidFill>
                  <a:srgbClr val="FF6600"/>
                </a:solidFill>
                <a:ea typeface="+mn-ea"/>
                <a:cs typeface="+mn-cs"/>
              </a:rPr>
              <a:t>310 (</a:t>
            </a:r>
            <a:r>
              <a:rPr lang="cs-CZ" sz="1600" b="1" dirty="0">
                <a:solidFill>
                  <a:srgbClr val="FF6600"/>
                </a:solidFill>
                <a:ea typeface="+mn-ea"/>
                <a:cs typeface="+mn-cs"/>
              </a:rPr>
              <a:t>s nutností podepsaného LA přes EWP)</a:t>
            </a:r>
            <a:r>
              <a:rPr lang="cs-CZ" sz="1400" dirty="0"/>
              <a:t> </a:t>
            </a:r>
            <a:r>
              <a:rPr lang="cs-CZ" sz="1600" dirty="0"/>
              <a:t>– můžete přidat nové předměty a budou mít poté status „přidaný“. V případě mazání předmětů např. že nebyly otevřeny, nebude je studovat. Je nutné kontaktovat fakultního koordinátora </a:t>
            </a:r>
            <a:r>
              <a:rPr lang="cs-CZ" sz="1600" dirty="0" err="1"/>
              <a:t>administrujícího</a:t>
            </a:r>
            <a:r>
              <a:rPr lang="cs-CZ" sz="1600" dirty="0"/>
              <a:t>, který tuto změnu do LA zapracuje.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b="1" dirty="0">
                <a:solidFill>
                  <a:srgbClr val="FF6600"/>
                </a:solidFill>
              </a:rPr>
              <a:t>Student </a:t>
            </a:r>
            <a:r>
              <a:rPr lang="cs-CZ" sz="1800" dirty="0"/>
              <a:t>podepíše přes EWP. Následně fakultní koordinátora </a:t>
            </a:r>
            <a:r>
              <a:rPr lang="cs-CZ" sz="1800" dirty="0" err="1"/>
              <a:t>administrující</a:t>
            </a:r>
            <a:r>
              <a:rPr lang="cs-CZ" sz="1800" dirty="0"/>
              <a:t> provede kontrolu a podepíše. V případě, že toto trvá dlouho, tak ho prosím kontaktujte. </a:t>
            </a:r>
          </a:p>
          <a:p>
            <a:pPr marL="0" indent="0">
              <a:buNone/>
            </a:pPr>
            <a:r>
              <a:rPr lang="cs-CZ" sz="1800" u="sng" dirty="0"/>
              <a:t>Pro výjezdy mimo EWP</a:t>
            </a:r>
          </a:p>
          <a:p>
            <a:pPr lvl="1"/>
            <a:r>
              <a:rPr lang="cs-CZ" sz="1600" dirty="0"/>
              <a:t>Fakultní koordinátor </a:t>
            </a:r>
            <a:r>
              <a:rPr lang="cs-CZ" sz="1600" dirty="0" err="1"/>
              <a:t>administrující</a:t>
            </a:r>
            <a:r>
              <a:rPr lang="cs-CZ" sz="1600" dirty="0"/>
              <a:t> zkontroluje nové předměty, odsouhlasí je a </a:t>
            </a:r>
            <a:r>
              <a:rPr lang="cs-CZ" sz="1600" b="1" dirty="0">
                <a:solidFill>
                  <a:srgbClr val="FF6600"/>
                </a:solidFill>
              </a:rPr>
              <a:t>přepne</a:t>
            </a:r>
            <a:r>
              <a:rPr lang="cs-CZ" sz="1600" dirty="0"/>
              <a:t> studenta do stavu </a:t>
            </a:r>
            <a:r>
              <a:rPr lang="cs-CZ" sz="1600" b="1" dirty="0">
                <a:solidFill>
                  <a:srgbClr val="FF6600"/>
                </a:solidFill>
              </a:rPr>
              <a:t>320</a:t>
            </a:r>
            <a:r>
              <a:rPr lang="cs-CZ" sz="1600" dirty="0"/>
              <a:t>. </a:t>
            </a:r>
          </a:p>
          <a:p>
            <a:pPr lvl="1"/>
            <a:r>
              <a:rPr lang="cs-CZ" sz="1600" b="1" dirty="0">
                <a:solidFill>
                  <a:srgbClr val="FF6600"/>
                </a:solidFill>
              </a:rPr>
              <a:t>Student </a:t>
            </a:r>
            <a:r>
              <a:rPr lang="cs-CZ" sz="1600" dirty="0"/>
              <a:t>zkontaktuje </a:t>
            </a:r>
            <a:r>
              <a:rPr lang="cs-CZ" sz="1600" b="1" dirty="0">
                <a:solidFill>
                  <a:srgbClr val="FF6600"/>
                </a:solidFill>
              </a:rPr>
              <a:t>fakultního koordinátora podepisujícího</a:t>
            </a:r>
            <a:r>
              <a:rPr lang="cs-CZ" sz="1600" dirty="0"/>
              <a:t>, požádá ho o kontrolu CHLA a </a:t>
            </a:r>
            <a:r>
              <a:rPr lang="cs-CZ" sz="1600" b="1" dirty="0">
                <a:solidFill>
                  <a:srgbClr val="FF6600"/>
                </a:solidFill>
              </a:rPr>
              <a:t>přepnutí</a:t>
            </a:r>
            <a:r>
              <a:rPr lang="cs-CZ" sz="1600" dirty="0"/>
              <a:t> do stavu </a:t>
            </a:r>
            <a:r>
              <a:rPr lang="cs-CZ" sz="1600" b="1" dirty="0">
                <a:solidFill>
                  <a:srgbClr val="FF6600"/>
                </a:solidFill>
              </a:rPr>
              <a:t>324. </a:t>
            </a:r>
            <a:r>
              <a:rPr lang="cs-CZ" sz="1600" dirty="0"/>
              <a:t>Ve stavu 324 se do CHLA propíší podpisy za UTB</a:t>
            </a:r>
          </a:p>
          <a:p>
            <a:pPr lvl="1"/>
            <a:r>
              <a:rPr lang="cs-CZ" sz="1600" dirty="0"/>
              <a:t>Student si vytiskne </a:t>
            </a:r>
            <a:r>
              <a:rPr lang="cs-CZ" sz="1600" dirty="0" err="1"/>
              <a:t>Learning</a:t>
            </a:r>
            <a:r>
              <a:rPr lang="cs-CZ" sz="1600" dirty="0"/>
              <a:t> </a:t>
            </a:r>
            <a:r>
              <a:rPr lang="cs-CZ" sz="1600" dirty="0" err="1"/>
              <a:t>Agreement</a:t>
            </a:r>
            <a:r>
              <a:rPr lang="cs-CZ" sz="1600" dirty="0"/>
              <a:t> </a:t>
            </a:r>
            <a:r>
              <a:rPr lang="cs-CZ" sz="1600" dirty="0" err="1"/>
              <a:t>Changes</a:t>
            </a:r>
            <a:r>
              <a:rPr lang="cs-CZ" sz="1600" dirty="0"/>
              <a:t>, podepíše za sebe, </a:t>
            </a:r>
            <a:r>
              <a:rPr lang="cs-CZ" sz="1600" b="1" dirty="0">
                <a:solidFill>
                  <a:srgbClr val="FF6600"/>
                </a:solidFill>
              </a:rPr>
              <a:t>nechá potvrdit na zahraniční instituci </a:t>
            </a:r>
            <a:r>
              <a:rPr lang="cs-CZ" sz="1600" dirty="0"/>
              <a:t>a naskenuje a </a:t>
            </a:r>
            <a:r>
              <a:rPr lang="cs-CZ" sz="1600" b="1" dirty="0">
                <a:solidFill>
                  <a:srgbClr val="FF6600"/>
                </a:solidFill>
              </a:rPr>
              <a:t>zašle emailem institucionálnímu koordinátoru </a:t>
            </a:r>
            <a:r>
              <a:rPr lang="cs-CZ" sz="1600" b="1" dirty="0" err="1">
                <a:solidFill>
                  <a:srgbClr val="FF6600"/>
                </a:solidFill>
              </a:rPr>
              <a:t>administrujícímu</a:t>
            </a:r>
            <a:r>
              <a:rPr lang="cs-CZ" sz="1600" b="1" dirty="0">
                <a:solidFill>
                  <a:srgbClr val="FF6600"/>
                </a:solidFill>
              </a:rPr>
              <a:t> </a:t>
            </a:r>
            <a:r>
              <a:rPr lang="cs-CZ" sz="1600" dirty="0"/>
              <a:t>(pracovník Rektorátu - Mezinárodního oddělení) a fakultnímu koordinátoru podepisujícímu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Source Sans Pro"/>
              </a:rPr>
              <a:t>Změna délky pobytu </a:t>
            </a:r>
            <a:r>
              <a:rPr lang="cs-CZ" dirty="0">
                <a:latin typeface="Source Sans Pro"/>
              </a:rPr>
              <a:t>- Dodatek k Účastnické smlouvě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1"/>
            <a:ext cx="8748464" cy="5328593"/>
          </a:xfrm>
        </p:spPr>
        <p:txBody>
          <a:bodyPr/>
          <a:lstStyle/>
          <a:p>
            <a:pPr marL="0" lvl="0" indent="0">
              <a:buNone/>
            </a:pPr>
            <a:r>
              <a:rPr lang="cs-CZ" sz="1800" b="1" u="sng" dirty="0">
                <a:solidFill>
                  <a:srgbClr val="FF6600"/>
                </a:solidFill>
                <a:latin typeface="UTB Text" panose="00000500000000000000" pitchFamily="50" charset="-18"/>
              </a:rPr>
              <a:t>Student je povinen oznámit </a:t>
            </a:r>
            <a:r>
              <a:rPr lang="cs-CZ" sz="1800" dirty="0">
                <a:latin typeface="UTB Text" panose="00000500000000000000" pitchFamily="50" charset="-18"/>
              </a:rPr>
              <a:t>jakoukoliv </a:t>
            </a:r>
            <a:r>
              <a:rPr lang="cs-CZ" sz="1800" b="1" u="sng" dirty="0">
                <a:solidFill>
                  <a:srgbClr val="FF6600"/>
                </a:solidFill>
                <a:latin typeface="UTB Text" panose="00000500000000000000" pitchFamily="50" charset="-18"/>
              </a:rPr>
              <a:t>změnu délky pobytu </a:t>
            </a:r>
            <a:r>
              <a:rPr lang="cs-CZ" sz="1800" dirty="0">
                <a:latin typeface="UTB Text" panose="00000500000000000000" pitchFamily="50" charset="-18"/>
              </a:rPr>
              <a:t>a tedy celkovou částku přiděleného stipendia </a:t>
            </a:r>
            <a:r>
              <a:rPr lang="cs-CZ" sz="1800" b="1" u="sng" dirty="0">
                <a:solidFill>
                  <a:srgbClr val="FF6600"/>
                </a:solidFill>
                <a:latin typeface="UTB Text" panose="00000500000000000000" pitchFamily="50" charset="-18"/>
              </a:rPr>
              <a:t>4 týdny před ukončením pobytu, uvedeným v Účastnické smlouvě/Finanční dohodě</a:t>
            </a:r>
            <a:r>
              <a:rPr lang="cs-CZ" sz="1800" u="sng" dirty="0">
                <a:latin typeface="UTB Text" panose="00000500000000000000" pitchFamily="50" charset="-18"/>
              </a:rPr>
              <a:t> </a:t>
            </a:r>
            <a:r>
              <a:rPr lang="cs-CZ" sz="1800" dirty="0">
                <a:latin typeface="UTB Text" panose="00000500000000000000" pitchFamily="50" charset="-18"/>
              </a:rPr>
              <a:t>Mezinárodnímu oddělení a na fakultě.</a:t>
            </a:r>
          </a:p>
          <a:p>
            <a:pPr marL="0" indent="0"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800" b="1" dirty="0">
                <a:latin typeface="UTB Text" panose="00000500000000000000" pitchFamily="50" charset="-18"/>
              </a:rPr>
              <a:t>Při neoznámení změny délky pobytu se vystavujete sankci až 10% z přiznaného stipendia</a:t>
            </a:r>
          </a:p>
          <a:p>
            <a:pPr marL="0" indent="0"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r>
              <a:rPr lang="cs-CZ" sz="1800" dirty="0">
                <a:latin typeface="UTB Text" panose="00000500000000000000" pitchFamily="50" charset="-18"/>
              </a:rPr>
              <a:t>Jakákoliv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změna délky pobytu </a:t>
            </a:r>
            <a:r>
              <a:rPr lang="cs-CZ" sz="1800" dirty="0">
                <a:latin typeface="UTB Text" panose="00000500000000000000" pitchFamily="50" charset="-18"/>
              </a:rPr>
              <a:t>a tedy celkové částky přiděleného stipendia musí být uvedena v Dodatku k Účastnické smlouvě, který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musí být sepsán ještě v době trvání Účastnické smlouvy! </a:t>
            </a:r>
            <a:r>
              <a:rPr lang="cs-CZ" sz="1800" dirty="0">
                <a:latin typeface="UTB Text" panose="00000500000000000000" pitchFamily="50" charset="-18"/>
              </a:rPr>
              <a:t>(tj. před ukončením původního pobytu)</a:t>
            </a:r>
          </a:p>
          <a:p>
            <a:r>
              <a:rPr lang="cs-CZ" sz="1800" dirty="0">
                <a:latin typeface="UTB Text" panose="00000500000000000000" pitchFamily="50" charset="-18"/>
              </a:rPr>
              <a:t>V případě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zkrácení </a:t>
            </a:r>
            <a:r>
              <a:rPr lang="cs-CZ" sz="1800" dirty="0">
                <a:latin typeface="UTB Text" panose="00000500000000000000" pitchFamily="50" charset="-18"/>
              </a:rPr>
              <a:t>pobytu bude student </a:t>
            </a:r>
            <a:r>
              <a:rPr lang="cs-CZ" sz="1800" b="1" dirty="0">
                <a:solidFill>
                  <a:srgbClr val="FF6600"/>
                </a:solidFill>
                <a:latin typeface="UTB Text" panose="00000500000000000000" pitchFamily="50" charset="-18"/>
              </a:rPr>
              <a:t>vyzván k vrácení adekvátní části grantu. </a:t>
            </a:r>
            <a:r>
              <a:rPr lang="cs-CZ" sz="1800" u="sng" dirty="0">
                <a:latin typeface="UTB Text" panose="00000500000000000000" pitchFamily="50" charset="-18"/>
              </a:rPr>
              <a:t>Pozor na minimální délku pobytu tj. 60 dnů!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1772" y="908720"/>
            <a:ext cx="9108504" cy="554513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latin typeface="UTB Text" panose="00000500000000000000" pitchFamily="50" charset="-18"/>
              </a:rPr>
              <a:t>Povinnosti studenta: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Do 7 dní zaslat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sken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b="1" u="sng" dirty="0" err="1">
                <a:solidFill>
                  <a:srgbClr val="0563C1"/>
                </a:solidFill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Confirmation</a:t>
            </a:r>
            <a:r>
              <a:rPr lang="cs-CZ" sz="1600" b="1" u="sng" dirty="0">
                <a:solidFill>
                  <a:srgbClr val="0563C1"/>
                </a:solidFill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of </a:t>
            </a:r>
            <a:r>
              <a:rPr lang="cs-CZ" sz="1600" b="1" u="sng" dirty="0" err="1">
                <a:solidFill>
                  <a:srgbClr val="0563C1"/>
                </a:solidFill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Departure</a:t>
            </a:r>
            <a:r>
              <a:rPr lang="cs-CZ" sz="1600" b="1" u="sng" dirty="0">
                <a:solidFill>
                  <a:srgbClr val="0563C1"/>
                </a:solidFill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800" dirty="0">
                <a:latin typeface="UTB Text" panose="00000500000000000000" pitchFamily="50" charset="-18"/>
                <a:hlinkClick r:id="rId3"/>
              </a:rPr>
              <a:t>outgoing@utb.cz</a:t>
            </a:r>
            <a:r>
              <a:rPr lang="cs-CZ" sz="1800" dirty="0">
                <a:latin typeface="UTB Text" panose="00000500000000000000" pitchFamily="50" charset="-18"/>
                <a:hlinkClick r:id="rId4"/>
              </a:rPr>
              <a:t> 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(přesný termín stanoven v Účastnické smlouvě/Finanční dohodě) -  Rektorát přepne studenta do stavu 330 (Student se vrátil z výjezdu)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Vyplnit Závěrečnou zprávu: </a:t>
            </a:r>
          </a:p>
          <a:p>
            <a:pPr marL="712788" indent="-265113"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Erasmus+: přijde odkaz na osobní email z EU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+ vyplnit recenzi na www.xchange.utb.cz </a:t>
            </a:r>
          </a:p>
          <a:p>
            <a:pPr marL="712788" indent="-265113">
              <a:lnSpc>
                <a:spcPct val="107000"/>
              </a:lnSpc>
              <a:spcAft>
                <a:spcPts val="800"/>
              </a:spcAft>
            </a:pP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Freemover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: vyplnit recenzi na www.xchange.utb.cz</a:t>
            </a:r>
            <a:endParaRPr lang="cs-CZ" sz="16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Do 15 dní od obdržení, odevzdat </a:t>
            </a:r>
            <a:r>
              <a:rPr lang="cs-CZ" sz="16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Transcript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16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of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16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Records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ToR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- výsledky studia v zahraničí - vystaven zahraniční institucí)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Podle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ToR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ihned 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doplnit dosažené studijní výsledky 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k předmětům v Portálu UTB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Studijnímu oddělení na fakultě dodat 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kopie: LA, CHLA,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Confirmation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Arrival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Departure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, 		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Transcript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Records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a požádat o 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přepnutí do stavu 360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Zkontaktovat fakultního koordinátora podepisujícího (proděkan/</a:t>
            </a:r>
            <a:r>
              <a:rPr lang="cs-CZ" sz="1600" dirty="0" err="1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cs-CZ" sz="1600" dirty="0">
                <a:latin typeface="UTB Text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pro mezinárodní vztahy) 			a požádat o </a:t>
            </a:r>
            <a:r>
              <a:rPr lang="cs-CZ" sz="1600" b="1" dirty="0">
                <a:solidFill>
                  <a:srgbClr val="FF6600"/>
                </a:solidFill>
                <a:latin typeface="UTB Text" panose="00000500000000000000" pitchFamily="50" charset="-18"/>
              </a:rPr>
              <a:t>přepnutí do stavu 366</a:t>
            </a:r>
            <a:endParaRPr lang="cs-CZ" sz="1600" dirty="0">
              <a:latin typeface="UTB Text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Po návratu ze zahraničí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Na co si dát pozor!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UTB Text" panose="00000500000000000000" pitchFamily="50" charset="-18"/>
              </a:rPr>
              <a:t>Ne všechny univerzity vystaví </a:t>
            </a:r>
            <a:r>
              <a:rPr lang="cs-CZ" sz="20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ToR</a:t>
            </a: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 a </a:t>
            </a:r>
            <a:r>
              <a:rPr lang="cs-CZ" sz="20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Confirmation</a:t>
            </a: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 of </a:t>
            </a:r>
            <a:r>
              <a:rPr lang="cs-CZ" sz="2000" b="1" dirty="0" err="1">
                <a:solidFill>
                  <a:srgbClr val="FF6600"/>
                </a:solidFill>
                <a:latin typeface="UTB Text" panose="00000500000000000000" pitchFamily="50" charset="-18"/>
              </a:rPr>
              <a:t>Departure</a:t>
            </a: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 </a:t>
            </a:r>
            <a:r>
              <a:rPr lang="cs-CZ" sz="2000" dirty="0">
                <a:latin typeface="UTB Text" panose="00000500000000000000" pitchFamily="50" charset="-18"/>
              </a:rPr>
              <a:t>bez problémů a včas</a:t>
            </a:r>
          </a:p>
          <a:p>
            <a:endParaRPr lang="cs-CZ" sz="600" dirty="0">
              <a:latin typeface="UTB Text" panose="00000500000000000000" pitchFamily="50" charset="-18"/>
            </a:endParaRPr>
          </a:p>
          <a:p>
            <a:r>
              <a:rPr lang="cs-CZ" sz="2000" dirty="0">
                <a:latin typeface="UTB Text" panose="00000500000000000000" pitchFamily="50" charset="-18"/>
              </a:rPr>
              <a:t>Je možné, že budete nuceni </a:t>
            </a: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opakovaně žádat o jejich vystavení </a:t>
            </a:r>
            <a:r>
              <a:rPr lang="cs-CZ" sz="2000" dirty="0">
                <a:latin typeface="UTB Text" panose="00000500000000000000" pitchFamily="50" charset="-18"/>
              </a:rPr>
              <a:t>-</a:t>
            </a:r>
            <a:r>
              <a:rPr lang="en-US" sz="2000" dirty="0">
                <a:latin typeface="UTB Text" panose="00000500000000000000" pitchFamily="50" charset="-18"/>
              </a:rPr>
              <a:t>&gt;</a:t>
            </a:r>
            <a:r>
              <a:rPr lang="cs-CZ" sz="2000" dirty="0">
                <a:latin typeface="UTB Text" panose="00000500000000000000" pitchFamily="50" charset="-18"/>
              </a:rPr>
              <a:t> doporučujeme studentům, aby se na proces a dobu jejich vystavení informovali v předstihu; snažili se oba dokumenty získat ještě před odjezdem!</a:t>
            </a:r>
          </a:p>
          <a:p>
            <a:pPr>
              <a:buNone/>
            </a:pPr>
            <a:endParaRPr lang="cs-CZ" sz="600" dirty="0">
              <a:latin typeface="UTB Text" panose="00000500000000000000" pitchFamily="50" charset="-18"/>
            </a:endParaRPr>
          </a:p>
          <a:p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Zkontrolovat</a:t>
            </a:r>
            <a:r>
              <a:rPr lang="cs-CZ" sz="2000" dirty="0">
                <a:latin typeface="UTB Text" panose="00000500000000000000" pitchFamily="50" charset="-18"/>
              </a:rPr>
              <a:t>, zda jsou dokumenty kompletní (</a:t>
            </a:r>
            <a:r>
              <a:rPr lang="cs-CZ" sz="1600" dirty="0">
                <a:latin typeface="UTB Text" panose="00000500000000000000" pitchFamily="50" charset="-18"/>
              </a:rPr>
              <a:t>razítka a podpisy v případě výjezdu mimo EWP</a:t>
            </a:r>
            <a:r>
              <a:rPr lang="cs-CZ" sz="2000" dirty="0">
                <a:latin typeface="UTB Text" panose="00000500000000000000" pitchFamily="50" charset="-18"/>
              </a:rPr>
              <a:t>)</a:t>
            </a:r>
          </a:p>
          <a:p>
            <a:pPr>
              <a:buNone/>
            </a:pPr>
            <a:endParaRPr lang="cs-CZ" sz="600" dirty="0">
              <a:latin typeface="UTB Text" panose="00000500000000000000" pitchFamily="50" charset="-18"/>
            </a:endParaRPr>
          </a:p>
          <a:p>
            <a:r>
              <a:rPr lang="cs-CZ" sz="2000" dirty="0">
                <a:latin typeface="UTB Text" panose="00000500000000000000" pitchFamily="50" charset="-18"/>
              </a:rPr>
              <a:t>Předměty v Learning </a:t>
            </a:r>
            <a:r>
              <a:rPr lang="cs-CZ" sz="2000" dirty="0" err="1">
                <a:latin typeface="UTB Text" panose="00000500000000000000" pitchFamily="50" charset="-18"/>
              </a:rPr>
              <a:t>Agreement</a:t>
            </a:r>
            <a:r>
              <a:rPr lang="cs-CZ" sz="2000" dirty="0">
                <a:latin typeface="UTB Text" panose="00000500000000000000" pitchFamily="50" charset="-18"/>
              </a:rPr>
              <a:t> nebo předměty v LA Changes se musí rovnat výslednému seznamu předmětů v Transcript of Records (ToR)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"/>
              </a:rPr>
              <a:t>Doporučení proti rizikovým situacím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545137"/>
          </a:xfrm>
        </p:spPr>
        <p:txBody>
          <a:bodyPr/>
          <a:lstStyle/>
          <a:p>
            <a:endParaRPr lang="cs-CZ" sz="2000" dirty="0">
              <a:latin typeface="Source Sans Pro"/>
            </a:endParaRPr>
          </a:p>
          <a:p>
            <a:endParaRPr lang="cs-CZ" sz="2000" dirty="0">
              <a:latin typeface="Source Sans Pro"/>
            </a:endParaRPr>
          </a:p>
          <a:p>
            <a:pPr marL="285750" indent="-285750">
              <a:lnSpc>
                <a:spcPct val="130000"/>
              </a:lnSpc>
              <a:spcBef>
                <a:spcPts val="1060"/>
              </a:spcBef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Web Ministerstva zahraničních věcí ČR: </a:t>
            </a:r>
            <a:r>
              <a:rPr lang="cs-CZ" sz="2000" spc="-1" dirty="0">
                <a:solidFill>
                  <a:srgbClr val="000000"/>
                </a:solidFill>
                <a:latin typeface="Libre Baskerville"/>
                <a:ea typeface="LibreBaskerville-Regular"/>
                <a:hlinkClick r:id="rId2"/>
              </a:rPr>
              <a:t>https://www.mzv.cz/jnp/cz/cestujeme/aktualni_doporuceni_a_varovani/x2020_04_25_rozcestnik_informaci_k_cestovani.html</a:t>
            </a:r>
            <a:endParaRPr lang="cs-CZ" sz="2000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285750" indent="-285750">
              <a:lnSpc>
                <a:spcPct val="130000"/>
              </a:lnSpc>
              <a:spcBef>
                <a:spcPts val="1060"/>
              </a:spcBef>
              <a:buFont typeface="Arial" panose="020B0604020202020204" pitchFamily="34" charset="0"/>
              <a:buChar char="•"/>
            </a:pPr>
            <a:r>
              <a:rPr lang="cs-CZ" sz="2000" b="1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Registrace na DROZD </a:t>
            </a:r>
            <a:r>
              <a:rPr lang="cs-CZ" sz="2000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– </a:t>
            </a:r>
            <a:r>
              <a:rPr lang="cs-CZ" sz="2000" dirty="0"/>
              <a:t>Dobrovolné registrace občanů České republiky při cestách do zahraničí: </a:t>
            </a:r>
            <a:r>
              <a:rPr lang="cs-CZ" sz="2000" dirty="0">
                <a:hlinkClick r:id="rId3"/>
              </a:rPr>
              <a:t>https://drozd.mzv.cz/</a:t>
            </a:r>
            <a:r>
              <a:rPr lang="cs-CZ" sz="2000" dirty="0"/>
              <a:t> </a:t>
            </a:r>
            <a:endParaRPr lang="cs-CZ" sz="2000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0" indent="0">
              <a:lnSpc>
                <a:spcPct val="130000"/>
              </a:lnSpc>
              <a:spcBef>
                <a:spcPts val="1060"/>
              </a:spcBef>
              <a:buNone/>
            </a:pPr>
            <a:endParaRPr lang="cs-CZ" sz="2000" spc="-1" dirty="0">
              <a:solidFill>
                <a:srgbClr val="000000"/>
              </a:solidFill>
              <a:latin typeface="Libre Baskerville"/>
              <a:ea typeface="LibreBaskerville-Regular"/>
            </a:endParaRPr>
          </a:p>
          <a:p>
            <a:pPr marL="0" indent="0" algn="ctr">
              <a:lnSpc>
                <a:spcPct val="130000"/>
              </a:lnSpc>
              <a:spcBef>
                <a:spcPts val="1060"/>
              </a:spcBef>
              <a:buNone/>
            </a:pPr>
            <a:r>
              <a:rPr lang="cs-CZ" sz="2000" b="1" u="sng" spc="-1" dirty="0">
                <a:solidFill>
                  <a:srgbClr val="000000"/>
                </a:solidFill>
                <a:latin typeface="Libre Baskerville"/>
                <a:ea typeface="LibreBaskerville-Regular"/>
              </a:rPr>
              <a:t>V případě jakýchkoliv nenadálých situací mě ihned informujte (např. rodinné záležitosti, zdravotní stav, …) </a:t>
            </a:r>
          </a:p>
        </p:txBody>
      </p:sp>
    </p:spTree>
    <p:extLst>
      <p:ext uri="{BB962C8B-B14F-4D97-AF65-F5344CB8AC3E}">
        <p14:creationId xmlns:p14="http://schemas.microsoft.com/office/powerpoint/2010/main" val="1815247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"/>
              </a:rPr>
              <a:t>ECHE</a:t>
            </a:r>
            <a:endParaRPr lang="cs-CZ" sz="24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923F027-5FA4-44F8-B321-985DF7BF0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2695"/>
            <a:ext cx="4572000" cy="56110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0F0E192-6357-4E7C-BB9A-3B7EF7D3C0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692695"/>
            <a:ext cx="4507265" cy="568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2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Kontakty na fakultní koordinátory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00497"/>
            <a:ext cx="8713787" cy="5257006"/>
          </a:xfrm>
        </p:spPr>
        <p:txBody>
          <a:bodyPr/>
          <a:lstStyle/>
          <a:p>
            <a:r>
              <a:rPr lang="cs-CZ" dirty="0">
                <a:latin typeface="UTB Text" panose="00000500000000000000" pitchFamily="50" charset="-18"/>
              </a:rPr>
              <a:t>Fakulta humanitních studií</a:t>
            </a:r>
          </a:p>
          <a:p>
            <a:pPr lvl="1"/>
            <a:r>
              <a:rPr lang="pt-BR" dirty="0">
                <a:latin typeface="UTB Text" panose="00000500000000000000" pitchFamily="50" charset="-18"/>
              </a:rPr>
              <a:t>Mgr. Jana Býmová</a:t>
            </a:r>
            <a:r>
              <a:rPr lang="cs-CZ" dirty="0">
                <a:latin typeface="UTB Text" panose="00000500000000000000" pitchFamily="50" charset="-18"/>
              </a:rPr>
              <a:t>, </a:t>
            </a:r>
            <a:r>
              <a:rPr lang="pt-BR" dirty="0">
                <a:latin typeface="UTB Text" panose="00000500000000000000" pitchFamily="50" charset="-18"/>
              </a:rPr>
              <a:t>bymova@utb.cz</a:t>
            </a:r>
            <a:endParaRPr lang="cs-CZ" dirty="0">
              <a:latin typeface="UTB Text" panose="00000500000000000000" pitchFamily="50" charset="-18"/>
            </a:endParaRPr>
          </a:p>
          <a:p>
            <a:r>
              <a:rPr lang="cs-CZ" dirty="0">
                <a:latin typeface="UTB Text" panose="00000500000000000000" pitchFamily="50" charset="-18"/>
              </a:rPr>
              <a:t>Fakulta managementu a ekonomiky</a:t>
            </a:r>
          </a:p>
          <a:p>
            <a:pPr lvl="1"/>
            <a:r>
              <a:rPr lang="cs-CZ" dirty="0">
                <a:latin typeface="UTB Text" panose="00000500000000000000" pitchFamily="50" charset="-18"/>
              </a:rPr>
              <a:t>Mgr. Eva Chmelařová, echmelarova@utb.cz, </a:t>
            </a:r>
          </a:p>
          <a:p>
            <a:r>
              <a:rPr lang="cs-CZ" dirty="0">
                <a:latin typeface="UTB Text" panose="00000500000000000000" pitchFamily="50" charset="-18"/>
              </a:rPr>
              <a:t>Fakulta logistiky a krizového řízení</a:t>
            </a:r>
          </a:p>
          <a:p>
            <a:pPr lvl="1"/>
            <a:r>
              <a:rPr lang="en-US" dirty="0">
                <a:latin typeface="UTB Text" panose="00000500000000000000" pitchFamily="50" charset="-18"/>
              </a:rPr>
              <a:t>Ing. </a:t>
            </a:r>
            <a:r>
              <a:rPr lang="cs-CZ" dirty="0">
                <a:latin typeface="UTB Text" panose="00000500000000000000" pitchFamily="50" charset="-18"/>
              </a:rPr>
              <a:t>Slavomíra Vargová</a:t>
            </a:r>
            <a:r>
              <a:rPr lang="en-US" dirty="0">
                <a:latin typeface="UTB Text" panose="00000500000000000000" pitchFamily="50" charset="-18"/>
              </a:rPr>
              <a:t>, Ph.D., </a:t>
            </a:r>
            <a:r>
              <a:rPr lang="cs-CZ" dirty="0" err="1">
                <a:latin typeface="UTB Text" panose="00000500000000000000" pitchFamily="50" charset="-18"/>
              </a:rPr>
              <a:t>vargova</a:t>
            </a:r>
            <a:r>
              <a:rPr lang="en-US" dirty="0">
                <a:latin typeface="UTB Text" panose="00000500000000000000" pitchFamily="50" charset="-18"/>
              </a:rPr>
              <a:t>@utb.cz</a:t>
            </a:r>
            <a:r>
              <a:rPr lang="cs-CZ" dirty="0">
                <a:latin typeface="UTB Text" panose="00000500000000000000" pitchFamily="50" charset="-18"/>
              </a:rPr>
              <a:t> </a:t>
            </a:r>
          </a:p>
          <a:p>
            <a:r>
              <a:rPr lang="cs-CZ" dirty="0">
                <a:latin typeface="UTB Text" panose="00000500000000000000" pitchFamily="50" charset="-18"/>
              </a:rPr>
              <a:t>Fakulta technologická</a:t>
            </a:r>
          </a:p>
          <a:p>
            <a:pPr lvl="1"/>
            <a:r>
              <a:rPr lang="cs-CZ" dirty="0">
                <a:latin typeface="UTB Text" panose="00000500000000000000" pitchFamily="50" charset="-18"/>
              </a:rPr>
              <a:t>Mgr. Miroslava Miličková, milickova@utb.cz</a:t>
            </a:r>
          </a:p>
          <a:p>
            <a:r>
              <a:rPr lang="cs-CZ" dirty="0">
                <a:latin typeface="UTB Text" panose="00000500000000000000" pitchFamily="50" charset="-18"/>
              </a:rPr>
              <a:t>Fakulta multimediálních komunikací</a:t>
            </a:r>
          </a:p>
          <a:p>
            <a:pPr lvl="1"/>
            <a:r>
              <a:rPr lang="cs-CZ" dirty="0">
                <a:latin typeface="UTB Text" panose="00000500000000000000" pitchFamily="50" charset="-18"/>
              </a:rPr>
              <a:t>Eva Prokopová, eprokopova@utb.cz</a:t>
            </a:r>
          </a:p>
          <a:p>
            <a:r>
              <a:rPr lang="cs-CZ" dirty="0">
                <a:latin typeface="UTB Text" panose="00000500000000000000" pitchFamily="50" charset="-18"/>
              </a:rPr>
              <a:t>Fakulta aplikované informatiky</a:t>
            </a:r>
          </a:p>
          <a:p>
            <a:pPr lvl="1"/>
            <a:r>
              <a:rPr lang="cs-CZ" dirty="0">
                <a:latin typeface="UTB Text" panose="00000500000000000000" pitchFamily="50" charset="-18"/>
              </a:rPr>
              <a:t>Dis</a:t>
            </a:r>
            <a:r>
              <a:rPr lang="en-US" dirty="0">
                <a:latin typeface="UTB Text" panose="00000500000000000000" pitchFamily="50" charset="-18"/>
              </a:rPr>
              <a:t>. </a:t>
            </a:r>
            <a:r>
              <a:rPr lang="cs-CZ" dirty="0">
                <a:latin typeface="UTB Text" panose="00000500000000000000" pitchFamily="50" charset="-18"/>
              </a:rPr>
              <a:t>Monika Krištofová, </a:t>
            </a:r>
            <a:r>
              <a:rPr lang="cs-CZ" dirty="0" err="1">
                <a:latin typeface="UTB Text" panose="00000500000000000000" pitchFamily="50" charset="-18"/>
              </a:rPr>
              <a:t>kristofova</a:t>
            </a:r>
            <a:r>
              <a:rPr lang="en-US" dirty="0">
                <a:latin typeface="UTB Text" panose="00000500000000000000" pitchFamily="50" charset="-18"/>
              </a:rPr>
              <a:t>@utb.cz</a:t>
            </a:r>
            <a:endParaRPr lang="cs-CZ" dirty="0">
              <a:latin typeface="UTB Text" panose="00000500000000000000" pitchFamily="50" charset="-1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892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200202" y="2682255"/>
            <a:ext cx="3852651" cy="446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903" spc="-1" dirty="0">
                <a:solidFill>
                  <a:srgbClr val="EA7500"/>
                </a:solidFill>
                <a:latin typeface="Source Sans Pro"/>
                <a:ea typeface="DejaVu Sans"/>
              </a:rPr>
              <a:t>Děkuji za pozornost</a:t>
            </a:r>
            <a:endParaRPr lang="cs-CZ" sz="2903" spc="-1" dirty="0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3200202" y="3992052"/>
            <a:ext cx="4309822" cy="5024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14" b="1" spc="-1" dirty="0">
                <a:solidFill>
                  <a:srgbClr val="000000"/>
                </a:solidFill>
                <a:latin typeface="Source Sans Pro"/>
              </a:rPr>
              <a:t>Mgr. Hana Toncrová</a:t>
            </a:r>
            <a:endParaRPr lang="cs-CZ" sz="1814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51" spc="-1" dirty="0">
                <a:solidFill>
                  <a:srgbClr val="666666"/>
                </a:solidFill>
                <a:latin typeface="Source Sans Pro"/>
                <a:ea typeface="DejaVu Sans"/>
              </a:rPr>
              <a:t>Mezinárodní oddělení</a:t>
            </a:r>
          </a:p>
        </p:txBody>
      </p:sp>
      <p:sp>
        <p:nvSpPr>
          <p:cNvPr id="175" name="Line 3"/>
          <p:cNvSpPr/>
          <p:nvPr/>
        </p:nvSpPr>
        <p:spPr>
          <a:xfrm>
            <a:off x="3200202" y="4743119"/>
            <a:ext cx="718413" cy="0"/>
          </a:xfrm>
          <a:prstGeom prst="line">
            <a:avLst/>
          </a:prstGeom>
          <a:ln w="57240">
            <a:solidFill>
              <a:srgbClr val="EA75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3200202" y="4904762"/>
            <a:ext cx="4309822" cy="837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14" spc="-1" dirty="0">
                <a:solidFill>
                  <a:srgbClr val="000000"/>
                </a:solidFill>
                <a:latin typeface="Source Sans Pro"/>
                <a:ea typeface="SourceSansPro-Light"/>
              </a:rPr>
              <a:t>toncrova@utb.cz</a:t>
            </a:r>
          </a:p>
          <a:p>
            <a:pPr>
              <a:lnSpc>
                <a:spcPct val="100000"/>
              </a:lnSpc>
            </a:pPr>
            <a:endParaRPr lang="cs-CZ" sz="1814" spc="-1" dirty="0">
              <a:solidFill>
                <a:srgbClr val="000000"/>
              </a:solidFill>
              <a:latin typeface="Source Sans Pro"/>
            </a:endParaRPr>
          </a:p>
          <a:p>
            <a:pPr>
              <a:lnSpc>
                <a:spcPct val="100000"/>
              </a:lnSpc>
            </a:pPr>
            <a:r>
              <a:rPr lang="cs-CZ" sz="1814" spc="-1" dirty="0">
                <a:solidFill>
                  <a:srgbClr val="000000"/>
                </a:solidFill>
                <a:latin typeface="Source Sans Pro"/>
              </a:rPr>
              <a:t>U13/161</a:t>
            </a:r>
            <a:endParaRPr lang="cs-CZ" sz="1814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31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1BE1B181-A355-4B99-8627-D7989768A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" r="24150" b="7943"/>
          <a:stretch/>
        </p:blipFill>
        <p:spPr>
          <a:xfrm>
            <a:off x="0" y="836712"/>
            <a:ext cx="9303786" cy="554461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345A50F-CCE5-439D-B513-FACAEE405FEE}"/>
              </a:ext>
            </a:extLst>
          </p:cNvPr>
          <p:cNvSpPr txBox="1"/>
          <p:nvPr/>
        </p:nvSpPr>
        <p:spPr>
          <a:xfrm>
            <a:off x="8007642" y="2420888"/>
            <a:ext cx="113635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/>
              <a:t>Zde si můžete stáhnout dokumenty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D6BA9D3-7287-46F8-9CF0-AB4CB23CA664}"/>
              </a:ext>
            </a:extLst>
          </p:cNvPr>
          <p:cNvSpPr txBox="1"/>
          <p:nvPr/>
        </p:nvSpPr>
        <p:spPr>
          <a:xfrm>
            <a:off x="5309061" y="2934894"/>
            <a:ext cx="919123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/>
              <a:t>Stav mobility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62F0BDC-A0A1-44E6-AFF4-538290BB88A0}"/>
              </a:ext>
            </a:extLst>
          </p:cNvPr>
          <p:cNvSpPr txBox="1"/>
          <p:nvPr/>
        </p:nvSpPr>
        <p:spPr>
          <a:xfrm>
            <a:off x="1907704" y="1700808"/>
            <a:ext cx="1152128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/>
              <a:t>Zapněte si notifikace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04D5D02-BD86-47C9-8AC0-0ECEDA10D75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593472" y="1823919"/>
            <a:ext cx="314232" cy="2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085C9B4-99C4-4E5D-80ED-AF9D42512EC3}"/>
              </a:ext>
            </a:extLst>
          </p:cNvPr>
          <p:cNvCxnSpPr>
            <a:cxnSpLocks/>
          </p:cNvCxnSpPr>
          <p:nvPr/>
        </p:nvCxnSpPr>
        <p:spPr>
          <a:xfrm flipH="1">
            <a:off x="7740352" y="2420888"/>
            <a:ext cx="27304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71AE43C-D27C-4C7D-936D-9B0ED85E4D6A}"/>
              </a:ext>
            </a:extLst>
          </p:cNvPr>
          <p:cNvCxnSpPr>
            <a:cxnSpLocks/>
          </p:cNvCxnSpPr>
          <p:nvPr/>
        </p:nvCxnSpPr>
        <p:spPr>
          <a:xfrm flipV="1">
            <a:off x="5580112" y="2718896"/>
            <a:ext cx="212550" cy="215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66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588125" cy="620713"/>
          </a:xfrm>
        </p:spPr>
        <p:txBody>
          <a:bodyPr/>
          <a:lstStyle/>
          <a:p>
            <a:r>
              <a:rPr lang="cs-CZ" sz="2800" dirty="0"/>
              <a:t>L</a:t>
            </a:r>
            <a:r>
              <a:rPr lang="en-US" sz="2800" dirty="0" err="1"/>
              <a:t>et's</a:t>
            </a:r>
            <a:r>
              <a:rPr lang="en-US" sz="2800" dirty="0"/>
              <a:t> travel the world together</a:t>
            </a:r>
            <a:r>
              <a:rPr lang="cs-CZ" sz="2800" dirty="0"/>
              <a:t>!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568952" cy="5675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C322D09-C9D4-49CA-96A6-73DE58B5B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643059"/>
            <a:ext cx="8604448" cy="5931922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9EE5DC13-E5B5-4288-A7FC-247537663840}"/>
              </a:ext>
            </a:extLst>
          </p:cNvPr>
          <p:cNvSpPr/>
          <p:nvPr/>
        </p:nvSpPr>
        <p:spPr>
          <a:xfrm>
            <a:off x="3131840" y="3423280"/>
            <a:ext cx="1080120" cy="360040"/>
          </a:xfrm>
          <a:prstGeom prst="rect">
            <a:avLst/>
          </a:prstGeom>
          <a:noFill/>
          <a:ln>
            <a:solidFill>
              <a:srgbClr val="FF1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554B2C-702D-4A37-87DF-08263CFFC758}"/>
              </a:ext>
            </a:extLst>
          </p:cNvPr>
          <p:cNvSpPr txBox="1"/>
          <p:nvPr/>
        </p:nvSpPr>
        <p:spPr>
          <a:xfrm>
            <a:off x="4499992" y="3403245"/>
            <a:ext cx="11796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/>
              <a:t>Zde budete podepisovat svůj LA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C881488-6E32-4907-9297-2DD360BB8FB1}"/>
              </a:ext>
            </a:extLst>
          </p:cNvPr>
          <p:cNvCxnSpPr>
            <a:cxnSpLocks/>
          </p:cNvCxnSpPr>
          <p:nvPr/>
        </p:nvCxnSpPr>
        <p:spPr>
          <a:xfrm flipH="1">
            <a:off x="4185800" y="3610180"/>
            <a:ext cx="314232" cy="2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79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0"/>
            <a:ext cx="7128792" cy="620713"/>
          </a:xfrm>
        </p:spPr>
        <p:txBody>
          <a:bodyPr/>
          <a:lstStyle/>
          <a:p>
            <a:r>
              <a:rPr lang="cs-CZ" sz="2200" dirty="0" err="1">
                <a:latin typeface="Source Sans Pro"/>
              </a:rPr>
              <a:t>Acceptance</a:t>
            </a:r>
            <a:r>
              <a:rPr lang="cs-CZ" sz="2200" dirty="0">
                <a:latin typeface="Source Sans Pro"/>
              </a:rPr>
              <a:t> </a:t>
            </a:r>
            <a:r>
              <a:rPr lang="cs-CZ" sz="2200" dirty="0" err="1">
                <a:latin typeface="Source Sans Pro"/>
              </a:rPr>
              <a:t>Letter</a:t>
            </a:r>
            <a:r>
              <a:rPr lang="cs-CZ" sz="2200" dirty="0">
                <a:latin typeface="Source Sans Pro"/>
              </a:rPr>
              <a:t> ze zahraničí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106" y="980728"/>
            <a:ext cx="8713787" cy="417656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latin typeface="UTB Text" panose="00000500000000000000" pitchFamily="50" charset="-18"/>
              </a:rPr>
              <a:t>Po nominaci nebo po zaslání přihlášek, vám zahraniční univerzita zašle uvítací email a pošle </a:t>
            </a:r>
            <a:r>
              <a:rPr lang="cs-CZ" sz="1800" b="1" dirty="0" err="1">
                <a:latin typeface="UTB Text" panose="00000500000000000000" pitchFamily="50" charset="-18"/>
              </a:rPr>
              <a:t>Acceptance</a:t>
            </a:r>
            <a:r>
              <a:rPr lang="cs-CZ" sz="1800" b="1" dirty="0">
                <a:latin typeface="UTB Text" panose="00000500000000000000" pitchFamily="50" charset="-18"/>
              </a:rPr>
              <a:t> </a:t>
            </a:r>
            <a:r>
              <a:rPr lang="cs-CZ" sz="1800" b="1" dirty="0" err="1">
                <a:latin typeface="UTB Text" panose="00000500000000000000" pitchFamily="50" charset="-18"/>
              </a:rPr>
              <a:t>Letter</a:t>
            </a:r>
            <a:r>
              <a:rPr lang="cs-CZ" sz="1800" b="1" dirty="0">
                <a:latin typeface="UTB Text" panose="00000500000000000000" pitchFamily="50" charset="-18"/>
              </a:rPr>
              <a:t> </a:t>
            </a:r>
            <a:r>
              <a:rPr lang="cs-CZ" sz="1800" dirty="0">
                <a:latin typeface="UTB Text" panose="00000500000000000000" pitchFamily="50" charset="-18"/>
              </a:rPr>
              <a:t>(dokument zahraniční instituce, který potvrzuje přijetí od-do) – což nemusí být hned, mnohdy čekají na uzávěrku přihlášek.</a:t>
            </a:r>
          </a:p>
          <a:p>
            <a:pPr marL="0" indent="0"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pPr marL="0" indent="0">
              <a:buNone/>
            </a:pPr>
            <a:r>
              <a:rPr lang="cs-CZ" sz="1800" u="sng" dirty="0" err="1">
                <a:latin typeface="UTB Text" panose="00000500000000000000" pitchFamily="50" charset="-18"/>
              </a:rPr>
              <a:t>Acceptance</a:t>
            </a:r>
            <a:r>
              <a:rPr lang="cs-CZ" sz="1800" u="sng" dirty="0">
                <a:latin typeface="UTB Text" panose="00000500000000000000" pitchFamily="50" charset="-18"/>
              </a:rPr>
              <a:t> </a:t>
            </a:r>
            <a:r>
              <a:rPr lang="cs-CZ" sz="1800" u="sng" dirty="0" err="1">
                <a:latin typeface="UTB Text" panose="00000500000000000000" pitchFamily="50" charset="-18"/>
              </a:rPr>
              <a:t>Letter</a:t>
            </a:r>
            <a:r>
              <a:rPr lang="cs-CZ" sz="1800" u="sng" dirty="0">
                <a:latin typeface="UTB Text" panose="00000500000000000000" pitchFamily="50" charset="-18"/>
              </a:rPr>
              <a:t> nemusí být nutně dopis, stačí pouze email s potvrzením o Vašem přijetí.</a:t>
            </a:r>
            <a:r>
              <a:rPr lang="cs-CZ" sz="1800" dirty="0">
                <a:latin typeface="UTB Text" panose="00000500000000000000" pitchFamily="50" charset="-18"/>
              </a:rPr>
              <a:t> </a:t>
            </a:r>
          </a:p>
          <a:p>
            <a:pPr marL="0" indent="0">
              <a:buNone/>
            </a:pPr>
            <a:endParaRPr lang="cs-CZ" sz="18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marL="0" indent="0">
              <a:buNone/>
            </a:pPr>
            <a:endParaRPr lang="cs-CZ" sz="18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pPr marL="0" indent="0" algn="ctr">
              <a:buNone/>
            </a:pPr>
            <a:r>
              <a:rPr lang="cs-CZ" sz="2000" b="1" u="sng" dirty="0">
                <a:latin typeface="UTB Text" panose="00000500000000000000" pitchFamily="50" charset="-18"/>
              </a:rPr>
              <a:t>Každopádně je nutné vědět konkrétní období svého výjezdu do zahraničí</a:t>
            </a:r>
            <a:r>
              <a:rPr lang="cs-CZ" sz="1800" u="sng" dirty="0">
                <a:latin typeface="UTB Text" panose="00000500000000000000" pitchFamily="50" charset="-18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>
                <a:latin typeface="Source Sans Pro"/>
              </a:rPr>
              <a:t>Learning</a:t>
            </a:r>
            <a:r>
              <a:rPr lang="cs-CZ" sz="3200" dirty="0">
                <a:latin typeface="Source Sans Pro"/>
              </a:rPr>
              <a:t> </a:t>
            </a:r>
            <a:r>
              <a:rPr lang="cs-CZ" sz="3200" dirty="0" err="1">
                <a:latin typeface="Source Sans Pro"/>
              </a:rPr>
              <a:t>Agreement</a:t>
            </a:r>
            <a:r>
              <a:rPr lang="cs-CZ" sz="3200" dirty="0">
                <a:latin typeface="Source Sans Pro"/>
              </a:rPr>
              <a:t> (LA)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1800" dirty="0"/>
              <a:t>Informace o nabídce předmětů na zahraniční instituci najdete: </a:t>
            </a:r>
          </a:p>
          <a:p>
            <a:pPr lvl="1"/>
            <a:r>
              <a:rPr lang="cs-CZ" sz="1800" dirty="0"/>
              <a:t>na webových stránkách zahraniční instituce</a:t>
            </a:r>
          </a:p>
          <a:p>
            <a:pPr lvl="1"/>
            <a:r>
              <a:rPr lang="cs-CZ" sz="1800" dirty="0"/>
              <a:t>po nominaci jsou zasílány přímo studentům na email zahraniční institucí</a:t>
            </a:r>
          </a:p>
          <a:p>
            <a:pPr lvl="1"/>
            <a:r>
              <a:rPr lang="cs-CZ" sz="1800" dirty="0"/>
              <a:t>případně lze požádat zahraničního koordinátora o zaslání nabídky</a:t>
            </a:r>
          </a:p>
          <a:p>
            <a:pPr marL="1588" indent="19050">
              <a:buNone/>
            </a:pPr>
            <a:r>
              <a:rPr lang="cs-CZ" sz="1800" dirty="0"/>
              <a:t>Vybrané předměty musí svou náplní a obsahem odpovídat studijnímu zaměření na UTB; studenti doktorského programu si do LA píší „</a:t>
            </a:r>
            <a:r>
              <a:rPr lang="cs-CZ" sz="1800" dirty="0" err="1"/>
              <a:t>Work</a:t>
            </a:r>
            <a:r>
              <a:rPr lang="cs-CZ" sz="1800" dirty="0"/>
              <a:t> on Ph.D. thesis“. </a:t>
            </a:r>
          </a:p>
          <a:p>
            <a:pPr marL="1588" indent="19050">
              <a:buNone/>
            </a:pPr>
            <a:r>
              <a:rPr lang="cs-CZ" sz="1800" dirty="0"/>
              <a:t>Student si </a:t>
            </a:r>
            <a:r>
              <a:rPr lang="cs-CZ" sz="1800" b="1" dirty="0"/>
              <a:t>volí</a:t>
            </a:r>
            <a:r>
              <a:rPr lang="cs-CZ" sz="1800" dirty="0"/>
              <a:t> předměty za celkem </a:t>
            </a:r>
            <a:r>
              <a:rPr lang="cs-CZ" sz="1800" b="1" dirty="0">
                <a:solidFill>
                  <a:srgbClr val="FF6600"/>
                </a:solidFill>
              </a:rPr>
              <a:t>30 ECTS/semestr.</a:t>
            </a:r>
          </a:p>
          <a:p>
            <a:pPr marL="1588" indent="19050">
              <a:buNone/>
            </a:pPr>
            <a:endParaRPr lang="cs-CZ" sz="1800" b="1" dirty="0">
              <a:solidFill>
                <a:srgbClr val="FF6600"/>
              </a:solidFill>
            </a:endParaRPr>
          </a:p>
          <a:p>
            <a:pPr marL="1588" indent="19050">
              <a:buNone/>
            </a:pPr>
            <a:r>
              <a:rPr lang="cs-CZ" sz="1800" b="1" dirty="0">
                <a:solidFill>
                  <a:srgbClr val="FF6600"/>
                </a:solidFill>
              </a:rPr>
              <a:t>Platný LA musí obsahovat 3 podpisy </a:t>
            </a:r>
            <a:r>
              <a:rPr lang="cs-CZ" sz="1800" dirty="0"/>
              <a:t>(při EWP na základě </a:t>
            </a:r>
            <a:r>
              <a:rPr lang="cs-CZ" sz="1800" dirty="0" err="1"/>
              <a:t>zakliknutí</a:t>
            </a:r>
            <a:r>
              <a:rPr lang="cs-CZ" sz="1800" dirty="0"/>
              <a:t>):</a:t>
            </a:r>
          </a:p>
          <a:p>
            <a:pPr marL="458788" indent="-457200">
              <a:buFont typeface="+mj-lt"/>
              <a:buAutoNum type="arabicPeriod"/>
            </a:pPr>
            <a:r>
              <a:rPr lang="cs-CZ" sz="1800" dirty="0"/>
              <a:t>Studenta</a:t>
            </a:r>
          </a:p>
          <a:p>
            <a:pPr marL="458788" indent="-457200">
              <a:buFont typeface="+mj-lt"/>
              <a:buAutoNum type="arabicPeriod"/>
            </a:pPr>
            <a:r>
              <a:rPr lang="cs-CZ" sz="1800" dirty="0"/>
              <a:t>Fakultního koordinátora podepisujícího = Proděkan/ka pro mezinárodní vztahy</a:t>
            </a:r>
          </a:p>
          <a:p>
            <a:pPr marL="458788" indent="-457200">
              <a:buFont typeface="+mj-lt"/>
              <a:buAutoNum type="arabicPeriod"/>
            </a:pPr>
            <a:r>
              <a:rPr lang="cs-CZ" sz="1800" dirty="0"/>
              <a:t>Zahraniční instituce</a:t>
            </a:r>
          </a:p>
          <a:p>
            <a:pPr marL="1588" indent="190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Postup při vyhotovení LA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0" y="548680"/>
            <a:ext cx="9144000" cy="5976664"/>
          </a:xfrm>
          <a:ln>
            <a:solidFill>
              <a:srgbClr val="FF6600"/>
            </a:solidFill>
          </a:ln>
        </p:spPr>
        <p:txBody>
          <a:bodyPr/>
          <a:lstStyle/>
          <a:p>
            <a:pPr marL="458788" indent="-457200">
              <a:buAutoNum type="arabicPeriod"/>
            </a:pPr>
            <a:endParaRPr lang="cs-CZ" sz="2000" dirty="0"/>
          </a:p>
          <a:p>
            <a:pPr marL="1588" indent="0">
              <a:buNone/>
            </a:pPr>
            <a:r>
              <a:rPr lang="cs-CZ" sz="2000" dirty="0"/>
              <a:t> V Portálu v záložce „Předměty“ zvolíte „Přidat předmět“, vyplníte údaje (stav 300).</a:t>
            </a:r>
          </a:p>
          <a:p>
            <a:pPr marL="1588" indent="0">
              <a:buNone/>
            </a:pPr>
            <a:endParaRPr lang="cs-CZ" sz="2000" dirty="0"/>
          </a:p>
          <a:p>
            <a:pPr marL="1588" indent="0">
              <a:buNone/>
            </a:pPr>
            <a:endParaRPr lang="cs-CZ" sz="2000" dirty="0"/>
          </a:p>
          <a:p>
            <a:pPr marL="1588" indent="0">
              <a:buNone/>
            </a:pPr>
            <a:endParaRPr lang="cs-CZ" sz="2000" dirty="0"/>
          </a:p>
          <a:p>
            <a:pPr marL="1588" indent="0">
              <a:buNone/>
            </a:pPr>
            <a:endParaRPr lang="cs-CZ" sz="2000" dirty="0"/>
          </a:p>
          <a:p>
            <a:pPr marL="1588" indent="0">
              <a:buNone/>
            </a:pPr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52C7059-0238-4D59-A7D8-3AB071DFB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6912768" cy="435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2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Postup při vyhotovení LA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0" y="548680"/>
            <a:ext cx="9144000" cy="5976664"/>
          </a:xfrm>
          <a:ln>
            <a:solidFill>
              <a:srgbClr val="FF6600"/>
            </a:solidFill>
          </a:ln>
        </p:spPr>
        <p:txBody>
          <a:bodyPr/>
          <a:lstStyle/>
          <a:p>
            <a:pPr marL="458788" indent="-457200">
              <a:buAutoNum type="arabicPeriod"/>
            </a:pPr>
            <a:endParaRPr lang="cs-CZ" sz="2000" dirty="0"/>
          </a:p>
          <a:p>
            <a:pPr marL="458788" indent="-457200">
              <a:buFont typeface="+mj-lt"/>
              <a:buAutoNum type="arabicPeriod"/>
            </a:pPr>
            <a:r>
              <a:rPr lang="cs-CZ" sz="1800" dirty="0">
                <a:latin typeface="UTB Text" panose="00000500000000000000" pitchFamily="50" charset="-18"/>
              </a:rPr>
              <a:t>Po zadání zahraničních předmětů – požádáte příslušnou osobu na Vaší fakultě o kontrolu předmětů. Poté LA v základních údajích o výjezdu digitálně podepíšete ( na základě </a:t>
            </a:r>
            <a:r>
              <a:rPr lang="cs-CZ" sz="1800" dirty="0" err="1">
                <a:latin typeface="UTB Text" panose="00000500000000000000" pitchFamily="50" charset="-18"/>
              </a:rPr>
              <a:t>zakliknutí</a:t>
            </a:r>
            <a:r>
              <a:rPr lang="cs-CZ" sz="1800" dirty="0">
                <a:latin typeface="UTB Text" panose="00000500000000000000" pitchFamily="50" charset="-18"/>
              </a:rPr>
              <a:t>).</a:t>
            </a:r>
          </a:p>
          <a:p>
            <a:pPr marL="458788" indent="-457200">
              <a:buFont typeface="+mj-lt"/>
              <a:buAutoNum type="arabicPeriod"/>
            </a:pPr>
            <a:r>
              <a:rPr lang="cs-CZ" sz="1800" dirty="0">
                <a:latin typeface="UTB Text" panose="00000500000000000000" pitchFamily="50" charset="-18"/>
              </a:rPr>
              <a:t>Příslušná osoba na Vaší fakultě předměty spáruje a LA podepíše (při EWP </a:t>
            </a:r>
            <a:r>
              <a:rPr lang="cs-CZ" sz="1800" dirty="0" err="1">
                <a:latin typeface="UTB Text" panose="00000500000000000000" pitchFamily="50" charset="-18"/>
              </a:rPr>
              <a:t>zaklikne</a:t>
            </a:r>
            <a:r>
              <a:rPr lang="cs-CZ" sz="1800" dirty="0">
                <a:latin typeface="UTB Text" panose="00000500000000000000" pitchFamily="50" charset="-18"/>
              </a:rPr>
              <a:t>). Poté je LA z naší strany podepsán a putuje přes EWP na zahraniční instituci, tzn. nemusíte nic aktivně dělat, jen případně kontrolovat stav.</a:t>
            </a:r>
          </a:p>
          <a:p>
            <a:pPr marL="447675" indent="-446088">
              <a:buFont typeface="+mj-lt"/>
              <a:buAutoNum type="arabicPeriod"/>
            </a:pPr>
            <a:r>
              <a:rPr lang="cs-CZ" sz="1800" dirty="0">
                <a:latin typeface="UTB Text" panose="00000500000000000000" pitchFamily="50" charset="-18"/>
              </a:rPr>
              <a:t>Zašlete email pracovníkovi Mezinárodního oddělení s žádostí o přepnutí na stav 309 </a:t>
            </a:r>
          </a:p>
          <a:p>
            <a:pPr marL="1587" indent="0"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pPr marL="1587" indent="0">
              <a:buNone/>
            </a:pPr>
            <a:r>
              <a:rPr lang="cs-CZ" sz="1800" dirty="0">
                <a:latin typeface="UTB Text" panose="00000500000000000000" pitchFamily="50" charset="-18"/>
              </a:rPr>
              <a:t>Pro </a:t>
            </a:r>
            <a:r>
              <a:rPr lang="cs-CZ" sz="1800" dirty="0" err="1">
                <a:latin typeface="UTB Text" panose="00000500000000000000" pitchFamily="50" charset="-18"/>
              </a:rPr>
              <a:t>Freemover</a:t>
            </a:r>
            <a:r>
              <a:rPr lang="cs-CZ" sz="1800" dirty="0">
                <a:latin typeface="UTB Text" panose="00000500000000000000" pitchFamily="50" charset="-18"/>
              </a:rPr>
              <a:t> – zadáte předměty stejným způsobem, poté kontaktujete koordinátorku na fakultě o kontrolu párování. Po schválení, jste přepnuti do stavu 302 a požádáte o přepnutí do stavu 309. Poté si můžete stáhnout dokument LA z Portálu v .</a:t>
            </a:r>
            <a:r>
              <a:rPr lang="cs-CZ" sz="1800" dirty="0" err="1">
                <a:latin typeface="UTB Text" panose="00000500000000000000" pitchFamily="50" charset="-18"/>
              </a:rPr>
              <a:t>pdf</a:t>
            </a:r>
            <a:r>
              <a:rPr lang="cs-CZ" sz="1800" dirty="0">
                <a:latin typeface="UTB Text" panose="00000500000000000000" pitchFamily="50" charset="-18"/>
              </a:rPr>
              <a:t> a zašlete elektronicky na zahraniční univerzitu, kterou požádáte o podpis a razítko a zaslání Vám zpět na email.</a:t>
            </a:r>
          </a:p>
          <a:p>
            <a:pPr marL="1587" indent="0">
              <a:buNone/>
            </a:pPr>
            <a:endParaRPr lang="cs-CZ" sz="1800" u="sng" dirty="0">
              <a:latin typeface="UTB Text" panose="00000500000000000000" pitchFamily="50" charset="-18"/>
            </a:endParaRPr>
          </a:p>
          <a:p>
            <a:pPr marL="1587" indent="0">
              <a:buNone/>
            </a:pPr>
            <a:endParaRPr lang="cs-CZ" sz="1800" u="sng" dirty="0">
              <a:latin typeface="UTB Text" panose="00000500000000000000" pitchFamily="50" charset="-18"/>
            </a:endParaRPr>
          </a:p>
          <a:p>
            <a:pPr marL="1587" indent="0" algn="ctr">
              <a:buNone/>
            </a:pPr>
            <a:r>
              <a:rPr lang="cs-CZ" sz="1800" u="sng" dirty="0">
                <a:latin typeface="UTB Text" panose="00000500000000000000" pitchFamily="50" charset="-18"/>
              </a:rPr>
              <a:t>Ve chvíli, kdy je podepsáno LA i ze strany zahraniční instituce, tak máte LA kompletní</a:t>
            </a:r>
            <a:r>
              <a:rPr lang="cs-CZ" sz="1800" dirty="0">
                <a:latin typeface="UTB Text" panose="00000500000000000000" pitchFamily="50" charset="-1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406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Source Sans Pro"/>
              </a:rPr>
              <a:t>Pojištění</a:t>
            </a:r>
            <a:r>
              <a:rPr lang="cs-CZ" sz="24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545137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rgbClr val="FF6600"/>
                </a:solidFill>
                <a:latin typeface="UTB Text" panose="00000500000000000000" pitchFamily="50" charset="-18"/>
              </a:rPr>
              <a:t>Evropský průkaz pojištěnce není dostačující potvrzení o pojištění.</a:t>
            </a:r>
          </a:p>
          <a:p>
            <a:pPr marL="0" indent="0">
              <a:buNone/>
            </a:pPr>
            <a:endParaRPr lang="cs-CZ" sz="2000" b="1" dirty="0">
              <a:solidFill>
                <a:srgbClr val="FF6600"/>
              </a:solidFill>
              <a:latin typeface="UTB Text" panose="00000500000000000000" pitchFamily="50" charset="-18"/>
            </a:endParaRPr>
          </a:p>
          <a:p>
            <a:r>
              <a:rPr lang="cs-CZ" sz="1800" dirty="0">
                <a:latin typeface="UTB Text" panose="00000500000000000000" pitchFamily="50" charset="-18"/>
              </a:rPr>
              <a:t>Pro </a:t>
            </a:r>
            <a:r>
              <a:rPr lang="cs-CZ" sz="1800" b="1" dirty="0">
                <a:latin typeface="UTB Text" panose="00000500000000000000" pitchFamily="50" charset="-18"/>
              </a:rPr>
              <a:t>studijní pobyt </a:t>
            </a:r>
            <a:r>
              <a:rPr lang="cs-CZ" sz="1800" dirty="0">
                <a:latin typeface="UTB Text" panose="00000500000000000000" pitchFamily="50" charset="-18"/>
              </a:rPr>
              <a:t>je možné uzavřít jakékoliv cestovní pojištění</a:t>
            </a:r>
          </a:p>
          <a:p>
            <a:pPr lvl="1"/>
            <a:r>
              <a:rPr lang="cs-CZ" sz="1600" u="sng" dirty="0">
                <a:latin typeface="UTB Text" panose="00000500000000000000" pitchFamily="50" charset="-18"/>
              </a:rPr>
              <a:t>!Pozor na pojištění při kreditních kartách! </a:t>
            </a:r>
            <a:r>
              <a:rPr lang="cs-CZ" sz="1600" dirty="0">
                <a:latin typeface="UTB Text" panose="00000500000000000000" pitchFamily="50" charset="-18"/>
              </a:rPr>
              <a:t>– často jsou limitovány počtem nepřetržitých dnů v zahraničí např. 60 nebo 90 dnů. Toto pojištění můžete využít, ale od 61. nebo 91. dne musíte mít navazující cestovní pojištění. Není možná varianta, že se vrátíte domů a takto se Vám pojištění prodlouží! </a:t>
            </a:r>
            <a:r>
              <a:rPr lang="cs-CZ" sz="1600" u="sng" dirty="0">
                <a:latin typeface="UTB Text" panose="00000500000000000000" pitchFamily="50" charset="-18"/>
              </a:rPr>
              <a:t>V rámci programu Erasmus+ se zavazujeme, že jste pojištěni na celou dobu studia/stáže</a:t>
            </a:r>
            <a:r>
              <a:rPr lang="cs-CZ" sz="1600" dirty="0">
                <a:latin typeface="UTB Text" panose="00000500000000000000" pitchFamily="50" charset="-18"/>
              </a:rPr>
              <a:t>.</a:t>
            </a:r>
          </a:p>
          <a:p>
            <a:pPr marL="457200" lvl="1" indent="0">
              <a:buNone/>
            </a:pPr>
            <a:endParaRPr lang="cs-CZ" sz="1000" dirty="0">
              <a:latin typeface="UTB Text" panose="00000500000000000000" pitchFamily="50" charset="-18"/>
            </a:endParaRPr>
          </a:p>
          <a:p>
            <a:r>
              <a:rPr lang="cs-CZ" sz="1800" dirty="0">
                <a:latin typeface="UTB Text" panose="00000500000000000000" pitchFamily="50" charset="-18"/>
              </a:rPr>
              <a:t>Pro </a:t>
            </a:r>
            <a:r>
              <a:rPr lang="cs-CZ" sz="1800" b="1" dirty="0">
                <a:latin typeface="UTB Text" panose="00000500000000000000" pitchFamily="50" charset="-18"/>
              </a:rPr>
              <a:t>praktickou stáž </a:t>
            </a:r>
            <a:r>
              <a:rPr lang="cs-CZ" sz="1800" dirty="0">
                <a:latin typeface="UTB Text" panose="00000500000000000000" pitchFamily="50" charset="-18"/>
              </a:rPr>
              <a:t>je potřeba mít k cestovnímu pojištění ještě sjednané pojištění úrazu, odpovědnosti a léčebných výloh</a:t>
            </a:r>
          </a:p>
          <a:p>
            <a:pPr>
              <a:buNone/>
            </a:pPr>
            <a:endParaRPr lang="cs-CZ" sz="1800" dirty="0">
              <a:latin typeface="UTB Text" panose="00000500000000000000" pitchFamily="50" charset="-18"/>
            </a:endParaRPr>
          </a:p>
          <a:p>
            <a:pPr marL="0" indent="0" algn="ctr">
              <a:buNone/>
            </a:pPr>
            <a:r>
              <a:rPr lang="cs-CZ" sz="1800" dirty="0">
                <a:latin typeface="UTB Text" panose="00000500000000000000" pitchFamily="50" charset="-18"/>
              </a:rPr>
              <a:t>Můžete také využít pojištění, které vzniklo ve spolupráci s programem Erasmus+ </a:t>
            </a:r>
            <a:r>
              <a:rPr lang="cs-CZ" sz="1800" dirty="0">
                <a:latin typeface="UTB Text" panose="00000500000000000000" pitchFamily="50" charset="-18"/>
                <a:hlinkClick r:id="rId2"/>
              </a:rPr>
              <a:t>https://www.erapo.cz/novinky/jak-uzavrit-erapo-pojisteni-jednoduse-online</a:t>
            </a:r>
            <a:r>
              <a:rPr lang="cs-CZ" sz="1800" dirty="0">
                <a:latin typeface="UTB Text" panose="00000500000000000000" pitchFamily="50" charset="-1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32013391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-prezenta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32724</TotalTime>
  <Words>2429</Words>
  <Application>Microsoft Office PowerPoint</Application>
  <PresentationFormat>Předvádění na obrazovce (4:3)</PresentationFormat>
  <Paragraphs>219</Paragraphs>
  <Slides>30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42" baseType="lpstr">
      <vt:lpstr>Arial</vt:lpstr>
      <vt:lpstr>Arial Narrow</vt:lpstr>
      <vt:lpstr>Calibri</vt:lpstr>
      <vt:lpstr>DejaVu Sans</vt:lpstr>
      <vt:lpstr>Libre Baskerville</vt:lpstr>
      <vt:lpstr>LibreBaskerville-Regular</vt:lpstr>
      <vt:lpstr>S</vt:lpstr>
      <vt:lpstr>Source Sans Pro</vt:lpstr>
      <vt:lpstr>SourceSansPro-Light</vt:lpstr>
      <vt:lpstr>Times New Roman</vt:lpstr>
      <vt:lpstr>UTB Text</vt:lpstr>
      <vt:lpstr>Sablona-prezentace</vt:lpstr>
      <vt:lpstr>Prezentace aplikace PowerPoint</vt:lpstr>
      <vt:lpstr>Kde začít?</vt:lpstr>
      <vt:lpstr>Prezentace aplikace PowerPoint</vt:lpstr>
      <vt:lpstr>Prezentace aplikace PowerPoint</vt:lpstr>
      <vt:lpstr>Acceptance Letter ze zahraničí</vt:lpstr>
      <vt:lpstr>Learning Agreement (LA)</vt:lpstr>
      <vt:lpstr>Postup při vyhotovení LA</vt:lpstr>
      <vt:lpstr>Postup při vyhotovení LA</vt:lpstr>
      <vt:lpstr>Pojištění </vt:lpstr>
      <vt:lpstr>Bankovní účet </vt:lpstr>
      <vt:lpstr>Prezentace aplikace PowerPoint</vt:lpstr>
      <vt:lpstr>Testy jazykových znalostí (ERASMUS+)</vt:lpstr>
      <vt:lpstr>      Účastnická smlouva</vt:lpstr>
      <vt:lpstr>Prezentace aplikace PowerPoint</vt:lpstr>
      <vt:lpstr>Výpočet stipendia </vt:lpstr>
      <vt:lpstr>Vyplácení grantu</vt:lpstr>
      <vt:lpstr>Cestovní náklady </vt:lpstr>
      <vt:lpstr>Účastníci s omezenými příležitostmi</vt:lpstr>
      <vt:lpstr>Priority programu</vt:lpstr>
      <vt:lpstr>Off we go...</vt:lpstr>
      <vt:lpstr>Po příjezdu na zahraniční instituci</vt:lpstr>
      <vt:lpstr>Po příjezdu na zahraniční instituci </vt:lpstr>
      <vt:lpstr>Změna délky pobytu - Dodatek k Účastnické smlouvě</vt:lpstr>
      <vt:lpstr>Po návratu ze zahraničí</vt:lpstr>
      <vt:lpstr>Na co si dát pozor!</vt:lpstr>
      <vt:lpstr>Doporučení proti rizikovým situacím</vt:lpstr>
      <vt:lpstr>ECHE</vt:lpstr>
      <vt:lpstr>Kontakty na fakultní koordinátory</vt:lpstr>
      <vt:lpstr>Prezentace aplikace PowerPoint</vt:lpstr>
      <vt:lpstr>Let's travel the world together!</vt:lpstr>
    </vt:vector>
  </TitlesOfParts>
  <Company>Univerzita Tomáše Bati ve Zlíně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Miroslava Cedidlová</dc:creator>
  <cp:lastModifiedBy>Hana Toncrová</cp:lastModifiedBy>
  <cp:revision>755</cp:revision>
  <dcterms:created xsi:type="dcterms:W3CDTF">2012-03-21T13:59:28Z</dcterms:created>
  <dcterms:modified xsi:type="dcterms:W3CDTF">2025-10-07T10:23:13Z</dcterms:modified>
</cp:coreProperties>
</file>