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20"/>
  </p:notesMasterIdLst>
  <p:handoutMasterIdLst>
    <p:handoutMasterId r:id="rId21"/>
  </p:handoutMasterIdLst>
  <p:sldIdLst>
    <p:sldId id="332" r:id="rId3"/>
    <p:sldId id="289" r:id="rId4"/>
    <p:sldId id="361" r:id="rId5"/>
    <p:sldId id="342" r:id="rId6"/>
    <p:sldId id="345" r:id="rId7"/>
    <p:sldId id="348" r:id="rId8"/>
    <p:sldId id="349" r:id="rId9"/>
    <p:sldId id="353" r:id="rId10"/>
    <p:sldId id="354" r:id="rId11"/>
    <p:sldId id="355" r:id="rId12"/>
    <p:sldId id="356" r:id="rId13"/>
    <p:sldId id="358" r:id="rId14"/>
    <p:sldId id="359" r:id="rId15"/>
    <p:sldId id="362" r:id="rId16"/>
    <p:sldId id="365" r:id="rId17"/>
    <p:sldId id="363" r:id="rId18"/>
    <p:sldId id="286" r:id="rId19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1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9933"/>
    <a:srgbClr val="FF8001"/>
    <a:srgbClr val="FF6600"/>
    <a:srgbClr val="D0D0CE"/>
    <a:srgbClr val="BFFFDD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3682" autoAdjust="0"/>
  </p:normalViewPr>
  <p:slideViewPr>
    <p:cSldViewPr snapToGrid="0">
      <p:cViewPr varScale="1">
        <p:scale>
          <a:sx n="80" d="100"/>
          <a:sy n="80" d="100"/>
        </p:scale>
        <p:origin x="186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90" indent="-283804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4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300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6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72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7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43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9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82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086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800" b="1" dirty="0" smtClean="0">
                <a:solidFill>
                  <a:srgbClr val="000000"/>
                </a:solidFill>
              </a:rPr>
              <a:t>AS UTB, 5. března 2019, Zlín</a:t>
            </a: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 smtClean="0">
              <a:latin typeface="Arial" charset="0"/>
            </a:endParaRP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Plán rozpočtu UTB 2019 </a:t>
            </a: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Střednědobý výhled rozpočtu UTB </a:t>
            </a: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2020 - 2021</a:t>
            </a: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8321865"/>
              </p:ext>
            </p:extLst>
          </p:nvPr>
        </p:nvGraphicFramePr>
        <p:xfrm>
          <a:off x="245660" y="1200007"/>
          <a:ext cx="807973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1506"/>
                <a:gridCol w="1184365"/>
                <a:gridCol w="1297578"/>
                <a:gridCol w="1306285"/>
              </a:tblGrid>
              <a:tr h="172317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Kč.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17231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ERASMUS, ostatní dotace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55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E.	Prostředky ze zahraničí – </a:t>
            </a:r>
            <a:r>
              <a:rPr lang="cs-CZ" altLang="cs-CZ" kern="0" dirty="0">
                <a:latin typeface="Arial Narrow" panose="020B0606020202030204" pitchFamily="34" charset="0"/>
              </a:rPr>
              <a:t>plán </a:t>
            </a:r>
            <a:r>
              <a:rPr lang="cs-CZ" altLang="cs-CZ" kern="0" dirty="0" smtClean="0">
                <a:latin typeface="Arial Narrow" panose="020B0606020202030204" pitchFamily="34" charset="0"/>
              </a:rPr>
              <a:t> 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57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37955481"/>
              </p:ext>
            </p:extLst>
          </p:nvPr>
        </p:nvGraphicFramePr>
        <p:xfrm>
          <a:off x="235131" y="1129392"/>
          <a:ext cx="866502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1829"/>
                <a:gridCol w="888274"/>
                <a:gridCol w="914400"/>
                <a:gridCol w="940526"/>
              </a:tblGrid>
              <a:tr h="301924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Poplatky studentů (včetně poplatků stipendijního fondu)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výzkum, spolupráce ve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Stravování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ubytování (KMZ)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Hospodářské smlouvy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Konference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192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Vydavatelská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nakladatelská činnost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52836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(úroky, administrativní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úkony, </a:t>
                      </a:r>
                      <a:r>
                        <a:rPr lang="cs-CZ" sz="180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reproslužby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</a:p>
                    <a:p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7 100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8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F.	Vlastní prostředky UTB – </a:t>
            </a:r>
            <a:r>
              <a:rPr lang="cs-CZ" altLang="cs-CZ" kern="0" dirty="0">
                <a:latin typeface="Arial Narrow" panose="020B0606020202030204" pitchFamily="34" charset="0"/>
              </a:rPr>
              <a:t>plán </a:t>
            </a:r>
            <a:r>
              <a:rPr lang="cs-CZ" altLang="cs-CZ" kern="0" dirty="0" smtClean="0">
                <a:latin typeface="Arial Narrow" panose="020B0606020202030204" pitchFamily="34" charset="0"/>
              </a:rPr>
              <a:t> 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6"/>
            <a:ext cx="6588125" cy="367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– celkové očekávané prostředky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81722" y="1271567"/>
            <a:ext cx="8650224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000000"/>
                </a:solidFill>
                <a:cs typeface="Arial" charset="0"/>
              </a:rPr>
              <a:t>Celkem očekávané prostředky UTB ve Zlíně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Rok 2019:           1 302 242 tis</a:t>
            </a:r>
            <a:r>
              <a:rPr lang="cs-CZ" altLang="cs-CZ" sz="2800" b="1" dirty="0">
                <a:solidFill>
                  <a:srgbClr val="FF8001"/>
                </a:solidFill>
                <a:cs typeface="Arial" charset="0"/>
              </a:rPr>
              <a:t>. </a:t>
            </a: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Rok 2020:           1 115 916 tis. Kč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 smtClean="0">
                <a:solidFill>
                  <a:srgbClr val="FF8001"/>
                </a:solidFill>
                <a:cs typeface="Arial" charset="0"/>
              </a:rPr>
              <a:t>Rok 2021:           1 089 351 tis. 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6799027"/>
              </p:ext>
            </p:extLst>
          </p:nvPr>
        </p:nvGraphicFramePr>
        <p:xfrm>
          <a:off x="372019" y="1150620"/>
          <a:ext cx="8177349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6835"/>
                <a:gridCol w="1045028"/>
                <a:gridCol w="1345250"/>
                <a:gridCol w="1180236"/>
              </a:tblGrid>
              <a:tr h="364575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Osobní náklady (mzdy, zákonné sociální pojištění,</a:t>
                      </a:r>
                    </a:p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náklady)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659 501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680 501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686 501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Spotřeba materiálu, energie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Prodané zboží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Opravy a udržování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cestovné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reprezentaci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 (ostraha, úklid, stočné, odvoz odpadu,</a:t>
                      </a:r>
                    </a:p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Nájemné, náklady na zajištění akcí)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93 000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Změna stavu zásob a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vl.činnosti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aktivace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-700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-700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Daně a poplatky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4575">
                <a:tc>
                  <a:txBody>
                    <a:bodyPr/>
                    <a:lstStyle/>
                    <a:p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0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Předpokládaný objem provozních nákladů </a:t>
            </a:r>
          </a:p>
        </p:txBody>
      </p:sp>
    </p:spTree>
    <p:extLst>
      <p:ext uri="{BB962C8B-B14F-4D97-AF65-F5344CB8AC3E}">
        <p14:creationId xmlns:p14="http://schemas.microsoft.com/office/powerpoint/2010/main" val="28764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01723747"/>
              </p:ext>
            </p:extLst>
          </p:nvPr>
        </p:nvGraphicFramePr>
        <p:xfrm>
          <a:off x="245364" y="1169671"/>
          <a:ext cx="8686364" cy="489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690"/>
                <a:gridCol w="1157943"/>
                <a:gridCol w="1088309"/>
                <a:gridCol w="1080422"/>
              </a:tblGrid>
              <a:tr h="383860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pokuty, úroky z prodlení, ostatní pokuty a penále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 nedobytné pohledávky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Kurzové ztráty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Manka a škody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67175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Jiné ostatní náklady (zejména převody do fondů,</a:t>
                      </a:r>
                    </a:p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výplata stipendií, převody partnerům projektů a jiné)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Odpisy dlouhodobého majetku (nepořízeného z dotace)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8 108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6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Poskytnuté členské příspěvky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Daň z příjmu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7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83860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3860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NÁKLADY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1 114 959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1 053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601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1 052 401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Předpokládaný objem provozních nákladů </a:t>
            </a:r>
          </a:p>
        </p:txBody>
      </p:sp>
    </p:spTree>
    <p:extLst>
      <p:ext uri="{BB962C8B-B14F-4D97-AF65-F5344CB8AC3E}">
        <p14:creationId xmlns:p14="http://schemas.microsoft.com/office/powerpoint/2010/main" val="109353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Plán čerpání fondů 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60835"/>
              </p:ext>
            </p:extLst>
          </p:nvPr>
        </p:nvGraphicFramePr>
        <p:xfrm>
          <a:off x="236951" y="1195146"/>
          <a:ext cx="8608618" cy="160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6150"/>
                <a:gridCol w="957489"/>
                <a:gridCol w="957587"/>
                <a:gridCol w="957392"/>
              </a:tblGrid>
              <a:tr h="423117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961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provozních prostředků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46 000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69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Stipendijní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fond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124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účelově určených prostředků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6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63048293"/>
              </p:ext>
            </p:extLst>
          </p:nvPr>
        </p:nvGraphicFramePr>
        <p:xfrm>
          <a:off x="249282" y="1147627"/>
          <a:ext cx="8534401" cy="438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6698"/>
                <a:gridCol w="949234"/>
                <a:gridCol w="949331"/>
                <a:gridCol w="949138"/>
              </a:tblGrid>
              <a:tr h="419877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468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128 165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266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76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6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(RVO)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9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Kapitálový příspěvek MŠMT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8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Specifický vysokoškolský výzkum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Rozvojové projekty, institucionální plán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8 333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332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Programové financování MŠMT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22 420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67 000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reprodukce investičního majetku</a:t>
                      </a:r>
                    </a:p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58 000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46 800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87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ČERPÁNÍ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240 118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135 598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145 276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1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Plán čerpání investic </a:t>
            </a:r>
          </a:p>
        </p:txBody>
      </p:sp>
    </p:spTree>
    <p:extLst>
      <p:ext uri="{BB962C8B-B14F-4D97-AF65-F5344CB8AC3E}">
        <p14:creationId xmlns:p14="http://schemas.microsoft.com/office/powerpoint/2010/main" val="115345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 Narrow" panose="020B0606020202030204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1902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endParaRPr lang="cs-CZ" altLang="cs-CZ" kern="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43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46888" y="1154110"/>
            <a:ext cx="8650224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Financování dle ukazatelů MŠMT </a:t>
            </a:r>
            <a:br>
              <a:rPr lang="cs-CZ" altLang="cs-CZ" b="1" dirty="0" smtClean="0">
                <a:solidFill>
                  <a:srgbClr val="000000"/>
                </a:solidFill>
                <a:cs typeface="Arial" charset="0"/>
              </a:rPr>
            </a:b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a účelová podpora dle rozpočtu MŠMT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Projektové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Programové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Prostředky od ÚSC, právnických osob a nadací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Prostředky ze zahraničí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 smtClean="0">
                <a:solidFill>
                  <a:srgbClr val="000000"/>
                </a:solidFill>
                <a:cs typeface="Arial" charset="0"/>
              </a:rPr>
              <a:t>Vlastní prostředky UTB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6"/>
            <a:ext cx="6588125" cy="41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/>
            <a:r>
              <a:rPr lang="cs-CZ" altLang="cs-CZ" kern="0" dirty="0" smtClean="0">
                <a:latin typeface="Arial Narrow" panose="020B0606020202030204" pitchFamily="34" charset="0"/>
              </a:rPr>
              <a:t>Rozpočet a střednědobý výhled rozpočtu VVŠ 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369010" y="1203192"/>
            <a:ext cx="8639033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Zákon č. 23/2017 Sb. o pravidlech rozpočtové odpovědnosti zařazuje veřejné vysoké školy (VVŠ) mezi veřejné instituce. Povinnosti definované tímto zákonem pro veřejné vysoké školy: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§ 4 odst. (1): </a:t>
            </a: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,,Rozpočtem veřejné instituce je plán, jímž se řídí financování činnosti veřejné instituce. Rozpočet obsahuje plán příjmů a výdajů, nebo plán výnosů a nákladů.”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  </a:t>
            </a: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4 odst. </a:t>
            </a: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(3): </a:t>
            </a: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,,Střednědobým výhledem rozpočtu veřejné instituce je plán příjmů a výdajů, nebo plán výnosů a nákladů, na každý z rozpočtových roků, na který je střednědobý výhled rozpočtu sestavován.” </a:t>
            </a:r>
            <a:endParaRPr lang="cs-CZ" altLang="cs-CZ" sz="2000" b="1" i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§ 5 </a:t>
            </a: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odst. </a:t>
            </a: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(1): </a:t>
            </a: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,,Veřejná instituce sestavuje návrh rozpočtu na rozpočtový rok a střednědobý výhled rozpočtu na nejméně 2 další následující rozpočtové roky, při tom zohledňuje veškeré hospodářské skutečnosti, včetně své ekonomické a finanční situace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 smtClean="0">
                <a:solidFill>
                  <a:srgbClr val="000000"/>
                </a:solidFill>
                <a:cs typeface="Arial" charset="0"/>
              </a:rPr>
              <a:t>    </a:t>
            </a:r>
            <a:endParaRPr lang="cs-CZ" altLang="cs-CZ" sz="1800" b="1" i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31331470"/>
              </p:ext>
            </p:extLst>
          </p:nvPr>
        </p:nvGraphicFramePr>
        <p:xfrm>
          <a:off x="256169" y="1214650"/>
          <a:ext cx="860044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7911"/>
                <a:gridCol w="949234"/>
                <a:gridCol w="1010195"/>
                <a:gridCol w="923108"/>
              </a:tblGrid>
              <a:tr h="230374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23037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financování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595 048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600 000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630 000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Rozpočtový okruh 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záležitosti studentů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37 980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38 250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38 350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61601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Stipendia pro studenty doktorských studijních programů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2893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 na ubytování a stravování studentů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stipendia studentům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 na ubytovací stipendia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 vysokých škol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35 523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35 543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5 600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(rozvojový) plán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Centralizované rozvojové projekty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Mezinárodní spolupráce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594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8 500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mezinárodní spolupráce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Vládní stipendisté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CEEPUS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48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A.	Financování dle ukazatelů MŠMT a účelová podpora dle rozpočtu</a:t>
            </a:r>
            <a:br>
              <a:rPr lang="cs-CZ" altLang="cs-CZ" kern="0" dirty="0" smtClean="0">
                <a:latin typeface="Arial Narrow" panose="020B0606020202030204" pitchFamily="34" charset="0"/>
              </a:rPr>
            </a:br>
            <a:r>
              <a:rPr lang="cs-CZ" altLang="cs-CZ" kern="0" dirty="0" smtClean="0">
                <a:latin typeface="Arial Narrow" panose="020B0606020202030204" pitchFamily="34" charset="0"/>
              </a:rPr>
              <a:t>	MŠMT  - plán</a:t>
            </a:r>
          </a:p>
        </p:txBody>
      </p:sp>
    </p:spTree>
    <p:extLst>
      <p:ext uri="{BB962C8B-B14F-4D97-AF65-F5344CB8AC3E}">
        <p14:creationId xmlns:p14="http://schemas.microsoft.com/office/powerpoint/2010/main" val="7671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26919584"/>
              </p:ext>
            </p:extLst>
          </p:nvPr>
        </p:nvGraphicFramePr>
        <p:xfrm>
          <a:off x="200298" y="1226818"/>
          <a:ext cx="8717279" cy="4865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9245"/>
                <a:gridCol w="879566"/>
                <a:gridCol w="966651"/>
                <a:gridCol w="931817"/>
              </a:tblGrid>
              <a:tr h="377119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vzdělávací politiky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3 044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3 100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3 100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Univerzita třetího věku (U3V)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59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financování zvýšených nákladů souvisejících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 studiem studentů se specifickými potřebami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cs-CZ" sz="18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7119">
                <a:tc>
                  <a:txBody>
                    <a:bodyPr/>
                    <a:lstStyle/>
                    <a:p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prostředky MŠMT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186 209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157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415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153 800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65995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(RVO)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084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Účelová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podpora na specifický vysokoškolský výzkum (SVV)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Národní program udržitelnosti (NPU)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prostředky 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472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>
                <a:latin typeface="Arial Narrow" panose="020B0606020202030204" pitchFamily="34" charset="0"/>
              </a:rPr>
              <a:t>A.	Financování dle ukazatelů MŠMT a účelová podpora dle rozpočtu</a:t>
            </a:r>
            <a:br>
              <a:rPr lang="cs-CZ" altLang="cs-CZ" kern="0" dirty="0">
                <a:latin typeface="Arial Narrow" panose="020B0606020202030204" pitchFamily="34" charset="0"/>
              </a:rPr>
            </a:br>
            <a:r>
              <a:rPr lang="cs-CZ" altLang="cs-CZ" kern="0" dirty="0">
                <a:latin typeface="Arial Narrow" panose="020B0606020202030204" pitchFamily="34" charset="0"/>
              </a:rPr>
              <a:t>	</a:t>
            </a:r>
            <a:r>
              <a:rPr lang="cs-CZ" altLang="cs-CZ" kern="0" dirty="0" smtClean="0">
                <a:latin typeface="Arial Narrow" panose="020B0606020202030204" pitchFamily="34" charset="0"/>
              </a:rPr>
              <a:t>MŠMT – plán</a:t>
            </a:r>
            <a:endParaRPr lang="cs-CZ" altLang="cs-CZ" kern="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000197"/>
              </p:ext>
            </p:extLst>
          </p:nvPr>
        </p:nvGraphicFramePr>
        <p:xfrm>
          <a:off x="330390" y="1222330"/>
          <a:ext cx="8570794" cy="32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3571"/>
                <a:gridCol w="993575"/>
                <a:gridCol w="977462"/>
                <a:gridCol w="936186"/>
              </a:tblGrid>
              <a:tr h="401585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Strukturální fondy 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214 249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50 888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30 178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projekty MŠMT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1 990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Mobility, ostatní projekty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Grantové agentury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40 537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8 635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5 854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ČR (TAČR)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1585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ČR (GAČR)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3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B.	Projektové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9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3823667"/>
              </p:ext>
            </p:extLst>
          </p:nvPr>
        </p:nvGraphicFramePr>
        <p:xfrm>
          <a:off x="259307" y="1150960"/>
          <a:ext cx="8484099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093"/>
                <a:gridCol w="1061064"/>
                <a:gridCol w="1063827"/>
                <a:gridCol w="1132115"/>
              </a:tblGrid>
              <a:tr h="308787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Ministerstva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10 303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3 160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5 809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46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vnitra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kultury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průmyslu a obchodu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Spoluřešitelské projekty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(UTB partner)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16 745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r>
                        <a:rPr lang="cs-CZ" sz="18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325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4 460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(GAČR)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(TAČR)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průmyslu a obchodu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 PIK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878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ministerstva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333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B.	Projektové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26005990"/>
              </p:ext>
            </p:extLst>
          </p:nvPr>
        </p:nvGraphicFramePr>
        <p:xfrm>
          <a:off x="152836" y="1209947"/>
          <a:ext cx="868636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9809"/>
                <a:gridCol w="939378"/>
                <a:gridCol w="931817"/>
                <a:gridCol w="975360"/>
              </a:tblGrid>
              <a:tr h="232054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„Rozvoj a obnova materiálně technické základny VVŠ“ -   Rekonstrukce a modernizace objektu U7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420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NINV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5 400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2"/>
            <a:ext cx="6588125" cy="48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C.	Programové financování –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2341606"/>
              </p:ext>
            </p:extLst>
          </p:nvPr>
        </p:nvGraphicFramePr>
        <p:xfrm>
          <a:off x="152836" y="3673652"/>
          <a:ext cx="868636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9809"/>
                <a:gridCol w="939378"/>
                <a:gridCol w="984068"/>
                <a:gridCol w="923109"/>
              </a:tblGrid>
              <a:tr h="232054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„Rozvoj a obnova materiálně technické základny VVŠ“ -  U1 – generální rekonstrukce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67 000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NINV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0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33119200"/>
              </p:ext>
            </p:extLst>
          </p:nvPr>
        </p:nvGraphicFramePr>
        <p:xfrm>
          <a:off x="150124" y="1193467"/>
          <a:ext cx="868036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4653"/>
                <a:gridCol w="1088572"/>
                <a:gridCol w="1062445"/>
                <a:gridCol w="1114697"/>
              </a:tblGrid>
              <a:tr h="327328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cs-CZ" sz="18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</a:t>
                      </a:r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Města, obce, kraje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72825">
                <a:tc>
                  <a:txBody>
                    <a:bodyPr/>
                    <a:lstStyle/>
                    <a:p>
                      <a:pPr defTabSz="447675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největšími poskytovateli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jsou město Uherské Hradiště,</a:t>
                      </a:r>
                      <a:b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	Statutární město Zlín, Zlínský kraj 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 fyzických a právnických osob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5101"/>
            <a:ext cx="6588125" cy="38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algn="just" eaLnBrk="1" hangingPunct="1">
              <a:tabLst>
                <a:tab pos="539750" algn="l"/>
              </a:tabLst>
            </a:pPr>
            <a:r>
              <a:rPr lang="cs-CZ" altLang="cs-CZ" kern="0" dirty="0" smtClean="0">
                <a:latin typeface="Arial Narrow" panose="020B0606020202030204" pitchFamily="34" charset="0"/>
              </a:rPr>
              <a:t>D.	Prostředky od ÚSC, právnických a fyzických osob - plán</a:t>
            </a:r>
            <a:endParaRPr lang="cs-CZ" altLang="cs-CZ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34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13619</TotalTime>
  <Words>1103</Words>
  <Application>Microsoft Office PowerPoint</Application>
  <PresentationFormat>Předvádění na obrazovce (4:3)</PresentationFormat>
  <Paragraphs>377</Paragraphs>
  <Slides>17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Večeřová;Černý</dc:creator>
  <cp:lastModifiedBy>RNDr. Alexander Černý</cp:lastModifiedBy>
  <cp:revision>1235</cp:revision>
  <cp:lastPrinted>2019-02-20T10:57:54Z</cp:lastPrinted>
  <dcterms:created xsi:type="dcterms:W3CDTF">2006-02-27T10:09:50Z</dcterms:created>
  <dcterms:modified xsi:type="dcterms:W3CDTF">2019-03-05T12:00:57Z</dcterms:modified>
</cp:coreProperties>
</file>