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4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130" r:id="rId4"/>
    <p:sldMasterId id="2147484142" r:id="rId5"/>
  </p:sldMasterIdLst>
  <p:notesMasterIdLst>
    <p:notesMasterId r:id="rId23"/>
  </p:notesMasterIdLst>
  <p:handoutMasterIdLst>
    <p:handoutMasterId r:id="rId24"/>
  </p:handoutMasterIdLst>
  <p:sldIdLst>
    <p:sldId id="409" r:id="rId6"/>
    <p:sldId id="652" r:id="rId7"/>
    <p:sldId id="440" r:id="rId8"/>
    <p:sldId id="438" r:id="rId9"/>
    <p:sldId id="653" r:id="rId10"/>
    <p:sldId id="442" r:id="rId11"/>
    <p:sldId id="436" r:id="rId12"/>
    <p:sldId id="439" r:id="rId13"/>
    <p:sldId id="444" r:id="rId14"/>
    <p:sldId id="446" r:id="rId15"/>
    <p:sldId id="654" r:id="rId16"/>
    <p:sldId id="647" r:id="rId17"/>
    <p:sldId id="424" r:id="rId18"/>
    <p:sldId id="437" r:id="rId19"/>
    <p:sldId id="390" r:id="rId20"/>
    <p:sldId id="655" r:id="rId21"/>
    <p:sldId id="384" r:id="rId22"/>
  </p:sldIdLst>
  <p:sldSz cx="12192000" cy="6858000"/>
  <p:notesSz cx="6799263" cy="9929813"/>
  <p:defaultTextStyle>
    <a:defPPr>
      <a:defRPr lang="cs-CZ"/>
    </a:defPPr>
    <a:lvl1pPr marL="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5635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1279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369186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82558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282022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73837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194720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651071" algn="l" defTabSz="912791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8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5014"/>
    <a:srgbClr val="FF7800"/>
    <a:srgbClr val="080808"/>
    <a:srgbClr val="BECDD2"/>
    <a:srgbClr val="46505A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52" autoAdjust="0"/>
    <p:restoredTop sz="93488" autoAdjust="0"/>
  </p:normalViewPr>
  <p:slideViewPr>
    <p:cSldViewPr snapToGrid="0">
      <p:cViewPr varScale="1">
        <p:scale>
          <a:sx n="103" d="100"/>
          <a:sy n="103" d="100"/>
        </p:scale>
        <p:origin x="888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2" d="100"/>
          <a:sy n="82" d="100"/>
        </p:scale>
        <p:origin x="-3996" y="-96"/>
      </p:cViewPr>
      <p:guideLst>
        <p:guide orient="horz" pos="3128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29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slide" Target="slides/slide17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bomír Beníček" userId="1c5a2870-621d-4034-bad4-cc58f51dae1e" providerId="ADAL" clId="{AFC3C98F-9930-49AB-A689-7AADED284F44}"/>
    <pc:docChg chg="modSld">
      <pc:chgData name="Lubomír Beníček" userId="1c5a2870-621d-4034-bad4-cc58f51dae1e" providerId="ADAL" clId="{AFC3C98F-9930-49AB-A689-7AADED284F44}" dt="2022-10-17T18:00:27.814" v="8" actId="20577"/>
      <pc:docMkLst>
        <pc:docMk/>
      </pc:docMkLst>
      <pc:sldChg chg="modTransition">
        <pc:chgData name="Lubomír Beníček" userId="1c5a2870-621d-4034-bad4-cc58f51dae1e" providerId="ADAL" clId="{AFC3C98F-9930-49AB-A689-7AADED284F44}" dt="2022-10-17T17:44:19.616" v="0"/>
        <pc:sldMkLst>
          <pc:docMk/>
          <pc:sldMk cId="1097981377" sldId="442"/>
        </pc:sldMkLst>
      </pc:sldChg>
      <pc:sldChg chg="modSp">
        <pc:chgData name="Lubomír Beníček" userId="1c5a2870-621d-4034-bad4-cc58f51dae1e" providerId="ADAL" clId="{AFC3C98F-9930-49AB-A689-7AADED284F44}" dt="2022-10-17T18:00:27.814" v="8" actId="20577"/>
        <pc:sldMkLst>
          <pc:docMk/>
          <pc:sldMk cId="1269312987" sldId="652"/>
        </pc:sldMkLst>
        <pc:spChg chg="mod">
          <ac:chgData name="Lubomír Beníček" userId="1c5a2870-621d-4034-bad4-cc58f51dae1e" providerId="ADAL" clId="{AFC3C98F-9930-49AB-A689-7AADED284F44}" dt="2022-10-17T18:00:27.814" v="8" actId="20577"/>
          <ac:spMkLst>
            <pc:docMk/>
            <pc:sldMk cId="1269312987" sldId="652"/>
            <ac:spMk id="3" creationId="{8B49C998-5CB0-4007-892F-75DE94FFC48F}"/>
          </ac:spMkLst>
        </pc:spChg>
      </pc:sldChg>
    </pc:docChg>
  </pc:docChgLst>
  <pc:docChgLst>
    <pc:chgData name="Lubomír Beníček" userId="1c5a2870-621d-4034-bad4-cc58f51dae1e" providerId="ADAL" clId="{FB098AB1-010D-4ECB-BFB0-10D146C6068F}"/>
    <pc:docChg chg="addSld delSld modSld sldOrd">
      <pc:chgData name="Lubomír Beníček" userId="1c5a2870-621d-4034-bad4-cc58f51dae1e" providerId="ADAL" clId="{FB098AB1-010D-4ECB-BFB0-10D146C6068F}" dt="2022-10-17T12:10:13.248" v="64"/>
      <pc:docMkLst>
        <pc:docMk/>
      </pc:docMkLst>
      <pc:sldChg chg="modSp add mod">
        <pc:chgData name="Lubomír Beníček" userId="1c5a2870-621d-4034-bad4-cc58f51dae1e" providerId="ADAL" clId="{FB098AB1-010D-4ECB-BFB0-10D146C6068F}" dt="2022-10-17T12:10:02.420" v="63" actId="113"/>
        <pc:sldMkLst>
          <pc:docMk/>
          <pc:sldMk cId="335322172" sldId="384"/>
        </pc:sldMkLst>
        <pc:spChg chg="mod">
          <ac:chgData name="Lubomír Beníček" userId="1c5a2870-621d-4034-bad4-cc58f51dae1e" providerId="ADAL" clId="{FB098AB1-010D-4ECB-BFB0-10D146C6068F}" dt="2022-10-17T12:09:42.868" v="62" actId="20577"/>
          <ac:spMkLst>
            <pc:docMk/>
            <pc:sldMk cId="335322172" sldId="384"/>
            <ac:spMk id="3" creationId="{00000000-0000-0000-0000-000000000000}"/>
          </ac:spMkLst>
        </pc:spChg>
        <pc:spChg chg="mod">
          <ac:chgData name="Lubomír Beníček" userId="1c5a2870-621d-4034-bad4-cc58f51dae1e" providerId="ADAL" clId="{FB098AB1-010D-4ECB-BFB0-10D146C6068F}" dt="2022-10-17T12:01:37.962" v="23" actId="14100"/>
          <ac:spMkLst>
            <pc:docMk/>
            <pc:sldMk cId="335322172" sldId="384"/>
            <ac:spMk id="5" creationId="{00000000-0000-0000-0000-000000000000}"/>
          </ac:spMkLst>
        </pc:spChg>
        <pc:graphicFrameChg chg="mod">
          <ac:chgData name="Lubomír Beníček" userId="1c5a2870-621d-4034-bad4-cc58f51dae1e" providerId="ADAL" clId="{FB098AB1-010D-4ECB-BFB0-10D146C6068F}" dt="2022-10-17T12:10:02.420" v="63" actId="113"/>
          <ac:graphicFrameMkLst>
            <pc:docMk/>
            <pc:sldMk cId="335322172" sldId="384"/>
            <ac:graphicFrameMk id="11" creationId="{C4C276E3-09C0-4D27-BB30-5927586A3813}"/>
          </ac:graphicFrameMkLst>
        </pc:graphicFrameChg>
      </pc:sldChg>
      <pc:sldChg chg="modSp add">
        <pc:chgData name="Lubomír Beníček" userId="1c5a2870-621d-4034-bad4-cc58f51dae1e" providerId="ADAL" clId="{FB098AB1-010D-4ECB-BFB0-10D146C6068F}" dt="2022-10-17T12:07:33.272" v="55"/>
        <pc:sldMkLst>
          <pc:docMk/>
          <pc:sldMk cId="3252675231" sldId="390"/>
        </pc:sldMkLst>
        <pc:graphicFrameChg chg="mod">
          <ac:chgData name="Lubomír Beníček" userId="1c5a2870-621d-4034-bad4-cc58f51dae1e" providerId="ADAL" clId="{FB098AB1-010D-4ECB-BFB0-10D146C6068F}" dt="2022-10-17T12:07:33.272" v="55"/>
          <ac:graphicFrameMkLst>
            <pc:docMk/>
            <pc:sldMk cId="3252675231" sldId="390"/>
            <ac:graphicFrameMk id="11" creationId="{C4C276E3-09C0-4D27-BB30-5927586A3813}"/>
          </ac:graphicFrameMkLst>
        </pc:graphicFrameChg>
      </pc:sldChg>
      <pc:sldChg chg="addSp delSp modSp">
        <pc:chgData name="Lubomír Beníček" userId="1c5a2870-621d-4034-bad4-cc58f51dae1e" providerId="ADAL" clId="{FB098AB1-010D-4ECB-BFB0-10D146C6068F}" dt="2022-10-17T11:59:20.530" v="20"/>
        <pc:sldMkLst>
          <pc:docMk/>
          <pc:sldMk cId="3750901471" sldId="424"/>
        </pc:sldMkLst>
        <pc:spChg chg="add del">
          <ac:chgData name="Lubomír Beníček" userId="1c5a2870-621d-4034-bad4-cc58f51dae1e" providerId="ADAL" clId="{FB098AB1-010D-4ECB-BFB0-10D146C6068F}" dt="2022-10-17T11:59:20.530" v="20"/>
          <ac:spMkLst>
            <pc:docMk/>
            <pc:sldMk cId="3750901471" sldId="424"/>
            <ac:spMk id="2" creationId="{71419E64-A825-4321-9E8A-D1EAFA718A3B}"/>
          </ac:spMkLst>
        </pc:spChg>
        <pc:spChg chg="mod">
          <ac:chgData name="Lubomír Beníček" userId="1c5a2870-621d-4034-bad4-cc58f51dae1e" providerId="ADAL" clId="{FB098AB1-010D-4ECB-BFB0-10D146C6068F}" dt="2022-10-17T11:20:17.237" v="14" actId="20577"/>
          <ac:spMkLst>
            <pc:docMk/>
            <pc:sldMk cId="3750901471" sldId="424"/>
            <ac:spMk id="3" creationId="{00000000-0000-0000-0000-000000000000}"/>
          </ac:spMkLst>
        </pc:spChg>
      </pc:sldChg>
      <pc:sldChg chg="ord">
        <pc:chgData name="Lubomír Beníček" userId="1c5a2870-621d-4034-bad4-cc58f51dae1e" providerId="ADAL" clId="{FB098AB1-010D-4ECB-BFB0-10D146C6068F}" dt="2022-10-17T12:10:13.248" v="64"/>
        <pc:sldMkLst>
          <pc:docMk/>
          <pc:sldMk cId="3792955382" sldId="437"/>
        </pc:sldMkLst>
      </pc:sldChg>
      <pc:sldChg chg="add">
        <pc:chgData name="Lubomír Beníček" userId="1c5a2870-621d-4034-bad4-cc58f51dae1e" providerId="ADAL" clId="{FB098AB1-010D-4ECB-BFB0-10D146C6068F}" dt="2022-10-17T11:21:14.608" v="17"/>
        <pc:sldMkLst>
          <pc:docMk/>
          <pc:sldMk cId="2486806456" sldId="446"/>
        </pc:sldMkLst>
      </pc:sldChg>
      <pc:sldChg chg="add ord">
        <pc:chgData name="Lubomír Beníček" userId="1c5a2870-621d-4034-bad4-cc58f51dae1e" providerId="ADAL" clId="{FB098AB1-010D-4ECB-BFB0-10D146C6068F}" dt="2022-10-17T11:20:52.035" v="16"/>
        <pc:sldMkLst>
          <pc:docMk/>
          <pc:sldMk cId="2798812796" sldId="647"/>
        </pc:sldMkLst>
      </pc:sldChg>
      <pc:sldChg chg="del">
        <pc:chgData name="Lubomír Beníček" userId="1c5a2870-621d-4034-bad4-cc58f51dae1e" providerId="ADAL" clId="{FB098AB1-010D-4ECB-BFB0-10D146C6068F}" dt="2022-10-17T11:18:52.872" v="0" actId="2696"/>
        <pc:sldMkLst>
          <pc:docMk/>
          <pc:sldMk cId="2014859369" sldId="651"/>
        </pc:sldMkLst>
      </pc:sldChg>
      <pc:sldChg chg="add">
        <pc:chgData name="Lubomír Beníček" userId="1c5a2870-621d-4034-bad4-cc58f51dae1e" providerId="ADAL" clId="{FB098AB1-010D-4ECB-BFB0-10D146C6068F}" dt="2022-10-17T11:21:20.704" v="18"/>
        <pc:sldMkLst>
          <pc:docMk/>
          <pc:sldMk cId="3994947567" sldId="654"/>
        </pc:sldMkLst>
      </pc:sldChg>
      <pc:sldChg chg="modSp add">
        <pc:chgData name="Lubomír Beníček" userId="1c5a2870-621d-4034-bad4-cc58f51dae1e" providerId="ADAL" clId="{FB098AB1-010D-4ECB-BFB0-10D146C6068F}" dt="2022-10-17T12:07:45.224" v="56" actId="207"/>
        <pc:sldMkLst>
          <pc:docMk/>
          <pc:sldMk cId="1576636502" sldId="655"/>
        </pc:sldMkLst>
        <pc:graphicFrameChg chg="mod">
          <ac:chgData name="Lubomír Beníček" userId="1c5a2870-621d-4034-bad4-cc58f51dae1e" providerId="ADAL" clId="{FB098AB1-010D-4ECB-BFB0-10D146C6068F}" dt="2022-10-17T12:07:45.224" v="56" actId="207"/>
          <ac:graphicFrameMkLst>
            <pc:docMk/>
            <pc:sldMk cId="1576636502" sldId="655"/>
            <ac:graphicFrameMk id="11" creationId="{C4C276E3-09C0-4D27-BB30-5927586A3813}"/>
          </ac:graphicFrameMkLst>
        </pc:graphicFrameChg>
      </pc:sldChg>
    </pc:docChg>
  </pc:docChgLst>
  <pc:docChgLst>
    <pc:chgData name="Lubomír Beníček" userId="1c5a2870-621d-4034-bad4-cc58f51dae1e" providerId="ADAL" clId="{A224E7AB-9033-4654-8B3B-397114691040}"/>
    <pc:docChg chg="modSld">
      <pc:chgData name="Lubomír Beníček" userId="1c5a2870-621d-4034-bad4-cc58f51dae1e" providerId="ADAL" clId="{A224E7AB-9033-4654-8B3B-397114691040}" dt="2022-10-18T07:17:34.765" v="18" actId="113"/>
      <pc:docMkLst>
        <pc:docMk/>
      </pc:docMkLst>
      <pc:sldChg chg="modSp">
        <pc:chgData name="Lubomír Beníček" userId="1c5a2870-621d-4034-bad4-cc58f51dae1e" providerId="ADAL" clId="{A224E7AB-9033-4654-8B3B-397114691040}" dt="2022-10-18T07:16:21.634" v="12" actId="20577"/>
        <pc:sldMkLst>
          <pc:docMk/>
          <pc:sldMk cId="2492959459" sldId="444"/>
        </pc:sldMkLst>
        <pc:graphicFrameChg chg="modGraphic">
          <ac:chgData name="Lubomír Beníček" userId="1c5a2870-621d-4034-bad4-cc58f51dae1e" providerId="ADAL" clId="{A224E7AB-9033-4654-8B3B-397114691040}" dt="2022-10-18T07:16:21.634" v="12" actId="20577"/>
          <ac:graphicFrameMkLst>
            <pc:docMk/>
            <pc:sldMk cId="2492959459" sldId="444"/>
            <ac:graphicFrameMk id="4" creationId="{00000000-0000-0000-0000-000000000000}"/>
          </ac:graphicFrameMkLst>
        </pc:graphicFrameChg>
      </pc:sldChg>
      <pc:sldChg chg="modSp">
        <pc:chgData name="Lubomír Beníček" userId="1c5a2870-621d-4034-bad4-cc58f51dae1e" providerId="ADAL" clId="{A224E7AB-9033-4654-8B3B-397114691040}" dt="2022-10-18T07:14:38.013" v="10" actId="20577"/>
        <pc:sldMkLst>
          <pc:docMk/>
          <pc:sldMk cId="1269312987" sldId="652"/>
        </pc:sldMkLst>
        <pc:spChg chg="mod">
          <ac:chgData name="Lubomír Beníček" userId="1c5a2870-621d-4034-bad4-cc58f51dae1e" providerId="ADAL" clId="{A224E7AB-9033-4654-8B3B-397114691040}" dt="2022-10-18T07:14:38.013" v="10" actId="20577"/>
          <ac:spMkLst>
            <pc:docMk/>
            <pc:sldMk cId="1269312987" sldId="652"/>
            <ac:spMk id="3" creationId="{8B49C998-5CB0-4007-892F-75DE94FFC48F}"/>
          </ac:spMkLst>
        </pc:spChg>
      </pc:sldChg>
      <pc:sldChg chg="modSp">
        <pc:chgData name="Lubomír Beníček" userId="1c5a2870-621d-4034-bad4-cc58f51dae1e" providerId="ADAL" clId="{A224E7AB-9033-4654-8B3B-397114691040}" dt="2022-10-18T07:17:34.765" v="18" actId="113"/>
        <pc:sldMkLst>
          <pc:docMk/>
          <pc:sldMk cId="3994947567" sldId="654"/>
        </pc:sldMkLst>
        <pc:spChg chg="mod">
          <ac:chgData name="Lubomír Beníček" userId="1c5a2870-621d-4034-bad4-cc58f51dae1e" providerId="ADAL" clId="{A224E7AB-9033-4654-8B3B-397114691040}" dt="2022-10-18T07:17:34.765" v="18" actId="113"/>
          <ac:spMkLst>
            <pc:docMk/>
            <pc:sldMk cId="3994947567" sldId="654"/>
            <ac:spMk id="5" creationId="{0D05CC2A-407D-4604-8689-BA8A948126A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Počet uchazečů k 23.4.2019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3468-43C1-8293-A9A12A2BB86E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3468-43C1-8293-A9A12A2BB86E}"/>
              </c:ext>
            </c:extLst>
          </c:dPt>
          <c:dPt>
            <c:idx val="2"/>
            <c:bubble3D val="0"/>
            <c:spPr>
              <a:solidFill>
                <a:schemeClr val="accent2">
                  <a:lumMod val="75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3468-43C1-8293-A9A12A2BB86E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3468-43C1-8293-A9A12A2BB86E}"/>
              </c:ext>
            </c:extLst>
          </c:dPt>
          <c:dPt>
            <c:idx val="4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3468-43C1-8293-A9A12A2BB86E}"/>
              </c:ext>
            </c:extLst>
          </c:dPt>
          <c:dPt>
            <c:idx val="5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3468-43C1-8293-A9A12A2BB86E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7A78-49AB-8639-306772F88B23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3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List1!$A$2:$A$8</c:f>
              <c:strCache>
                <c:ptCount val="7"/>
                <c:pt idx="0">
                  <c:v>FaME</c:v>
                </c:pt>
                <c:pt idx="1">
                  <c:v>FMK</c:v>
                </c:pt>
                <c:pt idx="2">
                  <c:v>FHS</c:v>
                </c:pt>
                <c:pt idx="3">
                  <c:v>FAI</c:v>
                </c:pt>
                <c:pt idx="4">
                  <c:v>FT</c:v>
                </c:pt>
                <c:pt idx="5">
                  <c:v>FLKŘ</c:v>
                </c:pt>
                <c:pt idx="6">
                  <c:v>UNI-CPS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1088</c:v>
                </c:pt>
                <c:pt idx="1">
                  <c:v>410</c:v>
                </c:pt>
                <c:pt idx="2">
                  <c:v>776</c:v>
                </c:pt>
                <c:pt idx="3">
                  <c:v>712</c:v>
                </c:pt>
                <c:pt idx="4">
                  <c:v>952</c:v>
                </c:pt>
                <c:pt idx="5">
                  <c:v>694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3468-43C1-8293-A9A12A2BB86E}"/>
            </c:ext>
          </c:extLst>
        </c:ser>
        <c:dLbls>
          <c:dLblPos val="ctr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Bc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List1!$A$2:$A$8</c:f>
              <c:strCache>
                <c:ptCount val="7"/>
                <c:pt idx="0">
                  <c:v>FAI</c:v>
                </c:pt>
                <c:pt idx="1">
                  <c:v>FaME</c:v>
                </c:pt>
                <c:pt idx="2">
                  <c:v>FHS</c:v>
                </c:pt>
                <c:pt idx="3">
                  <c:v>FLKŘ</c:v>
                </c:pt>
                <c:pt idx="4">
                  <c:v>FMK</c:v>
                </c:pt>
                <c:pt idx="5">
                  <c:v>FT</c:v>
                </c:pt>
                <c:pt idx="6">
                  <c:v>CPS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1037</c:v>
                </c:pt>
                <c:pt idx="1">
                  <c:v>1416</c:v>
                </c:pt>
                <c:pt idx="2" formatCode="#,##0">
                  <c:v>1443</c:v>
                </c:pt>
                <c:pt idx="3">
                  <c:v>952</c:v>
                </c:pt>
                <c:pt idx="4">
                  <c:v>691</c:v>
                </c:pt>
                <c:pt idx="5" formatCode="#,##0">
                  <c:v>1195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C21-44CA-A1FA-A4BDB15915A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Mgr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List1!$A$2:$A$8</c:f>
              <c:strCache>
                <c:ptCount val="7"/>
                <c:pt idx="0">
                  <c:v>FAI</c:v>
                </c:pt>
                <c:pt idx="1">
                  <c:v>FaME</c:v>
                </c:pt>
                <c:pt idx="2">
                  <c:v>FHS</c:v>
                </c:pt>
                <c:pt idx="3">
                  <c:v>FLKŘ</c:v>
                </c:pt>
                <c:pt idx="4">
                  <c:v>FMK</c:v>
                </c:pt>
                <c:pt idx="5">
                  <c:v>FT</c:v>
                </c:pt>
                <c:pt idx="6">
                  <c:v>CPS</c:v>
                </c:pt>
              </c:strCache>
            </c:strRef>
          </c:cat>
          <c:val>
            <c:numRef>
              <c:f>List1!$C$2:$C$8</c:f>
              <c:numCache>
                <c:formatCode>General</c:formatCode>
                <c:ptCount val="7"/>
                <c:pt idx="0">
                  <c:v>367</c:v>
                </c:pt>
                <c:pt idx="1">
                  <c:v>805</c:v>
                </c:pt>
                <c:pt idx="2">
                  <c:v>479</c:v>
                </c:pt>
                <c:pt idx="3">
                  <c:v>374</c:v>
                </c:pt>
                <c:pt idx="4">
                  <c:v>395</c:v>
                </c:pt>
                <c:pt idx="5">
                  <c:v>331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C21-44CA-A1FA-A4BDB15915AA}"/>
            </c:ext>
          </c:extLst>
        </c:ser>
        <c:ser>
          <c:idx val="2"/>
          <c:order val="2"/>
          <c:tx>
            <c:strRef>
              <c:f>List1!$D$1</c:f>
              <c:strCache>
                <c:ptCount val="1"/>
                <c:pt idx="0">
                  <c:v>Ph.D. 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List1!$A$2:$A$8</c:f>
              <c:strCache>
                <c:ptCount val="7"/>
                <c:pt idx="0">
                  <c:v>FAI</c:v>
                </c:pt>
                <c:pt idx="1">
                  <c:v>FaME</c:v>
                </c:pt>
                <c:pt idx="2">
                  <c:v>FHS</c:v>
                </c:pt>
                <c:pt idx="3">
                  <c:v>FLKŘ</c:v>
                </c:pt>
                <c:pt idx="4">
                  <c:v>FMK</c:v>
                </c:pt>
                <c:pt idx="5">
                  <c:v>FT</c:v>
                </c:pt>
                <c:pt idx="6">
                  <c:v>CPS</c:v>
                </c:pt>
              </c:strCache>
            </c:strRef>
          </c:cat>
          <c:val>
            <c:numRef>
              <c:f>List1!$D$2:$D$8</c:f>
              <c:numCache>
                <c:formatCode>General</c:formatCode>
                <c:ptCount val="7"/>
                <c:pt idx="0">
                  <c:v>101</c:v>
                </c:pt>
                <c:pt idx="1">
                  <c:v>131</c:v>
                </c:pt>
                <c:pt idx="2">
                  <c:v>7</c:v>
                </c:pt>
                <c:pt idx="3">
                  <c:v>0</c:v>
                </c:pt>
                <c:pt idx="4">
                  <c:v>42</c:v>
                </c:pt>
                <c:pt idx="5">
                  <c:v>110</c:v>
                </c:pt>
                <c:pt idx="6">
                  <c:v>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C21-44CA-A1FA-A4BDB15915AA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gapWidth val="150"/>
        <c:overlap val="100"/>
        <c:axId val="1682051856"/>
        <c:axId val="1656127968"/>
      </c:barChart>
      <c:catAx>
        <c:axId val="16820518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56127968"/>
        <c:crosses val="autoZero"/>
        <c:auto val="1"/>
        <c:lblAlgn val="ctr"/>
        <c:lblOffset val="100"/>
        <c:noMultiLvlLbl val="0"/>
      </c:catAx>
      <c:valAx>
        <c:axId val="1656127968"/>
        <c:scaling>
          <c:orientation val="minMax"/>
          <c:max val="24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in"/>
        <c:minorTickMark val="in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682051856"/>
        <c:crosses val="autoZero"/>
        <c:crossBetween val="between"/>
        <c:majorUnit val="200"/>
        <c:minorUnit val="10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List2!$B$1</c:f>
              <c:strCache>
                <c:ptCount val="1"/>
                <c:pt idx="0">
                  <c:v>Bachelor's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List2!$B$2:$B$6</c:f>
              <c:numCache>
                <c:formatCode>General</c:formatCode>
                <c:ptCount val="5"/>
                <c:pt idx="0">
                  <c:v>122</c:v>
                </c:pt>
                <c:pt idx="1">
                  <c:v>159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6-4033-B76C-F53CCFF6E8E7}"/>
            </c:ext>
          </c:extLst>
        </c:ser>
        <c:ser>
          <c:idx val="1"/>
          <c:order val="1"/>
          <c:tx>
            <c:strRef>
              <c:f>List2!$C$1</c:f>
              <c:strCache>
                <c:ptCount val="1"/>
                <c:pt idx="0">
                  <c:v>Masters's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List2!$C$2:$C$6</c:f>
              <c:numCache>
                <c:formatCode>0.00</c:formatCode>
                <c:ptCount val="5"/>
                <c:pt idx="0">
                  <c:v>137</c:v>
                </c:pt>
                <c:pt idx="1">
                  <c:v>222</c:v>
                </c:pt>
                <c:pt idx="2">
                  <c:v>51</c:v>
                </c:pt>
                <c:pt idx="3">
                  <c:v>85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26-4033-B76C-F53CCFF6E8E7}"/>
            </c:ext>
          </c:extLst>
        </c:ser>
        <c:ser>
          <c:idx val="2"/>
          <c:order val="2"/>
          <c:tx>
            <c:strRef>
              <c:f>List2!$D$1</c:f>
              <c:strCache>
                <c:ptCount val="1"/>
                <c:pt idx="0">
                  <c:v>Doctoral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List2!$D$2:$D$6</c:f>
              <c:numCache>
                <c:formatCode>0.00</c:formatCode>
                <c:ptCount val="5"/>
                <c:pt idx="0">
                  <c:v>15</c:v>
                </c:pt>
                <c:pt idx="1">
                  <c:v>69</c:v>
                </c:pt>
                <c:pt idx="2">
                  <c:v>1</c:v>
                </c:pt>
                <c:pt idx="3">
                  <c:v>16</c:v>
                </c:pt>
                <c:pt idx="4">
                  <c:v>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26-4033-B76C-F53CCFF6E8E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1838063"/>
        <c:axId val="171836399"/>
      </c:barChart>
      <c:catAx>
        <c:axId val="17183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6399"/>
        <c:crosses val="autoZero"/>
        <c:auto val="1"/>
        <c:lblAlgn val="ctr"/>
        <c:lblOffset val="100"/>
        <c:noMultiLvlLbl val="0"/>
      </c:catAx>
      <c:valAx>
        <c:axId val="171836399"/>
        <c:scaling>
          <c:orientation val="minMax"/>
          <c:max val="240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8063"/>
        <c:crosses val="autoZero"/>
        <c:crossBetween val="between"/>
        <c:majorUnit val="20"/>
        <c:minorUnit val="10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List2!$B$1</c:f>
              <c:strCache>
                <c:ptCount val="1"/>
                <c:pt idx="0">
                  <c:v>Bachelor's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List2!$B$2:$B$6</c:f>
              <c:numCache>
                <c:formatCode>General</c:formatCode>
                <c:ptCount val="5"/>
                <c:pt idx="0">
                  <c:v>5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C26-4033-B76C-F53CCFF6E8E7}"/>
            </c:ext>
          </c:extLst>
        </c:ser>
        <c:ser>
          <c:idx val="1"/>
          <c:order val="1"/>
          <c:tx>
            <c:strRef>
              <c:f>List2!$C$1</c:f>
              <c:strCache>
                <c:ptCount val="1"/>
                <c:pt idx="0">
                  <c:v>Masters's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List2!$C$2:$C$6</c:f>
              <c:numCache>
                <c:formatCode>0.00</c:formatCode>
                <c:ptCount val="5"/>
                <c:pt idx="0">
                  <c:v>11</c:v>
                </c:pt>
                <c:pt idx="1">
                  <c:v>18</c:v>
                </c:pt>
                <c:pt idx="2">
                  <c:v>4</c:v>
                </c:pt>
                <c:pt idx="3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C26-4033-B76C-F53CCFF6E8E7}"/>
            </c:ext>
          </c:extLst>
        </c:ser>
        <c:ser>
          <c:idx val="2"/>
          <c:order val="2"/>
          <c:tx>
            <c:strRef>
              <c:f>List2!$D$1</c:f>
              <c:strCache>
                <c:ptCount val="1"/>
                <c:pt idx="0">
                  <c:v>Doctoral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List2!$A$2:$A$6</c:f>
              <c:strCache>
                <c:ptCount val="5"/>
                <c:pt idx="0">
                  <c:v>FAI</c:v>
                </c:pt>
                <c:pt idx="1">
                  <c:v>FAM</c:v>
                </c:pt>
                <c:pt idx="2">
                  <c:v>FMK</c:v>
                </c:pt>
                <c:pt idx="3">
                  <c:v>FT</c:v>
                </c:pt>
                <c:pt idx="4">
                  <c:v>CPS</c:v>
                </c:pt>
              </c:strCache>
            </c:strRef>
          </c:cat>
          <c:val>
            <c:numRef>
              <c:f>List2!$D$2:$D$6</c:f>
              <c:numCache>
                <c:formatCode>0.00</c:formatCode>
                <c:ptCount val="5"/>
                <c:pt idx="0">
                  <c:v>1</c:v>
                </c:pt>
                <c:pt idx="1">
                  <c:v>16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C26-4033-B76C-F53CCFF6E8E7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171838063"/>
        <c:axId val="171836399"/>
      </c:barChart>
      <c:catAx>
        <c:axId val="17183806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6399"/>
        <c:crosses val="autoZero"/>
        <c:auto val="1"/>
        <c:lblAlgn val="ctr"/>
        <c:lblOffset val="100"/>
        <c:noMultiLvlLbl val="0"/>
      </c:catAx>
      <c:valAx>
        <c:axId val="17183639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71838063"/>
        <c:crosses val="autoZero"/>
        <c:crossBetween val="between"/>
      </c:valAx>
      <c:spPr>
        <a:noFill/>
        <a:ln w="25400"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543899244170001E-2"/>
          <c:y val="2.2606890747169754E-2"/>
          <c:w val="0.92481043772914118"/>
          <c:h val="0.8383181985681896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Nominováno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List1!$A$2:$A$21</c:f>
              <c:strCache>
                <c:ptCount val="20"/>
                <c:pt idx="0">
                  <c:v>ČZU</c:v>
                </c:pt>
                <c:pt idx="1">
                  <c:v>VŠB</c:v>
                </c:pt>
                <c:pt idx="2">
                  <c:v>MUNI</c:v>
                </c:pt>
                <c:pt idx="3">
                  <c:v>MENDELU</c:v>
                </c:pt>
                <c:pt idx="4">
                  <c:v>UTB</c:v>
                </c:pt>
                <c:pt idx="5">
                  <c:v>UK</c:v>
                </c:pt>
                <c:pt idx="6">
                  <c:v>VŠE</c:v>
                </c:pt>
                <c:pt idx="7">
                  <c:v>MUP</c:v>
                </c:pt>
                <c:pt idx="8">
                  <c:v>SLU</c:v>
                </c:pt>
                <c:pt idx="9">
                  <c:v>JU</c:v>
                </c:pt>
                <c:pt idx="10">
                  <c:v>VŠCHT</c:v>
                </c:pt>
                <c:pt idx="11">
                  <c:v>VŠTE</c:v>
                </c:pt>
                <c:pt idx="12">
                  <c:v>TUL</c:v>
                </c:pt>
                <c:pt idx="13">
                  <c:v>OU</c:v>
                </c:pt>
                <c:pt idx="14">
                  <c:v>UPCE</c:v>
                </c:pt>
                <c:pt idx="15">
                  <c:v>UPOL</c:v>
                </c:pt>
                <c:pt idx="16">
                  <c:v>VUT</c:v>
                </c:pt>
                <c:pt idx="17">
                  <c:v>ČVUT</c:v>
                </c:pt>
                <c:pt idx="18">
                  <c:v>UHK</c:v>
                </c:pt>
                <c:pt idx="19">
                  <c:v>ZČU</c:v>
                </c:pt>
              </c:strCache>
            </c:strRef>
          </c:cat>
          <c:val>
            <c:numRef>
              <c:f>List1!$B$2:$B$21</c:f>
              <c:numCache>
                <c:formatCode>General</c:formatCode>
                <c:ptCount val="20"/>
                <c:pt idx="0">
                  <c:v>1333</c:v>
                </c:pt>
                <c:pt idx="1">
                  <c:v>827</c:v>
                </c:pt>
                <c:pt idx="2">
                  <c:v>763</c:v>
                </c:pt>
                <c:pt idx="3">
                  <c:v>755</c:v>
                </c:pt>
                <c:pt idx="4">
                  <c:v>391</c:v>
                </c:pt>
                <c:pt idx="5">
                  <c:v>357</c:v>
                </c:pt>
                <c:pt idx="6">
                  <c:v>223</c:v>
                </c:pt>
                <c:pt idx="7">
                  <c:v>205</c:v>
                </c:pt>
                <c:pt idx="8">
                  <c:v>173</c:v>
                </c:pt>
                <c:pt idx="9">
                  <c:v>162</c:v>
                </c:pt>
                <c:pt idx="10">
                  <c:v>150</c:v>
                </c:pt>
                <c:pt idx="11">
                  <c:v>139</c:v>
                </c:pt>
                <c:pt idx="12">
                  <c:v>135</c:v>
                </c:pt>
                <c:pt idx="13">
                  <c:v>110</c:v>
                </c:pt>
                <c:pt idx="14">
                  <c:v>106</c:v>
                </c:pt>
                <c:pt idx="15">
                  <c:v>97</c:v>
                </c:pt>
                <c:pt idx="16">
                  <c:v>88</c:v>
                </c:pt>
                <c:pt idx="17">
                  <c:v>87</c:v>
                </c:pt>
                <c:pt idx="18">
                  <c:v>36</c:v>
                </c:pt>
                <c:pt idx="19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Schváleni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List1!$A$2:$A$21</c:f>
              <c:strCache>
                <c:ptCount val="20"/>
                <c:pt idx="0">
                  <c:v>ČZU</c:v>
                </c:pt>
                <c:pt idx="1">
                  <c:v>VŠB</c:v>
                </c:pt>
                <c:pt idx="2">
                  <c:v>MUNI</c:v>
                </c:pt>
                <c:pt idx="3">
                  <c:v>MENDELU</c:v>
                </c:pt>
                <c:pt idx="4">
                  <c:v>UTB</c:v>
                </c:pt>
                <c:pt idx="5">
                  <c:v>UK</c:v>
                </c:pt>
                <c:pt idx="6">
                  <c:v>VŠE</c:v>
                </c:pt>
                <c:pt idx="7">
                  <c:v>MUP</c:v>
                </c:pt>
                <c:pt idx="8">
                  <c:v>SLU</c:v>
                </c:pt>
                <c:pt idx="9">
                  <c:v>JU</c:v>
                </c:pt>
                <c:pt idx="10">
                  <c:v>VŠCHT</c:v>
                </c:pt>
                <c:pt idx="11">
                  <c:v>VŠTE</c:v>
                </c:pt>
                <c:pt idx="12">
                  <c:v>TUL</c:v>
                </c:pt>
                <c:pt idx="13">
                  <c:v>OU</c:v>
                </c:pt>
                <c:pt idx="14">
                  <c:v>UPCE</c:v>
                </c:pt>
                <c:pt idx="15">
                  <c:v>UPOL</c:v>
                </c:pt>
                <c:pt idx="16">
                  <c:v>VUT</c:v>
                </c:pt>
                <c:pt idx="17">
                  <c:v>ČVUT</c:v>
                </c:pt>
                <c:pt idx="18">
                  <c:v>UHK</c:v>
                </c:pt>
                <c:pt idx="19">
                  <c:v>ZČU</c:v>
                </c:pt>
              </c:strCache>
            </c:strRef>
          </c:cat>
          <c:val>
            <c:numRef>
              <c:f>List1!$C$2:$C$21</c:f>
              <c:numCache>
                <c:formatCode>General</c:formatCode>
                <c:ptCount val="20"/>
                <c:pt idx="0">
                  <c:v>477</c:v>
                </c:pt>
                <c:pt idx="1">
                  <c:v>131</c:v>
                </c:pt>
                <c:pt idx="2">
                  <c:v>348</c:v>
                </c:pt>
                <c:pt idx="3">
                  <c:v>193</c:v>
                </c:pt>
                <c:pt idx="4">
                  <c:v>94</c:v>
                </c:pt>
                <c:pt idx="5">
                  <c:v>203</c:v>
                </c:pt>
                <c:pt idx="6">
                  <c:v>126</c:v>
                </c:pt>
                <c:pt idx="7">
                  <c:v>31</c:v>
                </c:pt>
                <c:pt idx="8">
                  <c:v>46</c:v>
                </c:pt>
                <c:pt idx="9">
                  <c:v>44</c:v>
                </c:pt>
                <c:pt idx="10">
                  <c:v>48</c:v>
                </c:pt>
                <c:pt idx="11">
                  <c:v>30</c:v>
                </c:pt>
                <c:pt idx="12">
                  <c:v>61</c:v>
                </c:pt>
                <c:pt idx="13">
                  <c:v>41</c:v>
                </c:pt>
                <c:pt idx="14">
                  <c:v>16</c:v>
                </c:pt>
                <c:pt idx="15">
                  <c:v>59</c:v>
                </c:pt>
                <c:pt idx="16">
                  <c:v>50</c:v>
                </c:pt>
                <c:pt idx="17">
                  <c:v>34</c:v>
                </c:pt>
                <c:pt idx="18">
                  <c:v>19</c:v>
                </c:pt>
                <c:pt idx="1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F4-4AEA-8BA7-53F3F24BBA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in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  <c:majorUnit val="100"/>
        <c:minorUnit val="5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2720016920162518"/>
          <c:y val="3.9180244132694886E-2"/>
          <c:w val="0.18274136703388896"/>
          <c:h val="4.8875861570967509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9543899244170001E-2"/>
          <c:y val="2.2606890747169754E-2"/>
          <c:w val="0.92481043772914118"/>
          <c:h val="0.770721378977935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Nominováno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List1!$A$2:$A$21</c:f>
              <c:strCache>
                <c:ptCount val="20"/>
                <c:pt idx="0">
                  <c:v>ČZU</c:v>
                </c:pt>
                <c:pt idx="1">
                  <c:v>VŠB</c:v>
                </c:pt>
                <c:pt idx="2">
                  <c:v>MUNI</c:v>
                </c:pt>
                <c:pt idx="3">
                  <c:v>MENDELU</c:v>
                </c:pt>
                <c:pt idx="4">
                  <c:v>UTB</c:v>
                </c:pt>
                <c:pt idx="5">
                  <c:v>UK</c:v>
                </c:pt>
                <c:pt idx="6">
                  <c:v>VŠE</c:v>
                </c:pt>
                <c:pt idx="7">
                  <c:v>MUP</c:v>
                </c:pt>
                <c:pt idx="8">
                  <c:v>SLU</c:v>
                </c:pt>
                <c:pt idx="9">
                  <c:v>JU</c:v>
                </c:pt>
                <c:pt idx="10">
                  <c:v>VŠCHT</c:v>
                </c:pt>
                <c:pt idx="11">
                  <c:v>VŠTE</c:v>
                </c:pt>
                <c:pt idx="12">
                  <c:v>TUL</c:v>
                </c:pt>
                <c:pt idx="13">
                  <c:v>OU</c:v>
                </c:pt>
                <c:pt idx="14">
                  <c:v>UPCE</c:v>
                </c:pt>
                <c:pt idx="15">
                  <c:v>UPOL</c:v>
                </c:pt>
                <c:pt idx="16">
                  <c:v>VUT</c:v>
                </c:pt>
                <c:pt idx="17">
                  <c:v>ČVUT</c:v>
                </c:pt>
                <c:pt idx="18">
                  <c:v>UHK</c:v>
                </c:pt>
                <c:pt idx="19">
                  <c:v>ZČU</c:v>
                </c:pt>
              </c:strCache>
            </c:strRef>
          </c:cat>
          <c:val>
            <c:numRef>
              <c:f>List1!$B$2:$B$21</c:f>
              <c:numCache>
                <c:formatCode>General</c:formatCode>
                <c:ptCount val="20"/>
                <c:pt idx="0">
                  <c:v>1333</c:v>
                </c:pt>
                <c:pt idx="1">
                  <c:v>827</c:v>
                </c:pt>
                <c:pt idx="2">
                  <c:v>763</c:v>
                </c:pt>
                <c:pt idx="3">
                  <c:v>755</c:v>
                </c:pt>
                <c:pt idx="4">
                  <c:v>391</c:v>
                </c:pt>
                <c:pt idx="5">
                  <c:v>357</c:v>
                </c:pt>
                <c:pt idx="6">
                  <c:v>223</c:v>
                </c:pt>
                <c:pt idx="7">
                  <c:v>205</c:v>
                </c:pt>
                <c:pt idx="8">
                  <c:v>173</c:v>
                </c:pt>
                <c:pt idx="9">
                  <c:v>162</c:v>
                </c:pt>
                <c:pt idx="10">
                  <c:v>150</c:v>
                </c:pt>
                <c:pt idx="11">
                  <c:v>139</c:v>
                </c:pt>
                <c:pt idx="12">
                  <c:v>135</c:v>
                </c:pt>
                <c:pt idx="13">
                  <c:v>110</c:v>
                </c:pt>
                <c:pt idx="14">
                  <c:v>106</c:v>
                </c:pt>
                <c:pt idx="15">
                  <c:v>97</c:v>
                </c:pt>
                <c:pt idx="16">
                  <c:v>88</c:v>
                </c:pt>
                <c:pt idx="17">
                  <c:v>87</c:v>
                </c:pt>
                <c:pt idx="18">
                  <c:v>36</c:v>
                </c:pt>
                <c:pt idx="19">
                  <c:v>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Schváleni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List1!$A$2:$A$21</c:f>
              <c:strCache>
                <c:ptCount val="20"/>
                <c:pt idx="0">
                  <c:v>ČZU</c:v>
                </c:pt>
                <c:pt idx="1">
                  <c:v>VŠB</c:v>
                </c:pt>
                <c:pt idx="2">
                  <c:v>MUNI</c:v>
                </c:pt>
                <c:pt idx="3">
                  <c:v>MENDELU</c:v>
                </c:pt>
                <c:pt idx="4">
                  <c:v>UTB</c:v>
                </c:pt>
                <c:pt idx="5">
                  <c:v>UK</c:v>
                </c:pt>
                <c:pt idx="6">
                  <c:v>VŠE</c:v>
                </c:pt>
                <c:pt idx="7">
                  <c:v>MUP</c:v>
                </c:pt>
                <c:pt idx="8">
                  <c:v>SLU</c:v>
                </c:pt>
                <c:pt idx="9">
                  <c:v>JU</c:v>
                </c:pt>
                <c:pt idx="10">
                  <c:v>VŠCHT</c:v>
                </c:pt>
                <c:pt idx="11">
                  <c:v>VŠTE</c:v>
                </c:pt>
                <c:pt idx="12">
                  <c:v>TUL</c:v>
                </c:pt>
                <c:pt idx="13">
                  <c:v>OU</c:v>
                </c:pt>
                <c:pt idx="14">
                  <c:v>UPCE</c:v>
                </c:pt>
                <c:pt idx="15">
                  <c:v>UPOL</c:v>
                </c:pt>
                <c:pt idx="16">
                  <c:v>VUT</c:v>
                </c:pt>
                <c:pt idx="17">
                  <c:v>ČVUT</c:v>
                </c:pt>
                <c:pt idx="18">
                  <c:v>UHK</c:v>
                </c:pt>
                <c:pt idx="19">
                  <c:v>ZČU</c:v>
                </c:pt>
              </c:strCache>
            </c:strRef>
          </c:cat>
          <c:val>
            <c:numRef>
              <c:f>List1!$C$2:$C$21</c:f>
              <c:numCache>
                <c:formatCode>General</c:formatCode>
                <c:ptCount val="20"/>
                <c:pt idx="0">
                  <c:v>477</c:v>
                </c:pt>
                <c:pt idx="1">
                  <c:v>131</c:v>
                </c:pt>
                <c:pt idx="2">
                  <c:v>348</c:v>
                </c:pt>
                <c:pt idx="3">
                  <c:v>193</c:v>
                </c:pt>
                <c:pt idx="4">
                  <c:v>94</c:v>
                </c:pt>
                <c:pt idx="5">
                  <c:v>203</c:v>
                </c:pt>
                <c:pt idx="6">
                  <c:v>126</c:v>
                </c:pt>
                <c:pt idx="7">
                  <c:v>31</c:v>
                </c:pt>
                <c:pt idx="8">
                  <c:v>46</c:v>
                </c:pt>
                <c:pt idx="9">
                  <c:v>44</c:v>
                </c:pt>
                <c:pt idx="10">
                  <c:v>48</c:v>
                </c:pt>
                <c:pt idx="11">
                  <c:v>30</c:v>
                </c:pt>
                <c:pt idx="12">
                  <c:v>61</c:v>
                </c:pt>
                <c:pt idx="13">
                  <c:v>41</c:v>
                </c:pt>
                <c:pt idx="14">
                  <c:v>16</c:v>
                </c:pt>
                <c:pt idx="15">
                  <c:v>59</c:v>
                </c:pt>
                <c:pt idx="16">
                  <c:v>50</c:v>
                </c:pt>
                <c:pt idx="17">
                  <c:v>34</c:v>
                </c:pt>
                <c:pt idx="18">
                  <c:v>19</c:v>
                </c:pt>
                <c:pt idx="1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F4-4AEA-8BA7-53F3F24BBA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  <c:max val="5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out"/>
        <c:minorTickMark val="in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  <c:minorUnit val="10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1119892337234359"/>
          <c:y val="3.9180244132694886E-2"/>
          <c:w val="0.18274136703388896"/>
          <c:h val="4.8875870242496934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0160647835888343E-2"/>
          <c:y val="2.744049093260684E-2"/>
          <c:w val="0.95793774548128707"/>
          <c:h val="0.9135665079758202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Nominováno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List1!$A$2:$A$17</c:f>
              <c:strCache>
                <c:ptCount val="16"/>
                <c:pt idx="0">
                  <c:v>17.01.</c:v>
                </c:pt>
                <c:pt idx="1">
                  <c:v>17.02.</c:v>
                </c:pt>
                <c:pt idx="2">
                  <c:v>04.03.</c:v>
                </c:pt>
                <c:pt idx="3">
                  <c:v>22.03.</c:v>
                </c:pt>
                <c:pt idx="4">
                  <c:v>08.04.</c:v>
                </c:pt>
                <c:pt idx="5">
                  <c:v>22.04.</c:v>
                </c:pt>
                <c:pt idx="6">
                  <c:v>03.05.</c:v>
                </c:pt>
                <c:pt idx="7">
                  <c:v>20.05.</c:v>
                </c:pt>
                <c:pt idx="8">
                  <c:v>03.06.</c:v>
                </c:pt>
                <c:pt idx="9">
                  <c:v>24.06.</c:v>
                </c:pt>
                <c:pt idx="10">
                  <c:v>08.07.</c:v>
                </c:pt>
                <c:pt idx="11">
                  <c:v>22.07.</c:v>
                </c:pt>
                <c:pt idx="12">
                  <c:v>05.08.</c:v>
                </c:pt>
                <c:pt idx="13">
                  <c:v>19.08.</c:v>
                </c:pt>
                <c:pt idx="14">
                  <c:v>09.09.</c:v>
                </c:pt>
                <c:pt idx="15">
                  <c:v>23.09.</c:v>
                </c:pt>
              </c:strCache>
            </c:strRef>
          </c:cat>
          <c:val>
            <c:numRef>
              <c:f>List1!$B$2:$B$17</c:f>
              <c:numCache>
                <c:formatCode>General</c:formatCode>
                <c:ptCount val="16"/>
                <c:pt idx="0">
                  <c:v>13</c:v>
                </c:pt>
                <c:pt idx="1">
                  <c:v>13</c:v>
                </c:pt>
                <c:pt idx="2">
                  <c:v>10</c:v>
                </c:pt>
                <c:pt idx="3">
                  <c:v>10</c:v>
                </c:pt>
                <c:pt idx="4">
                  <c:v>18</c:v>
                </c:pt>
                <c:pt idx="5">
                  <c:v>14</c:v>
                </c:pt>
                <c:pt idx="6">
                  <c:v>13</c:v>
                </c:pt>
                <c:pt idx="7">
                  <c:v>21</c:v>
                </c:pt>
                <c:pt idx="8">
                  <c:v>35</c:v>
                </c:pt>
                <c:pt idx="9">
                  <c:v>34</c:v>
                </c:pt>
                <c:pt idx="10">
                  <c:v>56</c:v>
                </c:pt>
                <c:pt idx="11">
                  <c:v>40</c:v>
                </c:pt>
                <c:pt idx="12">
                  <c:v>71</c:v>
                </c:pt>
                <c:pt idx="13">
                  <c:v>40</c:v>
                </c:pt>
                <c:pt idx="14">
                  <c:v>3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96-4289-A44E-78B4367EAC6A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Schváleno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List1!$A$2:$A$17</c:f>
              <c:strCache>
                <c:ptCount val="16"/>
                <c:pt idx="0">
                  <c:v>17.01.</c:v>
                </c:pt>
                <c:pt idx="1">
                  <c:v>17.02.</c:v>
                </c:pt>
                <c:pt idx="2">
                  <c:v>04.03.</c:v>
                </c:pt>
                <c:pt idx="3">
                  <c:v>22.03.</c:v>
                </c:pt>
                <c:pt idx="4">
                  <c:v>08.04.</c:v>
                </c:pt>
                <c:pt idx="5">
                  <c:v>22.04.</c:v>
                </c:pt>
                <c:pt idx="6">
                  <c:v>03.05.</c:v>
                </c:pt>
                <c:pt idx="7">
                  <c:v>20.05.</c:v>
                </c:pt>
                <c:pt idx="8">
                  <c:v>03.06.</c:v>
                </c:pt>
                <c:pt idx="9">
                  <c:v>24.06.</c:v>
                </c:pt>
                <c:pt idx="10">
                  <c:v>08.07.</c:v>
                </c:pt>
                <c:pt idx="11">
                  <c:v>22.07.</c:v>
                </c:pt>
                <c:pt idx="12">
                  <c:v>05.08.</c:v>
                </c:pt>
                <c:pt idx="13">
                  <c:v>19.08.</c:v>
                </c:pt>
                <c:pt idx="14">
                  <c:v>09.09.</c:v>
                </c:pt>
                <c:pt idx="15">
                  <c:v>23.09.</c:v>
                </c:pt>
              </c:strCache>
            </c:strRef>
          </c:cat>
          <c:val>
            <c:numRef>
              <c:f>List1!$C$2:$C$17</c:f>
              <c:numCache>
                <c:formatCode>General</c:formatCode>
                <c:ptCount val="16"/>
                <c:pt idx="0">
                  <c:v>6</c:v>
                </c:pt>
                <c:pt idx="1">
                  <c:v>8</c:v>
                </c:pt>
                <c:pt idx="2">
                  <c:v>5</c:v>
                </c:pt>
                <c:pt idx="3">
                  <c:v>4</c:v>
                </c:pt>
                <c:pt idx="4">
                  <c:v>7</c:v>
                </c:pt>
                <c:pt idx="5">
                  <c:v>6</c:v>
                </c:pt>
                <c:pt idx="6">
                  <c:v>8</c:v>
                </c:pt>
                <c:pt idx="7">
                  <c:v>7</c:v>
                </c:pt>
                <c:pt idx="8">
                  <c:v>8</c:v>
                </c:pt>
                <c:pt idx="9">
                  <c:v>4</c:v>
                </c:pt>
                <c:pt idx="10">
                  <c:v>9</c:v>
                </c:pt>
                <c:pt idx="11">
                  <c:v>6</c:v>
                </c:pt>
                <c:pt idx="12">
                  <c:v>6</c:v>
                </c:pt>
                <c:pt idx="13">
                  <c:v>7</c:v>
                </c:pt>
                <c:pt idx="14">
                  <c:v>3</c:v>
                </c:pt>
                <c:pt idx="15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096-4289-A44E-78B4367EAC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1256373472"/>
        <c:axId val="1257119296"/>
      </c:barChart>
      <c:catAx>
        <c:axId val="125637347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7119296"/>
        <c:crosses val="autoZero"/>
        <c:auto val="1"/>
        <c:lblAlgn val="ctr"/>
        <c:lblOffset val="100"/>
        <c:noMultiLvlLbl val="0"/>
      </c:catAx>
      <c:valAx>
        <c:axId val="12571192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256373472"/>
        <c:crosses val="autoZero"/>
        <c:crossBetween val="between"/>
        <c:majorUnit val="5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40455725043408491"/>
          <c:y val="3.210930405349624E-2"/>
          <c:w val="0.16275442879060847"/>
          <c:h val="4.5245603896639973E-2"/>
        </c:manualLayout>
      </c:layout>
      <c:overlay val="0"/>
      <c:spPr>
        <a:solidFill>
          <a:schemeClr val="bg1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3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33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7035" cy="496333"/>
          </a:xfrm>
          <a:prstGeom prst="rect">
            <a:avLst/>
          </a:prstGeom>
        </p:spPr>
        <p:txBody>
          <a:bodyPr vert="horz" lIns="91323" tIns="45661" rIns="91323" bIns="45661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644" y="0"/>
            <a:ext cx="2947034" cy="496333"/>
          </a:xfrm>
          <a:prstGeom prst="rect">
            <a:avLst/>
          </a:prstGeom>
        </p:spPr>
        <p:txBody>
          <a:bodyPr vert="horz" lIns="91323" tIns="45661" rIns="91323" bIns="45661" rtlCol="0"/>
          <a:lstStyle>
            <a:lvl1pPr algn="r">
              <a:defRPr sz="1200"/>
            </a:lvl1pPr>
          </a:lstStyle>
          <a:p>
            <a:fld id="{F045BDA8-12B6-4A84-8774-B4485B9C5FAE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31895"/>
            <a:ext cx="2947035" cy="496333"/>
          </a:xfrm>
          <a:prstGeom prst="rect">
            <a:avLst/>
          </a:prstGeom>
        </p:spPr>
        <p:txBody>
          <a:bodyPr vert="horz" lIns="91323" tIns="45661" rIns="91323" bIns="45661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644" y="9431895"/>
            <a:ext cx="2947034" cy="496333"/>
          </a:xfrm>
          <a:prstGeom prst="rect">
            <a:avLst/>
          </a:prstGeom>
        </p:spPr>
        <p:txBody>
          <a:bodyPr vert="horz" lIns="91323" tIns="45661" rIns="91323" bIns="45661" rtlCol="0" anchor="b"/>
          <a:lstStyle>
            <a:lvl1pPr algn="r">
              <a:defRPr sz="1200"/>
            </a:lvl1pPr>
          </a:lstStyle>
          <a:p>
            <a:fld id="{22104CB1-3A24-444E-AC98-892C4869908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703365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834" cy="497047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810" y="0"/>
            <a:ext cx="2946833" cy="497047"/>
          </a:xfrm>
          <a:prstGeom prst="rect">
            <a:avLst/>
          </a:prstGeom>
        </p:spPr>
        <p:txBody>
          <a:bodyPr vert="horz" lIns="92208" tIns="46104" rIns="92208" bIns="46104" rtlCol="0"/>
          <a:lstStyle>
            <a:lvl1pPr algn="r">
              <a:defRPr sz="1200"/>
            </a:lvl1pPr>
          </a:lstStyle>
          <a:p>
            <a:fld id="{CAD2D8D6-70A7-4433-8190-2ACF5FDB3D68}" type="datetimeFigureOut">
              <a:rPr lang="cs-CZ" smtClean="0"/>
              <a:t>18.10.2022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7887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208" tIns="46104" rIns="92208" bIns="46104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0413" y="4778316"/>
            <a:ext cx="5438438" cy="3909675"/>
          </a:xfrm>
          <a:prstGeom prst="rect">
            <a:avLst/>
          </a:prstGeom>
        </p:spPr>
        <p:txBody>
          <a:bodyPr vert="horz" lIns="92208" tIns="46104" rIns="92208" bIns="46104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32766"/>
            <a:ext cx="2946834" cy="497047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810" y="9432766"/>
            <a:ext cx="2946833" cy="497047"/>
          </a:xfrm>
          <a:prstGeom prst="rect">
            <a:avLst/>
          </a:prstGeom>
        </p:spPr>
        <p:txBody>
          <a:bodyPr vert="horz" lIns="92208" tIns="46104" rIns="92208" bIns="46104" rtlCol="0" anchor="b"/>
          <a:lstStyle>
            <a:lvl1pPr algn="r">
              <a:defRPr sz="1200"/>
            </a:lvl1pPr>
          </a:lstStyle>
          <a:p>
            <a:fld id="{B57FBA76-59B4-4048-B413-96CE7961962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905839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482279A-8A31-4208-ABE0-0842D4553261}" type="slidenum">
              <a:rPr lang="cs-CZ" smtClean="0"/>
              <a:pPr>
                <a:defRPr/>
              </a:pPr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4285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149271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80243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6AF70F-B384-493D-A496-89C7DD7B46DA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2607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819" indent="0" algn="ctr">
              <a:buNone/>
              <a:defRPr sz="2000"/>
            </a:lvl2pPr>
            <a:lvl3pPr marL="913674" indent="0" algn="ctr">
              <a:buNone/>
              <a:defRPr sz="1900"/>
            </a:lvl3pPr>
            <a:lvl4pPr marL="1370512" indent="0" algn="ctr">
              <a:buNone/>
              <a:defRPr sz="1600"/>
            </a:lvl4pPr>
            <a:lvl5pPr marL="1827349" indent="0" algn="ctr">
              <a:buNone/>
              <a:defRPr sz="1600"/>
            </a:lvl5pPr>
            <a:lvl6pPr marL="2284206" indent="0" algn="ctr">
              <a:buNone/>
              <a:defRPr sz="1600"/>
            </a:lvl6pPr>
            <a:lvl7pPr marL="2741022" indent="0" algn="ctr">
              <a:buNone/>
              <a:defRPr sz="1600"/>
            </a:lvl7pPr>
            <a:lvl8pPr marL="3197840" indent="0" algn="ctr">
              <a:buNone/>
              <a:defRPr sz="1600"/>
            </a:lvl8pPr>
            <a:lvl9pPr marL="3654659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4795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73439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64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64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920745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7"/>
            <a:ext cx="9144000" cy="1655763"/>
          </a:xfrm>
        </p:spPr>
        <p:txBody>
          <a:bodyPr/>
          <a:lstStyle>
            <a:lvl1pPr marL="0" indent="0" algn="ctr">
              <a:buNone/>
              <a:defRPr sz="2400"/>
            </a:lvl1pPr>
            <a:lvl2pPr marL="456219" indent="0" algn="ctr">
              <a:buNone/>
              <a:defRPr sz="2000"/>
            </a:lvl2pPr>
            <a:lvl3pPr marL="912541" indent="0" algn="ctr">
              <a:buNone/>
              <a:defRPr sz="1900"/>
            </a:lvl3pPr>
            <a:lvl4pPr marL="1368812" indent="0" algn="ctr">
              <a:buNone/>
              <a:defRPr sz="1600"/>
            </a:lvl4pPr>
            <a:lvl5pPr marL="1825082" indent="0" algn="ctr">
              <a:buNone/>
              <a:defRPr sz="1600"/>
            </a:lvl5pPr>
            <a:lvl6pPr marL="2281406" indent="0" algn="ctr">
              <a:buNone/>
              <a:defRPr sz="1600"/>
            </a:lvl6pPr>
            <a:lvl7pPr marL="2737622" indent="0" algn="ctr">
              <a:buNone/>
              <a:defRPr sz="1600"/>
            </a:lvl7pPr>
            <a:lvl8pPr marL="3193840" indent="0" algn="ctr">
              <a:buNone/>
              <a:defRPr sz="1600"/>
            </a:lvl8pPr>
            <a:lvl9pPr marL="3650059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09221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3800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84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2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2541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688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508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14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376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3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00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90371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6454249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219" indent="0">
              <a:buNone/>
              <a:defRPr sz="2000" b="1"/>
            </a:lvl2pPr>
            <a:lvl3pPr marL="912541" indent="0">
              <a:buNone/>
              <a:defRPr sz="1900" b="1"/>
            </a:lvl3pPr>
            <a:lvl4pPr marL="1368812" indent="0">
              <a:buNone/>
              <a:defRPr sz="1600" b="1"/>
            </a:lvl4pPr>
            <a:lvl5pPr marL="1825082" indent="0">
              <a:buNone/>
              <a:defRPr sz="1600" b="1"/>
            </a:lvl5pPr>
            <a:lvl6pPr marL="2281406" indent="0">
              <a:buNone/>
              <a:defRPr sz="1600" b="1"/>
            </a:lvl6pPr>
            <a:lvl7pPr marL="2737622" indent="0">
              <a:buNone/>
              <a:defRPr sz="1600" b="1"/>
            </a:lvl7pPr>
            <a:lvl8pPr marL="3193840" indent="0">
              <a:buNone/>
              <a:defRPr sz="1600" b="1"/>
            </a:lvl8pPr>
            <a:lvl9pPr marL="36500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10621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253845818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6943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0134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1014487" y="1825625"/>
            <a:ext cx="10339316" cy="4351339"/>
          </a:xfrm>
        </p:spPr>
        <p:txBody>
          <a:bodyPr/>
          <a:lstStyle>
            <a:lvl1pPr>
              <a:defRPr sz="3200">
                <a:solidFill>
                  <a:srgbClr val="080808"/>
                </a:solidFill>
              </a:defRPr>
            </a:lvl1pPr>
            <a:lvl2pPr>
              <a:defRPr sz="2800">
                <a:solidFill>
                  <a:srgbClr val="080808"/>
                </a:solidFill>
              </a:defRPr>
            </a:lvl2pPr>
            <a:lvl3pPr>
              <a:defRPr sz="2400">
                <a:solidFill>
                  <a:srgbClr val="080808"/>
                </a:solidFill>
              </a:defRPr>
            </a:lvl3pPr>
            <a:lvl4pPr>
              <a:defRPr sz="2000"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1014487" y="6356352"/>
            <a:ext cx="2566916" cy="365125"/>
          </a:xfrm>
        </p:spPr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 dirty="0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084774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91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219" indent="0">
              <a:buNone/>
              <a:defRPr sz="2800"/>
            </a:lvl2pPr>
            <a:lvl3pPr marL="912541" indent="0">
              <a:buNone/>
              <a:defRPr sz="2400"/>
            </a:lvl3pPr>
            <a:lvl4pPr marL="1368812" indent="0">
              <a:buNone/>
              <a:defRPr sz="2000"/>
            </a:lvl4pPr>
            <a:lvl5pPr marL="1825082" indent="0">
              <a:buNone/>
              <a:defRPr sz="2000"/>
            </a:lvl5pPr>
            <a:lvl6pPr marL="2281406" indent="0">
              <a:buNone/>
              <a:defRPr sz="2000"/>
            </a:lvl6pPr>
            <a:lvl7pPr marL="2737622" indent="0">
              <a:buNone/>
              <a:defRPr sz="2000"/>
            </a:lvl7pPr>
            <a:lvl8pPr marL="3193840" indent="0">
              <a:buNone/>
              <a:defRPr sz="2000"/>
            </a:lvl8pPr>
            <a:lvl9pPr marL="36500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219" indent="0">
              <a:buNone/>
              <a:defRPr sz="1500"/>
            </a:lvl2pPr>
            <a:lvl3pPr marL="912541" indent="0">
              <a:buNone/>
              <a:defRPr sz="1200"/>
            </a:lvl3pPr>
            <a:lvl4pPr marL="1368812" indent="0">
              <a:buNone/>
              <a:defRPr sz="1100"/>
            </a:lvl4pPr>
            <a:lvl5pPr marL="1825082" indent="0">
              <a:buNone/>
              <a:defRPr sz="1100"/>
            </a:lvl5pPr>
            <a:lvl6pPr marL="2281406" indent="0">
              <a:buNone/>
              <a:defRPr sz="1100"/>
            </a:lvl6pPr>
            <a:lvl7pPr marL="2737622" indent="0">
              <a:buNone/>
              <a:defRPr sz="1100"/>
            </a:lvl7pPr>
            <a:lvl8pPr marL="3193840" indent="0">
              <a:buNone/>
              <a:defRPr sz="1100"/>
            </a:lvl8pPr>
            <a:lvl9pPr marL="36500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6562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91591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2" y="365183"/>
            <a:ext cx="2628900" cy="5811839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3" y="365183"/>
            <a:ext cx="7734300" cy="5811839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1702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81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681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367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3pPr>
            <a:lvl4pPr marL="13705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73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42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102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1978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465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86357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014487" y="1825625"/>
            <a:ext cx="5005316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9"/>
          </a:xfrm>
        </p:spPr>
        <p:txBody>
          <a:bodyPr/>
          <a:lstStyle>
            <a:lvl1pPr>
              <a:defRPr>
                <a:solidFill>
                  <a:srgbClr val="080808"/>
                </a:solidFill>
              </a:defRPr>
            </a:lvl1pPr>
            <a:lvl2pPr>
              <a:defRPr>
                <a:solidFill>
                  <a:srgbClr val="080808"/>
                </a:solidFill>
              </a:defRPr>
            </a:lvl2pPr>
            <a:lvl3pPr>
              <a:defRPr>
                <a:solidFill>
                  <a:srgbClr val="080808"/>
                </a:solidFill>
              </a:defRPr>
            </a:lvl3pPr>
            <a:lvl4pPr>
              <a:defRPr>
                <a:solidFill>
                  <a:srgbClr val="080808"/>
                </a:solidFill>
              </a:defRPr>
            </a:lvl4pPr>
            <a:lvl5pPr>
              <a:defRPr>
                <a:solidFill>
                  <a:srgbClr val="080808"/>
                </a:solidFill>
              </a:defRPr>
            </a:lvl5pPr>
          </a:lstStyle>
          <a:p>
            <a:pPr lvl="0"/>
            <a:r>
              <a:rPr lang="cs-CZ" dirty="0"/>
              <a:t>Upravte styly předlohy textu.</a:t>
            </a:r>
          </a:p>
          <a:p>
            <a:pPr lvl="1"/>
            <a:r>
              <a:rPr lang="cs-CZ" dirty="0"/>
              <a:t>Druhá úroveň</a:t>
            </a:r>
          </a:p>
          <a:p>
            <a:pPr lvl="2"/>
            <a:r>
              <a:rPr lang="cs-CZ" dirty="0"/>
              <a:t>Třetí úroveň</a:t>
            </a:r>
          </a:p>
          <a:p>
            <a:pPr lvl="3"/>
            <a:r>
              <a:rPr lang="cs-CZ" dirty="0"/>
              <a:t>Čtvrtá úroveň</a:t>
            </a:r>
          </a:p>
          <a:p>
            <a:pPr lvl="4"/>
            <a:r>
              <a:rPr lang="cs-CZ" dirty="0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1739954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6819" indent="0">
              <a:buNone/>
              <a:defRPr sz="2000" b="1"/>
            </a:lvl2pPr>
            <a:lvl3pPr marL="913674" indent="0">
              <a:buNone/>
              <a:defRPr sz="1900" b="1"/>
            </a:lvl3pPr>
            <a:lvl4pPr marL="1370512" indent="0">
              <a:buNone/>
              <a:defRPr sz="1600" b="1"/>
            </a:lvl4pPr>
            <a:lvl5pPr marL="1827349" indent="0">
              <a:buNone/>
              <a:defRPr sz="1600" b="1"/>
            </a:lvl5pPr>
            <a:lvl6pPr marL="2284206" indent="0">
              <a:buNone/>
              <a:defRPr sz="1600" b="1"/>
            </a:lvl6pPr>
            <a:lvl7pPr marL="2741022" indent="0">
              <a:buNone/>
              <a:defRPr sz="1600" b="1"/>
            </a:lvl7pPr>
            <a:lvl8pPr marL="3197840" indent="0">
              <a:buNone/>
              <a:defRPr sz="1600" b="1"/>
            </a:lvl8pPr>
            <a:lvl9pPr marL="3654659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5082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Nadpis 1"/>
          <p:cNvSpPr>
            <a:spLocks noGrp="1"/>
          </p:cNvSpPr>
          <p:nvPr>
            <p:ph type="title" hasCustomPrompt="1"/>
          </p:nvPr>
        </p:nvSpPr>
        <p:spPr>
          <a:xfrm>
            <a:off x="1014487" y="365125"/>
            <a:ext cx="10339316" cy="1325563"/>
          </a:xfrm>
        </p:spPr>
        <p:txBody>
          <a:bodyPr>
            <a:normAutofit/>
          </a:bodyPr>
          <a:lstStyle>
            <a:lvl1pPr>
              <a:defRPr sz="4000" b="1">
                <a:solidFill>
                  <a:srgbClr val="E65014"/>
                </a:solidFill>
              </a:defRPr>
            </a:lvl1pPr>
          </a:lstStyle>
          <a:p>
            <a:r>
              <a:rPr lang="cs-CZ" dirty="0"/>
              <a:t>KLIKNUTÍM LZE UPRAVIT STYL.</a:t>
            </a:r>
          </a:p>
        </p:txBody>
      </p:sp>
    </p:spTree>
    <p:extLst>
      <p:ext uri="{BB962C8B-B14F-4D97-AF65-F5344CB8AC3E}">
        <p14:creationId xmlns:p14="http://schemas.microsoft.com/office/powerpoint/2010/main" val="636294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297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827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68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6819" indent="0">
              <a:buNone/>
              <a:defRPr sz="2800"/>
            </a:lvl2pPr>
            <a:lvl3pPr marL="913674" indent="0">
              <a:buNone/>
              <a:defRPr sz="2400"/>
            </a:lvl3pPr>
            <a:lvl4pPr marL="1370512" indent="0">
              <a:buNone/>
              <a:defRPr sz="2000"/>
            </a:lvl4pPr>
            <a:lvl5pPr marL="1827349" indent="0">
              <a:buNone/>
              <a:defRPr sz="2000"/>
            </a:lvl5pPr>
            <a:lvl6pPr marL="2284206" indent="0">
              <a:buNone/>
              <a:defRPr sz="2000"/>
            </a:lvl6pPr>
            <a:lvl7pPr marL="2741022" indent="0">
              <a:buNone/>
              <a:defRPr sz="2000"/>
            </a:lvl7pPr>
            <a:lvl8pPr marL="3197840" indent="0">
              <a:buNone/>
              <a:defRPr sz="2000"/>
            </a:lvl8pPr>
            <a:lvl9pPr marL="3654659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3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6819" indent="0">
              <a:buNone/>
              <a:defRPr sz="1500"/>
            </a:lvl2pPr>
            <a:lvl3pPr marL="913674" indent="0">
              <a:buNone/>
              <a:defRPr sz="1200"/>
            </a:lvl3pPr>
            <a:lvl4pPr marL="1370512" indent="0">
              <a:buNone/>
              <a:defRPr sz="1100"/>
            </a:lvl4pPr>
            <a:lvl5pPr marL="1827349" indent="0">
              <a:buNone/>
              <a:defRPr sz="1100"/>
            </a:lvl5pPr>
            <a:lvl6pPr marL="2284206" indent="0">
              <a:buNone/>
              <a:defRPr sz="1100"/>
            </a:lvl6pPr>
            <a:lvl7pPr marL="2741022" indent="0">
              <a:buNone/>
              <a:defRPr sz="1100"/>
            </a:lvl7pPr>
            <a:lvl8pPr marL="3197840" indent="0">
              <a:buNone/>
              <a:defRPr sz="1100"/>
            </a:lvl8pPr>
            <a:lvl9pPr marL="3654659" indent="0">
              <a:buNone/>
              <a:defRPr sz="11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9966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376" tIns="45718" rIns="91376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376" tIns="45718" rIns="91376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376" tIns="45718" rIns="913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3674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3674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1967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31" r:id="rId1"/>
    <p:sldLayoutId id="2147484132" r:id="rId2"/>
    <p:sldLayoutId id="2147484133" r:id="rId3"/>
    <p:sldLayoutId id="2147484134" r:id="rId4"/>
    <p:sldLayoutId id="2147484135" r:id="rId5"/>
    <p:sldLayoutId id="2147484136" r:id="rId6"/>
    <p:sldLayoutId id="2147484137" r:id="rId7"/>
    <p:sldLayoutId id="2147484138" r:id="rId8"/>
    <p:sldLayoutId id="2147484139" r:id="rId9"/>
    <p:sldLayoutId id="2147484140" r:id="rId10"/>
    <p:sldLayoutId id="2147484141" r:id="rId11"/>
  </p:sldLayoutIdLst>
  <p:txStyles>
    <p:titleStyle>
      <a:lvl1pPr algn="l" defTabSz="913674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429" indent="-228429" algn="l" defTabSz="91367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28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10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8920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573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12595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9432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6269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83126" indent="-228429" algn="l" defTabSz="913674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81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3674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51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34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206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022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7840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4659" algn="l" defTabSz="913674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9"/>
          </a:xfrm>
          <a:prstGeom prst="rect">
            <a:avLst/>
          </a:prstGeom>
        </p:spPr>
        <p:txBody>
          <a:bodyPr vert="horz" lIns="91276" tIns="45718" rIns="91276" bIns="45718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3EF4D4BC-F9BE-49EF-BCE7-81EE599CAE71}" type="datetimeFigureOut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18.10.2022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276" tIns="45718" rIns="91276" bIns="45718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912541"/>
            <a:fld id="{982950B5-42CD-473A-B680-14E58024D8B7}" type="slidenum">
              <a:rPr lang="cs-CZ" smtClean="0">
                <a:solidFill>
                  <a:srgbClr val="46505A">
                    <a:tint val="75000"/>
                  </a:srgbClr>
                </a:solidFill>
              </a:rPr>
              <a:pPr defTabSz="912541"/>
              <a:t>‹#›</a:t>
            </a:fld>
            <a:endParaRPr lang="cs-CZ">
              <a:solidFill>
                <a:srgbClr val="46505A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09002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43" r:id="rId1"/>
    <p:sldLayoutId id="2147484144" r:id="rId2"/>
    <p:sldLayoutId id="2147484145" r:id="rId3"/>
    <p:sldLayoutId id="2147484146" r:id="rId4"/>
    <p:sldLayoutId id="2147484147" r:id="rId5"/>
    <p:sldLayoutId id="2147484148" r:id="rId6"/>
    <p:sldLayoutId id="2147484149" r:id="rId7"/>
    <p:sldLayoutId id="2147484150" r:id="rId8"/>
    <p:sldLayoutId id="2147484151" r:id="rId9"/>
    <p:sldLayoutId id="2147484152" r:id="rId10"/>
    <p:sldLayoutId id="2147484153" r:id="rId11"/>
  </p:sldLayoutIdLst>
  <p:txStyles>
    <p:titleStyle>
      <a:lvl1pPr algn="l" defTabSz="91254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162" indent="-228162" algn="l" defTabSz="912541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448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07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96920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2053139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509461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65733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22002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878326" indent="-228162" algn="l" defTabSz="91254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5621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12541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36881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82508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281406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737622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193840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650059" algn="l" defTabSz="912541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5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Relationship Id="rId4" Type="http://schemas.openxmlformats.org/officeDocument/2006/relationships/chart" Target="../charts/char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78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014523" y="614152"/>
            <a:ext cx="10163033" cy="5365734"/>
          </a:xfrm>
        </p:spPr>
        <p:txBody>
          <a:bodyPr anchor="ctr">
            <a:normAutofit/>
          </a:bodyPr>
          <a:lstStyle/>
          <a:p>
            <a:r>
              <a:rPr lang="cs-CZ" sz="7200" b="1" dirty="0">
                <a:solidFill>
                  <a:schemeClr val="bg1"/>
                </a:solidFill>
              </a:rPr>
              <a:t>Informace z pedagogické </a:t>
            </a:r>
            <a:br>
              <a:rPr lang="cs-CZ" sz="7200" b="1" dirty="0">
                <a:solidFill>
                  <a:schemeClr val="bg1"/>
                </a:solidFill>
              </a:rPr>
            </a:br>
            <a:r>
              <a:rPr lang="cs-CZ" sz="7200" b="1" dirty="0">
                <a:solidFill>
                  <a:schemeClr val="bg1"/>
                </a:solidFill>
              </a:rPr>
              <a:t>a mezinárodní oblasti</a:t>
            </a:r>
            <a:br>
              <a:rPr lang="cs-CZ" sz="7200" b="1" dirty="0">
                <a:solidFill>
                  <a:schemeClr val="bg1"/>
                </a:solidFill>
              </a:rPr>
            </a:br>
            <a:br>
              <a:rPr lang="cs-CZ" sz="7200" b="1" dirty="0">
                <a:solidFill>
                  <a:schemeClr val="bg1"/>
                </a:solidFill>
              </a:rPr>
            </a:br>
            <a:r>
              <a:rPr lang="cs-CZ" sz="28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Lubomír Beníček</a:t>
            </a:r>
            <a:endParaRPr lang="cs-CZ" sz="80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2" name="Obrázek 1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60647" y="5819320"/>
            <a:ext cx="2880000" cy="6818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1000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6342" y="204429"/>
            <a:ext cx="10339316" cy="685798"/>
          </a:xfrm>
        </p:spPr>
        <p:txBody>
          <a:bodyPr>
            <a:normAutofit/>
          </a:bodyPr>
          <a:lstStyle/>
          <a:p>
            <a:r>
              <a:rPr lang="cs-CZ" sz="3600" dirty="0"/>
              <a:t>Aktuální počet studentů na UTB</a:t>
            </a:r>
          </a:p>
        </p:txBody>
      </p:sp>
      <p:graphicFrame>
        <p:nvGraphicFramePr>
          <p:cNvPr id="12" name="Graf 11">
            <a:extLst>
              <a:ext uri="{FF2B5EF4-FFF2-40B4-BE49-F238E27FC236}">
                <a16:creationId xmlns:a16="http://schemas.microsoft.com/office/drawing/2014/main" id="{370974A1-7513-44B9-8D75-265E0E58CD2D}"/>
              </a:ext>
            </a:extLst>
          </p:cNvPr>
          <p:cNvGraphicFramePr/>
          <p:nvPr>
            <p:extLst/>
          </p:nvPr>
        </p:nvGraphicFramePr>
        <p:xfrm>
          <a:off x="838986" y="685799"/>
          <a:ext cx="10555054" cy="58896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13" name="Obrázek 12">
            <a:extLst>
              <a:ext uri="{FF2B5EF4-FFF2-40B4-BE49-F238E27FC236}">
                <a16:creationId xmlns:a16="http://schemas.microsoft.com/office/drawing/2014/main" id="{DEDA0490-4D6D-4EAC-9B56-25B83AFBD75B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8064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Nadpis 7"/>
          <p:cNvSpPr txBox="1">
            <a:spLocks/>
          </p:cNvSpPr>
          <p:nvPr/>
        </p:nvSpPr>
        <p:spPr>
          <a:xfrm>
            <a:off x="1014486" y="69744"/>
            <a:ext cx="10989019" cy="862474"/>
          </a:xfrm>
          <a:prstGeom prst="rect">
            <a:avLst/>
          </a:prstGeom>
        </p:spPr>
        <p:txBody>
          <a:bodyPr vert="horz" lIns="91276" tIns="45718" rIns="91276" bIns="45718" rtlCol="0" anchor="ctr">
            <a:normAutofit fontScale="92500"/>
          </a:bodyPr>
          <a:lstStyle>
            <a:lvl1pPr algn="l" defTabSz="91254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E6501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Národnostní složení studentů na UTB (vč. krátkodobých)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  <p:sp>
        <p:nvSpPr>
          <p:cNvPr id="5" name="TextovéPole 4">
            <a:extLst>
              <a:ext uri="{FF2B5EF4-FFF2-40B4-BE49-F238E27FC236}">
                <a16:creationId xmlns:a16="http://schemas.microsoft.com/office/drawing/2014/main" id="{0D05CC2A-407D-4604-8689-BA8A948126A0}"/>
              </a:ext>
            </a:extLst>
          </p:cNvPr>
          <p:cNvSpPr txBox="1"/>
          <p:nvPr/>
        </p:nvSpPr>
        <p:spPr>
          <a:xfrm>
            <a:off x="744718" y="1206631"/>
            <a:ext cx="10106784" cy="4154984"/>
          </a:xfrm>
          <a:prstGeom prst="rect">
            <a:avLst/>
          </a:prstGeom>
          <a:noFill/>
        </p:spPr>
        <p:txBody>
          <a:bodyPr wrap="square" numCol="2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/>
              <a:t>ČR – 8773 – 87 %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b="1" dirty="0"/>
              <a:t>Slovensko – 633 – 6,3 %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Ruská </a:t>
            </a:r>
            <a:r>
              <a:rPr lang="cs-CZ" sz="2000" dirty="0" err="1"/>
              <a:t>fed</a:t>
            </a:r>
            <a:r>
              <a:rPr lang="cs-CZ" sz="2000" dirty="0"/>
              <a:t>. – 99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Ukrajina – 87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Vietnam – 47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Indie – 34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Ghana – 28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Kazachstán – 24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Irák – 21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Jižní Korea -19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Bělorusko – 18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Španělsko – 17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Francie -16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Nigérie – 15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Pákistán – 15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Portugalsko – 12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Německo - 8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949475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6342" y="67166"/>
            <a:ext cx="10339316" cy="910096"/>
          </a:xfrm>
        </p:spPr>
        <p:txBody>
          <a:bodyPr>
            <a:normAutofit/>
          </a:bodyPr>
          <a:lstStyle/>
          <a:p>
            <a:r>
              <a:rPr lang="cs-CZ" sz="3600" dirty="0"/>
              <a:t>Zahraniční studenti v AJ SP - samoplátci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666160" y="1206633"/>
          <a:ext cx="10859680" cy="387441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214540">
                  <a:extLst>
                    <a:ext uri="{9D8B030D-6E8A-4147-A177-3AD203B41FA5}">
                      <a16:colId xmlns:a16="http://schemas.microsoft.com/office/drawing/2014/main" val="1401824907"/>
                    </a:ext>
                  </a:extLst>
                </a:gridCol>
                <a:gridCol w="2548380">
                  <a:extLst>
                    <a:ext uri="{9D8B030D-6E8A-4147-A177-3AD203B41FA5}">
                      <a16:colId xmlns:a16="http://schemas.microsoft.com/office/drawing/2014/main" val="2152906232"/>
                    </a:ext>
                  </a:extLst>
                </a:gridCol>
                <a:gridCol w="2548380">
                  <a:extLst>
                    <a:ext uri="{9D8B030D-6E8A-4147-A177-3AD203B41FA5}">
                      <a16:colId xmlns:a16="http://schemas.microsoft.com/office/drawing/2014/main" val="631674646"/>
                    </a:ext>
                  </a:extLst>
                </a:gridCol>
                <a:gridCol w="2548380">
                  <a:extLst>
                    <a:ext uri="{9D8B030D-6E8A-4147-A177-3AD203B41FA5}">
                      <a16:colId xmlns:a16="http://schemas.microsoft.com/office/drawing/2014/main" val="2156060827"/>
                    </a:ext>
                  </a:extLst>
                </a:gridCol>
              </a:tblGrid>
              <a:tr h="553488">
                <a:tc>
                  <a:txBody>
                    <a:bodyPr/>
                    <a:lstStyle/>
                    <a:p>
                      <a:r>
                        <a:rPr lang="cs-CZ" dirty="0"/>
                        <a:t>Akademický rok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přihlášek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přijatých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Počet zapsaných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984633193"/>
                  </a:ext>
                </a:extLst>
              </a:tr>
              <a:tr h="553488">
                <a:tc>
                  <a:txBody>
                    <a:bodyPr/>
                    <a:lstStyle/>
                    <a:p>
                      <a:pPr algn="l"/>
                      <a:r>
                        <a:rPr lang="cs-CZ" sz="2000" b="0" dirty="0"/>
                        <a:t>2022/2023 (neuzavřeny zápisy)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919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181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63 + 20-30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16535573"/>
                  </a:ext>
                </a:extLst>
              </a:tr>
              <a:tr h="553488">
                <a:tc>
                  <a:txBody>
                    <a:bodyPr/>
                    <a:lstStyle/>
                    <a:p>
                      <a:pPr algn="l"/>
                      <a:r>
                        <a:rPr lang="cs-CZ" sz="2000" b="0" dirty="0"/>
                        <a:t>2021/2022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698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104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56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66927736"/>
                  </a:ext>
                </a:extLst>
              </a:tr>
              <a:tr h="553488">
                <a:tc>
                  <a:txBody>
                    <a:bodyPr/>
                    <a:lstStyle/>
                    <a:p>
                      <a:pPr algn="l"/>
                      <a:r>
                        <a:rPr lang="cs-CZ" sz="2000" b="0" dirty="0"/>
                        <a:t>2020/2021 plné posuzování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601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110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74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94982274"/>
                  </a:ext>
                </a:extLst>
              </a:tr>
              <a:tr h="553488">
                <a:tc>
                  <a:txBody>
                    <a:bodyPr/>
                    <a:lstStyle/>
                    <a:p>
                      <a:pPr algn="l"/>
                      <a:r>
                        <a:rPr lang="cs-CZ" sz="2000" b="0" dirty="0"/>
                        <a:t>2019/2020 náběh posuzování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998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112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54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0995153"/>
                  </a:ext>
                </a:extLst>
              </a:tr>
              <a:tr h="553488">
                <a:tc>
                  <a:txBody>
                    <a:bodyPr/>
                    <a:lstStyle/>
                    <a:p>
                      <a:pPr algn="l"/>
                      <a:r>
                        <a:rPr lang="cs-CZ" sz="2000" b="0" dirty="0"/>
                        <a:t>2018/2019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635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83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79460715"/>
                  </a:ext>
                </a:extLst>
              </a:tr>
              <a:tr h="553488">
                <a:tc>
                  <a:txBody>
                    <a:bodyPr/>
                    <a:lstStyle/>
                    <a:p>
                      <a:pPr algn="l"/>
                      <a:r>
                        <a:rPr lang="cs-CZ" sz="2000" b="0" dirty="0"/>
                        <a:t>2017/2018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450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49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2000" b="0" dirty="0"/>
                        <a:t>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16562903"/>
                  </a:ext>
                </a:extLst>
              </a:tr>
            </a:tbl>
          </a:graphicData>
        </a:graphic>
      </p:graphicFrame>
      <p:pic>
        <p:nvPicPr>
          <p:cNvPr id="5" name="Obrázek 4">
            <a:extLst>
              <a:ext uri="{FF2B5EF4-FFF2-40B4-BE49-F238E27FC236}">
                <a16:creationId xmlns:a16="http://schemas.microsoft.com/office/drawing/2014/main" id="{00A4B20F-4CAB-4AB2-8A34-F691A6B1698C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127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962346" y="932218"/>
            <a:ext cx="10339316" cy="4351339"/>
          </a:xfrm>
        </p:spPr>
        <p:txBody>
          <a:bodyPr/>
          <a:lstStyle/>
          <a:p>
            <a:r>
              <a:rPr lang="cs-CZ" sz="2000" dirty="0"/>
              <a:t>Letos podáno už 919 přihlášek (</a:t>
            </a:r>
            <a:r>
              <a:rPr lang="cs-CZ" sz="2000" b="1" dirty="0"/>
              <a:t>přijato 181</a:t>
            </a:r>
            <a:r>
              <a:rPr lang="cs-CZ" sz="2000" dirty="0"/>
              <a:t>, zapsáno 63 plus 20-30 ); loni 698 (přijato 104, zapsáno 58)</a:t>
            </a:r>
          </a:p>
        </p:txBody>
      </p:sp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63069210"/>
              </p:ext>
            </p:extLst>
          </p:nvPr>
        </p:nvGraphicFramePr>
        <p:xfrm>
          <a:off x="962345" y="1412776"/>
          <a:ext cx="10098507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1991544" y="6525344"/>
            <a:ext cx="8280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Majoritní národnosti: Ghana 187, Nigérie 233, Pákistán 116, Indie 75, Bangladéš 47, Vietnam 31 </a:t>
            </a:r>
          </a:p>
        </p:txBody>
      </p:sp>
      <p:sp>
        <p:nvSpPr>
          <p:cNvPr id="8" name="Nadpis 7"/>
          <p:cNvSpPr txBox="1">
            <a:spLocks/>
          </p:cNvSpPr>
          <p:nvPr/>
        </p:nvSpPr>
        <p:spPr>
          <a:xfrm>
            <a:off x="1014487" y="69744"/>
            <a:ext cx="10339316" cy="862474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>
            <a:lvl1pPr algn="l" defTabSz="91254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E6501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Zahraniční uchazeči počty přihlášek za SP v AJ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090147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Graf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4998027"/>
              </p:ext>
            </p:extLst>
          </p:nvPr>
        </p:nvGraphicFramePr>
        <p:xfrm>
          <a:off x="910205" y="932218"/>
          <a:ext cx="10098507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2043685" y="6277694"/>
            <a:ext cx="82809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Majoritní národnosti: Ghana 10, Nigérie 6, Pákistán 3, Indie 6, Bangladéš 3, Egypt 4, Ukrajina 3, Vietnam 13 </a:t>
            </a:r>
          </a:p>
        </p:txBody>
      </p:sp>
      <p:sp>
        <p:nvSpPr>
          <p:cNvPr id="8" name="Nadpis 7"/>
          <p:cNvSpPr txBox="1">
            <a:spLocks/>
          </p:cNvSpPr>
          <p:nvPr/>
        </p:nvSpPr>
        <p:spPr>
          <a:xfrm>
            <a:off x="1014487" y="69744"/>
            <a:ext cx="10339316" cy="862474"/>
          </a:xfrm>
          <a:prstGeom prst="rect">
            <a:avLst/>
          </a:prstGeom>
        </p:spPr>
        <p:txBody>
          <a:bodyPr vert="horz" lIns="91276" tIns="45718" rIns="91276" bIns="45718" rtlCol="0" anchor="ctr">
            <a:normAutofit/>
          </a:bodyPr>
          <a:lstStyle>
            <a:lvl1pPr algn="l" defTabSz="912541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b="1" kern="1200">
                <a:solidFill>
                  <a:srgbClr val="E65014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dirty="0"/>
              <a:t>Zahraniční uchazeči počty zapsaných studentů</a:t>
            </a:r>
          </a:p>
        </p:txBody>
      </p:sp>
      <p:pic>
        <p:nvPicPr>
          <p:cNvPr id="9" name="Obrázek 8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9553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260648"/>
            <a:ext cx="12192004" cy="864096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533"/>
          </a:p>
        </p:txBody>
      </p:sp>
      <p:sp>
        <p:nvSpPr>
          <p:cNvPr id="3" name="TextovéPole 2"/>
          <p:cNvSpPr txBox="1"/>
          <p:nvPr/>
        </p:nvSpPr>
        <p:spPr>
          <a:xfrm>
            <a:off x="1199456" y="452670"/>
            <a:ext cx="10113666" cy="913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67" dirty="0">
                <a:solidFill>
                  <a:schemeClr val="bg1"/>
                </a:solidFill>
                <a:latin typeface="Arial Narrow" panose="020B0606020202030204" pitchFamily="34" charset="0"/>
              </a:rPr>
              <a:t>Režim Student 2022 </a:t>
            </a:r>
            <a:r>
              <a:rPr lang="cs-CZ" sz="2533" dirty="0"/>
              <a:t>Celkové počty nominovaných a schválených z jednotlivých VŠ</a:t>
            </a:r>
          </a:p>
          <a:p>
            <a:endParaRPr lang="cs-CZ" sz="2667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03" y="357543"/>
            <a:ext cx="675843" cy="675844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4367808" y="5541235"/>
            <a:ext cx="7824192" cy="1538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400" dirty="0">
                <a:latin typeface="Arial Narrow" panose="020B0606020202030204" pitchFamily="34" charset="0"/>
              </a:rPr>
              <a:t>  </a:t>
            </a:r>
            <a:endParaRPr lang="cs-CZ" sz="2667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9832753"/>
              </p:ext>
            </p:extLst>
          </p:nvPr>
        </p:nvGraphicFramePr>
        <p:xfrm>
          <a:off x="143339" y="1221640"/>
          <a:ext cx="11905323" cy="56363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252675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3" y="260648"/>
            <a:ext cx="12192004" cy="864096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533"/>
          </a:p>
        </p:txBody>
      </p:sp>
      <p:sp>
        <p:nvSpPr>
          <p:cNvPr id="3" name="TextovéPole 2"/>
          <p:cNvSpPr txBox="1"/>
          <p:nvPr/>
        </p:nvSpPr>
        <p:spPr>
          <a:xfrm>
            <a:off x="1199456" y="452670"/>
            <a:ext cx="10113666" cy="9131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67" dirty="0">
                <a:solidFill>
                  <a:schemeClr val="bg1"/>
                </a:solidFill>
                <a:latin typeface="Arial Narrow" panose="020B0606020202030204" pitchFamily="34" charset="0"/>
              </a:rPr>
              <a:t>Režim Student 2022 </a:t>
            </a:r>
            <a:r>
              <a:rPr lang="cs-CZ" sz="2533" dirty="0"/>
              <a:t>Celkové počty nominovaných a schválených z jednotlivých VŠ</a:t>
            </a:r>
          </a:p>
          <a:p>
            <a:endParaRPr lang="cs-CZ" sz="2667" dirty="0">
              <a:solidFill>
                <a:schemeClr val="bg1"/>
              </a:solidFill>
              <a:latin typeface="Arial Narrow" panose="020B0606020202030204" pitchFamily="34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03" y="357543"/>
            <a:ext cx="675843" cy="675844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4367808" y="5541235"/>
            <a:ext cx="7824192" cy="1538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400" dirty="0">
                <a:latin typeface="Arial Narrow" panose="020B0606020202030204" pitchFamily="34" charset="0"/>
              </a:rPr>
              <a:t>  </a:t>
            </a:r>
            <a:endParaRPr lang="cs-CZ" sz="2667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38556180"/>
              </p:ext>
            </p:extLst>
          </p:nvPr>
        </p:nvGraphicFramePr>
        <p:xfrm>
          <a:off x="143339" y="1221640"/>
          <a:ext cx="11905323" cy="5636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5766365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-4" y="260648"/>
            <a:ext cx="12192003" cy="864096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533"/>
          </a:p>
        </p:txBody>
      </p:sp>
      <p:sp>
        <p:nvSpPr>
          <p:cNvPr id="3" name="TextovéPole 2"/>
          <p:cNvSpPr txBox="1"/>
          <p:nvPr/>
        </p:nvSpPr>
        <p:spPr>
          <a:xfrm>
            <a:off x="1103446" y="431086"/>
            <a:ext cx="79063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667" dirty="0">
                <a:solidFill>
                  <a:schemeClr val="bg1"/>
                </a:solidFill>
                <a:latin typeface="Arial Narrow" panose="020B0606020202030204" pitchFamily="34" charset="0"/>
              </a:rPr>
              <a:t>Režim Student 2022  </a:t>
            </a:r>
            <a:r>
              <a:rPr lang="cs-CZ" sz="2800" dirty="0"/>
              <a:t>Poměr nominováni/schváleni za UTB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03" y="357543"/>
            <a:ext cx="675843" cy="675844"/>
          </a:xfrm>
          <a:prstGeom prst="rect">
            <a:avLst/>
          </a:prstGeom>
        </p:spPr>
      </p:pic>
      <p:sp>
        <p:nvSpPr>
          <p:cNvPr id="8" name="TextovéPole 7"/>
          <p:cNvSpPr txBox="1">
            <a:spLocks/>
          </p:cNvSpPr>
          <p:nvPr/>
        </p:nvSpPr>
        <p:spPr>
          <a:xfrm>
            <a:off x="4367808" y="5541235"/>
            <a:ext cx="7824192" cy="153888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cs-CZ" sz="400" dirty="0">
                <a:latin typeface="Arial Narrow" panose="020B0606020202030204" pitchFamily="34" charset="0"/>
              </a:rPr>
              <a:t>  </a:t>
            </a:r>
            <a:endParaRPr lang="cs-CZ" sz="2667" dirty="0">
              <a:latin typeface="Arial Narrow" panose="020B0606020202030204" pitchFamily="34" charset="0"/>
            </a:endParaRPr>
          </a:p>
        </p:txBody>
      </p:sp>
      <p:graphicFrame>
        <p:nvGraphicFramePr>
          <p:cNvPr id="11" name="Zástupný symbol pro obsah 10">
            <a:extLst>
              <a:ext uri="{FF2B5EF4-FFF2-40B4-BE49-F238E27FC236}">
                <a16:creationId xmlns:a16="http://schemas.microsoft.com/office/drawing/2014/main" id="{C4C276E3-09C0-4D27-BB30-5927586A38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2069670"/>
              </p:ext>
            </p:extLst>
          </p:nvPr>
        </p:nvGraphicFramePr>
        <p:xfrm>
          <a:off x="233265" y="1162877"/>
          <a:ext cx="11737911" cy="55831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335322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BE72EB9-32D3-44FE-AB02-ED53102E8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6342" y="-28883"/>
            <a:ext cx="10339316" cy="1325563"/>
          </a:xfrm>
        </p:spPr>
        <p:txBody>
          <a:bodyPr>
            <a:normAutofit/>
          </a:bodyPr>
          <a:lstStyle/>
          <a:p>
            <a:r>
              <a:rPr lang="cs-CZ" sz="3200" dirty="0"/>
              <a:t>Statistika MŠMT 2021 – Bc + 5-Mgr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8B49C998-5CB0-4007-892F-75DE94FFC4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0194" y="1385741"/>
            <a:ext cx="11123629" cy="495849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cs-CZ" sz="2400" dirty="0"/>
              <a:t>V roce 2021 podalo 6 000 uchazečů ze ZL-kraje 13 013 přihlášek na VŠ v ČR.</a:t>
            </a:r>
          </a:p>
          <a:p>
            <a:pPr>
              <a:lnSpc>
                <a:spcPct val="120000"/>
              </a:lnSpc>
            </a:pPr>
            <a:r>
              <a:rPr lang="cs-CZ" sz="2400" dirty="0"/>
              <a:t>Z nich se zapsalo 4 607 uchazečů </a:t>
            </a:r>
            <a:r>
              <a:rPr lang="cs-CZ" sz="2000" dirty="0"/>
              <a:t>(2600 ukončilo ve stejném roce SŠ, 1500 už bylo studenty VŠ)</a:t>
            </a:r>
            <a:r>
              <a:rPr lang="cs-CZ" sz="2400" dirty="0"/>
              <a:t>.</a:t>
            </a:r>
          </a:p>
          <a:p>
            <a:pPr>
              <a:lnSpc>
                <a:spcPct val="120000"/>
              </a:lnSpc>
            </a:pPr>
            <a:r>
              <a:rPr lang="cs-CZ" sz="2400" dirty="0"/>
              <a:t>Na UTB podáno v r. 2021 celkem 3 160 přihlášek od 2 440 uchazečů (letos podáno 3 364 přihlášek ze ZL-k)</a:t>
            </a:r>
          </a:p>
          <a:p>
            <a:pPr>
              <a:lnSpc>
                <a:spcPct val="120000"/>
              </a:lnSpc>
            </a:pPr>
            <a:r>
              <a:rPr lang="cs-CZ" sz="2400" dirty="0"/>
              <a:t>Zápisů na UTB uskutečněno 1 542, z toho 760 byli čerství absolventi SŠ a 530 studenti VŠ (letos 1300 zapsaných do 1. roč.)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2400" dirty="0"/>
              <a:t>		</a:t>
            </a:r>
            <a:r>
              <a:rPr lang="cs-CZ" sz="2400" b="1" dirty="0"/>
              <a:t>Kam se zapsali ostatní uchazeči o studium na VŠ ze Zlínského kraje?</a:t>
            </a:r>
          </a:p>
          <a:p>
            <a:r>
              <a:rPr lang="cs-CZ" sz="2400" dirty="0"/>
              <a:t>MUNI, UPOL – každá 700</a:t>
            </a:r>
          </a:p>
          <a:p>
            <a:r>
              <a:rPr lang="cs-CZ" sz="2400" dirty="0"/>
              <a:t>VUT – 400</a:t>
            </a:r>
          </a:p>
          <a:p>
            <a:r>
              <a:rPr lang="cs-CZ" sz="2400" dirty="0"/>
              <a:t>MENDELU - 220</a:t>
            </a:r>
          </a:p>
          <a:p>
            <a:r>
              <a:rPr lang="cs-CZ" sz="2400" dirty="0"/>
              <a:t>UK, VŠB – každá 200</a:t>
            </a:r>
          </a:p>
          <a:p>
            <a:r>
              <a:rPr lang="cs-CZ" sz="2400" dirty="0"/>
              <a:t>OU – 150</a:t>
            </a:r>
          </a:p>
          <a:p>
            <a:r>
              <a:rPr lang="cs-CZ" sz="2400" dirty="0"/>
              <a:t>SLU - 80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id="{AF93514C-7C93-4001-A28E-F46B9B6BC23F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44" y="327898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931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88145" y="-7170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69744"/>
            <a:ext cx="10339316" cy="862474"/>
          </a:xfrm>
        </p:spPr>
        <p:txBody>
          <a:bodyPr>
            <a:normAutofit/>
          </a:bodyPr>
          <a:lstStyle/>
          <a:p>
            <a:r>
              <a:rPr lang="cs-CZ" sz="3200" dirty="0"/>
              <a:t>Studijní neúspěšnost a absolventi v AR 2021/2022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507243" y="1001227"/>
            <a:ext cx="10211033" cy="50629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zapsáno 3 751 studentů do Bc a 5 </a:t>
            </a:r>
            <a:r>
              <a:rPr lang="cs-CZ" b="1" dirty="0" err="1"/>
              <a:t>Mgr</a:t>
            </a:r>
            <a:r>
              <a:rPr lang="cs-CZ" b="1" dirty="0"/>
              <a:t> studia</a:t>
            </a:r>
          </a:p>
          <a:p>
            <a:r>
              <a:rPr lang="cs-CZ" dirty="0"/>
              <a:t>neúspěšné ukončení studia českých studentů v prvním ročníku – 1524 (2000 ve všech ročnících)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nesplnění podmínek pro zápis do studia dle § 95b zákona č. 495/2020 Sb. - 65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nesplní-li student požadavky vyplývající ze studijního programu podle SZŘ - 829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přestupem na jiný studijní program nebo jinou vysokou školu/fakultu - 48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zanechání studia – 582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u="sng" dirty="0"/>
              <a:t>úspěšných absolventů – 1040 </a:t>
            </a:r>
            <a:r>
              <a:rPr lang="cs-CZ" sz="1400" u="sng" dirty="0"/>
              <a:t>(z toho 1/4 kombi)</a:t>
            </a:r>
            <a:r>
              <a:rPr lang="cs-CZ" u="sng" dirty="0"/>
              <a:t> </a:t>
            </a:r>
          </a:p>
          <a:p>
            <a:endParaRPr lang="cs-CZ" dirty="0"/>
          </a:p>
          <a:p>
            <a:endParaRPr lang="cs-CZ" dirty="0"/>
          </a:p>
          <a:p>
            <a:r>
              <a:rPr lang="cs-CZ" b="1" dirty="0"/>
              <a:t>zapsáno 1527 do navazující </a:t>
            </a:r>
            <a:r>
              <a:rPr lang="cs-CZ" b="1" dirty="0" err="1"/>
              <a:t>Mgr</a:t>
            </a:r>
            <a:r>
              <a:rPr lang="cs-CZ" b="1" dirty="0"/>
              <a:t> studia</a:t>
            </a:r>
          </a:p>
          <a:p>
            <a:r>
              <a:rPr lang="cs-CZ" dirty="0"/>
              <a:t>neúspěšné ukončení studia českých studentů v prvním ročníku – 540 (690 ve všech ročnících)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nesplnění podmínek pro zápis do studia dle § 95b zákona č. 495/2020 Sb. - 32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nesplní-li student požadavky vyplývající ze studijního programu podle SZŘ - 199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přestupem na jiný studijní program nebo jinou vysokou školu/fakultu - 35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/>
              <a:t>zanechání studia – 274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u="sng" dirty="0"/>
              <a:t>úspěšných absolventů – 744 </a:t>
            </a:r>
            <a:r>
              <a:rPr lang="cs-CZ" sz="1400" u="sng" dirty="0"/>
              <a:t>(z toho polovina kombi)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468624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Počty zaplacených přihlášek na rok 2022/2023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374651"/>
              </p:ext>
            </p:extLst>
          </p:nvPr>
        </p:nvGraphicFramePr>
        <p:xfrm>
          <a:off x="1526105" y="1690688"/>
          <a:ext cx="8713788" cy="33629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178447">
                  <a:extLst>
                    <a:ext uri="{9D8B030D-6E8A-4147-A177-3AD203B41FA5}">
                      <a16:colId xmlns:a16="http://schemas.microsoft.com/office/drawing/2014/main" val="4007640189"/>
                    </a:ext>
                  </a:extLst>
                </a:gridCol>
                <a:gridCol w="2178447">
                  <a:extLst>
                    <a:ext uri="{9D8B030D-6E8A-4147-A177-3AD203B41FA5}">
                      <a16:colId xmlns:a16="http://schemas.microsoft.com/office/drawing/2014/main" val="4122465058"/>
                    </a:ext>
                  </a:extLst>
                </a:gridCol>
                <a:gridCol w="2178447">
                  <a:extLst>
                    <a:ext uri="{9D8B030D-6E8A-4147-A177-3AD203B41FA5}">
                      <a16:colId xmlns:a16="http://schemas.microsoft.com/office/drawing/2014/main" val="396700172"/>
                    </a:ext>
                  </a:extLst>
                </a:gridCol>
                <a:gridCol w="2178447">
                  <a:extLst>
                    <a:ext uri="{9D8B030D-6E8A-4147-A177-3AD203B41FA5}">
                      <a16:colId xmlns:a16="http://schemas.microsoft.com/office/drawing/2014/main" val="27196764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cs-CZ" sz="2000" dirty="0"/>
                        <a:t>Fakulta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Bc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 err="1"/>
                        <a:t>Mgr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sz="2000" dirty="0"/>
                        <a:t>Ph.D. (vč. bez </a:t>
                      </a:r>
                      <a:r>
                        <a:rPr lang="cs-CZ" sz="2000" dirty="0" err="1"/>
                        <a:t>popl</a:t>
                      </a:r>
                      <a:r>
                        <a:rPr lang="cs-CZ" sz="2000" dirty="0"/>
                        <a:t>.)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16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FAI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1 215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effectLst/>
                        </a:rPr>
                        <a:t>243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effectLst/>
                        </a:rPr>
                        <a:t>26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3177493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cs-CZ">
                          <a:effectLst/>
                        </a:rPr>
                        <a:t>FAM</a:t>
                      </a:r>
                      <a:endParaRPr lang="cs-CZ" b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1 862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771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effectLst/>
                        </a:rPr>
                        <a:t>80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1246861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cs-CZ">
                          <a:effectLst/>
                        </a:rPr>
                        <a:t>FHS</a:t>
                      </a:r>
                      <a:endParaRPr lang="cs-CZ" b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1 968 + 336 (5-Mgr)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232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effectLst/>
                        </a:rPr>
                        <a:t>3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223485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cs-CZ">
                          <a:effectLst/>
                        </a:rPr>
                        <a:t>FLK</a:t>
                      </a:r>
                      <a:endParaRPr lang="cs-CZ" b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953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effectLst/>
                        </a:rPr>
                        <a:t>294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2254133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cs-CZ">
                          <a:effectLst/>
                        </a:rPr>
                        <a:t>FMK</a:t>
                      </a:r>
                      <a:endParaRPr lang="cs-CZ" b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1 395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effectLst/>
                        </a:rPr>
                        <a:t>361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11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4237768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FT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1 379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effectLst/>
                        </a:rPr>
                        <a:t>246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32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1929938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CPS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effectLst/>
                        </a:rPr>
                        <a:t>-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0" dirty="0">
                          <a:effectLst/>
                        </a:rPr>
                        <a:t>-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dirty="0">
                          <a:effectLst/>
                        </a:rPr>
                        <a:t>10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198567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/>
                      <a:r>
                        <a:rPr lang="cs-CZ" b="1" dirty="0">
                          <a:effectLst/>
                        </a:rPr>
                        <a:t>CELKEM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1" dirty="0">
                          <a:effectLst/>
                        </a:rPr>
                        <a:t>9 108 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1" dirty="0">
                          <a:effectLst/>
                        </a:rPr>
                        <a:t>2 147 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b="1" dirty="0">
                          <a:effectLst/>
                        </a:rPr>
                        <a:t>162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1233872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84141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4" name="Rectangle 2"/>
          <p:cNvSpPr>
            <a:spLocks noGrp="1" noChangeArrowheads="1"/>
          </p:cNvSpPr>
          <p:nvPr>
            <p:ph type="title"/>
          </p:nvPr>
        </p:nvSpPr>
        <p:spPr>
          <a:xfrm>
            <a:off x="893923" y="174355"/>
            <a:ext cx="10339316" cy="485264"/>
          </a:xfrm>
        </p:spPr>
        <p:txBody>
          <a:bodyPr/>
          <a:lstStyle/>
          <a:p>
            <a:pPr eaLnBrk="1" hangingPunct="1">
              <a:defRPr/>
            </a:pPr>
            <a:r>
              <a:rPr lang="cs-CZ" sz="2400" dirty="0"/>
              <a:t>Počet zapsaných studentů v AR 2022/2023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1703513" y="908721"/>
            <a:ext cx="8720137" cy="47148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lvl="1" defTabSz="449263">
              <a:lnSpc>
                <a:spcPct val="90000"/>
              </a:lnSpc>
              <a:spcBef>
                <a:spcPct val="20000"/>
              </a:spcBef>
              <a:buClr>
                <a:srgbClr val="FF6600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  <a:defRPr/>
            </a:pPr>
            <a:endParaRPr lang="cs-CZ" sz="2000" dirty="0"/>
          </a:p>
        </p:txBody>
      </p:sp>
      <p:graphicFrame>
        <p:nvGraphicFramePr>
          <p:cNvPr id="10" name="Graf 9"/>
          <p:cNvGraphicFramePr/>
          <p:nvPr>
            <p:extLst/>
          </p:nvPr>
        </p:nvGraphicFramePr>
        <p:xfrm>
          <a:off x="1362630" y="1727365"/>
          <a:ext cx="3275856" cy="37444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TextovéPole 6"/>
          <p:cNvSpPr txBox="1"/>
          <p:nvPr/>
        </p:nvSpPr>
        <p:spPr>
          <a:xfrm>
            <a:off x="7104609" y="6578386"/>
            <a:ext cx="394851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1100" dirty="0">
                <a:solidFill>
                  <a:srgbClr val="46505A"/>
                </a:solidFill>
              </a:rPr>
              <a:t>Pozn.: data za rok 2022 platná ke dni 3. října 2022, přihlášky mimo AJ SP</a:t>
            </a:r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/>
          </p:nvPr>
        </p:nvGraphicFramePr>
        <p:xfrm>
          <a:off x="6369773" y="2513734"/>
          <a:ext cx="4575712" cy="37982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025909">
                  <a:extLst>
                    <a:ext uri="{9D8B030D-6E8A-4147-A177-3AD203B41FA5}">
                      <a16:colId xmlns:a16="http://schemas.microsoft.com/office/drawing/2014/main" val="3637290292"/>
                    </a:ext>
                  </a:extLst>
                </a:gridCol>
                <a:gridCol w="804378">
                  <a:extLst>
                    <a:ext uri="{9D8B030D-6E8A-4147-A177-3AD203B41FA5}">
                      <a16:colId xmlns:a16="http://schemas.microsoft.com/office/drawing/2014/main" val="3011138196"/>
                    </a:ext>
                  </a:extLst>
                </a:gridCol>
                <a:gridCol w="969497">
                  <a:extLst>
                    <a:ext uri="{9D8B030D-6E8A-4147-A177-3AD203B41FA5}">
                      <a16:colId xmlns:a16="http://schemas.microsoft.com/office/drawing/2014/main" val="1726645358"/>
                    </a:ext>
                  </a:extLst>
                </a:gridCol>
                <a:gridCol w="860786">
                  <a:extLst>
                    <a:ext uri="{9D8B030D-6E8A-4147-A177-3AD203B41FA5}">
                      <a16:colId xmlns:a16="http://schemas.microsoft.com/office/drawing/2014/main" val="4079535907"/>
                    </a:ext>
                  </a:extLst>
                </a:gridCol>
                <a:gridCol w="915142">
                  <a:extLst>
                    <a:ext uri="{9D8B030D-6E8A-4147-A177-3AD203B41FA5}">
                      <a16:colId xmlns:a16="http://schemas.microsoft.com/office/drawing/2014/main" val="1230121594"/>
                    </a:ext>
                  </a:extLst>
                </a:gridCol>
              </a:tblGrid>
              <a:tr h="422028">
                <a:tc>
                  <a:txBody>
                    <a:bodyPr/>
                    <a:lstStyle/>
                    <a:p>
                      <a:r>
                        <a:rPr lang="cs-CZ" dirty="0"/>
                        <a:t>součást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Bc.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Mgr.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Ph.D.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celkem</a:t>
                      </a:r>
                      <a:endParaRPr lang="cs-CZ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73570458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/>
                        <a:t>FAI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712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1579394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 err="1"/>
                        <a:t>FaME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600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1 088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1585798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/>
                        <a:t>FHS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56+140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776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71649507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/>
                        <a:t>FLKŘ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483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694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39886595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/>
                        <a:t>FMK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232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171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410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1393895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/>
                        <a:t>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742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194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952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35613668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dirty="0"/>
                        <a:t>UNI-CPS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/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342194"/>
                  </a:ext>
                </a:extLst>
              </a:tr>
              <a:tr h="422028">
                <a:tc>
                  <a:txBody>
                    <a:bodyPr/>
                    <a:lstStyle/>
                    <a:p>
                      <a:r>
                        <a:rPr lang="cs-CZ" b="1" dirty="0"/>
                        <a:t>Celkem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3 119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1 447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dirty="0"/>
                        <a:t>76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b="1" baseline="0" dirty="0"/>
                        <a:t>4 642</a:t>
                      </a:r>
                      <a:endParaRPr lang="cs-CZ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7371773"/>
                  </a:ext>
                </a:extLst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>
            <p:extLst/>
          </p:nvPr>
        </p:nvGraphicFramePr>
        <p:xfrm>
          <a:off x="308225" y="746121"/>
          <a:ext cx="11589250" cy="1067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9247">
                  <a:extLst>
                    <a:ext uri="{9D8B030D-6E8A-4147-A177-3AD203B41FA5}">
                      <a16:colId xmlns:a16="http://schemas.microsoft.com/office/drawing/2014/main" val="2537925744"/>
                    </a:ext>
                  </a:extLst>
                </a:gridCol>
                <a:gridCol w="1149247">
                  <a:extLst>
                    <a:ext uri="{9D8B030D-6E8A-4147-A177-3AD203B41FA5}">
                      <a16:colId xmlns:a16="http://schemas.microsoft.com/office/drawing/2014/main" val="764574252"/>
                    </a:ext>
                  </a:extLst>
                </a:gridCol>
                <a:gridCol w="1149247">
                  <a:extLst>
                    <a:ext uri="{9D8B030D-6E8A-4147-A177-3AD203B41FA5}">
                      <a16:colId xmlns:a16="http://schemas.microsoft.com/office/drawing/2014/main" val="3764837015"/>
                    </a:ext>
                  </a:extLst>
                </a:gridCol>
                <a:gridCol w="1149247">
                  <a:extLst>
                    <a:ext uri="{9D8B030D-6E8A-4147-A177-3AD203B41FA5}">
                      <a16:colId xmlns:a16="http://schemas.microsoft.com/office/drawing/2014/main" val="2803792395"/>
                    </a:ext>
                  </a:extLst>
                </a:gridCol>
                <a:gridCol w="1149247">
                  <a:extLst>
                    <a:ext uri="{9D8B030D-6E8A-4147-A177-3AD203B41FA5}">
                      <a16:colId xmlns:a16="http://schemas.microsoft.com/office/drawing/2014/main" val="4048327811"/>
                    </a:ext>
                  </a:extLst>
                </a:gridCol>
                <a:gridCol w="1168603">
                  <a:extLst>
                    <a:ext uri="{9D8B030D-6E8A-4147-A177-3AD203B41FA5}">
                      <a16:colId xmlns:a16="http://schemas.microsoft.com/office/drawing/2014/main" val="1292565380"/>
                    </a:ext>
                  </a:extLst>
                </a:gridCol>
                <a:gridCol w="1168603">
                  <a:extLst>
                    <a:ext uri="{9D8B030D-6E8A-4147-A177-3AD203B41FA5}">
                      <a16:colId xmlns:a16="http://schemas.microsoft.com/office/drawing/2014/main" val="2644232474"/>
                    </a:ext>
                  </a:extLst>
                </a:gridCol>
                <a:gridCol w="1168603">
                  <a:extLst>
                    <a:ext uri="{9D8B030D-6E8A-4147-A177-3AD203B41FA5}">
                      <a16:colId xmlns:a16="http://schemas.microsoft.com/office/drawing/2014/main" val="559688768"/>
                    </a:ext>
                  </a:extLst>
                </a:gridCol>
                <a:gridCol w="1168603">
                  <a:extLst>
                    <a:ext uri="{9D8B030D-6E8A-4147-A177-3AD203B41FA5}">
                      <a16:colId xmlns:a16="http://schemas.microsoft.com/office/drawing/2014/main" val="4240098255"/>
                    </a:ext>
                  </a:extLst>
                </a:gridCol>
                <a:gridCol w="1168603">
                  <a:extLst>
                    <a:ext uri="{9D8B030D-6E8A-4147-A177-3AD203B41FA5}">
                      <a16:colId xmlns:a16="http://schemas.microsoft.com/office/drawing/2014/main" val="1831590370"/>
                    </a:ext>
                  </a:extLst>
                </a:gridCol>
              </a:tblGrid>
              <a:tr h="690862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2022/2023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2022/2023</a:t>
                      </a:r>
                      <a:endParaRPr lang="cs-CZ" sz="18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2021/2022</a:t>
                      </a:r>
                      <a:endParaRPr lang="cs-CZ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2021/2022</a:t>
                      </a:r>
                      <a:endParaRPr lang="cs-CZ" sz="1800" b="1" dirty="0">
                        <a:solidFill>
                          <a:schemeClr val="accent2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2020/2021</a:t>
                      </a:r>
                      <a:endParaRPr lang="cs-CZ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2020/2021</a:t>
                      </a:r>
                      <a:endParaRPr lang="cs-CZ" sz="1800" b="1" dirty="0">
                        <a:solidFill>
                          <a:schemeClr val="accent2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2019/2020</a:t>
                      </a:r>
                      <a:endParaRPr lang="cs-CZ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2019/2020</a:t>
                      </a:r>
                      <a:endParaRPr lang="cs-CZ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Přihlášky 2018/2019</a:t>
                      </a:r>
                      <a:endParaRPr lang="cs-CZ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Zapsaní 2018/2019</a:t>
                      </a:r>
                      <a:endParaRPr lang="cs-CZ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3592876"/>
                  </a:ext>
                </a:extLst>
              </a:tr>
              <a:tr h="37676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11 417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4 642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11 322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2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5 395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10 847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5 401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10 871</a:t>
                      </a:r>
                      <a:endParaRPr lang="cs-CZ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rgbClr val="1F497D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4 895</a:t>
                      </a:r>
                      <a:endParaRPr lang="cs-CZ" sz="1800" b="1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7 302</a:t>
                      </a:r>
                      <a:endParaRPr lang="cs-CZ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cs-CZ" sz="1600" b="1" dirty="0">
                          <a:solidFill>
                            <a:schemeClr val="accent6">
                              <a:lumMod val="75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4 280</a:t>
                      </a:r>
                      <a:endParaRPr lang="cs-CZ" sz="1800" b="1" dirty="0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773653"/>
                  </a:ext>
                </a:extLst>
              </a:tr>
            </a:tbl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6221006" y="1948875"/>
            <a:ext cx="50122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800" b="1" dirty="0"/>
              <a:t>Meziroční pokles počtu zapsaných studentů je 14 %</a:t>
            </a:r>
          </a:p>
        </p:txBody>
      </p:sp>
      <p:sp>
        <p:nvSpPr>
          <p:cNvPr id="2" name="TextovéPole 1"/>
          <p:cNvSpPr txBox="1"/>
          <p:nvPr/>
        </p:nvSpPr>
        <p:spPr>
          <a:xfrm>
            <a:off x="1138874" y="5270336"/>
            <a:ext cx="427295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600" dirty="0"/>
              <a:t>aktuálně studuje 10 006 studentů </a:t>
            </a:r>
            <a:br>
              <a:rPr lang="cs-CZ" sz="1600" dirty="0"/>
            </a:br>
            <a:r>
              <a:rPr lang="cs-CZ" sz="1600" dirty="0"/>
              <a:t>	v 1. ročnících je 4 500 studujících</a:t>
            </a:r>
          </a:p>
          <a:p>
            <a:r>
              <a:rPr lang="cs-CZ" sz="1600" dirty="0"/>
              <a:t>	z toho 250 Slováků (stejně loni)</a:t>
            </a:r>
          </a:p>
          <a:p>
            <a:r>
              <a:rPr lang="cs-CZ" sz="1600" dirty="0"/>
              <a:t>	z toho 198 cizinců</a:t>
            </a:r>
          </a:p>
          <a:p>
            <a:r>
              <a:rPr lang="cs-CZ" sz="1600" dirty="0"/>
              <a:t>na mobilitě 127 studentů ze zahraničí</a:t>
            </a:r>
          </a:p>
          <a:p>
            <a:endParaRPr lang="cs-CZ" sz="1600" dirty="0"/>
          </a:p>
        </p:txBody>
      </p:sp>
      <p:pic>
        <p:nvPicPr>
          <p:cNvPr id="12" name="Obrázek 11">
            <a:extLst>
              <a:ext uri="{FF2B5EF4-FFF2-40B4-BE49-F238E27FC236}">
                <a16:creationId xmlns:a16="http://schemas.microsoft.com/office/drawing/2014/main" id="{D4FD6E20-B534-419A-BA57-779EC62A74D4}"/>
              </a:ext>
            </a:extLst>
          </p:cNvPr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0" y="110987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7467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0" grpId="0">
        <p:bldAsOne/>
      </p:bldGraphic>
      <p:bldP spid="11" grpId="0"/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4FB1D3D2-E33C-40F1-A106-28E41BB848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790412"/>
              </p:ext>
            </p:extLst>
          </p:nvPr>
        </p:nvGraphicFramePr>
        <p:xfrm>
          <a:off x="3031435" y="96857"/>
          <a:ext cx="5583131" cy="6514130"/>
        </p:xfrm>
        <a:graphic>
          <a:graphicData uri="http://schemas.openxmlformats.org/drawingml/2006/table">
            <a:tbl>
              <a:tblPr/>
              <a:tblGrid>
                <a:gridCol w="1090273">
                  <a:extLst>
                    <a:ext uri="{9D8B030D-6E8A-4147-A177-3AD203B41FA5}">
                      <a16:colId xmlns:a16="http://schemas.microsoft.com/office/drawing/2014/main" val="711654185"/>
                    </a:ext>
                  </a:extLst>
                </a:gridCol>
                <a:gridCol w="635782">
                  <a:extLst>
                    <a:ext uri="{9D8B030D-6E8A-4147-A177-3AD203B41FA5}">
                      <a16:colId xmlns:a16="http://schemas.microsoft.com/office/drawing/2014/main" val="2221070162"/>
                    </a:ext>
                  </a:extLst>
                </a:gridCol>
                <a:gridCol w="635782">
                  <a:extLst>
                    <a:ext uri="{9D8B030D-6E8A-4147-A177-3AD203B41FA5}">
                      <a16:colId xmlns:a16="http://schemas.microsoft.com/office/drawing/2014/main" val="2472287135"/>
                    </a:ext>
                  </a:extLst>
                </a:gridCol>
                <a:gridCol w="508625">
                  <a:extLst>
                    <a:ext uri="{9D8B030D-6E8A-4147-A177-3AD203B41FA5}">
                      <a16:colId xmlns:a16="http://schemas.microsoft.com/office/drawing/2014/main" val="1855033576"/>
                    </a:ext>
                  </a:extLst>
                </a:gridCol>
                <a:gridCol w="508625">
                  <a:extLst>
                    <a:ext uri="{9D8B030D-6E8A-4147-A177-3AD203B41FA5}">
                      <a16:colId xmlns:a16="http://schemas.microsoft.com/office/drawing/2014/main" val="326198634"/>
                    </a:ext>
                  </a:extLst>
                </a:gridCol>
                <a:gridCol w="593397">
                  <a:extLst>
                    <a:ext uri="{9D8B030D-6E8A-4147-A177-3AD203B41FA5}">
                      <a16:colId xmlns:a16="http://schemas.microsoft.com/office/drawing/2014/main" val="2099736204"/>
                    </a:ext>
                  </a:extLst>
                </a:gridCol>
                <a:gridCol w="508625">
                  <a:extLst>
                    <a:ext uri="{9D8B030D-6E8A-4147-A177-3AD203B41FA5}">
                      <a16:colId xmlns:a16="http://schemas.microsoft.com/office/drawing/2014/main" val="1528066849"/>
                    </a:ext>
                  </a:extLst>
                </a:gridCol>
                <a:gridCol w="508625">
                  <a:extLst>
                    <a:ext uri="{9D8B030D-6E8A-4147-A177-3AD203B41FA5}">
                      <a16:colId xmlns:a16="http://schemas.microsoft.com/office/drawing/2014/main" val="2723325543"/>
                    </a:ext>
                  </a:extLst>
                </a:gridCol>
                <a:gridCol w="593397">
                  <a:extLst>
                    <a:ext uri="{9D8B030D-6E8A-4147-A177-3AD203B41FA5}">
                      <a16:colId xmlns:a16="http://schemas.microsoft.com/office/drawing/2014/main" val="3885563579"/>
                    </a:ext>
                  </a:extLst>
                </a:gridCol>
              </a:tblGrid>
              <a:tr h="290156"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</a:t>
                      </a:r>
                    </a:p>
                  </a:txBody>
                  <a:tcPr marL="5704" marR="5704" marT="57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FaME</a:t>
                      </a:r>
                    </a:p>
                  </a:txBody>
                  <a:tcPr marL="5704" marR="5704" marT="57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FHS</a:t>
                      </a:r>
                    </a:p>
                  </a:txBody>
                  <a:tcPr marL="5704" marR="5704" marT="57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FMK</a:t>
                      </a:r>
                    </a:p>
                  </a:txBody>
                  <a:tcPr marL="5704" marR="5704" marT="57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FLKR</a:t>
                      </a:r>
                    </a:p>
                  </a:txBody>
                  <a:tcPr marL="5704" marR="5704" marT="57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</a:t>
                      </a:r>
                    </a:p>
                  </a:txBody>
                  <a:tcPr marL="5704" marR="5704" marT="57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CPS</a:t>
                      </a:r>
                    </a:p>
                  </a:txBody>
                  <a:tcPr marL="5704" marR="5704" marT="57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 </a:t>
                      </a:r>
                      <a:r>
                        <a:rPr lang="cs-CZ" sz="105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normat</a:t>
                      </a:r>
                      <a:r>
                        <a:rPr lang="cs-CZ" sz="105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st.</a:t>
                      </a:r>
                    </a:p>
                  </a:txBody>
                  <a:tcPr marL="5704" marR="5704" marT="5704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62982196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BC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787,1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622,6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907,05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565,9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796,95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1986,3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5639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7461276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545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822414954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107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52274253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477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6DCE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483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1242114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173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166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31304991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576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4553812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03947757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MGR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67,2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67,2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71331161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E69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047681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NAV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344,85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446,4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168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386,7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346,5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489,15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2187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7107497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378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571096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140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83920793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209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28000898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5378835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73030760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18209826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PHD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13,2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10,3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42,6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119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2998737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9697030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1889824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92163801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2,25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32923964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68538172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262756"/>
                  </a:ext>
                </a:extLst>
              </a:tr>
              <a:tr h="3308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NORMATIVNI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1148,4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1082,6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1115,6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973,6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1148,4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2518,1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25,2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8024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8726017"/>
                  </a:ext>
                </a:extLst>
              </a:tr>
              <a:tr h="16798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KEN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1,04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1,44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2,40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2,65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2,80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18714209"/>
                  </a:ext>
                </a:extLst>
              </a:tr>
              <a:tr h="195131">
                <a:tc>
                  <a:txBody>
                    <a:bodyPr/>
                    <a:lstStyle/>
                    <a:p>
                      <a:pPr algn="l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FAME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FHS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FMK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FLKR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FT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CPS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celkem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26792994"/>
                  </a:ext>
                </a:extLst>
              </a:tr>
              <a:tr h="195131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rok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2017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704" marR="5704" marT="5704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12046974"/>
                  </a:ext>
                </a:extLst>
              </a:tr>
              <a:tr h="390135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přepočt</a:t>
                      </a:r>
                      <a:r>
                        <a:rPr lang="cs-CZ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stud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4096,5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4569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odchylka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11,3%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 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než 10 %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6235208"/>
                  </a:ext>
                </a:extLst>
              </a:tr>
              <a:tr h="503226">
                <a:tc>
                  <a:txBody>
                    <a:bodyPr/>
                    <a:lstStyle/>
                    <a:p>
                      <a:pPr algn="l" fontAlgn="b"/>
                      <a:r>
                        <a:rPr lang="cs-CZ" sz="14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průměrný  KEN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1,772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0CECE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1,755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0B4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odchylka KEN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-1,04%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ne </a:t>
                      </a:r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&lt;</a:t>
                      </a:r>
                      <a:r>
                        <a:rPr lang="cs-CZ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než 3 %</a:t>
                      </a:r>
                    </a:p>
                  </a:txBody>
                  <a:tcPr marL="5704" marR="5704" marT="5704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34112607"/>
                  </a:ext>
                </a:extLst>
              </a:tr>
            </a:tbl>
          </a:graphicData>
        </a:graphic>
      </p:graphicFrame>
      <p:sp>
        <p:nvSpPr>
          <p:cNvPr id="9" name="Nadpis 1">
            <a:extLst>
              <a:ext uri="{FF2B5EF4-FFF2-40B4-BE49-F238E27FC236}">
                <a16:creationId xmlns:a16="http://schemas.microsoft.com/office/drawing/2014/main" id="{73E9D9E3-5C41-4C4E-A03E-B52B3AC944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8018" y="206430"/>
            <a:ext cx="10339316" cy="1325563"/>
          </a:xfrm>
        </p:spPr>
        <p:txBody>
          <a:bodyPr/>
          <a:lstStyle/>
          <a:p>
            <a:r>
              <a:rPr lang="cs-CZ" dirty="0"/>
              <a:t>KEN 2022</a:t>
            </a:r>
          </a:p>
        </p:txBody>
      </p:sp>
    </p:spTree>
    <p:extLst>
      <p:ext uri="{BB962C8B-B14F-4D97-AF65-F5344CB8AC3E}">
        <p14:creationId xmlns:p14="http://schemas.microsoft.com/office/powerpoint/2010/main" val="1097981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88145" y="-7170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69744"/>
            <a:ext cx="10339316" cy="862474"/>
          </a:xfrm>
        </p:spPr>
        <p:txBody>
          <a:bodyPr>
            <a:normAutofit/>
          </a:bodyPr>
          <a:lstStyle/>
          <a:p>
            <a:r>
              <a:rPr lang="cs-CZ" sz="3200" dirty="0"/>
              <a:t>Informace ke studentům v prvních ročnících Bc + 5Mgr studia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507243" y="1001227"/>
            <a:ext cx="4733925" cy="21390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Kraj bydliště českých studentů:</a:t>
            </a:r>
          </a:p>
          <a:p>
            <a:r>
              <a:rPr lang="cs-CZ" dirty="0"/>
              <a:t>46 % Zlínský kraj </a:t>
            </a:r>
          </a:p>
          <a:p>
            <a:r>
              <a:rPr lang="cs-CZ" dirty="0"/>
              <a:t>18 % Jihomoravský </a:t>
            </a:r>
          </a:p>
          <a:p>
            <a:r>
              <a:rPr lang="cs-CZ" dirty="0"/>
              <a:t>15 % Olomoucký</a:t>
            </a:r>
          </a:p>
          <a:p>
            <a:r>
              <a:rPr lang="cs-CZ" dirty="0"/>
              <a:t>9 % Moravskoslezský</a:t>
            </a:r>
          </a:p>
          <a:p>
            <a:r>
              <a:rPr lang="cs-CZ" dirty="0"/>
              <a:t>2 % Vysočina a Pardubický</a:t>
            </a:r>
          </a:p>
          <a:p>
            <a:r>
              <a:rPr lang="cs-CZ" dirty="0"/>
              <a:t>1 % Praha a Středočeský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7208004" y="932218"/>
            <a:ext cx="4476753" cy="4770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/>
              <a:t>Okres bydliště českých studentů:</a:t>
            </a:r>
          </a:p>
          <a:p>
            <a:r>
              <a:rPr lang="cs-CZ" dirty="0"/>
              <a:t>21 % Zlín</a:t>
            </a:r>
          </a:p>
          <a:p>
            <a:r>
              <a:rPr lang="cs-CZ" dirty="0"/>
              <a:t>10 % Uh. Hradiště</a:t>
            </a:r>
          </a:p>
          <a:p>
            <a:r>
              <a:rPr lang="cs-CZ" dirty="0"/>
              <a:t>7 % Kroměříž</a:t>
            </a:r>
          </a:p>
          <a:p>
            <a:r>
              <a:rPr lang="cs-CZ" dirty="0"/>
              <a:t>6 % Vsetín </a:t>
            </a:r>
          </a:p>
          <a:p>
            <a:r>
              <a:rPr lang="cs-CZ" dirty="0"/>
              <a:t>6 % Hodonín </a:t>
            </a:r>
          </a:p>
          <a:p>
            <a:r>
              <a:rPr lang="cs-CZ" dirty="0"/>
              <a:t>4 % Olomouc</a:t>
            </a:r>
          </a:p>
          <a:p>
            <a:r>
              <a:rPr lang="cs-CZ" dirty="0"/>
              <a:t>4 % Přerov</a:t>
            </a:r>
          </a:p>
          <a:p>
            <a:r>
              <a:rPr lang="cs-CZ" dirty="0"/>
              <a:t>3 % Prostějov</a:t>
            </a:r>
          </a:p>
          <a:p>
            <a:r>
              <a:rPr lang="cs-CZ" dirty="0"/>
              <a:t>3 % Brno-město</a:t>
            </a:r>
          </a:p>
          <a:p>
            <a:r>
              <a:rPr lang="cs-CZ" dirty="0"/>
              <a:t>2 % Brno-venkov</a:t>
            </a:r>
          </a:p>
          <a:p>
            <a:r>
              <a:rPr lang="cs-CZ" dirty="0"/>
              <a:t>2 % Nový Jičín</a:t>
            </a:r>
          </a:p>
          <a:p>
            <a:r>
              <a:rPr lang="cs-CZ" dirty="0"/>
              <a:t>2 % Vyškov</a:t>
            </a:r>
          </a:p>
          <a:p>
            <a:r>
              <a:rPr lang="cs-CZ" dirty="0"/>
              <a:t>2 % Šumperk</a:t>
            </a:r>
          </a:p>
          <a:p>
            <a:r>
              <a:rPr lang="cs-CZ" dirty="0"/>
              <a:t>2 % Frýdek-Místek</a:t>
            </a:r>
          </a:p>
          <a:p>
            <a:endParaRPr lang="cs-CZ" dirty="0">
              <a:solidFill>
                <a:srgbClr val="FF0000"/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534761A-6A76-4D13-8B8E-5D9F66574F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243" y="3140274"/>
            <a:ext cx="6296282" cy="36083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6700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88145" y="-7170"/>
            <a:ext cx="12192000" cy="1325563"/>
          </a:xfrm>
          <a:prstGeom prst="rect">
            <a:avLst/>
          </a:prstGeom>
          <a:solidFill>
            <a:schemeClr val="bg1"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276" tIns="45718" rIns="91276" bIns="45718" rtlCol="0" anchor="ctr"/>
          <a:lstStyle/>
          <a:p>
            <a:pPr algn="ctr" defTabSz="912541">
              <a:defRPr/>
            </a:pPr>
            <a:endParaRPr lang="cs-CZ" dirty="0">
              <a:solidFill>
                <a:prstClr val="white"/>
              </a:solidFill>
            </a:endParaRPr>
          </a:p>
        </p:txBody>
      </p:sp>
      <p:sp>
        <p:nvSpPr>
          <p:cNvPr id="9" name="Nadpis 7"/>
          <p:cNvSpPr>
            <a:spLocks noGrp="1"/>
          </p:cNvSpPr>
          <p:nvPr>
            <p:ph type="title"/>
          </p:nvPr>
        </p:nvSpPr>
        <p:spPr>
          <a:xfrm>
            <a:off x="1014487" y="69744"/>
            <a:ext cx="10339316" cy="862474"/>
          </a:xfrm>
        </p:spPr>
        <p:txBody>
          <a:bodyPr>
            <a:normAutofit/>
          </a:bodyPr>
          <a:lstStyle/>
          <a:p>
            <a:r>
              <a:rPr lang="cs-CZ" sz="3200" dirty="0"/>
              <a:t>Informace ke studentům v prvních ročnících Bc + 5Mgr studia</a:t>
            </a:r>
          </a:p>
        </p:txBody>
      </p:sp>
      <p:pic>
        <p:nvPicPr>
          <p:cNvPr id="10" name="Obrázek 9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  <p:sp>
        <p:nvSpPr>
          <p:cNvPr id="2" name="TextovéPole 1"/>
          <p:cNvSpPr txBox="1"/>
          <p:nvPr/>
        </p:nvSpPr>
        <p:spPr>
          <a:xfrm>
            <a:off x="507243" y="1001227"/>
            <a:ext cx="4733925" cy="9694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Absolvovaná střední škola:</a:t>
            </a:r>
          </a:p>
          <a:p>
            <a:endParaRPr lang="cs-CZ" dirty="0"/>
          </a:p>
          <a:p>
            <a:endParaRPr lang="cs-CZ" dirty="0"/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0A7BFC01-6033-4A96-854A-9354332931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9124499"/>
              </p:ext>
            </p:extLst>
          </p:nvPr>
        </p:nvGraphicFramePr>
        <p:xfrm>
          <a:off x="507243" y="1541777"/>
          <a:ext cx="3999443" cy="4693472"/>
        </p:xfrm>
        <a:graphic>
          <a:graphicData uri="http://schemas.openxmlformats.org/drawingml/2006/table">
            <a:tbl>
              <a:tblPr/>
              <a:tblGrid>
                <a:gridCol w="3499057">
                  <a:extLst>
                    <a:ext uri="{9D8B030D-6E8A-4147-A177-3AD203B41FA5}">
                      <a16:colId xmlns:a16="http://schemas.microsoft.com/office/drawing/2014/main" val="4069165028"/>
                    </a:ext>
                  </a:extLst>
                </a:gridCol>
                <a:gridCol w="500386">
                  <a:extLst>
                    <a:ext uri="{9D8B030D-6E8A-4147-A177-3AD203B41FA5}">
                      <a16:colId xmlns:a16="http://schemas.microsoft.com/office/drawing/2014/main" val="696809192"/>
                    </a:ext>
                  </a:extLst>
                </a:gridCol>
              </a:tblGrid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dirty="0">
                          <a:effectLst/>
                        </a:rPr>
                        <a:t>SOŠ,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108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1665281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Střední průmyslová škola Zlín, Zlín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91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7525847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Obch.akademie T.Bati a VOŠ ekonomická, Zlín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81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1946196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SŠ průmyslová, hotelová a zdravotnická, Uherské Hradiště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74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83081309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Střední prům. škola a Obchodní akademie, Uherský Brod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52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3126168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SPŠ polytechnická - COP Zlín, Zlín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51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3904646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OA , VOŠ a Jazyková škola s právem SJZ, Uherské Hradiště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47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5152565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dirty="0">
                          <a:effectLst/>
                        </a:rPr>
                        <a:t>Gymnázium, Zlín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42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2325985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Střední škola Kostka s.r.o, Vsetín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41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8931697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gymnázia,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39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09848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Gymnázium a Jazyková škola s právem SJZ, Zlín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38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2196110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Obchodní akademie Kroměříž, Kroměříž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33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782582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Střední odborná škola a Gymnázium, Staré Město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32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83360943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Střední zdrav. škola a VOŠ zdravotnická, Zlín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29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3546578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dirty="0">
                          <a:effectLst/>
                        </a:rPr>
                        <a:t>Masarykovo gymnázium, </a:t>
                      </a:r>
                      <a:r>
                        <a:rPr lang="cs-CZ" sz="1200" b="0" dirty="0" err="1">
                          <a:effectLst/>
                        </a:rPr>
                        <a:t>SZdrŠ</a:t>
                      </a:r>
                      <a:r>
                        <a:rPr lang="cs-CZ" sz="1200" b="0" dirty="0">
                          <a:effectLst/>
                        </a:rPr>
                        <a:t> a VOŠ </a:t>
                      </a:r>
                      <a:r>
                        <a:rPr lang="cs-CZ" sz="1200" b="0" dirty="0" err="1">
                          <a:effectLst/>
                        </a:rPr>
                        <a:t>zdr</a:t>
                      </a:r>
                      <a:r>
                        <a:rPr lang="cs-CZ" sz="1200" b="0" dirty="0">
                          <a:effectLst/>
                        </a:rPr>
                        <a:t>., Vsetín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29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6688368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Gymnázium Jana Pivečky a SOŠ, Slavičín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26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52734981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Gymnázium Jana Blahoslava a SPgŠ, Přerov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26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1624611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Střední škola Strážnice, Strážnice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23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73182674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Střední škola Baltaci s.r.o., Zlín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23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3723039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Gymnázium, Uherské Hradiště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22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6435493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Gy a SOŠ zdravotnická a ekonomická, Vyškov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21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5055327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Střední průmyslová škola strojnická, Vsetín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>
                          <a:effectLst/>
                        </a:rPr>
                        <a:t>20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2551953"/>
                  </a:ext>
                </a:extLst>
              </a:tr>
              <a:tr h="19553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dirty="0" err="1">
                          <a:effectLst/>
                        </a:rPr>
                        <a:t>Obch.akademie</a:t>
                      </a:r>
                      <a:r>
                        <a:rPr lang="cs-CZ" sz="1200" b="0" dirty="0">
                          <a:effectLst/>
                        </a:rPr>
                        <a:t> a </a:t>
                      </a:r>
                      <a:r>
                        <a:rPr lang="cs-CZ" sz="1200" b="0" dirty="0" err="1">
                          <a:effectLst/>
                        </a:rPr>
                        <a:t>Jazyk.škola</a:t>
                      </a:r>
                      <a:r>
                        <a:rPr lang="cs-CZ" sz="1200" b="0" dirty="0">
                          <a:effectLst/>
                        </a:rPr>
                        <a:t> s právem SJZ, Přerov</a:t>
                      </a:r>
                    </a:p>
                  </a:txBody>
                  <a:tcPr marL="21185" marR="21185" marT="10592" marB="10592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200" b="0" dirty="0">
                          <a:effectLst/>
                        </a:rPr>
                        <a:t>20</a:t>
                      </a:r>
                    </a:p>
                  </a:txBody>
                  <a:tcPr marL="21185" marR="21185" marT="10592" marB="10592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0706208"/>
                  </a:ext>
                </a:extLst>
              </a:tr>
            </a:tbl>
          </a:graphicData>
        </a:graphic>
      </p:graphicFrame>
      <p:graphicFrame>
        <p:nvGraphicFramePr>
          <p:cNvPr id="6" name="Tabulka 5">
            <a:extLst>
              <a:ext uri="{FF2B5EF4-FFF2-40B4-BE49-F238E27FC236}">
                <a16:creationId xmlns:a16="http://schemas.microsoft.com/office/drawing/2014/main" id="{F725AB91-896D-4DBA-A371-C4BEDB582D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200035"/>
              </p:ext>
            </p:extLst>
          </p:nvPr>
        </p:nvGraphicFramePr>
        <p:xfrm>
          <a:off x="4817705" y="1126118"/>
          <a:ext cx="3458547" cy="5146572"/>
        </p:xfrm>
        <a:graphic>
          <a:graphicData uri="http://schemas.openxmlformats.org/drawingml/2006/table">
            <a:tbl>
              <a:tblPr/>
              <a:tblGrid>
                <a:gridCol w="2986417">
                  <a:extLst>
                    <a:ext uri="{9D8B030D-6E8A-4147-A177-3AD203B41FA5}">
                      <a16:colId xmlns:a16="http://schemas.microsoft.com/office/drawing/2014/main" val="3330939820"/>
                    </a:ext>
                  </a:extLst>
                </a:gridCol>
                <a:gridCol w="472130">
                  <a:extLst>
                    <a:ext uri="{9D8B030D-6E8A-4147-A177-3AD203B41FA5}">
                      <a16:colId xmlns:a16="http://schemas.microsoft.com/office/drawing/2014/main" val="1129826778"/>
                    </a:ext>
                  </a:extLst>
                </a:gridCol>
              </a:tblGrid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Vyšší odborná škola a Stř.průmysl.škola, Šumperk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19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5921273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průmyslová škola, Přerov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19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6812069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průmyslová škola Otrokovice, Otrokovice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19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7088070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Obchodní akademie a VOŠ, Valašské Meziříčí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19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94514475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Gymnázium L. Jaroše, Holešov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19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0620720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VOŠ a SPŠ elektrotechnická, Olomouc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18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0300042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SŠ hotelová a služeb Kroměříž, Kroměříž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18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5230319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Gymnázium, Valašské Klobouky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18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954846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dirty="0">
                          <a:effectLst/>
                        </a:rPr>
                        <a:t>Arcibiskupské gymnázium v Kroměříži, Kroměříž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18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14745093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zdravotnická škola, Brno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17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7902166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uměleckoprůmyslová škola, Uherské Hradiště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17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6264165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Stojanovo gymnázium, Velehrad, Velehrad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17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90495757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Obchodní akademie, Prostějov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17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0744903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ORBIS, MŠ, ZŠ a Střední škola, s.r.o., Zlín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16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18027026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>
                          <a:effectLst/>
                        </a:rPr>
                        <a:t>Obchodní akademie a SOU, Veselí nad Moravou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16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957587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TRIVIS-Střední škola veřejnoprávní,s.r.o, Prostějov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15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2907342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dirty="0">
                          <a:effectLst/>
                        </a:rPr>
                        <a:t>Gymnázium </a:t>
                      </a:r>
                      <a:r>
                        <a:rPr lang="cs-CZ" sz="1050" b="0" dirty="0" err="1">
                          <a:effectLst/>
                        </a:rPr>
                        <a:t>J.A.Komenského</a:t>
                      </a:r>
                      <a:r>
                        <a:rPr lang="cs-CZ" sz="1050" b="0" dirty="0">
                          <a:effectLst/>
                        </a:rPr>
                        <a:t> a JŠ s </a:t>
                      </a:r>
                      <a:r>
                        <a:rPr lang="cs-CZ" sz="1050" b="0" dirty="0" err="1">
                          <a:effectLst/>
                        </a:rPr>
                        <a:t>pr.SJZ</a:t>
                      </a:r>
                      <a:r>
                        <a:rPr lang="cs-CZ" sz="1050" b="0" dirty="0">
                          <a:effectLst/>
                        </a:rPr>
                        <a:t>, Uherský Brod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15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166831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zdravotnická škola Kroměříž, Kroměříž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14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81114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škola podnikatelská a VOŠ,s.r.o., Zlín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14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9175486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Obchodní akademie, Olomouc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14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72240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>
                          <a:effectLst/>
                        </a:rPr>
                        <a:t>OA a SOŠ logistická, Opava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14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83436922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Klvaňovo gymnázium a SZdrŠ, Kyjov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14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673989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Gymnázium, Otrokovice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14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7134064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Gymnázium Kroměříž, Kroměříž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14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5452803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VOŠ pedagog. a soc. a SPgŠ Kroměříž, Kroměříž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13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7413765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průmyslová škola, Brno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13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2360788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odborná škola, Luhačovice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13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2841081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SŠ pedagogická a sociální,s.r.o., Zlín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13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34038953"/>
                  </a:ext>
                </a:extLst>
              </a:tr>
              <a:tr h="150046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dirty="0">
                          <a:effectLst/>
                        </a:rPr>
                        <a:t>Gymnázium Jakuba Škody, Přerov</a:t>
                      </a:r>
                    </a:p>
                  </a:txBody>
                  <a:tcPr marL="17447" marR="17447" marT="8724" marB="8724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dirty="0">
                          <a:effectLst/>
                        </a:rPr>
                        <a:t>13</a:t>
                      </a:r>
                    </a:p>
                  </a:txBody>
                  <a:tcPr marL="17447" marR="17447" marT="8724" marB="8724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434263"/>
                  </a:ext>
                </a:extLst>
              </a:tr>
            </a:tbl>
          </a:graphicData>
        </a:graphic>
      </p:graphicFrame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A26FB1EC-715E-40C3-A340-08784AB6072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8278790"/>
              </p:ext>
            </p:extLst>
          </p:nvPr>
        </p:nvGraphicFramePr>
        <p:xfrm>
          <a:off x="8587271" y="1126118"/>
          <a:ext cx="3187962" cy="4970502"/>
        </p:xfrm>
        <a:graphic>
          <a:graphicData uri="http://schemas.openxmlformats.org/drawingml/2006/table">
            <a:tbl>
              <a:tblPr/>
              <a:tblGrid>
                <a:gridCol w="2805407">
                  <a:extLst>
                    <a:ext uri="{9D8B030D-6E8A-4147-A177-3AD203B41FA5}">
                      <a16:colId xmlns:a16="http://schemas.microsoft.com/office/drawing/2014/main" val="3844179094"/>
                    </a:ext>
                  </a:extLst>
                </a:gridCol>
                <a:gridCol w="382555">
                  <a:extLst>
                    <a:ext uri="{9D8B030D-6E8A-4147-A177-3AD203B41FA5}">
                      <a16:colId xmlns:a16="http://schemas.microsoft.com/office/drawing/2014/main" val="2955967055"/>
                    </a:ext>
                  </a:extLst>
                </a:gridCol>
              </a:tblGrid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Vyšší polic.škola a Střed.polic.škola MV, Holešov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12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90461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škola technická a ekonomická, Brno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12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1214187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škola oděvní a služeb Vizovice, Vizovice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12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2288749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škola film., mult. a poč. tech., Zlín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12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506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průmyslová škola Hranice, Hranice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12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6648082"/>
                  </a:ext>
                </a:extLst>
              </a:tr>
              <a:tr h="29396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SŠ informatiky,elektrotechniky a řemesel, Rožnov pod Radhoštěm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12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55665482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dirty="0">
                          <a:effectLst/>
                        </a:rPr>
                        <a:t>SPŠ a OA, Břeclav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12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3971819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SOŠ Josefa Sousedíka Vsetín, Vsetín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12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10120942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průmyslová škola chemická, Pardubice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11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6041872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Mendelova střední škola, Nový Jičín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11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3418646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ISŠ,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11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66492257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zdravotnická škola, Prostějov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10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635848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škola služeb s.r.o., Uherské Hradiště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10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32469540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škola gastronomie a služeb, Přerov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10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50191970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průmyslová škola stavební, Valašské Meziříčí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10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89069238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průmyslová škola chemická, Brno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10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4607653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SOU,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10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881004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050" b="0">
                          <a:effectLst/>
                        </a:rPr>
                        <a:t>SOŠ dopravy a cest. ruchu, Krnov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10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0756161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zdravot.škola a VOŠ zdravotnická, Brno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9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694949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škola uměleckomanažerská, s.r.o., Brno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9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1219171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Střední škola - COP technické Kroměříž, Kroměříž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9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37489508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pt-BR" sz="1050" b="0">
                          <a:effectLst/>
                        </a:rPr>
                        <a:t>SŠ umění a designu a VOŠ, Brno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9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1424677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SŠ průmyslová a umělecká, Hodonín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9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6950748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SPŠ strojnická, Olomouc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9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1683608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Purkyňovo gymnázium, Strážnice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9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8064082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Gymnázium, Olomouc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>
                          <a:effectLst/>
                        </a:rPr>
                        <a:t>9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F9F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6910495"/>
                  </a:ext>
                </a:extLst>
              </a:tr>
              <a:tr h="156053"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dirty="0" err="1">
                          <a:effectLst/>
                        </a:rPr>
                        <a:t>Gy</a:t>
                      </a:r>
                      <a:r>
                        <a:rPr lang="cs-CZ" sz="1050" b="0" dirty="0">
                          <a:effectLst/>
                        </a:rPr>
                        <a:t>, </a:t>
                      </a:r>
                      <a:r>
                        <a:rPr lang="cs-CZ" sz="1050" b="0" dirty="0" err="1">
                          <a:effectLst/>
                        </a:rPr>
                        <a:t>SPgŠ</a:t>
                      </a:r>
                      <a:r>
                        <a:rPr lang="cs-CZ" sz="1050" b="0" dirty="0">
                          <a:effectLst/>
                        </a:rPr>
                        <a:t>, OA a JŠ s právem státní JZ, Znojmo</a:t>
                      </a:r>
                    </a:p>
                  </a:txBody>
                  <a:tcPr marL="18146" marR="18146" marT="9073" marB="9073" anchor="ctr">
                    <a:lnL>
                      <a:noFill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cs-CZ" sz="1050" b="0" dirty="0">
                          <a:effectLst/>
                        </a:rPr>
                        <a:t>9</a:t>
                      </a:r>
                    </a:p>
                  </a:txBody>
                  <a:tcPr marL="18146" marR="18146" marT="9073" marB="9073" anchor="ctr">
                    <a:lnL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DBD9D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24782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9425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6342" y="-117483"/>
            <a:ext cx="10339316" cy="1325563"/>
          </a:xfrm>
        </p:spPr>
        <p:txBody>
          <a:bodyPr>
            <a:normAutofit/>
          </a:bodyPr>
          <a:lstStyle/>
          <a:p>
            <a:r>
              <a:rPr lang="cs-CZ" sz="3600" dirty="0"/>
              <a:t>Aktuální počet studentů na UTB</a:t>
            </a:r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5043994"/>
              </p:ext>
            </p:extLst>
          </p:nvPr>
        </p:nvGraphicFramePr>
        <p:xfrm>
          <a:off x="693897" y="1587946"/>
          <a:ext cx="10485245" cy="420903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97049">
                  <a:extLst>
                    <a:ext uri="{9D8B030D-6E8A-4147-A177-3AD203B41FA5}">
                      <a16:colId xmlns:a16="http://schemas.microsoft.com/office/drawing/2014/main" val="4007640189"/>
                    </a:ext>
                  </a:extLst>
                </a:gridCol>
                <a:gridCol w="2097049">
                  <a:extLst>
                    <a:ext uri="{9D8B030D-6E8A-4147-A177-3AD203B41FA5}">
                      <a16:colId xmlns:a16="http://schemas.microsoft.com/office/drawing/2014/main" val="4122465058"/>
                    </a:ext>
                  </a:extLst>
                </a:gridCol>
                <a:gridCol w="2097049">
                  <a:extLst>
                    <a:ext uri="{9D8B030D-6E8A-4147-A177-3AD203B41FA5}">
                      <a16:colId xmlns:a16="http://schemas.microsoft.com/office/drawing/2014/main" val="396700172"/>
                    </a:ext>
                  </a:extLst>
                </a:gridCol>
                <a:gridCol w="2097049">
                  <a:extLst>
                    <a:ext uri="{9D8B030D-6E8A-4147-A177-3AD203B41FA5}">
                      <a16:colId xmlns:a16="http://schemas.microsoft.com/office/drawing/2014/main" val="2719676406"/>
                    </a:ext>
                  </a:extLst>
                </a:gridCol>
                <a:gridCol w="2097049">
                  <a:extLst>
                    <a:ext uri="{9D8B030D-6E8A-4147-A177-3AD203B41FA5}">
                      <a16:colId xmlns:a16="http://schemas.microsoft.com/office/drawing/2014/main" val="392397086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dirty="0"/>
                        <a:t>Fakulta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dirty="0"/>
                        <a:t>Bc.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dirty="0"/>
                        <a:t>Mgr.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dirty="0"/>
                        <a:t>Ph.D. </a:t>
                      </a:r>
                      <a:endParaRPr lang="cs-CZ" sz="20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cs-CZ" sz="2000" dirty="0">
                          <a:solidFill>
                            <a:schemeClr val="tx1"/>
                          </a:solidFill>
                        </a:rPr>
                        <a:t>Celkem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321634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dirty="0">
                          <a:effectLst/>
                        </a:rPr>
                        <a:t>FAI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dirty="0">
                          <a:effectLst/>
                        </a:rPr>
                        <a:t>1 059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367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101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1 527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31774934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dirty="0" err="1">
                          <a:effectLst/>
                        </a:rPr>
                        <a:t>FaME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dirty="0">
                          <a:effectLst/>
                        </a:rPr>
                        <a:t>1 449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807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131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2 387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12468617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dirty="0">
                          <a:effectLst/>
                        </a:rPr>
                        <a:t>FHS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1 462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271 + 217-5Mgr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7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1 958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2234856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dirty="0">
                          <a:effectLst/>
                        </a:rPr>
                        <a:t>FLKŘ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947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374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-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1 321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22541334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dirty="0">
                          <a:effectLst/>
                        </a:rPr>
                        <a:t>FMK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725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395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48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1 168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42377688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dirty="0">
                          <a:effectLst/>
                        </a:rPr>
                        <a:t>FT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1 195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350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110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1 655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19299384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dirty="0">
                          <a:effectLst/>
                        </a:rPr>
                        <a:t>CPS</a:t>
                      </a:r>
                      <a:endParaRPr lang="cs-CZ" b="0" dirty="0">
                        <a:effectLst/>
                      </a:endParaRP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-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-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56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0" dirty="0">
                          <a:effectLst/>
                        </a:rPr>
                        <a:t>56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19856791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1" dirty="0">
                          <a:effectLst/>
                        </a:rPr>
                        <a:t>CELKEM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1" dirty="0">
                          <a:effectLst/>
                        </a:rPr>
                        <a:t>6 837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1" dirty="0">
                          <a:effectLst/>
                        </a:rPr>
                        <a:t>2 781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1" dirty="0">
                          <a:effectLst/>
                        </a:rPr>
                        <a:t>453</a:t>
                      </a:r>
                    </a:p>
                  </a:txBody>
                  <a:tcPr marL="30480" marR="30480" marT="15240" marB="15240" anchor="ctr"/>
                </a:tc>
                <a:tc>
                  <a:txBody>
                    <a:bodyPr/>
                    <a:lstStyle/>
                    <a:p>
                      <a:pPr algn="l" fontAlgn="ctr">
                        <a:lnSpc>
                          <a:spcPct val="150000"/>
                        </a:lnSpc>
                      </a:pPr>
                      <a:r>
                        <a:rPr lang="cs-CZ" b="1" dirty="0">
                          <a:effectLst/>
                        </a:rPr>
                        <a:t>10 072</a:t>
                      </a:r>
                    </a:p>
                  </a:txBody>
                  <a:tcPr marL="30480" marR="30480" marT="15240" marB="15240" anchor="ctr"/>
                </a:tc>
                <a:extLst>
                  <a:ext uri="{0D108BD9-81ED-4DB2-BD59-A6C34878D82A}">
                    <a16:rowId xmlns:a16="http://schemas.microsoft.com/office/drawing/2014/main" val="1233872443"/>
                  </a:ext>
                </a:extLst>
              </a:tr>
            </a:tbl>
          </a:graphicData>
        </a:graphic>
      </p:graphicFrame>
      <p:pic>
        <p:nvPicPr>
          <p:cNvPr id="10" name="Obrázek 9">
            <a:extLst>
              <a:ext uri="{FF2B5EF4-FFF2-40B4-BE49-F238E27FC236}">
                <a16:creationId xmlns:a16="http://schemas.microsoft.com/office/drawing/2014/main" id="{B9F5DB83-2A61-4E2B-82EC-9E9811741053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494" y="216214"/>
            <a:ext cx="637499" cy="61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2959459"/>
      </p:ext>
    </p:extLst>
  </p:cSld>
  <p:clrMapOvr>
    <a:masterClrMapping/>
  </p:clrMapOvr>
</p:sld>
</file>

<file path=ppt/theme/theme1.xml><?xml version="1.0" encoding="utf-8"?>
<a:theme xmlns:a="http://schemas.openxmlformats.org/drawingml/2006/main" name="17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2_Motiv Office">
  <a:themeElements>
    <a:clrScheme name="Vlastní 1">
      <a:dk1>
        <a:srgbClr val="46505A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FF7800"/>
      </a:hlink>
      <a:folHlink>
        <a:srgbClr val="E65014"/>
      </a:folHlink>
    </a:clrScheme>
    <a:fontScheme name="UTB prezentace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7EFD8CAAD38E3C46A2C1D1C152B486E6" ma:contentTypeVersion="14" ma:contentTypeDescription="Vytvoří nový dokument" ma:contentTypeScope="" ma:versionID="552a93a9bb8ca7c33f98cf0507f9d7da">
  <xsd:schema xmlns:xsd="http://www.w3.org/2001/XMLSchema" xmlns:xs="http://www.w3.org/2001/XMLSchema" xmlns:p="http://schemas.microsoft.com/office/2006/metadata/properties" xmlns:ns3="b8e1fae8-c9da-4f2e-9a78-1df90a178af4" xmlns:ns4="fc4b360f-9c6e-4c32-a22a-07301f39663c" targetNamespace="http://schemas.microsoft.com/office/2006/metadata/properties" ma:root="true" ma:fieldsID="80fc393f9e0f82f9fa46fe17a73a1d19" ns3:_="" ns4:_="">
    <xsd:import namespace="b8e1fae8-c9da-4f2e-9a78-1df90a178af4"/>
    <xsd:import namespace="fc4b360f-9c6e-4c32-a22a-07301f39663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8e1fae8-c9da-4f2e-9a78-1df90a178af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description="" ma:internalName="MediaServiceAutoTags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4b360f-9c6e-4c32-a22a-07301f39663c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dílí se s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dílené s podrobnostmi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Hodnota hash upozornění na sdílení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884B147-7807-4A35-8CE4-8553734B1E2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F2997F-22F3-4E1F-AB11-037474A73E6F}">
  <ds:schemaRefs>
    <ds:schemaRef ds:uri="http://purl.org/dc/terms/"/>
    <ds:schemaRef ds:uri="http://schemas.microsoft.com/office/infopath/2007/PartnerControls"/>
    <ds:schemaRef ds:uri="http://www.w3.org/XML/1998/namespace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fc4b360f-9c6e-4c32-a22a-07301f39663c"/>
    <ds:schemaRef ds:uri="b8e1fae8-c9da-4f2e-9a78-1df90a178af4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555673B-2706-4A78-A831-0A675242F26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8e1fae8-c9da-4f2e-9a78-1df90a178af4"/>
    <ds:schemaRef ds:uri="fc4b360f-9c6e-4c32-a22a-07301f39663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11382</TotalTime>
  <Words>1662</Words>
  <Application>Microsoft Office PowerPoint</Application>
  <PresentationFormat>Širokoúhlá obrazovka</PresentationFormat>
  <Paragraphs>611</Paragraphs>
  <Slides>17</Slides>
  <Notes>4</Notes>
  <HiddenSlides>1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Arial Narrow</vt:lpstr>
      <vt:lpstr>Calibri</vt:lpstr>
      <vt:lpstr>17_Motiv Office</vt:lpstr>
      <vt:lpstr>12_Motiv Office</vt:lpstr>
      <vt:lpstr>Informace z pedagogické  a mezinárodní oblasti  Lubomír Beníček</vt:lpstr>
      <vt:lpstr>Statistika MŠMT 2021 – Bc + 5-Mgr</vt:lpstr>
      <vt:lpstr>Studijní neúspěšnost a absolventi v AR 2021/2022</vt:lpstr>
      <vt:lpstr>Počty zaplacených přihlášek na rok 2022/2023</vt:lpstr>
      <vt:lpstr>Počet zapsaných studentů v AR 2022/2023</vt:lpstr>
      <vt:lpstr>KEN 2022</vt:lpstr>
      <vt:lpstr>Informace ke studentům v prvních ročnících Bc + 5Mgr studia</vt:lpstr>
      <vt:lpstr>Informace ke studentům v prvních ročnících Bc + 5Mgr studia</vt:lpstr>
      <vt:lpstr>Aktuální počet studentů na UTB</vt:lpstr>
      <vt:lpstr>Aktuální počet studentů na UTB</vt:lpstr>
      <vt:lpstr>Prezentace aplikace PowerPoint</vt:lpstr>
      <vt:lpstr>Zahraniční studenti v AJ SP - samoplátci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UTB Zlín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UNIVERZITA TOMÁŠE BATI VE ZLÍNĚ</dc:title>
  <dc:creator>Lubomír Beníček</dc:creator>
  <cp:lastModifiedBy>Lubomír Beníček</cp:lastModifiedBy>
  <cp:revision>354</cp:revision>
  <cp:lastPrinted>2022-05-19T11:16:32Z</cp:lastPrinted>
  <dcterms:created xsi:type="dcterms:W3CDTF">2019-02-07T16:33:11Z</dcterms:created>
  <dcterms:modified xsi:type="dcterms:W3CDTF">2022-10-18T07:19:48Z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0x0101007EFD8CAAD38E3C46A2C1D1C152B486E6</vt:lpwstr>
  </property>
</Properties>
</file>