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notesMasterIdLst>
    <p:notesMasterId r:id="rId14"/>
  </p:notesMasterIdLst>
  <p:sldIdLst>
    <p:sldId id="256" r:id="rId4"/>
    <p:sldId id="258" r:id="rId5"/>
    <p:sldId id="263" r:id="rId6"/>
    <p:sldId id="260" r:id="rId7"/>
    <p:sldId id="267" r:id="rId8"/>
    <p:sldId id="264" r:id="rId9"/>
    <p:sldId id="265" r:id="rId10"/>
    <p:sldId id="266" r:id="rId11"/>
    <p:sldId id="268" r:id="rId12"/>
    <p:sldId id="262" r:id="rId13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6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hodnoceni\tabulky%20I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hodnoceni\tabulky%20I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List2!$A$3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List2!$B$3:$J$3</c:f>
              <c:numCache>
                <c:formatCode>General</c:formatCode>
                <c:ptCount val="9"/>
                <c:pt idx="0">
                  <c:v>28</c:v>
                </c:pt>
                <c:pt idx="1">
                  <c:v>31</c:v>
                </c:pt>
                <c:pt idx="2">
                  <c:v>40</c:v>
                </c:pt>
                <c:pt idx="3">
                  <c:v>33</c:v>
                </c:pt>
                <c:pt idx="4">
                  <c:v>44</c:v>
                </c:pt>
                <c:pt idx="5">
                  <c:v>45</c:v>
                </c:pt>
                <c:pt idx="6">
                  <c:v>56</c:v>
                </c:pt>
                <c:pt idx="7">
                  <c:v>47</c:v>
                </c:pt>
                <c:pt idx="8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D3-492D-82FD-6D6D7F68853E}"/>
            </c:ext>
          </c:extLst>
        </c:ser>
        <c:ser>
          <c:idx val="1"/>
          <c:order val="1"/>
          <c:tx>
            <c:strRef>
              <c:f>List2!$A$4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List2!$B$4:$J$4</c:f>
              <c:numCache>
                <c:formatCode>General</c:formatCode>
                <c:ptCount val="9"/>
                <c:pt idx="0">
                  <c:v>27</c:v>
                </c:pt>
                <c:pt idx="1">
                  <c:v>24</c:v>
                </c:pt>
                <c:pt idx="2">
                  <c:v>29</c:v>
                </c:pt>
                <c:pt idx="3">
                  <c:v>17</c:v>
                </c:pt>
                <c:pt idx="4">
                  <c:v>24</c:v>
                </c:pt>
                <c:pt idx="5">
                  <c:v>33</c:v>
                </c:pt>
                <c:pt idx="6">
                  <c:v>55</c:v>
                </c:pt>
                <c:pt idx="7">
                  <c:v>42</c:v>
                </c:pt>
                <c:pt idx="8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D3-492D-82FD-6D6D7F68853E}"/>
            </c:ext>
          </c:extLst>
        </c:ser>
        <c:ser>
          <c:idx val="2"/>
          <c:order val="2"/>
          <c:tx>
            <c:strRef>
              <c:f>List2!$A$5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List2!$B$5:$J$5</c:f>
              <c:numCache>
                <c:formatCode>General</c:formatCode>
                <c:ptCount val="9"/>
                <c:pt idx="0">
                  <c:v>26</c:v>
                </c:pt>
                <c:pt idx="1">
                  <c:v>27</c:v>
                </c:pt>
                <c:pt idx="2">
                  <c:v>29</c:v>
                </c:pt>
                <c:pt idx="3">
                  <c:v>15</c:v>
                </c:pt>
                <c:pt idx="4">
                  <c:v>31</c:v>
                </c:pt>
                <c:pt idx="5">
                  <c:v>24</c:v>
                </c:pt>
                <c:pt idx="6">
                  <c:v>38</c:v>
                </c:pt>
                <c:pt idx="7">
                  <c:v>34</c:v>
                </c:pt>
                <c:pt idx="8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D3-492D-82FD-6D6D7F68853E}"/>
            </c:ext>
          </c:extLst>
        </c:ser>
        <c:ser>
          <c:idx val="3"/>
          <c:order val="3"/>
          <c:tx>
            <c:strRef>
              <c:f>List2!$A$6</c:f>
              <c:strCache>
                <c:ptCount val="1"/>
                <c:pt idx="0">
                  <c:v>FLKŘ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List2!$B$6:$J$6</c:f>
              <c:numCache>
                <c:formatCode>General</c:formatCode>
                <c:ptCount val="9"/>
                <c:pt idx="0">
                  <c:v>25</c:v>
                </c:pt>
                <c:pt idx="1">
                  <c:v>28</c:v>
                </c:pt>
                <c:pt idx="2">
                  <c:v>21</c:v>
                </c:pt>
                <c:pt idx="3">
                  <c:v>29</c:v>
                </c:pt>
                <c:pt idx="4">
                  <c:v>30</c:v>
                </c:pt>
                <c:pt idx="5">
                  <c:v>30</c:v>
                </c:pt>
                <c:pt idx="6">
                  <c:v>33</c:v>
                </c:pt>
                <c:pt idx="7">
                  <c:v>29</c:v>
                </c:pt>
                <c:pt idx="8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D3-492D-82FD-6D6D7F68853E}"/>
            </c:ext>
          </c:extLst>
        </c:ser>
        <c:ser>
          <c:idx val="4"/>
          <c:order val="4"/>
          <c:tx>
            <c:strRef>
              <c:f>List2!$A$7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List2!$B$7:$J$7</c:f>
              <c:numCache>
                <c:formatCode>General</c:formatCode>
                <c:ptCount val="9"/>
                <c:pt idx="0">
                  <c:v>30</c:v>
                </c:pt>
                <c:pt idx="1">
                  <c:v>38</c:v>
                </c:pt>
                <c:pt idx="2">
                  <c:v>39</c:v>
                </c:pt>
                <c:pt idx="3">
                  <c:v>37</c:v>
                </c:pt>
                <c:pt idx="4">
                  <c:v>63</c:v>
                </c:pt>
                <c:pt idx="5">
                  <c:v>40</c:v>
                </c:pt>
                <c:pt idx="6">
                  <c:v>48</c:v>
                </c:pt>
                <c:pt idx="7">
                  <c:v>38</c:v>
                </c:pt>
                <c:pt idx="8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D3-492D-82FD-6D6D7F68853E}"/>
            </c:ext>
          </c:extLst>
        </c:ser>
        <c:ser>
          <c:idx val="5"/>
          <c:order val="5"/>
          <c:tx>
            <c:strRef>
              <c:f>List2!$A$8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List2!$B$8:$J$8</c:f>
              <c:numCache>
                <c:formatCode>General</c:formatCode>
                <c:ptCount val="9"/>
                <c:pt idx="0">
                  <c:v>23</c:v>
                </c:pt>
                <c:pt idx="1">
                  <c:v>32</c:v>
                </c:pt>
                <c:pt idx="2">
                  <c:v>36</c:v>
                </c:pt>
                <c:pt idx="3">
                  <c:v>28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  <c:pt idx="7">
                  <c:v>36</c:v>
                </c:pt>
                <c:pt idx="8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D3-492D-82FD-6D6D7F688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65178591"/>
        <c:axId val="1665181087"/>
      </c:barChart>
      <c:lineChart>
        <c:grouping val="standard"/>
        <c:varyColors val="0"/>
        <c:ser>
          <c:idx val="6"/>
          <c:order val="6"/>
          <c:tx>
            <c:strRef>
              <c:f>List2!$A$9</c:f>
              <c:strCache>
                <c:ptCount val="1"/>
                <c:pt idx="0">
                  <c:v>UTB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List2!$B$2:$J$2</c:f>
              <c:strCache>
                <c:ptCount val="9"/>
                <c:pt idx="0">
                  <c:v>ZS 18/19</c:v>
                </c:pt>
                <c:pt idx="1">
                  <c:v>LS 18/19</c:v>
                </c:pt>
                <c:pt idx="2">
                  <c:v>ZS 19/20</c:v>
                </c:pt>
                <c:pt idx="3">
                  <c:v>LS 19/20</c:v>
                </c:pt>
                <c:pt idx="4">
                  <c:v>ZS 20/21</c:v>
                </c:pt>
                <c:pt idx="5">
                  <c:v>LS 20/21</c:v>
                </c:pt>
                <c:pt idx="6">
                  <c:v>ZS 21/22</c:v>
                </c:pt>
                <c:pt idx="7">
                  <c:v>LS 21/22</c:v>
                </c:pt>
                <c:pt idx="8">
                  <c:v>ZS 22/23</c:v>
                </c:pt>
              </c:strCache>
            </c:strRef>
          </c:cat>
          <c:val>
            <c:numRef>
              <c:f>List2!$B$9:$J$9</c:f>
              <c:numCache>
                <c:formatCode>0</c:formatCode>
                <c:ptCount val="9"/>
                <c:pt idx="0">
                  <c:v>26.5</c:v>
                </c:pt>
                <c:pt idx="1">
                  <c:v>30</c:v>
                </c:pt>
                <c:pt idx="2">
                  <c:v>32.333333333333336</c:v>
                </c:pt>
                <c:pt idx="3">
                  <c:v>26.5</c:v>
                </c:pt>
                <c:pt idx="4">
                  <c:v>36.666666666666664</c:v>
                </c:pt>
                <c:pt idx="5">
                  <c:v>33</c:v>
                </c:pt>
                <c:pt idx="6">
                  <c:v>44.166666666666664</c:v>
                </c:pt>
                <c:pt idx="7">
                  <c:v>37.666666666666664</c:v>
                </c:pt>
                <c:pt idx="8" formatCode="General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4D3-492D-82FD-6D6D7F688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5178591"/>
        <c:axId val="1665181087"/>
      </c:lineChart>
      <c:catAx>
        <c:axId val="16651785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 err="1">
                    <a:solidFill>
                      <a:schemeClr val="tx1"/>
                    </a:solidFill>
                  </a:rPr>
                  <a:t>Semestr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cs-CZ" sz="2000" dirty="0" smtClean="0">
                    <a:solidFill>
                      <a:schemeClr val="tx1"/>
                    </a:solidFill>
                  </a:rPr>
                  <a:t>dle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>
                    <a:solidFill>
                      <a:schemeClr val="tx1"/>
                    </a:solidFill>
                  </a:rPr>
                  <a:t>AR</a:t>
                </a:r>
              </a:p>
            </c:rich>
          </c:tx>
          <c:layout>
            <c:manualLayout>
              <c:xMode val="edge"/>
              <c:yMode val="edge"/>
              <c:x val="0.49495797952837634"/>
              <c:y val="0.802721427491534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65181087"/>
        <c:crosses val="autoZero"/>
        <c:auto val="1"/>
        <c:lblAlgn val="ctr"/>
        <c:lblOffset val="100"/>
        <c:noMultiLvlLbl val="0"/>
      </c:catAx>
      <c:valAx>
        <c:axId val="1665181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Účast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65178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List3!$I$3</c:f>
              <c:strCache>
                <c:ptCount val="1"/>
                <c:pt idx="0">
                  <c:v>Anonymní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List3!$J$2:$N$2</c:f>
              <c:strCache>
                <c:ptCount val="5"/>
                <c:pt idx="0">
                  <c:v>ZS 18/19</c:v>
                </c:pt>
                <c:pt idx="1">
                  <c:v>ZS 19/20</c:v>
                </c:pt>
                <c:pt idx="2">
                  <c:v>ZS 20/21</c:v>
                </c:pt>
                <c:pt idx="3">
                  <c:v>ZS 21/22</c:v>
                </c:pt>
                <c:pt idx="4">
                  <c:v>ZS 22/23</c:v>
                </c:pt>
              </c:strCache>
            </c:strRef>
          </c:cat>
          <c:val>
            <c:numRef>
              <c:f>List3!$J$3:$N$3</c:f>
              <c:numCache>
                <c:formatCode>General</c:formatCode>
                <c:ptCount val="5"/>
                <c:pt idx="0">
                  <c:v>2219</c:v>
                </c:pt>
                <c:pt idx="1">
                  <c:v>3418</c:v>
                </c:pt>
                <c:pt idx="2">
                  <c:v>4007</c:v>
                </c:pt>
                <c:pt idx="3">
                  <c:v>4714</c:v>
                </c:pt>
                <c:pt idx="4">
                  <c:v>5536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3-4330-BED6-F646E6FAD425}"/>
            </c:ext>
          </c:extLst>
        </c:ser>
        <c:ser>
          <c:idx val="1"/>
          <c:order val="1"/>
          <c:tx>
            <c:strRef>
              <c:f>List3!$I$4</c:f>
              <c:strCache>
                <c:ptCount val="1"/>
                <c:pt idx="0">
                  <c:v>Podepsané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List3!$J$2:$N$2</c:f>
              <c:strCache>
                <c:ptCount val="5"/>
                <c:pt idx="0">
                  <c:v>ZS 18/19</c:v>
                </c:pt>
                <c:pt idx="1">
                  <c:v>ZS 19/20</c:v>
                </c:pt>
                <c:pt idx="2">
                  <c:v>ZS 20/21</c:v>
                </c:pt>
                <c:pt idx="3">
                  <c:v>ZS 21/22</c:v>
                </c:pt>
                <c:pt idx="4">
                  <c:v>ZS 22/23</c:v>
                </c:pt>
              </c:strCache>
            </c:strRef>
          </c:cat>
          <c:val>
            <c:numRef>
              <c:f>List3!$J$4:$N$4</c:f>
              <c:numCache>
                <c:formatCode>General</c:formatCode>
                <c:ptCount val="5"/>
                <c:pt idx="0">
                  <c:v>274</c:v>
                </c:pt>
                <c:pt idx="1">
                  <c:v>431</c:v>
                </c:pt>
                <c:pt idx="2">
                  <c:v>657</c:v>
                </c:pt>
                <c:pt idx="3">
                  <c:v>649</c:v>
                </c:pt>
                <c:pt idx="4">
                  <c:v>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3-4330-BED6-F646E6FAD4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2177359"/>
        <c:axId val="1522174863"/>
      </c:barChart>
      <c:catAx>
        <c:axId val="152217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ZS v 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2174863"/>
        <c:crosses val="autoZero"/>
        <c:auto val="1"/>
        <c:lblAlgn val="ctr"/>
        <c:lblOffset val="100"/>
        <c:noMultiLvlLbl val="0"/>
      </c:catAx>
      <c:valAx>
        <c:axId val="152217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>
                    <a:solidFill>
                      <a:schemeClr val="tx1"/>
                    </a:solidFill>
                  </a:rPr>
                  <a:t>Počet připomínek k výuce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2177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715C2-F842-4921-97AC-8A1AC3CB1012}" type="datetimeFigureOut">
              <a:rPr lang="cs-CZ" smtClean="0"/>
              <a:t>22.02.2023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5252-A812-4D2F-AC01-F766C9CE30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5252-A812-4D2F-AC01-F766C9CE301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120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výuky</a:t>
            </a: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ZS 2022/2023</a:t>
            </a: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1999" y="1152000"/>
            <a:ext cx="7060883" cy="41888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 hodnocení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2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 (A, B)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3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účasti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4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počtů připomínek k výuce v ZS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5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Shrnutí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ea typeface="Microsoft YaHei"/>
              </a:rPr>
              <a:t>6 /</a:t>
            </a:r>
            <a:r>
              <a:rPr lang="cs-CZ" sz="24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Harmonogram hodnocení a prezentace	výsledků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 hodnocení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Hodnocení vyučovaných předmětů z hlediska studentů:</a:t>
            </a:r>
            <a:endParaRPr lang="cs-CZ" sz="2000" dirty="0" smtClean="0"/>
          </a:p>
          <a:p>
            <a:r>
              <a:rPr lang="cs-CZ" sz="2000" dirty="0" smtClean="0"/>
              <a:t>	Jak celkově hodnotíte přednášky</a:t>
            </a:r>
            <a:r>
              <a:rPr lang="cs-CZ" sz="2000" dirty="0"/>
              <a:t>? 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(pouze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u předmětů s 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	přednáškami)</a:t>
            </a:r>
          </a:p>
          <a:p>
            <a:r>
              <a:rPr lang="cs-CZ" sz="2000" dirty="0" smtClean="0"/>
              <a:t>	Jak </a:t>
            </a:r>
            <a:r>
              <a:rPr lang="cs-CZ" sz="2000" dirty="0"/>
              <a:t>celkově hodnotíte semináře</a:t>
            </a:r>
            <a:r>
              <a:rPr lang="cs-CZ" sz="2000" dirty="0" smtClean="0"/>
              <a:t>?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se semináři)</a:t>
            </a:r>
            <a:endParaRPr lang="cs-CZ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2000" dirty="0" smtClean="0"/>
              <a:t>	Jak </a:t>
            </a:r>
            <a:r>
              <a:rPr lang="cs-CZ" sz="2000" dirty="0"/>
              <a:t>celkově hodnotíte cvičení</a:t>
            </a:r>
            <a:r>
              <a:rPr lang="cs-CZ" sz="2000" dirty="0" smtClean="0"/>
              <a:t>?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(pouze u předmětů 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se cvičeními)</a:t>
            </a:r>
          </a:p>
          <a:p>
            <a:r>
              <a:rPr lang="cs-CZ" sz="2000" dirty="0" smtClean="0"/>
              <a:t>	Jak </a:t>
            </a:r>
            <a:r>
              <a:rPr lang="cs-CZ" sz="2000" dirty="0"/>
              <a:t>celkově hodnotíte vyučujícího?</a:t>
            </a:r>
            <a:endParaRPr lang="cs-CZ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cs-CZ" sz="2000" dirty="0"/>
          </a:p>
          <a:p>
            <a:r>
              <a:rPr lang="cs-CZ" sz="2000" dirty="0"/>
              <a:t>	</a:t>
            </a:r>
            <a:r>
              <a:rPr lang="cs-CZ" sz="2000" dirty="0" smtClean="0"/>
              <a:t>Rozsah hodnocení: 1 (negativní) – 5 (pozitivní)</a:t>
            </a:r>
          </a:p>
          <a:p>
            <a:r>
              <a:rPr lang="cs-CZ" sz="2000" dirty="0"/>
              <a:t>	</a:t>
            </a:r>
            <a:r>
              <a:rPr lang="cs-CZ" sz="2000" dirty="0" smtClean="0"/>
              <a:t>Celkové hodnocení stanoveno formou průměru</a:t>
            </a:r>
          </a:p>
          <a:p>
            <a:endParaRPr lang="cs-CZ" sz="2000" dirty="0"/>
          </a:p>
          <a:p>
            <a:r>
              <a:rPr lang="cs-CZ" sz="2000" b="1" dirty="0" smtClean="0"/>
              <a:t>Připomínky:</a:t>
            </a:r>
          </a:p>
          <a:p>
            <a:r>
              <a:rPr lang="cs-CZ" sz="2000" dirty="0"/>
              <a:t>	</a:t>
            </a:r>
            <a:r>
              <a:rPr lang="cs-CZ" sz="2000" dirty="0" smtClean="0"/>
              <a:t>Připomínky k výuce (anonymní a podepsané)</a:t>
            </a:r>
          </a:p>
          <a:p>
            <a:r>
              <a:rPr lang="cs-CZ" sz="2000" dirty="0"/>
              <a:t>	</a:t>
            </a:r>
            <a:r>
              <a:rPr lang="cs-CZ" sz="2000" dirty="0" smtClean="0"/>
              <a:t>Ostatní připomínky (k semestru a technické)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085654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(A)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82225"/>
              </p:ext>
            </p:extLst>
          </p:nvPr>
        </p:nvGraphicFramePr>
        <p:xfrm>
          <a:off x="566642" y="1135868"/>
          <a:ext cx="9070918" cy="3891465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804958">
                  <a:extLst>
                    <a:ext uri="{9D8B030D-6E8A-4147-A177-3AD203B41FA5}">
                      <a16:colId xmlns:a16="http://schemas.microsoft.com/office/drawing/2014/main" val="7307008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658947911"/>
                    </a:ext>
                  </a:extLst>
                </a:gridCol>
                <a:gridCol w="1089660">
                  <a:extLst>
                    <a:ext uri="{9D8B030D-6E8A-4147-A177-3AD203B41FA5}">
                      <a16:colId xmlns:a16="http://schemas.microsoft.com/office/drawing/2014/main" val="3695401531"/>
                    </a:ext>
                  </a:extLst>
                </a:gridCol>
                <a:gridCol w="1059180">
                  <a:extLst>
                    <a:ext uri="{9D8B030D-6E8A-4147-A177-3AD203B41FA5}">
                      <a16:colId xmlns:a16="http://schemas.microsoft.com/office/drawing/2014/main" val="380173503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7709855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28760673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95673136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293389559"/>
                    </a:ext>
                  </a:extLst>
                </a:gridCol>
                <a:gridCol w="966000">
                  <a:extLst>
                    <a:ext uri="{9D8B030D-6E8A-4147-A177-3AD203B41FA5}">
                      <a16:colId xmlns:a16="http://schemas.microsoft.com/office/drawing/2014/main" val="2473225207"/>
                    </a:ext>
                  </a:extLst>
                </a:gridCol>
              </a:tblGrid>
              <a:tr h="429719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Fakulta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smtClean="0">
                          <a:effectLst/>
                        </a:rPr>
                        <a:t>Účast </a:t>
                      </a:r>
                      <a:r>
                        <a:rPr lang="cs-CZ" sz="1400" b="1" u="none" strike="noStrike" dirty="0">
                          <a:effectLst/>
                        </a:rPr>
                        <a:t>(%)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smtClean="0">
                          <a:effectLst/>
                        </a:rPr>
                        <a:t>Počet </a:t>
                      </a:r>
                      <a:r>
                        <a:rPr lang="cs-CZ" sz="1400" b="1" u="none" strike="noStrike" dirty="0">
                          <a:effectLst/>
                        </a:rPr>
                        <a:t>hodnotitelů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Průměrné hodnocení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Připomínky k výuce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 smtClean="0">
                          <a:effectLst/>
                        </a:rPr>
                        <a:t>Ostatní připomínky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215527"/>
                  </a:ext>
                </a:extLst>
              </a:tr>
              <a:tr h="453713"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anonymní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podepsané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 na studenta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semestru</a:t>
                      </a: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technické</a:t>
                      </a: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661270968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FAI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917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303940555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FAME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878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1127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133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769931815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FHS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662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742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478641388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FLKŘ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480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114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2472553799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FMK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536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1241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2,5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528148203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FT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427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553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812810632"/>
                  </a:ext>
                </a:extLst>
              </a:tr>
              <a:tr h="42971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UTB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3650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5536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635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681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b"/>
                </a:tc>
                <a:extLst>
                  <a:ext uri="{0D108BD9-81ED-4DB2-BD59-A6C34878D82A}">
                    <a16:rowId xmlns:a16="http://schemas.microsoft.com/office/drawing/2014/main" val="34309766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085654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Přehled celkových výsledků (B)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924020"/>
              </p:ext>
            </p:extLst>
          </p:nvPr>
        </p:nvGraphicFramePr>
        <p:xfrm>
          <a:off x="566640" y="1135863"/>
          <a:ext cx="9179338" cy="43790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300260">
                  <a:extLst>
                    <a:ext uri="{9D8B030D-6E8A-4147-A177-3AD203B41FA5}">
                      <a16:colId xmlns:a16="http://schemas.microsoft.com/office/drawing/2014/main" val="1368869080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1146972119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92850569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1225910974"/>
                    </a:ext>
                  </a:extLst>
                </a:gridCol>
                <a:gridCol w="1882138">
                  <a:extLst>
                    <a:ext uri="{9D8B030D-6E8A-4147-A177-3AD203B41FA5}">
                      <a16:colId xmlns:a16="http://schemas.microsoft.com/office/drawing/2014/main" val="3667141580"/>
                    </a:ext>
                  </a:extLst>
                </a:gridCol>
              </a:tblGrid>
              <a:tr h="418709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Fakulta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Otázka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0260"/>
                  </a:ext>
                </a:extLst>
              </a:tr>
              <a:tr h="102932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cvičení?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přednášky?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semináře?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</a:rPr>
                        <a:t>Jak celkově hodnotíte vyučujícího?</a:t>
                      </a:r>
                      <a:endParaRPr lang="cs-CZ" sz="2000" b="1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 anchor="b"/>
                </a:tc>
                <a:extLst>
                  <a:ext uri="{0D108BD9-81ED-4DB2-BD59-A6C34878D82A}">
                    <a16:rowId xmlns:a16="http://schemas.microsoft.com/office/drawing/2014/main" val="4381566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FAI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090607997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 smtClean="0">
                          <a:effectLst/>
                        </a:rPr>
                        <a:t>FAME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375112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>
                          <a:effectLst/>
                        </a:rPr>
                        <a:t>FHS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21838128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 smtClean="0">
                          <a:effectLst/>
                        </a:rPr>
                        <a:t>FLKŘ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42287255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4,3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1605148378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 dirty="0" smtClean="0">
                          <a:effectLst/>
                        </a:rPr>
                        <a:t>FT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4,5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2" marR="6902" marT="6902" marB="0"/>
                </a:tc>
                <a:extLst>
                  <a:ext uri="{0D108BD9-81ED-4DB2-BD59-A6C34878D82A}">
                    <a16:rowId xmlns:a16="http://schemas.microsoft.com/office/drawing/2014/main" val="713125967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02" marR="6902" marT="6902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1963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18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účasti</a:t>
            </a:r>
            <a:endParaRPr lang="cs-CZ" sz="3600" b="0" strike="noStrike" spc="-1" dirty="0">
              <a:latin typeface="Arial"/>
            </a:endParaRP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214830"/>
              </p:ext>
            </p:extLst>
          </p:nvPr>
        </p:nvGraphicFramePr>
        <p:xfrm>
          <a:off x="566640" y="1135862"/>
          <a:ext cx="9171720" cy="4213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00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89050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počtu připomínek k výuce v ZS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186581"/>
              </p:ext>
            </p:extLst>
          </p:nvPr>
        </p:nvGraphicFramePr>
        <p:xfrm>
          <a:off x="566640" y="1135862"/>
          <a:ext cx="9225060" cy="4167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165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89334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5862"/>
            <a:ext cx="9217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Účast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Aktuálně od 31 % (FT) do 52 % (FAI), </a:t>
            </a:r>
            <a:r>
              <a:rPr lang="cs-CZ" dirty="0" smtClean="0">
                <a:solidFill>
                  <a:srgbClr val="FF0000"/>
                </a:solidFill>
              </a:rPr>
              <a:t>celkově 43 %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Vývoj účasti má od AR 2018/19 stoupající trend, v ZS bývá typicky vyšší než v LS</a:t>
            </a:r>
          </a:p>
          <a:p>
            <a:r>
              <a:rPr lang="cs-CZ" b="1" dirty="0" smtClean="0"/>
              <a:t>Celkové hodnocení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Aktuální průměrné hodnocení od 4,1 (FAME, FLKŘ) do 4,3 (FAI, FT), </a:t>
            </a:r>
            <a:r>
              <a:rPr lang="cs-CZ" dirty="0" smtClean="0">
                <a:solidFill>
                  <a:srgbClr val="FF0000"/>
                </a:solidFill>
              </a:rPr>
              <a:t>celkově 4,2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ozitivní a velmi vyrovnané výsledky napříč fakultami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Celkové výsledky UTB </a:t>
            </a:r>
            <a:r>
              <a:rPr lang="cs-CZ" smtClean="0"/>
              <a:t>jsou dlouhodobě </a:t>
            </a:r>
            <a:r>
              <a:rPr lang="cs-CZ" dirty="0" smtClean="0"/>
              <a:t>pozitivní (od AR 2018/19 v rozmezí cca 4,2 – 4,5 dle zpráv o vnitřním hodnocení)</a:t>
            </a:r>
          </a:p>
          <a:p>
            <a:r>
              <a:rPr lang="cs-CZ" b="1" dirty="0" smtClean="0"/>
              <a:t>Připomínky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Aktuální průměr připomínek k výuce na studenta od 1,2 (FHS) do 2,5 (FMK), celkově 1,7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Vývoj počtu připomínek k výuce má od AR 2018/19 výrazně stoupající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Na fakultách je třeba zaměřit se na obsah připomínek a reagovat na ně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64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Hodnocení kvality výuky ZS 2022/2023 </a:t>
            </a:r>
            <a:endParaRPr lang="cs-CZ" sz="1300" b="0" strike="noStrike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21744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6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Harmonogram hodnocení a prezentace výsledků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00932" y="1183570"/>
            <a:ext cx="94421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                		</a:t>
            </a:r>
          </a:p>
          <a:p>
            <a:endParaRPr lang="cs-CZ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10 dnů </a:t>
            </a:r>
            <a:r>
              <a:rPr lang="cs-CZ" dirty="0"/>
              <a:t>od ukončení rozeslání dat </a:t>
            </a:r>
            <a:r>
              <a:rPr lang="cs-CZ" dirty="0" smtClean="0"/>
              <a:t>děkanům a proděkanům </a:t>
            </a:r>
            <a:r>
              <a:rPr lang="cs-CZ" dirty="0"/>
              <a:t>pro studium </a:t>
            </a:r>
            <a:r>
              <a:rPr lang="cs-CZ" dirty="0" smtClean="0"/>
              <a:t>(prorektorka)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30 dnů </a:t>
            </a:r>
            <a:r>
              <a:rPr lang="cs-CZ" dirty="0"/>
              <a:t>od ukončení seznámení s výsledky na poradě proděkanů, KR a AS UTB </a:t>
            </a:r>
            <a:r>
              <a:rPr lang="cs-CZ" dirty="0" smtClean="0"/>
              <a:t>(prorektorka)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b="1" dirty="0"/>
              <a:t>do </a:t>
            </a:r>
            <a:r>
              <a:rPr lang="pl-PL" b="1" dirty="0" smtClean="0"/>
              <a:t>60 </a:t>
            </a:r>
            <a:r>
              <a:rPr lang="cs-CZ" b="1" dirty="0"/>
              <a:t>dnů </a:t>
            </a:r>
            <a:r>
              <a:rPr lang="cs-CZ" dirty="0"/>
              <a:t>od ukončení </a:t>
            </a:r>
            <a:r>
              <a:rPr lang="pl-PL" dirty="0" smtClean="0"/>
              <a:t>(fakulty):</a:t>
            </a:r>
            <a:endParaRPr lang="pl-PL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/>
              <a:t>představení výsledků na AS fakulty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vytvoření </a:t>
            </a:r>
            <a:r>
              <a:rPr lang="cs-CZ" dirty="0"/>
              <a:t>fakultní zprávy o výsledcích hodnocení </a:t>
            </a:r>
            <a:r>
              <a:rPr lang="cs-CZ" dirty="0" smtClean="0"/>
              <a:t>(účast, </a:t>
            </a:r>
            <a:r>
              <a:rPr lang="cs-CZ" dirty="0"/>
              <a:t>hlavní výsledky, </a:t>
            </a:r>
            <a:r>
              <a:rPr lang="cs-CZ" dirty="0" smtClean="0"/>
              <a:t>připomínky, další postup, konkrétní opatření), zveřejnění v sekci </a:t>
            </a:r>
            <a:r>
              <a:rPr lang="cs-CZ" b="1" dirty="0" smtClean="0"/>
              <a:t>Student/Výuka/Hodnocení výuky</a:t>
            </a:r>
            <a:endParaRPr lang="cs-CZ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tisková </a:t>
            </a:r>
            <a:r>
              <a:rPr lang="cs-CZ" dirty="0"/>
              <a:t>zpráva na webu fakulty + </a:t>
            </a:r>
            <a:r>
              <a:rPr lang="cs-CZ" dirty="0" smtClean="0"/>
              <a:t>informace/odkaz na zprávu o výsledcích hodnocení na sociálních sítích </a:t>
            </a:r>
            <a:r>
              <a:rPr lang="cs-CZ" dirty="0"/>
              <a:t>fakulty </a:t>
            </a:r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/>
              <a:t>do 90 dnů </a:t>
            </a:r>
            <a:r>
              <a:rPr lang="cs-CZ" dirty="0"/>
              <a:t>od </a:t>
            </a:r>
            <a:r>
              <a:rPr lang="cs-CZ" dirty="0" smtClean="0"/>
              <a:t>ukončení (fakulty): </a:t>
            </a:r>
          </a:p>
          <a:p>
            <a:pPr marL="444500" indent="96838" defTabSz="898525">
              <a:buFont typeface="Arial" panose="020B0604020202020204" pitchFamily="34" charset="0"/>
              <a:buChar char="•"/>
              <a:tabLst>
                <a:tab pos="628650" algn="l"/>
                <a:tab pos="985838" algn="l"/>
              </a:tabLst>
            </a:pPr>
            <a:r>
              <a:rPr lang="cs-CZ" dirty="0"/>
              <a:t>	</a:t>
            </a:r>
            <a:r>
              <a:rPr lang="cs-CZ" dirty="0" smtClean="0"/>
              <a:t>  setkání </a:t>
            </a:r>
            <a:r>
              <a:rPr lang="cs-CZ" dirty="0"/>
              <a:t>se studenty </a:t>
            </a:r>
            <a:r>
              <a:rPr lang="cs-CZ" dirty="0" smtClean="0"/>
              <a:t>fakulty/ústavů/ateliérů, </a:t>
            </a:r>
            <a:r>
              <a:rPr lang="cs-CZ" dirty="0"/>
              <a:t>diskuze </a:t>
            </a:r>
            <a:r>
              <a:rPr lang="cs-CZ" dirty="0" smtClean="0"/>
              <a:t>výsledků a opatření </a:t>
            </a:r>
            <a:r>
              <a:rPr lang="cs-CZ" dirty="0"/>
              <a:t>pro zlepšení </a:t>
            </a:r>
            <a:r>
              <a:rPr lang="cs-CZ" dirty="0" smtClean="0"/>
              <a:t>	  výuky</a:t>
            </a:r>
            <a:endParaRPr lang="cs-CZ" dirty="0"/>
          </a:p>
          <a:p>
            <a:endParaRPr lang="cs-CZ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773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625</Words>
  <Application>Microsoft Office PowerPoint</Application>
  <PresentationFormat>Vlastní</PresentationFormat>
  <Paragraphs>181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21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Lenka Drábková</cp:lastModifiedBy>
  <cp:revision>51</cp:revision>
  <dcterms:created xsi:type="dcterms:W3CDTF">2019-09-03T10:06:13Z</dcterms:created>
  <dcterms:modified xsi:type="dcterms:W3CDTF">2023-02-22T16:01:36Z</dcterms:modified>
  <dc:language>cs-CZ</dc:language>
</cp:coreProperties>
</file>