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UTB Berlin" charset="1" panose="00000800000000000000"/>
      <p:regular r:id="rId31"/>
    </p:embeddedFont>
    <p:embeddedFont>
      <p:font typeface="Arial MT Pro" charset="1" panose="020B0502020202020204"/>
      <p:regular r:id="rId32"/>
    </p:embeddedFont>
    <p:embeddedFont>
      <p:font typeface="Arial MT Pro Bold" charset="1" panose="020B0802020202020204"/>
      <p:regular r:id="rId33"/>
    </p:embeddedFont>
    <p:embeddedFont>
      <p:font typeface="Open Sans Bold" charset="1" panose="020B0806030504020204"/>
      <p:regular r:id="rId34"/>
    </p:embeddedFont>
    <p:embeddedFont>
      <p:font typeface="Open Sans" charset="1" panose="020B0606030504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9.png" Type="http://schemas.openxmlformats.org/officeDocument/2006/relationships/image"/><Relationship Id="rId6" Target="../media/image20.jpe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2048" y="0"/>
            <a:ext cx="18320048" cy="8970946"/>
            <a:chOff x="0" y="0"/>
            <a:chExt cx="1659862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59862" cy="812800"/>
            </a:xfrm>
            <a:custGeom>
              <a:avLst/>
              <a:gdLst/>
              <a:ahLst/>
              <a:cxnLst/>
              <a:rect r="r" b="b" t="t" l="l"/>
              <a:pathLst>
                <a:path h="812800" w="1659862">
                  <a:moveTo>
                    <a:pt x="0" y="0"/>
                  </a:moveTo>
                  <a:lnTo>
                    <a:pt x="1659862" y="0"/>
                  </a:lnTo>
                  <a:lnTo>
                    <a:pt x="16598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454221" y="-3099299"/>
            <a:ext cx="24349544" cy="15000051"/>
          </a:xfrm>
          <a:custGeom>
            <a:avLst/>
            <a:gdLst/>
            <a:ahLst/>
            <a:cxnLst/>
            <a:rect r="r" b="b" t="t" l="l"/>
            <a:pathLst>
              <a:path h="15000051" w="24349544">
                <a:moveTo>
                  <a:pt x="0" y="0"/>
                </a:moveTo>
                <a:lnTo>
                  <a:pt x="24349544" y="0"/>
                </a:lnTo>
                <a:lnTo>
                  <a:pt x="24349544" y="15000051"/>
                </a:lnTo>
                <a:lnTo>
                  <a:pt x="0" y="15000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" t="-8474" r="-11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2649882" y="-2329216"/>
            <a:ext cx="16379946" cy="16379946"/>
          </a:xfrm>
          <a:custGeom>
            <a:avLst/>
            <a:gdLst/>
            <a:ahLst/>
            <a:cxnLst/>
            <a:rect r="r" b="b" t="t" l="l"/>
            <a:pathLst>
              <a:path h="16379946" w="16379946">
                <a:moveTo>
                  <a:pt x="0" y="0"/>
                </a:moveTo>
                <a:lnTo>
                  <a:pt x="16379945" y="0"/>
                </a:lnTo>
                <a:lnTo>
                  <a:pt x="16379945" y="16379945"/>
                </a:lnTo>
                <a:lnTo>
                  <a:pt x="0" y="1637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714221" y="-2806280"/>
            <a:ext cx="5805455" cy="5805455"/>
            <a:chOff x="0" y="0"/>
            <a:chExt cx="7740607" cy="7740607"/>
          </a:xfrm>
        </p:grpSpPr>
        <p:sp>
          <p:nvSpPr>
            <p:cNvPr name="Freeform 7" id="7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8336376">
              <a:off x="1127104" y="1127104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454221" y="-3099299"/>
            <a:ext cx="24349544" cy="15000051"/>
          </a:xfrm>
          <a:custGeom>
            <a:avLst/>
            <a:gdLst/>
            <a:ahLst/>
            <a:cxnLst/>
            <a:rect r="r" b="b" t="t" l="l"/>
            <a:pathLst>
              <a:path h="15000051" w="24349544">
                <a:moveTo>
                  <a:pt x="0" y="0"/>
                </a:moveTo>
                <a:lnTo>
                  <a:pt x="24349544" y="0"/>
                </a:lnTo>
                <a:lnTo>
                  <a:pt x="24349544" y="15000051"/>
                </a:lnTo>
                <a:lnTo>
                  <a:pt x="0" y="150000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7" t="-8474" r="-11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7024641"/>
            <a:ext cx="18374879" cy="5903878"/>
          </a:xfrm>
          <a:custGeom>
            <a:avLst/>
            <a:gdLst/>
            <a:ahLst/>
            <a:cxnLst/>
            <a:rect r="r" b="b" t="t" l="l"/>
            <a:pathLst>
              <a:path h="5903878" w="18374879">
                <a:moveTo>
                  <a:pt x="0" y="0"/>
                </a:moveTo>
                <a:lnTo>
                  <a:pt x="18374879" y="0"/>
                </a:lnTo>
                <a:lnTo>
                  <a:pt x="18374879" y="5903879"/>
                </a:lnTo>
                <a:lnTo>
                  <a:pt x="0" y="5903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211234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918453" y="6218517"/>
            <a:ext cx="4259914" cy="4259914"/>
            <a:chOff x="0" y="0"/>
            <a:chExt cx="5679886" cy="5679886"/>
          </a:xfrm>
        </p:grpSpPr>
        <p:sp>
          <p:nvSpPr>
            <p:cNvPr name="Freeform 13" id="13"/>
            <p:cNvSpPr/>
            <p:nvPr/>
          </p:nvSpPr>
          <p:spPr>
            <a:xfrm flipH="false" flipV="false" rot="8336376">
              <a:off x="827044" y="827044"/>
              <a:ext cx="4025799" cy="4025799"/>
            </a:xfrm>
            <a:custGeom>
              <a:avLst/>
              <a:gdLst/>
              <a:ahLst/>
              <a:cxnLst/>
              <a:rect r="r" b="b" t="t" l="l"/>
              <a:pathLst>
                <a:path h="4025799" w="4025799">
                  <a:moveTo>
                    <a:pt x="0" y="0"/>
                  </a:moveTo>
                  <a:lnTo>
                    <a:pt x="4025798" y="0"/>
                  </a:lnTo>
                  <a:lnTo>
                    <a:pt x="4025798" y="4025798"/>
                  </a:lnTo>
                  <a:lnTo>
                    <a:pt x="0" y="402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8336376">
              <a:off x="827044" y="827044"/>
              <a:ext cx="4025799" cy="4025799"/>
            </a:xfrm>
            <a:custGeom>
              <a:avLst/>
              <a:gdLst/>
              <a:ahLst/>
              <a:cxnLst/>
              <a:rect r="r" b="b" t="t" l="l"/>
              <a:pathLst>
                <a:path h="4025799" w="4025799">
                  <a:moveTo>
                    <a:pt x="0" y="0"/>
                  </a:moveTo>
                  <a:lnTo>
                    <a:pt x="4025798" y="0"/>
                  </a:lnTo>
                  <a:lnTo>
                    <a:pt x="4025798" y="4025798"/>
                  </a:lnTo>
                  <a:lnTo>
                    <a:pt x="0" y="402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28700" y="9266761"/>
            <a:ext cx="3314016" cy="443050"/>
          </a:xfrm>
          <a:custGeom>
            <a:avLst/>
            <a:gdLst/>
            <a:ahLst/>
            <a:cxnLst/>
            <a:rect r="r" b="b" t="t" l="l"/>
            <a:pathLst>
              <a:path h="443050" w="3314016">
                <a:moveTo>
                  <a:pt x="0" y="0"/>
                </a:moveTo>
                <a:lnTo>
                  <a:pt x="3314016" y="0"/>
                </a:lnTo>
                <a:lnTo>
                  <a:pt x="3314016" y="443050"/>
                </a:lnTo>
                <a:lnTo>
                  <a:pt x="0" y="443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2323582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Tomas Bata University in Zlín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8700" y="5469707"/>
            <a:ext cx="16230600" cy="977830"/>
            <a:chOff x="0" y="0"/>
            <a:chExt cx="21640800" cy="130377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635203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FFFFFF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Marketing and Communications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47625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 b="true">
                  <a:solidFill>
                    <a:srgbClr val="FFFFFF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6711" r="0" b="-6711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1969 | 1 664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Technology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78" t="0" r="-9978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Technology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6751132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Polymer Materials &amp; Engineering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Food Technology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Materials Engineering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Production Engineering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Environmental Chemistry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Biomaterials and C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osmetics...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2159" r="0" b="-11224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1995 | 2 097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Management and Economics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49" t="0" r="-19465" b="-1068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Management and Economics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0454" y="4804962"/>
            <a:ext cx="6751132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Management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Marketing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Economics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Finance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Statisticsand Quantitative Methods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Regional Development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Industrial Engineering...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5212" t="-6831" r="0" b="-12503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2002 | 1 159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Multimedia Communications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07" t="0" r="-10124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Multimedia Communications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4839376"/>
            <a:ext cx="7455858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Marketing &amp; Media Communications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Animation, Audiovisual Arts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Digital Design, Game Design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Advertising Photography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Shoe Design, Fashion Design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Graphic Design, Glass Design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Pr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oduct Design, Industrial Design...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6795" r="0" b="-6555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2006 | 1 446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Applied Informatics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1298" t="-6238" r="-10139" b="-3039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Applied Informatics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7285499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Informatics, Artificial Intelligence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Computer &amp; Communication Systems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Software Engineering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Automation and Control Engineering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Security Engineering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Security Systems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Int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elligent Houses...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629" t="-30132" r="0" b="-17506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2007 | 1 967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Humanities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489" t="-3775" r="-14193" b="-1836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Humanities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3712271"/>
            <a:ext cx="6751132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Pedagogical Sciences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School Education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Modern Languages and Literature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Health Care Sciences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88810" y="0"/>
            <a:ext cx="7199190" cy="9954441"/>
            <a:chOff x="0" y="0"/>
            <a:chExt cx="9598920" cy="1327258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700" y="0"/>
              <a:ext cx="9586220" cy="13259888"/>
              <a:chOff x="0" y="0"/>
              <a:chExt cx="660074" cy="91303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60074" cy="913030"/>
              </a:xfrm>
              <a:custGeom>
                <a:avLst/>
                <a:gdLst/>
                <a:ahLst/>
                <a:cxnLst/>
                <a:rect r="r" b="b" t="t" l="l"/>
                <a:pathLst>
                  <a:path h="913030" w="660074">
                    <a:moveTo>
                      <a:pt x="0" y="0"/>
                    </a:moveTo>
                    <a:lnTo>
                      <a:pt x="660074" y="0"/>
                    </a:lnTo>
                    <a:lnTo>
                      <a:pt x="660074" y="913030"/>
                    </a:lnTo>
                    <a:lnTo>
                      <a:pt x="0" y="91303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60203" t="0" r="-47021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11515818"/>
              <a:ext cx="9355326" cy="1756770"/>
            </a:xfrm>
            <a:custGeom>
              <a:avLst/>
              <a:gdLst/>
              <a:ahLst/>
              <a:cxnLst/>
              <a:rect r="r" b="b" t="t" l="l"/>
              <a:pathLst>
                <a:path h="1756770" w="9355326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572704" y="868713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8505405" y="-1406206"/>
            <a:ext cx="4481641" cy="4481641"/>
            <a:chOff x="0" y="0"/>
            <a:chExt cx="5975521" cy="59755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75521" cy="5975521"/>
            </a:xfrm>
            <a:custGeom>
              <a:avLst/>
              <a:gdLst/>
              <a:ahLst/>
              <a:cxnLst/>
              <a:rect r="r" b="b" t="t" l="l"/>
              <a:pathLst>
                <a:path h="5975521" w="5975521">
                  <a:moveTo>
                    <a:pt x="0" y="0"/>
                  </a:moveTo>
                  <a:lnTo>
                    <a:pt x="5975521" y="0"/>
                  </a:lnTo>
                  <a:lnTo>
                    <a:pt x="5975521" y="5975521"/>
                  </a:lnTo>
                  <a:lnTo>
                    <a:pt x="0" y="597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975521" cy="5975521"/>
            </a:xfrm>
            <a:custGeom>
              <a:avLst/>
              <a:gdLst/>
              <a:ahLst/>
              <a:cxnLst/>
              <a:rect r="r" b="b" t="t" l="l"/>
              <a:pathLst>
                <a:path h="5975521" w="5975521">
                  <a:moveTo>
                    <a:pt x="0" y="0"/>
                  </a:moveTo>
                  <a:lnTo>
                    <a:pt x="5975521" y="0"/>
                  </a:lnTo>
                  <a:lnTo>
                    <a:pt x="5975521" y="5975521"/>
                  </a:lnTo>
                  <a:lnTo>
                    <a:pt x="0" y="597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Introduction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28700" y="895350"/>
            <a:ext cx="1623060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Contents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2417439"/>
            <a:ext cx="7124113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Introduction</a:t>
            </a:r>
          </a:p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Faculties</a:t>
            </a:r>
          </a:p>
          <a:p>
            <a:pPr algn="just" marL="647700" indent="-323850" lvl="1">
              <a:lnSpc>
                <a:spcPts val="45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International Cooperation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11082" y="-428629"/>
            <a:ext cx="15052465" cy="15472035"/>
            <a:chOff x="0" y="0"/>
            <a:chExt cx="20069953" cy="206293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0800" y="0"/>
              <a:ext cx="19796740" cy="11650515"/>
              <a:chOff x="0" y="0"/>
              <a:chExt cx="2300275" cy="135372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00275" cy="1353727"/>
              </a:xfrm>
              <a:custGeom>
                <a:avLst/>
                <a:gdLst/>
                <a:ahLst/>
                <a:cxnLst/>
                <a:rect r="r" b="b" t="t" l="l"/>
                <a:pathLst>
                  <a:path h="1353727" w="2300275">
                    <a:moveTo>
                      <a:pt x="0" y="0"/>
                    </a:moveTo>
                    <a:lnTo>
                      <a:pt x="2300275" y="0"/>
                    </a:lnTo>
                    <a:lnTo>
                      <a:pt x="2300275" y="1353727"/>
                    </a:lnTo>
                    <a:lnTo>
                      <a:pt x="0" y="1353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40" t="-8117" r="0" b="-6711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9901077"/>
              <a:ext cx="20069953" cy="10728302"/>
            </a:xfrm>
            <a:custGeom>
              <a:avLst/>
              <a:gdLst/>
              <a:ahLst/>
              <a:cxnLst/>
              <a:rect r="r" b="b" t="t" l="l"/>
              <a:pathLst>
                <a:path h="10728302" w="20069953">
                  <a:moveTo>
                    <a:pt x="0" y="0"/>
                  </a:moveTo>
                  <a:lnTo>
                    <a:pt x="20069953" y="0"/>
                  </a:lnTo>
                  <a:lnTo>
                    <a:pt x="20069953" y="10728303"/>
                  </a:lnTo>
                  <a:lnTo>
                    <a:pt x="0" y="10728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87990" y="1438541"/>
            <a:ext cx="4899379" cy="4899379"/>
            <a:chOff x="0" y="0"/>
            <a:chExt cx="6532505" cy="65325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713485" y="-2076819"/>
            <a:ext cx="4899379" cy="4899379"/>
            <a:chOff x="0" y="0"/>
            <a:chExt cx="6532505" cy="6532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32505" cy="6532505"/>
            </a:xfrm>
            <a:custGeom>
              <a:avLst/>
              <a:gdLst/>
              <a:ahLst/>
              <a:cxnLst/>
              <a:rect r="r" b="b" t="t" l="l"/>
              <a:pathLst>
                <a:path h="6532505" w="6532505">
                  <a:moveTo>
                    <a:pt x="0" y="0"/>
                  </a:moveTo>
                  <a:lnTo>
                    <a:pt x="6532505" y="0"/>
                  </a:lnTo>
                  <a:lnTo>
                    <a:pt x="6532505" y="6532505"/>
                  </a:lnTo>
                  <a:lnTo>
                    <a:pt x="0" y="6532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286726"/>
            <a:ext cx="697510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Founded in 2009 | 1 159 students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116" y="8244205"/>
            <a:ext cx="16473051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Faculty of Logistics and Crisis Management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4343" t="0" r="-5935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Faculty of Logistics and Crisis Management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4991100"/>
            <a:ext cx="6751132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Crisis Management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Environmental Security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Logistics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Population Protection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Risk Control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Faculties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546659" y="3035535"/>
            <a:ext cx="2936531" cy="2936531"/>
            <a:chOff x="0" y="0"/>
            <a:chExt cx="3915375" cy="39153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349141" y="-2619203"/>
            <a:ext cx="4690544" cy="4690544"/>
            <a:chOff x="0" y="0"/>
            <a:chExt cx="6254058" cy="6254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International Cooperation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51" t="-5124" r="-10658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01065" y="9258300"/>
            <a:ext cx="7336421" cy="788365"/>
            <a:chOff x="0" y="0"/>
            <a:chExt cx="9781894" cy="105115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178231" y="-30894"/>
              <a:ext cx="86036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International Cooperation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9973801" y="895350"/>
            <a:ext cx="7285499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International Cooperation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73801" y="3712271"/>
            <a:ext cx="7768297" cy="575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Cooperation with universities from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67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countries 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500+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partner institutions all over the world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1 200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international students in total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300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incoming international students mobility programmes every year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Summer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schools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organized every year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ESN Zlín students to students organization of trips, events and other activities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37668" y="0"/>
            <a:ext cx="10550332" cy="9643682"/>
            <a:chOff x="0" y="0"/>
            <a:chExt cx="14067110" cy="1285824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700" y="0"/>
              <a:ext cx="14054410" cy="12834641"/>
              <a:chOff x="0" y="0"/>
              <a:chExt cx="890046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900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90046">
                    <a:moveTo>
                      <a:pt x="0" y="0"/>
                    </a:moveTo>
                    <a:lnTo>
                      <a:pt x="890046" y="0"/>
                    </a:lnTo>
                    <a:lnTo>
                      <a:pt x="890046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8662" t="0" r="-18662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11101472"/>
              <a:ext cx="9355326" cy="1756770"/>
            </a:xfrm>
            <a:custGeom>
              <a:avLst/>
              <a:gdLst/>
              <a:ahLst/>
              <a:cxnLst/>
              <a:rect r="r" b="b" t="t" l="l"/>
              <a:pathLst>
                <a:path h="1756770" w="9355326">
                  <a:moveTo>
                    <a:pt x="0" y="0"/>
                  </a:moveTo>
                  <a:lnTo>
                    <a:pt x="9355326" y="0"/>
                  </a:lnTo>
                  <a:lnTo>
                    <a:pt x="9355326" y="1756770"/>
                  </a:lnTo>
                  <a:lnTo>
                    <a:pt x="0" y="1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86986" y="-2855420"/>
            <a:ext cx="6874618" cy="6874618"/>
            <a:chOff x="0" y="0"/>
            <a:chExt cx="9166158" cy="91661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6158" cy="9166158"/>
            </a:xfrm>
            <a:custGeom>
              <a:avLst/>
              <a:gdLst/>
              <a:ahLst/>
              <a:cxnLst/>
              <a:rect r="r" b="b" t="t" l="l"/>
              <a:pathLst>
                <a:path h="9166158" w="9166158">
                  <a:moveTo>
                    <a:pt x="0" y="0"/>
                  </a:moveTo>
                  <a:lnTo>
                    <a:pt x="9166158" y="0"/>
                  </a:lnTo>
                  <a:lnTo>
                    <a:pt x="9166158" y="9166158"/>
                  </a:lnTo>
                  <a:lnTo>
                    <a:pt x="0" y="916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166158" cy="9166158"/>
            </a:xfrm>
            <a:custGeom>
              <a:avLst/>
              <a:gdLst/>
              <a:ahLst/>
              <a:cxnLst/>
              <a:rect r="r" b="b" t="t" l="l"/>
              <a:pathLst>
                <a:path h="9166158" w="9166158">
                  <a:moveTo>
                    <a:pt x="0" y="0"/>
                  </a:moveTo>
                  <a:lnTo>
                    <a:pt x="9166158" y="0"/>
                  </a:lnTo>
                  <a:lnTo>
                    <a:pt x="9166158" y="9166158"/>
                  </a:lnTo>
                  <a:lnTo>
                    <a:pt x="0" y="916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625265" y="4597335"/>
            <a:ext cx="2166742" cy="2130295"/>
            <a:chOff x="0" y="0"/>
            <a:chExt cx="2888990" cy="284039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40393" cy="2840393"/>
            </a:xfrm>
            <a:custGeom>
              <a:avLst/>
              <a:gdLst/>
              <a:ahLst/>
              <a:cxnLst/>
              <a:rect r="r" b="b" t="t" l="l"/>
              <a:pathLst>
                <a:path h="2840393" w="2840393">
                  <a:moveTo>
                    <a:pt x="0" y="0"/>
                  </a:moveTo>
                  <a:lnTo>
                    <a:pt x="2840393" y="0"/>
                  </a:lnTo>
                  <a:lnTo>
                    <a:pt x="2840393" y="2840393"/>
                  </a:lnTo>
                  <a:lnTo>
                    <a:pt x="0" y="2840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8597" y="0"/>
              <a:ext cx="2840393" cy="2840393"/>
            </a:xfrm>
            <a:custGeom>
              <a:avLst/>
              <a:gdLst/>
              <a:ahLst/>
              <a:cxnLst/>
              <a:rect r="r" b="b" t="t" l="l"/>
              <a:pathLst>
                <a:path h="2840393" w="2840393">
                  <a:moveTo>
                    <a:pt x="0" y="0"/>
                  </a:moveTo>
                  <a:lnTo>
                    <a:pt x="2840393" y="0"/>
                  </a:lnTo>
                  <a:lnTo>
                    <a:pt x="2840393" y="2840393"/>
                  </a:lnTo>
                  <a:lnTo>
                    <a:pt x="0" y="2840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895350"/>
            <a:ext cx="1623060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International Cooperation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476500"/>
            <a:ext cx="6133076" cy="461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Bata Centre Vietnam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Ho Chi Minh City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Double degree programmes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Great Britain, Vietnam, Slovakia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European University 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initiative, 3 proposals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Horizon Europe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6 ongoing projects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7336421" cy="788365"/>
            <a:chOff x="0" y="0"/>
            <a:chExt cx="97818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86036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International Cooperation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650378"/>
            <a:ext cx="18374879" cy="5809726"/>
          </a:xfrm>
          <a:custGeom>
            <a:avLst/>
            <a:gdLst/>
            <a:ahLst/>
            <a:cxnLst/>
            <a:rect r="r" b="b" t="t" l="l"/>
            <a:pathLst>
              <a:path h="5809726" w="18374879">
                <a:moveTo>
                  <a:pt x="0" y="0"/>
                </a:moveTo>
                <a:lnTo>
                  <a:pt x="18374879" y="0"/>
                </a:lnTo>
                <a:lnTo>
                  <a:pt x="18374879" y="5809726"/>
                </a:lnTo>
                <a:lnTo>
                  <a:pt x="0" y="580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16277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909000" y="-1052372"/>
            <a:ext cx="6350300" cy="6350300"/>
            <a:chOff x="0" y="0"/>
            <a:chExt cx="8467067" cy="84670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467067" cy="8467067"/>
            </a:xfrm>
            <a:custGeom>
              <a:avLst/>
              <a:gdLst/>
              <a:ahLst/>
              <a:cxnLst/>
              <a:rect r="r" b="b" t="t" l="l"/>
              <a:pathLst>
                <a:path h="8467067" w="8467067">
                  <a:moveTo>
                    <a:pt x="0" y="0"/>
                  </a:moveTo>
                  <a:lnTo>
                    <a:pt x="8467067" y="0"/>
                  </a:lnTo>
                  <a:lnTo>
                    <a:pt x="8467067" y="8467067"/>
                  </a:lnTo>
                  <a:lnTo>
                    <a:pt x="0" y="8467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467067" cy="8467067"/>
            </a:xfrm>
            <a:custGeom>
              <a:avLst/>
              <a:gdLst/>
              <a:ahLst/>
              <a:cxnLst/>
              <a:rect r="r" b="b" t="t" l="l"/>
              <a:pathLst>
                <a:path h="8467067" w="8467067">
                  <a:moveTo>
                    <a:pt x="0" y="0"/>
                  </a:moveTo>
                  <a:lnTo>
                    <a:pt x="8467067" y="0"/>
                  </a:lnTo>
                  <a:lnTo>
                    <a:pt x="8467067" y="8467067"/>
                  </a:lnTo>
                  <a:lnTo>
                    <a:pt x="0" y="8467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78245" y="6885687"/>
            <a:ext cx="5746406" cy="5746406"/>
            <a:chOff x="0" y="0"/>
            <a:chExt cx="7661874" cy="76618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661874" cy="7661874"/>
            </a:xfrm>
            <a:custGeom>
              <a:avLst/>
              <a:gdLst/>
              <a:ahLst/>
              <a:cxnLst/>
              <a:rect r="r" b="b" t="t" l="l"/>
              <a:pathLst>
                <a:path h="7661874" w="7661874">
                  <a:moveTo>
                    <a:pt x="0" y="0"/>
                  </a:moveTo>
                  <a:lnTo>
                    <a:pt x="7661874" y="0"/>
                  </a:lnTo>
                  <a:lnTo>
                    <a:pt x="7661874" y="7661874"/>
                  </a:lnTo>
                  <a:lnTo>
                    <a:pt x="0" y="766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61874" cy="7661874"/>
            </a:xfrm>
            <a:custGeom>
              <a:avLst/>
              <a:gdLst/>
              <a:ahLst/>
              <a:cxnLst/>
              <a:rect r="r" b="b" t="t" l="l"/>
              <a:pathLst>
                <a:path h="7661874" w="7661874">
                  <a:moveTo>
                    <a:pt x="0" y="0"/>
                  </a:moveTo>
                  <a:lnTo>
                    <a:pt x="7661874" y="0"/>
                  </a:lnTo>
                  <a:lnTo>
                    <a:pt x="7661874" y="7661874"/>
                  </a:lnTo>
                  <a:lnTo>
                    <a:pt x="0" y="766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7230052"/>
            <a:ext cx="16230600" cy="1389668"/>
            <a:chOff x="0" y="0"/>
            <a:chExt cx="21640800" cy="18528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1330974"/>
              <a:ext cx="517554" cy="517554"/>
            </a:xfrm>
            <a:custGeom>
              <a:avLst/>
              <a:gdLst/>
              <a:ahLst/>
              <a:cxnLst/>
              <a:rect r="r" b="b" t="t" l="l"/>
              <a:pathLst>
                <a:path h="517554" w="517554">
                  <a:moveTo>
                    <a:pt x="0" y="0"/>
                  </a:moveTo>
                  <a:lnTo>
                    <a:pt x="517554" y="0"/>
                  </a:lnTo>
                  <a:lnTo>
                    <a:pt x="517554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44554" y="1330974"/>
              <a:ext cx="517554" cy="517554"/>
            </a:xfrm>
            <a:custGeom>
              <a:avLst/>
              <a:gdLst/>
              <a:ahLst/>
              <a:cxnLst/>
              <a:rect r="r" b="b" t="t" l="l"/>
              <a:pathLst>
                <a:path h="517554" w="517554">
                  <a:moveTo>
                    <a:pt x="0" y="0"/>
                  </a:moveTo>
                  <a:lnTo>
                    <a:pt x="517553" y="0"/>
                  </a:lnTo>
                  <a:lnTo>
                    <a:pt x="517553" y="517554"/>
                  </a:lnTo>
                  <a:lnTo>
                    <a:pt x="0" y="51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285494" y="1226199"/>
              <a:ext cx="2721937" cy="626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24"/>
                </a:lnSpc>
              </a:pPr>
              <a:r>
                <a:rPr lang="en-US" sz="2589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/ UTBzlin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47625"/>
              <a:ext cx="21640800" cy="12527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surname</a:t>
              </a: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@utb.cz</a:t>
              </a:r>
            </a:p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www.utb.cz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Thank you for</a:t>
            </a: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 your attention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8700" y="1028700"/>
            <a:ext cx="4189971" cy="560157"/>
          </a:xfrm>
          <a:custGeom>
            <a:avLst/>
            <a:gdLst/>
            <a:ahLst/>
            <a:cxnLst/>
            <a:rect r="r" b="b" t="t" l="l"/>
            <a:pathLst>
              <a:path h="560157" w="4189971">
                <a:moveTo>
                  <a:pt x="0" y="0"/>
                </a:moveTo>
                <a:lnTo>
                  <a:pt x="4189971" y="0"/>
                </a:lnTo>
                <a:lnTo>
                  <a:pt x="4189971" y="560157"/>
                </a:lnTo>
                <a:lnTo>
                  <a:pt x="0" y="560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028700" y="5602892"/>
            <a:ext cx="16230600" cy="977830"/>
            <a:chOff x="0" y="0"/>
            <a:chExt cx="21640800" cy="1303773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635203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sz="3100">
                  <a:solidFill>
                    <a:srgbClr val="000000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Marketing and Communications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47625"/>
              <a:ext cx="21640800" cy="668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503"/>
                </a:lnSpc>
              </a:pPr>
              <a:r>
                <a:rPr lang="en-US" b="true" sz="3100">
                  <a:solidFill>
                    <a:srgbClr val="000000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948690"/>
            <a:ext cx="18374879" cy="12242263"/>
          </a:xfrm>
          <a:custGeom>
            <a:avLst/>
            <a:gdLst/>
            <a:ahLst/>
            <a:cxnLst/>
            <a:rect r="r" b="b" t="t" l="l"/>
            <a:pathLst>
              <a:path h="12242263" w="18374879">
                <a:moveTo>
                  <a:pt x="0" y="0"/>
                </a:moveTo>
                <a:lnTo>
                  <a:pt x="18374879" y="0"/>
                </a:lnTo>
                <a:lnTo>
                  <a:pt x="18374879" y="12242263"/>
                </a:lnTo>
                <a:lnTo>
                  <a:pt x="0" y="1224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955622" y="6321769"/>
            <a:ext cx="2936531" cy="2936531"/>
            <a:chOff x="0" y="0"/>
            <a:chExt cx="3915375" cy="39153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3049784" y="-2619203"/>
            <a:ext cx="4690544" cy="4690544"/>
            <a:chOff x="0" y="0"/>
            <a:chExt cx="6254058" cy="6254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2991085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9903" t="0" r="-9903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About 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2417439"/>
            <a:ext cx="6751132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Young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public higher educational institution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Bilingual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– Cz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ech, English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Modern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facilities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Introduction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8186" y="0"/>
            <a:ext cx="5225065" cy="7376282"/>
            <a:chOff x="0" y="0"/>
            <a:chExt cx="812800" cy="11474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2"/>
              <a:stretch>
                <a:fillRect l="-225" t="-1117" r="-96076" b="-56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6076603"/>
            <a:ext cx="5192377" cy="1299679"/>
          </a:xfrm>
          <a:custGeom>
            <a:avLst/>
            <a:gdLst/>
            <a:ahLst/>
            <a:cxnLst/>
            <a:rect r="r" b="b" t="t" l="l"/>
            <a:pathLst>
              <a:path h="1299679" w="5192377">
                <a:moveTo>
                  <a:pt x="0" y="0"/>
                </a:moveTo>
                <a:lnTo>
                  <a:pt x="5192377" y="0"/>
                </a:lnTo>
                <a:lnTo>
                  <a:pt x="5192377" y="1299679"/>
                </a:lnTo>
                <a:lnTo>
                  <a:pt x="0" y="1299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711585" r="-103143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536211" y="0"/>
            <a:ext cx="5225065" cy="7376282"/>
            <a:chOff x="0" y="0"/>
            <a:chExt cx="812800" cy="11474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5"/>
              <a:stretch>
                <a:fillRect l="-36359" t="-12211" r="-37824" b="-1117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034235" y="0"/>
            <a:ext cx="5225065" cy="7376282"/>
            <a:chOff x="0" y="0"/>
            <a:chExt cx="812800" cy="11474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6"/>
              <a:stretch>
                <a:fillRect l="-6092" t="0" r="-2952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940768" y="4860851"/>
            <a:ext cx="3442996" cy="3442996"/>
            <a:chOff x="0" y="0"/>
            <a:chExt cx="4590661" cy="459066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71345" y="-4516117"/>
            <a:ext cx="5275214" cy="5275214"/>
            <a:chOff x="0" y="0"/>
            <a:chExt cx="7033619" cy="70336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18718" y="790436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Tomáš Baťa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8718" y="8987484"/>
            <a:ext cx="7124113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1876 – 1932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71344" cy="7729342"/>
            <a:chOff x="0" y="0"/>
            <a:chExt cx="12895125" cy="1030578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2895125" cy="10293089"/>
              <a:chOff x="0" y="0"/>
              <a:chExt cx="1018271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1827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018271">
                    <a:moveTo>
                      <a:pt x="0" y="0"/>
                    </a:moveTo>
                    <a:lnTo>
                      <a:pt x="1018271" y="0"/>
                    </a:lnTo>
                    <a:lnTo>
                      <a:pt x="1018271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9679" t="-9578" r="-82631" b="-22929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773919"/>
              <a:ext cx="8157666" cy="1531870"/>
            </a:xfrm>
            <a:custGeom>
              <a:avLst/>
              <a:gdLst/>
              <a:ahLst/>
              <a:cxnLst/>
              <a:rect r="r" b="b" t="t" l="l"/>
              <a:pathLst>
                <a:path h="1531870" w="8157666">
                  <a:moveTo>
                    <a:pt x="0" y="0"/>
                  </a:moveTo>
                  <a:lnTo>
                    <a:pt x="8157666" y="0"/>
                  </a:lnTo>
                  <a:lnTo>
                    <a:pt x="8157666" y="1531870"/>
                  </a:lnTo>
                  <a:lnTo>
                    <a:pt x="0" y="1531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03824" r="-509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020696" y="5771867"/>
            <a:ext cx="2534609" cy="2534609"/>
            <a:chOff x="0" y="0"/>
            <a:chExt cx="3379478" cy="3379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79478" cy="3379478"/>
            </a:xfrm>
            <a:custGeom>
              <a:avLst/>
              <a:gdLst/>
              <a:ahLst/>
              <a:cxnLst/>
              <a:rect r="r" b="b" t="t" l="l"/>
              <a:pathLst>
                <a:path h="3379478" w="3379478">
                  <a:moveTo>
                    <a:pt x="0" y="0"/>
                  </a:moveTo>
                  <a:lnTo>
                    <a:pt x="3379478" y="0"/>
                  </a:lnTo>
                  <a:lnTo>
                    <a:pt x="3379478" y="3379478"/>
                  </a:lnTo>
                  <a:lnTo>
                    <a:pt x="0" y="337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540101" y="-2140768"/>
            <a:ext cx="4281535" cy="4281535"/>
            <a:chOff x="0" y="0"/>
            <a:chExt cx="5708714" cy="57087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08714" cy="5708714"/>
            </a:xfrm>
            <a:custGeom>
              <a:avLst/>
              <a:gdLst/>
              <a:ahLst/>
              <a:cxnLst/>
              <a:rect r="r" b="b" t="t" l="l"/>
              <a:pathLst>
                <a:path h="5708714" w="5708714">
                  <a:moveTo>
                    <a:pt x="0" y="0"/>
                  </a:moveTo>
                  <a:lnTo>
                    <a:pt x="5708714" y="0"/>
                  </a:lnTo>
                  <a:lnTo>
                    <a:pt x="5708714" y="5708714"/>
                  </a:lnTo>
                  <a:lnTo>
                    <a:pt x="0" y="57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973801" y="895350"/>
            <a:ext cx="7285499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Zlín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3801" y="2417439"/>
            <a:ext cx="6751132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Unique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architecture</a:t>
            </a:r>
          </a:p>
          <a:p>
            <a:pPr algn="just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Student-friendly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low cost of living</a:t>
            </a:r>
          </a:p>
          <a:p>
            <a:pPr algn="l"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City of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greenery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,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sports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and </a:t>
            </a:r>
            <a:r>
              <a:rPr lang="en-US" b="true" sz="300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culture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01065" y="9258300"/>
            <a:ext cx="5679071" cy="788365"/>
            <a:chOff x="0" y="0"/>
            <a:chExt cx="7572094" cy="10511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2490" cy="1051154"/>
            </a:xfrm>
            <a:custGeom>
              <a:avLst/>
              <a:gdLst/>
              <a:ahLst/>
              <a:cxnLst/>
              <a:rect r="r" b="b" t="t" l="l"/>
              <a:pathLst>
                <a:path h="1051154" w="712490">
                  <a:moveTo>
                    <a:pt x="0" y="0"/>
                  </a:moveTo>
                  <a:lnTo>
                    <a:pt x="712490" y="0"/>
                  </a:lnTo>
                  <a:lnTo>
                    <a:pt x="712490" y="1051154"/>
                  </a:lnTo>
                  <a:lnTo>
                    <a:pt x="0" y="105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178231" y="-30894"/>
              <a:ext cx="6393863" cy="919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tru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Tomas Bata University / Introduction</a:t>
              </a:r>
            </a:p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Prof. Name Surname, Ph.D.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0"/>
            <a:ext cx="5234551" cy="7376282"/>
            <a:chOff x="0" y="0"/>
            <a:chExt cx="6979402" cy="983504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2648" y="0"/>
              <a:ext cx="6966753" cy="9835042"/>
              <a:chOff x="0" y="0"/>
              <a:chExt cx="812800" cy="114743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1147439"/>
              </a:xfrm>
              <a:custGeom>
                <a:avLst/>
                <a:gdLst/>
                <a:ahLst/>
                <a:cxnLst/>
                <a:rect r="r" b="b" t="t" l="l"/>
                <a:pathLst>
                  <a:path h="1147439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147439"/>
                    </a:lnTo>
                    <a:lnTo>
                      <a:pt x="0" y="1147439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7033" t="-38012" r="-155772" b="-19294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0" y="8102138"/>
              <a:ext cx="6923170" cy="1732905"/>
            </a:xfrm>
            <a:custGeom>
              <a:avLst/>
              <a:gdLst/>
              <a:ahLst/>
              <a:cxnLst/>
              <a:rect r="r" b="b" t="t" l="l"/>
              <a:pathLst>
                <a:path h="1732905" w="6923170">
                  <a:moveTo>
                    <a:pt x="0" y="0"/>
                  </a:moveTo>
                  <a:lnTo>
                    <a:pt x="6923170" y="0"/>
                  </a:lnTo>
                  <a:lnTo>
                    <a:pt x="6923170" y="1732904"/>
                  </a:lnTo>
                  <a:lnTo>
                    <a:pt x="0" y="1732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711585" r="-103143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534067" y="0"/>
            <a:ext cx="5225065" cy="7376282"/>
            <a:chOff x="0" y="0"/>
            <a:chExt cx="812800" cy="1147439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812800" y="0"/>
                  </a:moveTo>
                  <a:lnTo>
                    <a:pt x="0" y="0"/>
                  </a:lnTo>
                  <a:lnTo>
                    <a:pt x="0" y="1147439"/>
                  </a:lnTo>
                  <a:lnTo>
                    <a:pt x="812800" y="1147439"/>
                  </a:lnTo>
                  <a:close/>
                </a:path>
              </a:pathLst>
            </a:custGeom>
            <a:blipFill>
              <a:blip r:embed="rId5"/>
              <a:stretch>
                <a:fillRect l="-69423" t="0" r="-46656" b="-204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882212" y="0"/>
            <a:ext cx="5225065" cy="7376282"/>
            <a:chOff x="0" y="0"/>
            <a:chExt cx="812800" cy="11474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147439"/>
            </a:xfrm>
            <a:custGeom>
              <a:avLst/>
              <a:gdLst/>
              <a:ahLst/>
              <a:cxnLst/>
              <a:rect r="r" b="b" t="t" l="l"/>
              <a:pathLst>
                <a:path h="114743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47439"/>
                  </a:lnTo>
                  <a:lnTo>
                    <a:pt x="0" y="1147439"/>
                  </a:lnTo>
                  <a:close/>
                </a:path>
              </a:pathLst>
            </a:custGeom>
            <a:blipFill>
              <a:blip r:embed="rId6"/>
              <a:stretch>
                <a:fillRect l="-6916" t="-29089" r="-28226" b="-1476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940768" y="4860851"/>
            <a:ext cx="3442996" cy="3442996"/>
            <a:chOff x="0" y="0"/>
            <a:chExt cx="4590661" cy="45906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371345" y="-4516117"/>
            <a:ext cx="5275214" cy="5275214"/>
            <a:chOff x="0" y="0"/>
            <a:chExt cx="7033619" cy="70336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033619" cy="7033619"/>
            </a:xfrm>
            <a:custGeom>
              <a:avLst/>
              <a:gdLst/>
              <a:ahLst/>
              <a:cxnLst/>
              <a:rect r="r" b="b" t="t" l="l"/>
              <a:pathLst>
                <a:path h="7033619" w="7033619">
                  <a:moveTo>
                    <a:pt x="0" y="0"/>
                  </a:moveTo>
                  <a:lnTo>
                    <a:pt x="7033619" y="0"/>
                  </a:lnTo>
                  <a:lnTo>
                    <a:pt x="7033619" y="7033619"/>
                  </a:lnTo>
                  <a:lnTo>
                    <a:pt x="0" y="703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18718" y="8244205"/>
            <a:ext cx="14922050" cy="101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6999">
                <a:solidFill>
                  <a:srgbClr val="000000">
                    <a:alpha val="95686"/>
                  </a:srgbClr>
                </a:solidFill>
                <a:latin typeface="UTB Berlin"/>
                <a:ea typeface="UTB Berlin"/>
                <a:cs typeface="UTB Berlin"/>
                <a:sym typeface="UTB Berlin"/>
              </a:rPr>
              <a:t>Zlín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8554" y="7220135"/>
            <a:ext cx="10664099" cy="5700446"/>
          </a:xfrm>
          <a:custGeom>
            <a:avLst/>
            <a:gdLst/>
            <a:ahLst/>
            <a:cxnLst/>
            <a:rect r="r" b="b" t="t" l="l"/>
            <a:pathLst>
              <a:path h="5700446" w="10664099">
                <a:moveTo>
                  <a:pt x="0" y="0"/>
                </a:moveTo>
                <a:lnTo>
                  <a:pt x="10664099" y="0"/>
                </a:lnTo>
                <a:lnTo>
                  <a:pt x="10664099" y="5700446"/>
                </a:lnTo>
                <a:lnTo>
                  <a:pt x="0" y="5700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57341" y="5412667"/>
            <a:ext cx="7042388" cy="4676741"/>
          </a:xfrm>
          <a:custGeom>
            <a:avLst/>
            <a:gdLst/>
            <a:ahLst/>
            <a:cxnLst/>
            <a:rect r="r" b="b" t="t" l="l"/>
            <a:pathLst>
              <a:path h="4676741" w="7042388">
                <a:moveTo>
                  <a:pt x="0" y="0"/>
                </a:moveTo>
                <a:lnTo>
                  <a:pt x="7042388" y="0"/>
                </a:lnTo>
                <a:lnTo>
                  <a:pt x="7042388" y="4676741"/>
                </a:lnTo>
                <a:lnTo>
                  <a:pt x="0" y="4676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7" r="0" b="-25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66866" y="370182"/>
            <a:ext cx="7032863" cy="4660827"/>
          </a:xfrm>
          <a:custGeom>
            <a:avLst/>
            <a:gdLst/>
            <a:ahLst/>
            <a:cxnLst/>
            <a:rect r="r" b="b" t="t" l="l"/>
            <a:pathLst>
              <a:path h="4660827" w="7032863">
                <a:moveTo>
                  <a:pt x="0" y="0"/>
                </a:moveTo>
                <a:lnTo>
                  <a:pt x="7032863" y="0"/>
                </a:lnTo>
                <a:lnTo>
                  <a:pt x="7032863" y="4660827"/>
                </a:lnTo>
                <a:lnTo>
                  <a:pt x="0" y="466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718" r="-708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7911" y="368865"/>
            <a:ext cx="7057549" cy="4651704"/>
          </a:xfrm>
          <a:custGeom>
            <a:avLst/>
            <a:gdLst/>
            <a:ahLst/>
            <a:cxnLst/>
            <a:rect r="r" b="b" t="t" l="l"/>
            <a:pathLst>
              <a:path h="4651704" w="7057549">
                <a:moveTo>
                  <a:pt x="0" y="0"/>
                </a:moveTo>
                <a:lnTo>
                  <a:pt x="7057548" y="0"/>
                </a:lnTo>
                <a:lnTo>
                  <a:pt x="7057548" y="4651704"/>
                </a:lnTo>
                <a:lnTo>
                  <a:pt x="0" y="4651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46" r="0" b="-44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67436" y="5418505"/>
            <a:ext cx="7027189" cy="4670903"/>
          </a:xfrm>
          <a:custGeom>
            <a:avLst/>
            <a:gdLst/>
            <a:ahLst/>
            <a:cxnLst/>
            <a:rect r="r" b="b" t="t" l="l"/>
            <a:pathLst>
              <a:path h="4670903" w="7027189">
                <a:moveTo>
                  <a:pt x="0" y="0"/>
                </a:moveTo>
                <a:lnTo>
                  <a:pt x="7027188" y="0"/>
                </a:lnTo>
                <a:lnTo>
                  <a:pt x="7027188" y="4670903"/>
                </a:lnTo>
                <a:lnTo>
                  <a:pt x="0" y="4670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97" r="-296" b="-2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88271" y="1517415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8" y="0"/>
                </a:lnTo>
                <a:lnTo>
                  <a:pt x="7027188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6866" y="6556764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9" y="0"/>
                </a:lnTo>
                <a:lnTo>
                  <a:pt x="7027189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67436" y="6556764"/>
            <a:ext cx="7027189" cy="3513594"/>
          </a:xfrm>
          <a:custGeom>
            <a:avLst/>
            <a:gdLst/>
            <a:ahLst/>
            <a:cxnLst/>
            <a:rect r="r" b="b" t="t" l="l"/>
            <a:pathLst>
              <a:path h="3513594" w="7027189">
                <a:moveTo>
                  <a:pt x="0" y="0"/>
                </a:moveTo>
                <a:lnTo>
                  <a:pt x="7027188" y="0"/>
                </a:lnTo>
                <a:lnTo>
                  <a:pt x="7027188" y="3513594"/>
                </a:lnTo>
                <a:lnTo>
                  <a:pt x="0" y="35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84936" y="1526450"/>
            <a:ext cx="7009119" cy="3504560"/>
          </a:xfrm>
          <a:custGeom>
            <a:avLst/>
            <a:gdLst/>
            <a:ahLst/>
            <a:cxnLst/>
            <a:rect r="r" b="b" t="t" l="l"/>
            <a:pathLst>
              <a:path h="3504560" w="7009119">
                <a:moveTo>
                  <a:pt x="0" y="0"/>
                </a:moveTo>
                <a:lnTo>
                  <a:pt x="7009119" y="0"/>
                </a:lnTo>
                <a:lnTo>
                  <a:pt x="7009119" y="3504559"/>
                </a:lnTo>
                <a:lnTo>
                  <a:pt x="0" y="3504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077" t="-41077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257341" y="-86606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3" y="0"/>
                </a:lnTo>
                <a:lnTo>
                  <a:pt x="5913293" y="5913293"/>
                </a:lnTo>
                <a:lnTo>
                  <a:pt x="0" y="5913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57911" y="417611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2" y="0"/>
                </a:lnTo>
                <a:lnTo>
                  <a:pt x="5913292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57911" y="-882283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2" y="0"/>
                </a:lnTo>
                <a:lnTo>
                  <a:pt x="5913292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257341" y="4176116"/>
            <a:ext cx="5913292" cy="5913292"/>
          </a:xfrm>
          <a:custGeom>
            <a:avLst/>
            <a:gdLst/>
            <a:ahLst/>
            <a:cxnLst/>
            <a:rect r="r" b="b" t="t" l="l"/>
            <a:pathLst>
              <a:path h="5913292" w="5913292">
                <a:moveTo>
                  <a:pt x="0" y="0"/>
                </a:moveTo>
                <a:lnTo>
                  <a:pt x="5913293" y="0"/>
                </a:lnTo>
                <a:lnTo>
                  <a:pt x="5913293" y="5913292"/>
                </a:lnTo>
                <a:lnTo>
                  <a:pt x="0" y="5913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5537802" y="-1145776"/>
            <a:ext cx="3442996" cy="3442996"/>
            <a:chOff x="0" y="0"/>
            <a:chExt cx="4590661" cy="459066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590661" cy="4590661"/>
            </a:xfrm>
            <a:custGeom>
              <a:avLst/>
              <a:gdLst/>
              <a:ahLst/>
              <a:cxnLst/>
              <a:rect r="r" b="b" t="t" l="l"/>
              <a:pathLst>
                <a:path h="4590661" w="4590661">
                  <a:moveTo>
                    <a:pt x="0" y="0"/>
                  </a:moveTo>
                  <a:lnTo>
                    <a:pt x="4590661" y="0"/>
                  </a:lnTo>
                  <a:lnTo>
                    <a:pt x="4590661" y="4590661"/>
                  </a:lnTo>
                  <a:lnTo>
                    <a:pt x="0" y="459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3421961" y="7436341"/>
            <a:ext cx="5306135" cy="5306135"/>
            <a:chOff x="0" y="0"/>
            <a:chExt cx="7074846" cy="70748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74846" cy="7074846"/>
            </a:xfrm>
            <a:custGeom>
              <a:avLst/>
              <a:gdLst/>
              <a:ahLst/>
              <a:cxnLst/>
              <a:rect r="r" b="b" t="t" l="l"/>
              <a:pathLst>
                <a:path h="7074846" w="7074846">
                  <a:moveTo>
                    <a:pt x="0" y="0"/>
                  </a:moveTo>
                  <a:lnTo>
                    <a:pt x="7074846" y="0"/>
                  </a:lnTo>
                  <a:lnTo>
                    <a:pt x="7074846" y="7074846"/>
                  </a:lnTo>
                  <a:lnTo>
                    <a:pt x="0" y="707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074846" cy="7074846"/>
            </a:xfrm>
            <a:custGeom>
              <a:avLst/>
              <a:gdLst/>
              <a:ahLst/>
              <a:cxnLst/>
              <a:rect r="r" b="b" t="t" l="l"/>
              <a:pathLst>
                <a:path h="7074846" w="7074846">
                  <a:moveTo>
                    <a:pt x="0" y="0"/>
                  </a:moveTo>
                  <a:lnTo>
                    <a:pt x="7074846" y="0"/>
                  </a:lnTo>
                  <a:lnTo>
                    <a:pt x="7074846" y="7074846"/>
                  </a:lnTo>
                  <a:lnTo>
                    <a:pt x="0" y="707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363116" y="3525240"/>
            <a:ext cx="6277498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6 FACULTIES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&amp;</a:t>
            </a: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 University Institute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131785" y="2935643"/>
            <a:ext cx="5640705" cy="232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126 DEGREE PROGRAMMES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Bachelor’s, Master’s &amp; Doctoral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40 in English</a:t>
            </a:r>
          </a:p>
          <a:p>
            <a:pPr algn="ctr">
              <a:lnSpc>
                <a:spcPts val="392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2261098" y="8607425"/>
            <a:ext cx="6481535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9 500 STUDENTS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1 200 international students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61085" y="8634730"/>
            <a:ext cx="5265261" cy="1198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1 055 EMPLOYEES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590</a:t>
            </a:r>
            <a:r>
              <a:rPr lang="en-US" sz="3399">
                <a:solidFill>
                  <a:srgbClr val="FFFFFF"/>
                </a:solidFill>
                <a:latin typeface="UTB Berlin"/>
                <a:ea typeface="UTB Berlin"/>
                <a:cs typeface="UTB Berlin"/>
                <a:sym typeface="UTB Berlin"/>
              </a:rPr>
              <a:t> academics &amp; researchers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3840119" y="-6201784"/>
            <a:ext cx="27069065" cy="18474637"/>
          </a:xfrm>
          <a:custGeom>
            <a:avLst/>
            <a:gdLst/>
            <a:ahLst/>
            <a:cxnLst/>
            <a:rect r="r" b="b" t="t" l="l"/>
            <a:pathLst>
              <a:path h="18474637" w="27069065">
                <a:moveTo>
                  <a:pt x="0" y="0"/>
                </a:moveTo>
                <a:lnTo>
                  <a:pt x="27069065" y="0"/>
                </a:lnTo>
                <a:lnTo>
                  <a:pt x="27069065" y="18474637"/>
                </a:lnTo>
                <a:lnTo>
                  <a:pt x="0" y="18474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274684" y="-1453077"/>
            <a:ext cx="22890495" cy="15407150"/>
          </a:xfrm>
          <a:custGeom>
            <a:avLst/>
            <a:gdLst/>
            <a:ahLst/>
            <a:cxnLst/>
            <a:rect r="r" b="b" t="t" l="l"/>
            <a:pathLst>
              <a:path h="15407150" w="22890495">
                <a:moveTo>
                  <a:pt x="0" y="0"/>
                </a:moveTo>
                <a:lnTo>
                  <a:pt x="22890495" y="0"/>
                </a:lnTo>
                <a:lnTo>
                  <a:pt x="22890495" y="15407150"/>
                </a:lnTo>
                <a:lnTo>
                  <a:pt x="0" y="1540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9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3935177"/>
            <a:ext cx="18374879" cy="18374879"/>
          </a:xfrm>
          <a:custGeom>
            <a:avLst/>
            <a:gdLst/>
            <a:ahLst/>
            <a:cxnLst/>
            <a:rect r="r" b="b" t="t" l="l"/>
            <a:pathLst>
              <a:path h="18374879" w="18374879">
                <a:moveTo>
                  <a:pt x="0" y="0"/>
                </a:moveTo>
                <a:lnTo>
                  <a:pt x="18374879" y="0"/>
                </a:lnTo>
                <a:lnTo>
                  <a:pt x="18374879" y="18374879"/>
                </a:lnTo>
                <a:lnTo>
                  <a:pt x="0" y="1837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546659" y="3035535"/>
            <a:ext cx="2936531" cy="2936531"/>
            <a:chOff x="0" y="0"/>
            <a:chExt cx="3915375" cy="39153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15375" cy="3915375"/>
            </a:xfrm>
            <a:custGeom>
              <a:avLst/>
              <a:gdLst/>
              <a:ahLst/>
              <a:cxnLst/>
              <a:rect r="r" b="b" t="t" l="l"/>
              <a:pathLst>
                <a:path h="3915375" w="3915375">
                  <a:moveTo>
                    <a:pt x="0" y="0"/>
                  </a:moveTo>
                  <a:lnTo>
                    <a:pt x="3915375" y="0"/>
                  </a:lnTo>
                  <a:lnTo>
                    <a:pt x="3915375" y="3915375"/>
                  </a:lnTo>
                  <a:lnTo>
                    <a:pt x="0" y="3915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349141" y="-2619203"/>
            <a:ext cx="4690544" cy="4690544"/>
            <a:chOff x="0" y="0"/>
            <a:chExt cx="6254058" cy="62540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54058" cy="6254058"/>
            </a:xfrm>
            <a:custGeom>
              <a:avLst/>
              <a:gdLst/>
              <a:ahLst/>
              <a:cxnLst/>
              <a:rect r="r" b="b" t="t" l="l"/>
              <a:pathLst>
                <a:path h="6254058" w="6254058">
                  <a:moveTo>
                    <a:pt x="0" y="0"/>
                  </a:moveTo>
                  <a:lnTo>
                    <a:pt x="6254058" y="0"/>
                  </a:lnTo>
                  <a:lnTo>
                    <a:pt x="6254058" y="6254058"/>
                  </a:lnTo>
                  <a:lnTo>
                    <a:pt x="0" y="625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8700" y="3102210"/>
            <a:ext cx="1623060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Fac</a:t>
            </a:r>
            <a:r>
              <a:rPr lang="en-US" sz="7500">
                <a:solidFill>
                  <a:srgbClr val="000000"/>
                </a:solidFill>
                <a:latin typeface="UTB Berlin"/>
                <a:ea typeface="UTB Berlin"/>
                <a:cs typeface="UTB Berlin"/>
                <a:sym typeface="UTB Berlin"/>
              </a:rPr>
              <a:t>ulties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DAG0oHYhPsg</dc:identifier>
  <dcterms:modified xsi:type="dcterms:W3CDTF">2011-08-01T06:04:30Z</dcterms:modified>
  <cp:revision>1</cp:revision>
  <dc:title>Prezentace UTB – Introduction </dc:title>
</cp:coreProperties>
</file>