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425" r:id="rId5"/>
    <p:sldId id="435" r:id="rId6"/>
    <p:sldId id="436" r:id="rId7"/>
    <p:sldId id="429" r:id="rId8"/>
  </p:sldIdLst>
  <p:sldSz cx="9144000" cy="6858000" type="screen4x3"/>
  <p:notesSz cx="6797675" cy="985678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nápková Adriana" initials="KA" lastIdx="1" clrIdx="0">
    <p:extLst>
      <p:ext uri="{19B8F6BF-5375-455C-9EA6-DF929625EA0E}">
        <p15:presenceInfo xmlns:p15="http://schemas.microsoft.com/office/powerpoint/2012/main" userId="S-1-5-21-770070720-3945125243-2690725130-187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4D6"/>
    <a:srgbClr val="FF8001"/>
    <a:srgbClr val="993300"/>
    <a:srgbClr val="58A8EA"/>
    <a:srgbClr val="D0D0CE"/>
    <a:srgbClr val="FFC58B"/>
    <a:srgbClr val="CC9900"/>
    <a:srgbClr val="FF6600"/>
    <a:srgbClr val="FF1A0A"/>
    <a:srgbClr val="7CCE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Styl Středně sytá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Střední styl 3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yl Středně sytá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22" autoAdjust="0"/>
    <p:restoredTop sz="87844" autoAdjust="0"/>
  </p:normalViewPr>
  <p:slideViewPr>
    <p:cSldViewPr>
      <p:cViewPr varScale="1">
        <p:scale>
          <a:sx n="97" d="100"/>
          <a:sy n="97" d="100"/>
        </p:scale>
        <p:origin x="225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List_aplikace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List_aplikace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'31.3.'!$A$4</c:f>
              <c:strCache>
                <c:ptCount val="1"/>
                <c:pt idx="0">
                  <c:v>Bc - kom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multiLvlStrRef>
              <c:f>'31.3.'!$B$2:$S$3</c:f>
              <c:multiLvlStrCache>
                <c:ptCount val="18"/>
                <c:lvl>
                  <c:pt idx="0">
                    <c:v>2019</c:v>
                  </c:pt>
                  <c:pt idx="1">
                    <c:v>2020</c:v>
                  </c:pt>
                  <c:pt idx="2">
                    <c:v>2021</c:v>
                  </c:pt>
                  <c:pt idx="3">
                    <c:v>2019</c:v>
                  </c:pt>
                  <c:pt idx="4">
                    <c:v>2020</c:v>
                  </c:pt>
                  <c:pt idx="5">
                    <c:v>2021</c:v>
                  </c:pt>
                  <c:pt idx="6">
                    <c:v>2019</c:v>
                  </c:pt>
                  <c:pt idx="7">
                    <c:v>2020</c:v>
                  </c:pt>
                  <c:pt idx="8">
                    <c:v>2021</c:v>
                  </c:pt>
                  <c:pt idx="9">
                    <c:v>2019</c:v>
                  </c:pt>
                  <c:pt idx="10">
                    <c:v>2020</c:v>
                  </c:pt>
                  <c:pt idx="11">
                    <c:v>2021</c:v>
                  </c:pt>
                  <c:pt idx="12">
                    <c:v>2019</c:v>
                  </c:pt>
                  <c:pt idx="13">
                    <c:v>2020</c:v>
                  </c:pt>
                  <c:pt idx="14">
                    <c:v>2021</c:v>
                  </c:pt>
                  <c:pt idx="15">
                    <c:v>2019</c:v>
                  </c:pt>
                  <c:pt idx="16">
                    <c:v>2020</c:v>
                  </c:pt>
                  <c:pt idx="17">
                    <c:v>2021</c:v>
                  </c:pt>
                </c:lvl>
                <c:lvl>
                  <c:pt idx="0">
                    <c:v>FAI</c:v>
                  </c:pt>
                  <c:pt idx="3">
                    <c:v>FAME</c:v>
                  </c:pt>
                  <c:pt idx="6">
                    <c:v>FHS</c:v>
                  </c:pt>
                  <c:pt idx="9">
                    <c:v>FLKŘ</c:v>
                  </c:pt>
                  <c:pt idx="12">
                    <c:v>FMK</c:v>
                  </c:pt>
                  <c:pt idx="15">
                    <c:v>FT</c:v>
                  </c:pt>
                </c:lvl>
              </c:multiLvlStrCache>
            </c:multiLvlStrRef>
          </c:cat>
          <c:val>
            <c:numRef>
              <c:f>'31.3.'!$B$4:$S$4</c:f>
              <c:numCache>
                <c:formatCode>General</c:formatCode>
                <c:ptCount val="18"/>
                <c:pt idx="0">
                  <c:v>146</c:v>
                </c:pt>
                <c:pt idx="1">
                  <c:v>159</c:v>
                </c:pt>
                <c:pt idx="2">
                  <c:v>176</c:v>
                </c:pt>
                <c:pt idx="3">
                  <c:v>265</c:v>
                </c:pt>
                <c:pt idx="4">
                  <c:v>192</c:v>
                </c:pt>
                <c:pt idx="5">
                  <c:v>354</c:v>
                </c:pt>
                <c:pt idx="6">
                  <c:v>486</c:v>
                </c:pt>
                <c:pt idx="7">
                  <c:v>389</c:v>
                </c:pt>
                <c:pt idx="8">
                  <c:v>590</c:v>
                </c:pt>
                <c:pt idx="9">
                  <c:v>280</c:v>
                </c:pt>
                <c:pt idx="10">
                  <c:v>256</c:v>
                </c:pt>
                <c:pt idx="11">
                  <c:v>419</c:v>
                </c:pt>
                <c:pt idx="12">
                  <c:v>116</c:v>
                </c:pt>
                <c:pt idx="13">
                  <c:v>100</c:v>
                </c:pt>
                <c:pt idx="14">
                  <c:v>162</c:v>
                </c:pt>
                <c:pt idx="15">
                  <c:v>188</c:v>
                </c:pt>
                <c:pt idx="16">
                  <c:v>149</c:v>
                </c:pt>
                <c:pt idx="17">
                  <c:v>198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E5-413C-8382-9933C6C7AF50}"/>
            </c:ext>
          </c:extLst>
        </c:ser>
        <c:ser>
          <c:idx val="1"/>
          <c:order val="1"/>
          <c:tx>
            <c:strRef>
              <c:f>'31.3.'!$A$5</c:f>
              <c:strCache>
                <c:ptCount val="1"/>
                <c:pt idx="0">
                  <c:v>Bc - prez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multiLvlStrRef>
              <c:f>'31.3.'!$B$2:$S$3</c:f>
              <c:multiLvlStrCache>
                <c:ptCount val="18"/>
                <c:lvl>
                  <c:pt idx="0">
                    <c:v>2019</c:v>
                  </c:pt>
                  <c:pt idx="1">
                    <c:v>2020</c:v>
                  </c:pt>
                  <c:pt idx="2">
                    <c:v>2021</c:v>
                  </c:pt>
                  <c:pt idx="3">
                    <c:v>2019</c:v>
                  </c:pt>
                  <c:pt idx="4">
                    <c:v>2020</c:v>
                  </c:pt>
                  <c:pt idx="5">
                    <c:v>2021</c:v>
                  </c:pt>
                  <c:pt idx="6">
                    <c:v>2019</c:v>
                  </c:pt>
                  <c:pt idx="7">
                    <c:v>2020</c:v>
                  </c:pt>
                  <c:pt idx="8">
                    <c:v>2021</c:v>
                  </c:pt>
                  <c:pt idx="9">
                    <c:v>2019</c:v>
                  </c:pt>
                  <c:pt idx="10">
                    <c:v>2020</c:v>
                  </c:pt>
                  <c:pt idx="11">
                    <c:v>2021</c:v>
                  </c:pt>
                  <c:pt idx="12">
                    <c:v>2019</c:v>
                  </c:pt>
                  <c:pt idx="13">
                    <c:v>2020</c:v>
                  </c:pt>
                  <c:pt idx="14">
                    <c:v>2021</c:v>
                  </c:pt>
                  <c:pt idx="15">
                    <c:v>2019</c:v>
                  </c:pt>
                  <c:pt idx="16">
                    <c:v>2020</c:v>
                  </c:pt>
                  <c:pt idx="17">
                    <c:v>2021</c:v>
                  </c:pt>
                </c:lvl>
                <c:lvl>
                  <c:pt idx="0">
                    <c:v>FAI</c:v>
                  </c:pt>
                  <c:pt idx="3">
                    <c:v>FAME</c:v>
                  </c:pt>
                  <c:pt idx="6">
                    <c:v>FHS</c:v>
                  </c:pt>
                  <c:pt idx="9">
                    <c:v>FLKŘ</c:v>
                  </c:pt>
                  <c:pt idx="12">
                    <c:v>FMK</c:v>
                  </c:pt>
                  <c:pt idx="15">
                    <c:v>FT</c:v>
                  </c:pt>
                </c:lvl>
              </c:multiLvlStrCache>
            </c:multiLvlStrRef>
          </c:cat>
          <c:val>
            <c:numRef>
              <c:f>'31.3.'!$B$5:$S$5</c:f>
              <c:numCache>
                <c:formatCode>General</c:formatCode>
                <c:ptCount val="18"/>
                <c:pt idx="0">
                  <c:v>651</c:v>
                </c:pt>
                <c:pt idx="1">
                  <c:v>669</c:v>
                </c:pt>
                <c:pt idx="2">
                  <c:v>699</c:v>
                </c:pt>
                <c:pt idx="3">
                  <c:v>948</c:v>
                </c:pt>
                <c:pt idx="4">
                  <c:v>975</c:v>
                </c:pt>
                <c:pt idx="5">
                  <c:v>1306</c:v>
                </c:pt>
                <c:pt idx="6">
                  <c:v>1081</c:v>
                </c:pt>
                <c:pt idx="7">
                  <c:v>1082</c:v>
                </c:pt>
                <c:pt idx="8">
                  <c:v>1087</c:v>
                </c:pt>
                <c:pt idx="9">
                  <c:v>435</c:v>
                </c:pt>
                <c:pt idx="10">
                  <c:v>393</c:v>
                </c:pt>
                <c:pt idx="11">
                  <c:v>543</c:v>
                </c:pt>
                <c:pt idx="12">
                  <c:v>1229</c:v>
                </c:pt>
                <c:pt idx="13">
                  <c:v>1182</c:v>
                </c:pt>
                <c:pt idx="14">
                  <c:v>1324</c:v>
                </c:pt>
                <c:pt idx="15">
                  <c:v>688</c:v>
                </c:pt>
                <c:pt idx="16">
                  <c:v>597</c:v>
                </c:pt>
                <c:pt idx="17">
                  <c:v>520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E5-413C-8382-9933C6C7AF50}"/>
            </c:ext>
          </c:extLst>
        </c:ser>
        <c:ser>
          <c:idx val="4"/>
          <c:order val="4"/>
          <c:tx>
            <c:strRef>
              <c:f>'31.3.'!$A$8</c:f>
              <c:strCache>
                <c:ptCount val="1"/>
                <c:pt idx="0">
                  <c:v>Mgr</c:v>
                </c:pt>
              </c:strCache>
              <c:extLst xmlns:c15="http://schemas.microsoft.com/office/drawing/2012/chart"/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'31.3.'!$B$2:$S$3</c:f>
              <c:multiLvlStrCache>
                <c:ptCount val="18"/>
                <c:lvl>
                  <c:pt idx="0">
                    <c:v>2019</c:v>
                  </c:pt>
                  <c:pt idx="1">
                    <c:v>2020</c:v>
                  </c:pt>
                  <c:pt idx="2">
                    <c:v>2021</c:v>
                  </c:pt>
                  <c:pt idx="3">
                    <c:v>2019</c:v>
                  </c:pt>
                  <c:pt idx="4">
                    <c:v>2020</c:v>
                  </c:pt>
                  <c:pt idx="5">
                    <c:v>2021</c:v>
                  </c:pt>
                  <c:pt idx="6">
                    <c:v>2019</c:v>
                  </c:pt>
                  <c:pt idx="7">
                    <c:v>2020</c:v>
                  </c:pt>
                  <c:pt idx="8">
                    <c:v>2021</c:v>
                  </c:pt>
                  <c:pt idx="9">
                    <c:v>2019</c:v>
                  </c:pt>
                  <c:pt idx="10">
                    <c:v>2020</c:v>
                  </c:pt>
                  <c:pt idx="11">
                    <c:v>2021</c:v>
                  </c:pt>
                  <c:pt idx="12">
                    <c:v>2019</c:v>
                  </c:pt>
                  <c:pt idx="13">
                    <c:v>2020</c:v>
                  </c:pt>
                  <c:pt idx="14">
                    <c:v>2021</c:v>
                  </c:pt>
                  <c:pt idx="15">
                    <c:v>2019</c:v>
                  </c:pt>
                  <c:pt idx="16">
                    <c:v>2020</c:v>
                  </c:pt>
                  <c:pt idx="17">
                    <c:v>2021</c:v>
                  </c:pt>
                </c:lvl>
                <c:lvl>
                  <c:pt idx="0">
                    <c:v>FAI</c:v>
                  </c:pt>
                  <c:pt idx="3">
                    <c:v>FAME</c:v>
                  </c:pt>
                  <c:pt idx="6">
                    <c:v>FHS</c:v>
                  </c:pt>
                  <c:pt idx="9">
                    <c:v>FLKŘ</c:v>
                  </c:pt>
                  <c:pt idx="12">
                    <c:v>FMK</c:v>
                  </c:pt>
                  <c:pt idx="15">
                    <c:v>FT</c:v>
                  </c:pt>
                </c:lvl>
              </c:multiLvlStrCache>
              <c:extLst xmlns:c15="http://schemas.microsoft.com/office/drawing/2012/chart"/>
            </c:multiLvlStrRef>
          </c:cat>
          <c:val>
            <c:numRef>
              <c:f>'31.3.'!$B$8:$R$8</c:f>
              <c:numCache>
                <c:formatCode>General</c:formatCode>
                <c:ptCount val="17"/>
                <c:pt idx="0">
                  <c:v>0</c:v>
                </c:pt>
                <c:pt idx="6">
                  <c:v>217</c:v>
                </c:pt>
                <c:pt idx="7">
                  <c:v>183</c:v>
                </c:pt>
                <c:pt idx="8">
                  <c:v>229</c:v>
                </c:pt>
              </c:numCache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14E5-413C-8382-9933C6C7AF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46465712"/>
        <c:axId val="1946460720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'31.3.'!$A$6</c15:sqref>
                        </c15:formulaRef>
                      </c:ext>
                    </c:extLst>
                    <c:strCache>
                      <c:ptCount val="1"/>
                      <c:pt idx="0">
                        <c:v>Nav - kom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multiLvlStrRef>
                    <c:extLst>
                      <c:ext uri="{02D57815-91ED-43cb-92C2-25804820EDAC}">
                        <c15:formulaRef>
                          <c15:sqref>'31.3.'!$B$2:$S$3</c15:sqref>
                        </c15:formulaRef>
                      </c:ext>
                    </c:extLst>
                    <c:multiLvlStrCache>
                      <c:ptCount val="18"/>
                      <c:lvl>
                        <c:pt idx="0">
                          <c:v>2019</c:v>
                        </c:pt>
                        <c:pt idx="1">
                          <c:v>2020</c:v>
                        </c:pt>
                        <c:pt idx="2">
                          <c:v>2021</c:v>
                        </c:pt>
                        <c:pt idx="3">
                          <c:v>2019</c:v>
                        </c:pt>
                        <c:pt idx="4">
                          <c:v>2020</c:v>
                        </c:pt>
                        <c:pt idx="5">
                          <c:v>2021</c:v>
                        </c:pt>
                        <c:pt idx="6">
                          <c:v>2019</c:v>
                        </c:pt>
                        <c:pt idx="7">
                          <c:v>2020</c:v>
                        </c:pt>
                        <c:pt idx="8">
                          <c:v>2021</c:v>
                        </c:pt>
                        <c:pt idx="9">
                          <c:v>2019</c:v>
                        </c:pt>
                        <c:pt idx="10">
                          <c:v>2020</c:v>
                        </c:pt>
                        <c:pt idx="11">
                          <c:v>2021</c:v>
                        </c:pt>
                        <c:pt idx="12">
                          <c:v>2019</c:v>
                        </c:pt>
                        <c:pt idx="13">
                          <c:v>2020</c:v>
                        </c:pt>
                        <c:pt idx="14">
                          <c:v>2021</c:v>
                        </c:pt>
                        <c:pt idx="15">
                          <c:v>2019</c:v>
                        </c:pt>
                        <c:pt idx="16">
                          <c:v>2020</c:v>
                        </c:pt>
                        <c:pt idx="17">
                          <c:v>2021</c:v>
                        </c:pt>
                      </c:lvl>
                      <c:lvl>
                        <c:pt idx="0">
                          <c:v>FAI</c:v>
                        </c:pt>
                        <c:pt idx="3">
                          <c:v>FAME</c:v>
                        </c:pt>
                        <c:pt idx="6">
                          <c:v>FHS</c:v>
                        </c:pt>
                        <c:pt idx="9">
                          <c:v>FLKŘ</c:v>
                        </c:pt>
                        <c:pt idx="12">
                          <c:v>FMK</c:v>
                        </c:pt>
                        <c:pt idx="15">
                          <c:v>FT</c:v>
                        </c:pt>
                      </c:lvl>
                    </c:multiLvlStrCache>
                  </c:multiLvlStrRef>
                </c:cat>
                <c:val>
                  <c:numRef>
                    <c:extLst>
                      <c:ext uri="{02D57815-91ED-43cb-92C2-25804820EDAC}">
                        <c15:formulaRef>
                          <c15:sqref>'31.3.'!$B$6:$R$6</c15:sqref>
                        </c15:formulaRef>
                      </c:ext>
                    </c:extLst>
                    <c:numCache>
                      <c:formatCode>General</c:formatCode>
                      <c:ptCount val="17"/>
                      <c:pt idx="0">
                        <c:v>36</c:v>
                      </c:pt>
                      <c:pt idx="1">
                        <c:v>112</c:v>
                      </c:pt>
                      <c:pt idx="2">
                        <c:v>39</c:v>
                      </c:pt>
                      <c:pt idx="3">
                        <c:v>366</c:v>
                      </c:pt>
                      <c:pt idx="4">
                        <c:v>204</c:v>
                      </c:pt>
                      <c:pt idx="5">
                        <c:v>520</c:v>
                      </c:pt>
                      <c:pt idx="6">
                        <c:v>178</c:v>
                      </c:pt>
                      <c:pt idx="7">
                        <c:v>115</c:v>
                      </c:pt>
                      <c:pt idx="8">
                        <c:v>169</c:v>
                      </c:pt>
                      <c:pt idx="10">
                        <c:v>64</c:v>
                      </c:pt>
                      <c:pt idx="11">
                        <c:v>223</c:v>
                      </c:pt>
                      <c:pt idx="12">
                        <c:v>110</c:v>
                      </c:pt>
                      <c:pt idx="13">
                        <c:v>131</c:v>
                      </c:pt>
                      <c:pt idx="14">
                        <c:v>154</c:v>
                      </c:pt>
                      <c:pt idx="15">
                        <c:v>34</c:v>
                      </c:pt>
                      <c:pt idx="16">
                        <c:v>52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14E5-413C-8382-9933C6C7AF50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'31.3.'!$A$7</c15:sqref>
                        </c15:formulaRef>
                      </c:ext>
                    </c:extLst>
                    <c:strCache>
                      <c:ptCount val="1"/>
                      <c:pt idx="0">
                        <c:v>Nav - prez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multiLvl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'31.3.'!$B$2:$S$3</c15:sqref>
                        </c15:formulaRef>
                      </c:ext>
                    </c:extLst>
                    <c:multiLvlStrCache>
                      <c:ptCount val="18"/>
                      <c:lvl>
                        <c:pt idx="0">
                          <c:v>2019</c:v>
                        </c:pt>
                        <c:pt idx="1">
                          <c:v>2020</c:v>
                        </c:pt>
                        <c:pt idx="2">
                          <c:v>2021</c:v>
                        </c:pt>
                        <c:pt idx="3">
                          <c:v>2019</c:v>
                        </c:pt>
                        <c:pt idx="4">
                          <c:v>2020</c:v>
                        </c:pt>
                        <c:pt idx="5">
                          <c:v>2021</c:v>
                        </c:pt>
                        <c:pt idx="6">
                          <c:v>2019</c:v>
                        </c:pt>
                        <c:pt idx="7">
                          <c:v>2020</c:v>
                        </c:pt>
                        <c:pt idx="8">
                          <c:v>2021</c:v>
                        </c:pt>
                        <c:pt idx="9">
                          <c:v>2019</c:v>
                        </c:pt>
                        <c:pt idx="10">
                          <c:v>2020</c:v>
                        </c:pt>
                        <c:pt idx="11">
                          <c:v>2021</c:v>
                        </c:pt>
                        <c:pt idx="12">
                          <c:v>2019</c:v>
                        </c:pt>
                        <c:pt idx="13">
                          <c:v>2020</c:v>
                        </c:pt>
                        <c:pt idx="14">
                          <c:v>2021</c:v>
                        </c:pt>
                        <c:pt idx="15">
                          <c:v>2019</c:v>
                        </c:pt>
                        <c:pt idx="16">
                          <c:v>2020</c:v>
                        </c:pt>
                        <c:pt idx="17">
                          <c:v>2021</c:v>
                        </c:pt>
                      </c:lvl>
                      <c:lvl>
                        <c:pt idx="0">
                          <c:v>FAI</c:v>
                        </c:pt>
                        <c:pt idx="3">
                          <c:v>FAME</c:v>
                        </c:pt>
                        <c:pt idx="6">
                          <c:v>FHS</c:v>
                        </c:pt>
                        <c:pt idx="9">
                          <c:v>FLKŘ</c:v>
                        </c:pt>
                        <c:pt idx="12">
                          <c:v>FMK</c:v>
                        </c:pt>
                        <c:pt idx="15">
                          <c:v>FT</c:v>
                        </c:pt>
                      </c:lvl>
                    </c:multiLvlStrCache>
                  </c:multiLvl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'31.3.'!$B$7:$R$7</c15:sqref>
                        </c15:formulaRef>
                      </c:ext>
                    </c:extLst>
                    <c:numCache>
                      <c:formatCode>General</c:formatCode>
                      <c:ptCount val="17"/>
                      <c:pt idx="0">
                        <c:v>16</c:v>
                      </c:pt>
                      <c:pt idx="1">
                        <c:v>20</c:v>
                      </c:pt>
                      <c:pt idx="2">
                        <c:v>23</c:v>
                      </c:pt>
                      <c:pt idx="3">
                        <c:v>226</c:v>
                      </c:pt>
                      <c:pt idx="4">
                        <c:v>224</c:v>
                      </c:pt>
                      <c:pt idx="5">
                        <c:v>342</c:v>
                      </c:pt>
                      <c:pt idx="6">
                        <c:v>88</c:v>
                      </c:pt>
                      <c:pt idx="7">
                        <c:v>62</c:v>
                      </c:pt>
                      <c:pt idx="8">
                        <c:v>74</c:v>
                      </c:pt>
                      <c:pt idx="9">
                        <c:v>32</c:v>
                      </c:pt>
                      <c:pt idx="10">
                        <c:v>31</c:v>
                      </c:pt>
                      <c:pt idx="11">
                        <c:v>92</c:v>
                      </c:pt>
                      <c:pt idx="12">
                        <c:v>207</c:v>
                      </c:pt>
                      <c:pt idx="13">
                        <c:v>192</c:v>
                      </c:pt>
                      <c:pt idx="14">
                        <c:v>253</c:v>
                      </c:pt>
                      <c:pt idx="15">
                        <c:v>37</c:v>
                      </c:pt>
                      <c:pt idx="16">
                        <c:v>25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14E5-413C-8382-9933C6C7AF50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'31.3.'!$A$9</c15:sqref>
                        </c15:formulaRef>
                      </c:ext>
                    </c:extLst>
                    <c:strCache>
                      <c:ptCount val="1"/>
                      <c:pt idx="0">
                        <c:v>PhD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multiLvl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'31.3.'!$B$2:$S$3</c15:sqref>
                        </c15:formulaRef>
                      </c:ext>
                    </c:extLst>
                    <c:multiLvlStrCache>
                      <c:ptCount val="18"/>
                      <c:lvl>
                        <c:pt idx="0">
                          <c:v>2019</c:v>
                        </c:pt>
                        <c:pt idx="1">
                          <c:v>2020</c:v>
                        </c:pt>
                        <c:pt idx="2">
                          <c:v>2021</c:v>
                        </c:pt>
                        <c:pt idx="3">
                          <c:v>2019</c:v>
                        </c:pt>
                        <c:pt idx="4">
                          <c:v>2020</c:v>
                        </c:pt>
                        <c:pt idx="5">
                          <c:v>2021</c:v>
                        </c:pt>
                        <c:pt idx="6">
                          <c:v>2019</c:v>
                        </c:pt>
                        <c:pt idx="7">
                          <c:v>2020</c:v>
                        </c:pt>
                        <c:pt idx="8">
                          <c:v>2021</c:v>
                        </c:pt>
                        <c:pt idx="9">
                          <c:v>2019</c:v>
                        </c:pt>
                        <c:pt idx="10">
                          <c:v>2020</c:v>
                        </c:pt>
                        <c:pt idx="11">
                          <c:v>2021</c:v>
                        </c:pt>
                        <c:pt idx="12">
                          <c:v>2019</c:v>
                        </c:pt>
                        <c:pt idx="13">
                          <c:v>2020</c:v>
                        </c:pt>
                        <c:pt idx="14">
                          <c:v>2021</c:v>
                        </c:pt>
                        <c:pt idx="15">
                          <c:v>2019</c:v>
                        </c:pt>
                        <c:pt idx="16">
                          <c:v>2020</c:v>
                        </c:pt>
                        <c:pt idx="17">
                          <c:v>2021</c:v>
                        </c:pt>
                      </c:lvl>
                      <c:lvl>
                        <c:pt idx="0">
                          <c:v>FAI</c:v>
                        </c:pt>
                        <c:pt idx="3">
                          <c:v>FAME</c:v>
                        </c:pt>
                        <c:pt idx="6">
                          <c:v>FHS</c:v>
                        </c:pt>
                        <c:pt idx="9">
                          <c:v>FLKŘ</c:v>
                        </c:pt>
                        <c:pt idx="12">
                          <c:v>FMK</c:v>
                        </c:pt>
                        <c:pt idx="15">
                          <c:v>FT</c:v>
                        </c:pt>
                      </c:lvl>
                    </c:multiLvlStrCache>
                  </c:multiLvl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'31.3.'!$B$9:$R$9</c15:sqref>
                        </c15:formulaRef>
                      </c:ext>
                    </c:extLst>
                    <c:numCache>
                      <c:formatCode>General</c:formatCode>
                      <c:ptCount val="17"/>
                      <c:pt idx="0">
                        <c:v>1</c:v>
                      </c:pt>
                      <c:pt idx="1">
                        <c:v>2</c:v>
                      </c:pt>
                      <c:pt idx="2">
                        <c:v>5</c:v>
                      </c:pt>
                      <c:pt idx="3">
                        <c:v>0</c:v>
                      </c:pt>
                      <c:pt idx="5">
                        <c:v>29</c:v>
                      </c:pt>
                      <c:pt idx="6">
                        <c:v>1</c:v>
                      </c:pt>
                      <c:pt idx="8">
                        <c:v>1</c:v>
                      </c:pt>
                      <c:pt idx="15">
                        <c:v>3</c:v>
                      </c:pt>
                      <c:pt idx="16">
                        <c:v>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14E5-413C-8382-9933C6C7AF50}"/>
                  </c:ext>
                </c:extLst>
              </c15:ser>
            </c15:filteredBarSeries>
          </c:ext>
        </c:extLst>
      </c:barChart>
      <c:catAx>
        <c:axId val="1946465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46460720"/>
        <c:crosses val="autoZero"/>
        <c:auto val="1"/>
        <c:lblAlgn val="ctr"/>
        <c:lblOffset val="100"/>
        <c:noMultiLvlLbl val="0"/>
      </c:catAx>
      <c:valAx>
        <c:axId val="1946460720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46465712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List2!$B$1</c:f>
              <c:strCache>
                <c:ptCount val="1"/>
                <c:pt idx="0">
                  <c:v>Bachelor's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List2!$A$2:$A$5</c:f>
              <c:strCache>
                <c:ptCount val="4"/>
                <c:pt idx="0">
                  <c:v>FAI</c:v>
                </c:pt>
                <c:pt idx="1">
                  <c:v>FAM</c:v>
                </c:pt>
                <c:pt idx="2">
                  <c:v>FMK</c:v>
                </c:pt>
                <c:pt idx="3">
                  <c:v>FT</c:v>
                </c:pt>
              </c:strCache>
            </c:strRef>
          </c:cat>
          <c:val>
            <c:numRef>
              <c:f>List2!$B$2:$B$5</c:f>
              <c:numCache>
                <c:formatCode>General</c:formatCode>
                <c:ptCount val="4"/>
                <c:pt idx="0">
                  <c:v>44</c:v>
                </c:pt>
                <c:pt idx="1">
                  <c:v>70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26-4033-B76C-F53CCFF6E8E7}"/>
            </c:ext>
          </c:extLst>
        </c:ser>
        <c:ser>
          <c:idx val="1"/>
          <c:order val="1"/>
          <c:tx>
            <c:strRef>
              <c:f>List2!$C$1</c:f>
              <c:strCache>
                <c:ptCount val="1"/>
                <c:pt idx="0">
                  <c:v>Masters's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List2!$A$2:$A$5</c:f>
              <c:strCache>
                <c:ptCount val="4"/>
                <c:pt idx="0">
                  <c:v>FAI</c:v>
                </c:pt>
                <c:pt idx="1">
                  <c:v>FAM</c:v>
                </c:pt>
                <c:pt idx="2">
                  <c:v>FMK</c:v>
                </c:pt>
                <c:pt idx="3">
                  <c:v>FT</c:v>
                </c:pt>
              </c:strCache>
            </c:strRef>
          </c:cat>
          <c:val>
            <c:numRef>
              <c:f>List2!$C$2:$C$5</c:f>
              <c:numCache>
                <c:formatCode>0.00</c:formatCode>
                <c:ptCount val="4"/>
                <c:pt idx="0">
                  <c:v>107</c:v>
                </c:pt>
                <c:pt idx="1">
                  <c:v>139</c:v>
                </c:pt>
                <c:pt idx="2">
                  <c:v>26</c:v>
                </c:pt>
                <c:pt idx="3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26-4033-B76C-F53CCFF6E8E7}"/>
            </c:ext>
          </c:extLst>
        </c:ser>
        <c:ser>
          <c:idx val="2"/>
          <c:order val="2"/>
          <c:tx>
            <c:strRef>
              <c:f>List2!$D$1</c:f>
              <c:strCache>
                <c:ptCount val="1"/>
                <c:pt idx="0">
                  <c:v>Doctoral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List2!$A$2:$A$5</c:f>
              <c:strCache>
                <c:ptCount val="4"/>
                <c:pt idx="0">
                  <c:v>FAI</c:v>
                </c:pt>
                <c:pt idx="1">
                  <c:v>FAM</c:v>
                </c:pt>
                <c:pt idx="2">
                  <c:v>FMK</c:v>
                </c:pt>
                <c:pt idx="3">
                  <c:v>FT</c:v>
                </c:pt>
              </c:strCache>
            </c:strRef>
          </c:cat>
          <c:val>
            <c:numRef>
              <c:f>List2!$D$2:$D$5</c:f>
              <c:numCache>
                <c:formatCode>0.00</c:formatCode>
                <c:ptCount val="4"/>
                <c:pt idx="0">
                  <c:v>13</c:v>
                </c:pt>
                <c:pt idx="1">
                  <c:v>29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26-4033-B76C-F53CCFF6E8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1838063"/>
        <c:axId val="171836399"/>
      </c:barChart>
      <c:catAx>
        <c:axId val="1718380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1836399"/>
        <c:crosses val="autoZero"/>
        <c:auto val="1"/>
        <c:lblAlgn val="ctr"/>
        <c:lblOffset val="100"/>
        <c:noMultiLvlLbl val="0"/>
      </c:catAx>
      <c:valAx>
        <c:axId val="1718363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1838063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2946144" cy="493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1" tIns="45535" rIns="91071" bIns="4553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911" y="1"/>
            <a:ext cx="2946143" cy="493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1" tIns="45535" rIns="91071" bIns="4553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9361825"/>
            <a:ext cx="2946144" cy="493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1" tIns="45535" rIns="91071" bIns="4553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911" y="9361825"/>
            <a:ext cx="2946143" cy="493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1" tIns="45535" rIns="91071" bIns="4553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C5BAE0F-7636-4A3F-ACB8-A732AD7B1B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027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2946144" cy="493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1" tIns="45535" rIns="91071" bIns="4553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911" y="1"/>
            <a:ext cx="2946143" cy="493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1" tIns="45535" rIns="91071" bIns="4553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5038" y="739775"/>
            <a:ext cx="4927600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54" y="4681703"/>
            <a:ext cx="5437168" cy="4435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1" tIns="45535" rIns="91071" bIns="455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9361825"/>
            <a:ext cx="2946144" cy="493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1" tIns="45535" rIns="91071" bIns="4553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911" y="9361825"/>
            <a:ext cx="2946143" cy="493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1" tIns="45535" rIns="91071" bIns="4553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482279A-8A31-4208-ABE0-0842D45532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85566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8" name="Picture 13" descr="utb_logo_c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11188" y="549275"/>
            <a:ext cx="7772400" cy="1470025"/>
          </a:xfrm>
          <a:effectLst>
            <a:outerShdw dist="53882" dir="2700000" algn="ctr" rotWithShape="0">
              <a:schemeClr val="bg2"/>
            </a:outerShdw>
          </a:effectLst>
        </p:spPr>
        <p:txBody>
          <a:bodyPr/>
          <a:lstStyle>
            <a:lvl1pPr algn="ctr"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2800" b="1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9" name="Rectangle 1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245225"/>
            <a:ext cx="9144000" cy="476250"/>
          </a:xfrm>
        </p:spPr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70675" y="0"/>
            <a:ext cx="2222500" cy="63817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18275" cy="63817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79388" y="836613"/>
            <a:ext cx="8713787" cy="5545137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0" y="0"/>
            <a:ext cx="6588125" cy="620713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0" y="6524625"/>
            <a:ext cx="9144000" cy="3333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28" name="Rectangle 10"/>
          <p:cNvSpPr>
            <a:spLocks noChangeArrowheads="1"/>
          </p:cNvSpPr>
          <p:nvPr/>
        </p:nvSpPr>
        <p:spPr bwMode="auto">
          <a:xfrm>
            <a:off x="0" y="620713"/>
            <a:ext cx="9144000" cy="71437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1029" name="Picture 11" descr="utb_logo_cz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588125" y="0"/>
            <a:ext cx="2555875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881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836613"/>
            <a:ext cx="8713787" cy="554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pic>
        <p:nvPicPr>
          <p:cNvPr id="1032" name="Picture 12" descr="UTB-knizka_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6534150"/>
            <a:ext cx="352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6524625"/>
            <a:ext cx="86042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  <p:sldLayoutId id="2147483944" r:id="rId13"/>
  </p:sldLayoutIdLst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549275"/>
            <a:ext cx="8280920" cy="1470025"/>
          </a:xfrm>
        </p:spPr>
        <p:txBody>
          <a:bodyPr/>
          <a:lstStyle/>
          <a:p>
            <a:r>
              <a:rPr lang="cs-CZ" dirty="0" smtClean="0"/>
              <a:t>Aktuální počty </a:t>
            </a:r>
            <a:r>
              <a:rPr lang="cs-CZ" dirty="0" smtClean="0"/>
              <a:t>přihlášek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 smtClean="0"/>
              <a:t>AR </a:t>
            </a:r>
            <a:r>
              <a:rPr lang="cs-CZ" dirty="0" smtClean="0"/>
              <a:t>2021/2022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Lubomír Beníček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740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000" dirty="0" smtClean="0"/>
              <a:t>Počty zaplacených přihlášek ke studiu k </a:t>
            </a:r>
            <a:r>
              <a:rPr lang="cs-CZ" sz="2000" dirty="0" smtClean="0"/>
              <a:t>30.4. </a:t>
            </a:r>
            <a:r>
              <a:rPr lang="cs-CZ" sz="2000" dirty="0" smtClean="0"/>
              <a:t>2019-2021</a:t>
            </a:r>
            <a:endParaRPr lang="cs-CZ" sz="20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395536" y="6525344"/>
            <a:ext cx="85689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UTB celkem </a:t>
            </a:r>
            <a:r>
              <a:rPr lang="cs-CZ" sz="1600" dirty="0" smtClean="0"/>
              <a:t>2019 – </a:t>
            </a:r>
            <a:r>
              <a:rPr lang="cs-CZ" sz="1600" dirty="0" smtClean="0"/>
              <a:t>6730; </a:t>
            </a:r>
            <a:r>
              <a:rPr lang="cs-CZ" sz="1600" dirty="0" smtClean="0"/>
              <a:t>2020 – </a:t>
            </a:r>
            <a:r>
              <a:rPr lang="cs-CZ" sz="1600" dirty="0" smtClean="0"/>
              <a:t>6329</a:t>
            </a:r>
            <a:r>
              <a:rPr lang="cs-CZ" sz="1600" dirty="0" smtClean="0"/>
              <a:t>; </a:t>
            </a:r>
            <a:r>
              <a:rPr lang="cs-CZ" sz="1600" dirty="0" smtClean="0"/>
              <a:t>2021 – </a:t>
            </a:r>
            <a:r>
              <a:rPr lang="cs-CZ" sz="1600" dirty="0" smtClean="0"/>
              <a:t>7607;  </a:t>
            </a:r>
            <a:r>
              <a:rPr lang="cs-CZ" sz="1600" dirty="0" smtClean="0"/>
              <a:t>vyšší </a:t>
            </a:r>
            <a:r>
              <a:rPr lang="cs-CZ" sz="1600" dirty="0" smtClean="0"/>
              <a:t>zájem o kombi – každý čtvrtý</a:t>
            </a:r>
            <a:endParaRPr lang="cs-CZ" sz="1600" dirty="0"/>
          </a:p>
        </p:txBody>
      </p:sp>
      <p:graphicFrame>
        <p:nvGraphicFramePr>
          <p:cNvPr id="8" name="Graf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118116"/>
              </p:ext>
            </p:extLst>
          </p:nvPr>
        </p:nvGraphicFramePr>
        <p:xfrm>
          <a:off x="-1" y="620713"/>
          <a:ext cx="9144001" cy="5904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0795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 s největším zájmem uchazečů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Kombinovaná forma</a:t>
            </a:r>
          </a:p>
          <a:p>
            <a:pPr lvl="1"/>
            <a:r>
              <a:rPr lang="cs-CZ" dirty="0" smtClean="0"/>
              <a:t>Ochrana obyvatelstva (FLKŘ)		318</a:t>
            </a:r>
            <a:endParaRPr lang="cs-CZ" dirty="0"/>
          </a:p>
          <a:p>
            <a:pPr lvl="1"/>
            <a:r>
              <a:rPr lang="cs-CZ" dirty="0" smtClean="0"/>
              <a:t>Učitelství pro MŠ (FHS)		253</a:t>
            </a:r>
          </a:p>
          <a:p>
            <a:pPr lvl="1"/>
            <a:r>
              <a:rPr lang="cs-CZ" dirty="0" smtClean="0"/>
              <a:t>Ekonomika a management (</a:t>
            </a:r>
            <a:r>
              <a:rPr lang="cs-CZ" dirty="0" err="1" smtClean="0"/>
              <a:t>FaME</a:t>
            </a:r>
            <a:r>
              <a:rPr lang="cs-CZ" dirty="0" smtClean="0"/>
              <a:t>)	208</a:t>
            </a:r>
          </a:p>
          <a:p>
            <a:pPr lvl="1"/>
            <a:r>
              <a:rPr lang="cs-CZ" dirty="0" smtClean="0"/>
              <a:t>Sociální pedagogika (FHS)		201</a:t>
            </a:r>
          </a:p>
          <a:p>
            <a:endParaRPr lang="cs-CZ" dirty="0"/>
          </a:p>
          <a:p>
            <a:r>
              <a:rPr lang="cs-CZ" dirty="0" smtClean="0"/>
              <a:t>Prezenční forma</a:t>
            </a:r>
          </a:p>
          <a:p>
            <a:pPr lvl="1"/>
            <a:r>
              <a:rPr lang="cs-CZ" dirty="0" smtClean="0"/>
              <a:t>Ekonomika a management (</a:t>
            </a:r>
            <a:r>
              <a:rPr lang="cs-CZ" dirty="0" err="1" smtClean="0"/>
              <a:t>FaME</a:t>
            </a:r>
            <a:r>
              <a:rPr lang="cs-CZ" dirty="0" smtClean="0"/>
              <a:t>)	931</a:t>
            </a:r>
          </a:p>
          <a:p>
            <a:pPr lvl="1"/>
            <a:r>
              <a:rPr lang="cs-CZ" dirty="0" smtClean="0"/>
              <a:t>Multimédia a design (FMK)		462</a:t>
            </a:r>
          </a:p>
          <a:p>
            <a:pPr lvl="1"/>
            <a:r>
              <a:rPr lang="cs-CZ" dirty="0" smtClean="0"/>
              <a:t>Marketingové komunikace (FMK)	454</a:t>
            </a:r>
          </a:p>
          <a:p>
            <a:pPr lvl="1"/>
            <a:r>
              <a:rPr lang="cs-CZ" dirty="0" smtClean="0"/>
              <a:t>Softwarové inženýrství (FAI)		369</a:t>
            </a:r>
          </a:p>
          <a:p>
            <a:pPr lvl="1"/>
            <a:r>
              <a:rPr lang="cs-CZ" dirty="0" smtClean="0"/>
              <a:t>Ochrana obyvatelstva (FLKŘ)		292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23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000" dirty="0" smtClean="0"/>
              <a:t>Zahraniční uchazeči počty přihlášek za SP v AJ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/>
              <a:t>Letos podáno </a:t>
            </a:r>
            <a:r>
              <a:rPr lang="cs-CZ" sz="2000" dirty="0" smtClean="0"/>
              <a:t>472 </a:t>
            </a:r>
            <a:r>
              <a:rPr lang="cs-CZ" sz="2000" dirty="0" smtClean="0"/>
              <a:t>přihlášek, loni 600 (zapsalo se </a:t>
            </a:r>
            <a:r>
              <a:rPr lang="cs-CZ" sz="2000" dirty="0" smtClean="0"/>
              <a:t>68)</a:t>
            </a:r>
            <a:endParaRPr lang="cs-CZ" sz="2000" dirty="0" smtClean="0"/>
          </a:p>
        </p:txBody>
      </p:sp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1375593"/>
              </p:ext>
            </p:extLst>
          </p:nvPr>
        </p:nvGraphicFramePr>
        <p:xfrm>
          <a:off x="0" y="1412776"/>
          <a:ext cx="914400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467544" y="6525344"/>
            <a:ext cx="8280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Majoritní národnosti: </a:t>
            </a:r>
            <a:r>
              <a:rPr lang="cs-CZ" sz="1600" dirty="0" smtClean="0"/>
              <a:t>Ghana 90, </a:t>
            </a:r>
            <a:r>
              <a:rPr lang="cs-CZ" sz="1600" dirty="0" smtClean="0"/>
              <a:t>Nigérie </a:t>
            </a:r>
            <a:r>
              <a:rPr lang="cs-CZ" sz="1600" dirty="0" smtClean="0"/>
              <a:t>87, </a:t>
            </a:r>
            <a:r>
              <a:rPr lang="cs-CZ" sz="1600" dirty="0" smtClean="0"/>
              <a:t>Pákistán </a:t>
            </a:r>
            <a:r>
              <a:rPr lang="cs-CZ" sz="1600" dirty="0" smtClean="0"/>
              <a:t>58, </a:t>
            </a:r>
            <a:r>
              <a:rPr lang="cs-CZ" sz="1600" dirty="0" smtClean="0"/>
              <a:t>Indie </a:t>
            </a:r>
            <a:r>
              <a:rPr lang="cs-CZ" sz="1600" dirty="0" smtClean="0"/>
              <a:t>58</a:t>
            </a:r>
            <a:r>
              <a:rPr lang="cs-CZ" sz="1600" dirty="0" smtClean="0"/>
              <a:t>, </a:t>
            </a:r>
            <a:r>
              <a:rPr lang="cs-CZ" sz="1600" dirty="0" smtClean="0"/>
              <a:t>Bangladéš </a:t>
            </a:r>
            <a:r>
              <a:rPr lang="cs-CZ" sz="1600" dirty="0" smtClean="0"/>
              <a:t>36 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10438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Z - Personalní">
  <a:themeElements>
    <a:clrScheme name="VZ - Personalní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Z - Personalní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Z - Personalní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Kancelář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Kancelář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FD8CAAD38E3C46A2C1D1C152B486E6" ma:contentTypeVersion="13" ma:contentTypeDescription="Vytvoří nový dokument" ma:contentTypeScope="" ma:versionID="55c15fa6efdae6bfe4d70c2a8c93d53a">
  <xsd:schema xmlns:xsd="http://www.w3.org/2001/XMLSchema" xmlns:xs="http://www.w3.org/2001/XMLSchema" xmlns:p="http://schemas.microsoft.com/office/2006/metadata/properties" xmlns:ns3="b8e1fae8-c9da-4f2e-9a78-1df90a178af4" xmlns:ns4="fc4b360f-9c6e-4c32-a22a-07301f39663c" targetNamespace="http://schemas.microsoft.com/office/2006/metadata/properties" ma:root="true" ma:fieldsID="27713fb3ca553085f77d886b6af86e57" ns3:_="" ns4:_="">
    <xsd:import namespace="b8e1fae8-c9da-4f2e-9a78-1df90a178af4"/>
    <xsd:import namespace="fc4b360f-9c6e-4c32-a22a-07301f3966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1fae8-c9da-4f2e-9a78-1df90a178a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b360f-9c6e-4c32-a22a-07301f39663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0B370F6-ACD7-4E81-87B2-91573B34A6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335239-DC7F-4F5E-9A0B-AC6C1EA0A31F}">
  <ds:schemaRefs>
    <ds:schemaRef ds:uri="http://www.w3.org/XML/1998/namespace"/>
    <ds:schemaRef ds:uri="http://purl.org/dc/elements/1.1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fc4b360f-9c6e-4c32-a22a-07301f39663c"/>
    <ds:schemaRef ds:uri="b8e1fae8-c9da-4f2e-9a78-1df90a178af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B3FCDD2A-8B19-4A92-B1C5-9255B0E462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e1fae8-c9da-4f2e-9a78-1df90a178af4"/>
    <ds:schemaRef ds:uri="fc4b360f-9c6e-4c32-a22a-07301f396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VZ - Personalní</Template>
  <TotalTime>26665</TotalTime>
  <Words>158</Words>
  <Application>Microsoft Office PowerPoint</Application>
  <PresentationFormat>Předvádění na obrazovce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7" baseType="lpstr">
      <vt:lpstr>Arial</vt:lpstr>
      <vt:lpstr>Arial Narrow</vt:lpstr>
      <vt:lpstr>VZ - Personalní</vt:lpstr>
      <vt:lpstr>Aktuální počty přihlášek  na AR 2021/2022</vt:lpstr>
      <vt:lpstr>Počty zaplacených přihlášek ke studiu k 30.4. 2019-2021</vt:lpstr>
      <vt:lpstr>SP s největším zájmem uchazečů</vt:lpstr>
      <vt:lpstr>Zahraniční uchazeči počty přihlášek za SP v AJ</vt:lpstr>
    </vt:vector>
  </TitlesOfParts>
  <Company>Univerzita Tomáše Bati ve Zlíně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Výjezdní zasedání UTB ve Zlíně 18. – 19. ledna 2011</dc:title>
  <dc:creator>Petr Ticháček</dc:creator>
  <cp:lastModifiedBy>Lubomír Beníček</cp:lastModifiedBy>
  <cp:revision>677</cp:revision>
  <cp:lastPrinted>2021-05-04T09:17:44Z</cp:lastPrinted>
  <dcterms:created xsi:type="dcterms:W3CDTF">2011-01-17T07:56:05Z</dcterms:created>
  <dcterms:modified xsi:type="dcterms:W3CDTF">2021-05-04T11:02:40Z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0x0101007EFD8CAAD38E3C46A2C1D1C152B486E6</vt:lpwstr>
  </property>
</Properties>
</file>