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2.xml" ContentType="application/vnd.openxmlformats-officedocument.drawingml.chart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95" r:id="rId2"/>
    <p:sldId id="448" r:id="rId3"/>
    <p:sldId id="434" r:id="rId4"/>
    <p:sldId id="449" r:id="rId5"/>
    <p:sldId id="460" r:id="rId6"/>
    <p:sldId id="461" r:id="rId7"/>
    <p:sldId id="455" r:id="rId8"/>
    <p:sldId id="468" r:id="rId9"/>
    <p:sldId id="469" r:id="rId10"/>
    <p:sldId id="450" r:id="rId11"/>
    <p:sldId id="474" r:id="rId12"/>
    <p:sldId id="453" r:id="rId13"/>
    <p:sldId id="452" r:id="rId14"/>
    <p:sldId id="451" r:id="rId15"/>
    <p:sldId id="441" r:id="rId16"/>
    <p:sldId id="458" r:id="rId17"/>
    <p:sldId id="459" r:id="rId18"/>
    <p:sldId id="437" r:id="rId19"/>
    <p:sldId id="442" r:id="rId20"/>
    <p:sldId id="443" r:id="rId21"/>
    <p:sldId id="313" r:id="rId22"/>
    <p:sldId id="431" r:id="rId23"/>
    <p:sldId id="432" r:id="rId24"/>
    <p:sldId id="471" r:id="rId25"/>
    <p:sldId id="472" r:id="rId26"/>
    <p:sldId id="473" r:id="rId27"/>
    <p:sldId id="465" r:id="rId28"/>
    <p:sldId id="470" r:id="rId29"/>
    <p:sldId id="312" r:id="rId30"/>
  </p:sldIdLst>
  <p:sldSz cx="9144000" cy="6858000" type="screen4x3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NDr. Alexander Černý" initials="RAČ" lastIdx="1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01"/>
    <a:srgbClr val="FF6600"/>
    <a:srgbClr val="FFCC66"/>
    <a:srgbClr val="CC6600"/>
    <a:srgbClr val="FF9900"/>
    <a:srgbClr val="FF1A0A"/>
    <a:srgbClr val="0066FF"/>
    <a:srgbClr val="FF00FF"/>
    <a:srgbClr val="D0D0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78" autoAdjust="0"/>
    <p:restoredTop sz="99377" autoAdjust="0"/>
  </p:normalViewPr>
  <p:slideViewPr>
    <p:cSldViewPr>
      <p:cViewPr>
        <p:scale>
          <a:sx n="69" d="100"/>
          <a:sy n="69" d="100"/>
        </p:scale>
        <p:origin x="-114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3972" y="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D:\Sekretariat%20kvestora\Oddeleni\90510\Prezentace\2016_Mzdovy%20predpis\Prezentace%20podklady\tabulky%20ke%20grafum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'Mzd.Tarify-akademici'!$M$3:$U$4</c:f>
              <c:multiLvlStrCache>
                <c:ptCount val="9"/>
                <c:lvl>
                  <c:pt idx="0">
                    <c:v>profesor</c:v>
                  </c:pt>
                  <c:pt idx="1">
                    <c:v>docent</c:v>
                  </c:pt>
                  <c:pt idx="2">
                    <c:v>odborný asistent</c:v>
                  </c:pt>
                  <c:pt idx="3">
                    <c:v>odborný asistent</c:v>
                  </c:pt>
                  <c:pt idx="4">
                    <c:v>asistent</c:v>
                  </c:pt>
                  <c:pt idx="5">
                    <c:v>lektor</c:v>
                  </c:pt>
                  <c:pt idx="6">
                    <c:v>lektor</c:v>
                  </c:pt>
                  <c:pt idx="7">
                    <c:v>lektor</c:v>
                  </c:pt>
                  <c:pt idx="8">
                    <c:v>lektor</c:v>
                  </c:pt>
                </c:lvl>
                <c:lvl>
                  <c:pt idx="0">
                    <c:v>A4</c:v>
                  </c:pt>
                  <c:pt idx="1">
                    <c:v>A3</c:v>
                  </c:pt>
                  <c:pt idx="2">
                    <c:v>A2b</c:v>
                  </c:pt>
                  <c:pt idx="3">
                    <c:v>A2a</c:v>
                  </c:pt>
                  <c:pt idx="4">
                    <c:v>A1</c:v>
                  </c:pt>
                  <c:pt idx="5">
                    <c:v>B1</c:v>
                  </c:pt>
                  <c:pt idx="6">
                    <c:v>B2</c:v>
                  </c:pt>
                  <c:pt idx="7">
                    <c:v>B3</c:v>
                  </c:pt>
                  <c:pt idx="8">
                    <c:v>B4</c:v>
                  </c:pt>
                </c:lvl>
              </c:multiLvlStrCache>
            </c:multiLvlStrRef>
          </c:cat>
          <c:val>
            <c:numRef>
              <c:f>'Mzd.Tarify-akademici'!$M$5:$U$5</c:f>
              <c:numCache>
                <c:formatCode>#,##0</c:formatCode>
                <c:ptCount val="9"/>
                <c:pt idx="0">
                  <c:v>26350</c:v>
                </c:pt>
                <c:pt idx="1">
                  <c:v>22800</c:v>
                </c:pt>
                <c:pt idx="2">
                  <c:v>20000</c:v>
                </c:pt>
                <c:pt idx="3">
                  <c:v>18200</c:v>
                </c:pt>
                <c:pt idx="4">
                  <c:v>17000</c:v>
                </c:pt>
                <c:pt idx="5">
                  <c:v>17000</c:v>
                </c:pt>
                <c:pt idx="6">
                  <c:v>17850</c:v>
                </c:pt>
                <c:pt idx="7">
                  <c:v>19550</c:v>
                </c:pt>
                <c:pt idx="8">
                  <c:v>20200</c:v>
                </c:pt>
              </c:numCache>
            </c:numRef>
          </c:val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'Mzd.Tarify-akademici'!$M$3:$U$4</c:f>
              <c:multiLvlStrCache>
                <c:ptCount val="9"/>
                <c:lvl>
                  <c:pt idx="0">
                    <c:v>profesor</c:v>
                  </c:pt>
                  <c:pt idx="1">
                    <c:v>docent</c:v>
                  </c:pt>
                  <c:pt idx="2">
                    <c:v>odborný asistent</c:v>
                  </c:pt>
                  <c:pt idx="3">
                    <c:v>odborný asistent</c:v>
                  </c:pt>
                  <c:pt idx="4">
                    <c:v>asistent</c:v>
                  </c:pt>
                  <c:pt idx="5">
                    <c:v>lektor</c:v>
                  </c:pt>
                  <c:pt idx="6">
                    <c:v>lektor</c:v>
                  </c:pt>
                  <c:pt idx="7">
                    <c:v>lektor</c:v>
                  </c:pt>
                  <c:pt idx="8">
                    <c:v>lektor</c:v>
                  </c:pt>
                </c:lvl>
                <c:lvl>
                  <c:pt idx="0">
                    <c:v>A4</c:v>
                  </c:pt>
                  <c:pt idx="1">
                    <c:v>A3</c:v>
                  </c:pt>
                  <c:pt idx="2">
                    <c:v>A2b</c:v>
                  </c:pt>
                  <c:pt idx="3">
                    <c:v>A2a</c:v>
                  </c:pt>
                  <c:pt idx="4">
                    <c:v>A1</c:v>
                  </c:pt>
                  <c:pt idx="5">
                    <c:v>B1</c:v>
                  </c:pt>
                  <c:pt idx="6">
                    <c:v>B2</c:v>
                  </c:pt>
                  <c:pt idx="7">
                    <c:v>B3</c:v>
                  </c:pt>
                  <c:pt idx="8">
                    <c:v>B4</c:v>
                  </c:pt>
                </c:lvl>
              </c:multiLvlStrCache>
            </c:multiLvlStrRef>
          </c:cat>
          <c:val>
            <c:numRef>
              <c:f>'Mzd.Tarify-akademici'!$M$6:$U$6</c:f>
              <c:numCache>
                <c:formatCode>#,##0</c:formatCode>
                <c:ptCount val="9"/>
                <c:pt idx="0">
                  <c:v>28500</c:v>
                </c:pt>
                <c:pt idx="1">
                  <c:v>24650</c:v>
                </c:pt>
                <c:pt idx="2">
                  <c:v>21600</c:v>
                </c:pt>
                <c:pt idx="3">
                  <c:v>19700</c:v>
                </c:pt>
                <c:pt idx="4">
                  <c:v>18400</c:v>
                </c:pt>
                <c:pt idx="5">
                  <c:v>18400</c:v>
                </c:pt>
                <c:pt idx="6">
                  <c:v>19300</c:v>
                </c:pt>
                <c:pt idx="7">
                  <c:v>21150</c:v>
                </c:pt>
                <c:pt idx="8">
                  <c:v>21850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9"/>
        <c:overlap val="-27"/>
        <c:axId val="36728832"/>
        <c:axId val="36730368"/>
      </c:barChart>
      <c:catAx>
        <c:axId val="36728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6730368"/>
        <c:crosses val="autoZero"/>
        <c:auto val="1"/>
        <c:lblAlgn val="ctr"/>
        <c:lblOffset val="100"/>
        <c:noMultiLvlLbl val="0"/>
      </c:catAx>
      <c:valAx>
        <c:axId val="36730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6728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91858037578289"/>
          <c:y val="3.2692307692307694E-2"/>
          <c:w val="0.8079331941544885"/>
          <c:h val="0.696153846153846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kategorie zaměstnanců</c:v>
                </c:pt>
              </c:strCache>
            </c:strRef>
          </c:tx>
          <c:spPr>
            <a:solidFill>
              <a:srgbClr val="FF9900"/>
            </a:solidFill>
            <a:ln w="15875">
              <a:solidFill>
                <a:schemeClr val="bg1">
                  <a:lumMod val="65000"/>
                </a:schemeClr>
              </a:solidFill>
              <a:prstDash val="solid"/>
            </a:ln>
          </c:spPr>
          <c:invertIfNegative val="0"/>
          <c:dPt>
            <c:idx val="10"/>
            <c:invertIfNegative val="0"/>
            <c:bubble3D val="0"/>
            <c:spPr>
              <a:solidFill>
                <a:srgbClr val="00FF00"/>
              </a:solidFill>
              <a:ln w="15875">
                <a:solidFill>
                  <a:schemeClr val="bg1">
                    <a:lumMod val="65000"/>
                  </a:schemeClr>
                </a:solidFill>
                <a:prstDash val="solid"/>
              </a:ln>
            </c:spPr>
          </c:dPt>
          <c:dPt>
            <c:idx val="11"/>
            <c:invertIfNegative val="0"/>
            <c:bubble3D val="0"/>
            <c:spPr>
              <a:solidFill>
                <a:srgbClr val="FF6600"/>
              </a:solidFill>
              <a:ln w="15875">
                <a:solidFill>
                  <a:schemeClr val="bg1">
                    <a:lumMod val="65000"/>
                  </a:schemeClr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8.7019096957235888E-3"/>
                  <c:y val="-1.4299896993906349E-2"/>
                </c:manualLayout>
              </c:layout>
              <c:spPr>
                <a:solidFill>
                  <a:srgbClr val="C0C0C0"/>
                </a:solidFill>
                <a:ln w="29127">
                  <a:noFill/>
                </a:ln>
              </c:spPr>
              <c:txPr>
                <a:bodyPr/>
                <a:lstStyle/>
                <a:p>
                  <a:pPr>
                    <a:defRPr sz="129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4022751146984623E-3"/>
                  <c:y val="-5.9138402109840463E-3"/>
                </c:manualLayout>
              </c:layout>
              <c:spPr>
                <a:solidFill>
                  <a:srgbClr val="C0C0C0"/>
                </a:solidFill>
                <a:ln w="29127">
                  <a:noFill/>
                </a:ln>
              </c:spPr>
              <c:txPr>
                <a:bodyPr/>
                <a:lstStyle/>
                <a:p>
                  <a:pPr>
                    <a:defRPr sz="129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5845985329370886E-3"/>
                  <c:y val="-4.4526972775906105E-3"/>
                </c:manualLayout>
              </c:layout>
              <c:spPr>
                <a:solidFill>
                  <a:srgbClr val="C0C0C0"/>
                </a:solidFill>
                <a:ln w="29127">
                  <a:noFill/>
                </a:ln>
              </c:spPr>
              <c:txPr>
                <a:bodyPr/>
                <a:lstStyle/>
                <a:p>
                  <a:pPr>
                    <a:defRPr sz="129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5257483518305026E-4"/>
                  <c:y val="-2.2108873114795591E-2"/>
                </c:manualLayout>
              </c:layout>
              <c:spPr>
                <a:solidFill>
                  <a:srgbClr val="C0C0C0"/>
                </a:solidFill>
                <a:ln w="29127">
                  <a:noFill/>
                </a:ln>
              </c:spPr>
              <c:txPr>
                <a:bodyPr/>
                <a:lstStyle/>
                <a:p>
                  <a:pPr>
                    <a:defRPr sz="129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3399473868503875E-3"/>
                  <c:y val="-2.3513131914431277E-2"/>
                </c:manualLayout>
              </c:layout>
              <c:spPr>
                <a:solidFill>
                  <a:srgbClr val="C0C0C0"/>
                </a:solidFill>
                <a:ln w="29127">
                  <a:noFill/>
                </a:ln>
              </c:spPr>
              <c:txPr>
                <a:bodyPr/>
                <a:lstStyle/>
                <a:p>
                  <a:pPr>
                    <a:defRPr sz="129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7.4906400667989481E-3"/>
                  <c:y val="-1.4552006122348877E-2"/>
                </c:manualLayout>
              </c:layout>
              <c:spPr>
                <a:solidFill>
                  <a:srgbClr val="C0C0C0"/>
                </a:solidFill>
                <a:ln w="29127">
                  <a:noFill/>
                </a:ln>
              </c:spPr>
              <c:txPr>
                <a:bodyPr/>
                <a:lstStyle/>
                <a:p>
                  <a:pPr>
                    <a:defRPr sz="129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1776187611668267E-3"/>
                  <c:y val="-4.2204544891160118E-3"/>
                </c:manualLayout>
              </c:layout>
              <c:spPr>
                <a:solidFill>
                  <a:srgbClr val="C0C0C0"/>
                </a:solidFill>
                <a:ln w="29127">
                  <a:noFill/>
                </a:ln>
              </c:spPr>
              <c:txPr>
                <a:bodyPr/>
                <a:lstStyle/>
                <a:p>
                  <a:pPr>
                    <a:defRPr sz="129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4.871564657610585E-3"/>
                  <c:y val="-3.3056359048405828E-2"/>
                </c:manualLayout>
              </c:layout>
              <c:spPr>
                <a:solidFill>
                  <a:srgbClr val="C0C0C0"/>
                </a:solidFill>
                <a:ln w="29127">
                  <a:noFill/>
                </a:ln>
              </c:spPr>
              <c:txPr>
                <a:bodyPr/>
                <a:lstStyle/>
                <a:p>
                  <a:pPr>
                    <a:defRPr sz="129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3.4972481347471246E-3"/>
                  <c:y val="-4.6562657293504776E-2"/>
                </c:manualLayout>
              </c:layout>
              <c:spPr>
                <a:solidFill>
                  <a:srgbClr val="C0C0C0"/>
                </a:solidFill>
                <a:ln w="29127">
                  <a:noFill/>
                </a:ln>
              </c:spPr>
              <c:txPr>
                <a:bodyPr/>
                <a:lstStyle/>
                <a:p>
                  <a:pPr>
                    <a:defRPr sz="129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1920559530972502E-3"/>
                  <c:y val="5.3313872524552129E-3"/>
                </c:manualLayout>
              </c:layout>
              <c:spPr>
                <a:solidFill>
                  <a:srgbClr val="C0C0C0"/>
                </a:solidFill>
                <a:ln w="29127">
                  <a:noFill/>
                </a:ln>
              </c:spPr>
              <c:txPr>
                <a:bodyPr/>
                <a:lstStyle/>
                <a:p>
                  <a:pPr>
                    <a:defRPr sz="129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spPr>
                <a:solidFill>
                  <a:srgbClr val="C0C0C0"/>
                </a:solidFill>
                <a:ln w="29127">
                  <a:noFill/>
                </a:ln>
              </c:spPr>
              <c:txPr>
                <a:bodyPr/>
                <a:lstStyle/>
                <a:p>
                  <a:pPr>
                    <a:defRPr sz="129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rgbClr val="C0C0C0"/>
              </a:solidFill>
              <a:ln w="29127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9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Sheet1!$B$1:$K$1</c:f>
              <c:strCache>
                <c:ptCount val="10"/>
                <c:pt idx="0">
                  <c:v>profesor</c:v>
                </c:pt>
                <c:pt idx="1">
                  <c:v>docent</c:v>
                </c:pt>
                <c:pt idx="2">
                  <c:v>odborný asistent</c:v>
                </c:pt>
                <c:pt idx="3">
                  <c:v>asistent</c:v>
                </c:pt>
                <c:pt idx="4">
                  <c:v>lektor</c:v>
                </c:pt>
                <c:pt idx="5">
                  <c:v>ped. a VaV</c:v>
                </c:pt>
                <c:pt idx="6">
                  <c:v>vědecký pracovník</c:v>
                </c:pt>
                <c:pt idx="7">
                  <c:v>THP</c:v>
                </c:pt>
                <c:pt idx="8">
                  <c:v>dělníci</c:v>
                </c:pt>
                <c:pt idx="9">
                  <c:v>obch.provozní prac.</c:v>
                </c:pt>
              </c:strCache>
            </c:strRef>
          </c:cat>
          <c:val>
            <c:numRef>
              <c:f>Sheet1!$B$2:$K$2</c:f>
              <c:numCache>
                <c:formatCode>#,##0</c:formatCode>
                <c:ptCount val="10"/>
                <c:pt idx="0">
                  <c:v>42169</c:v>
                </c:pt>
                <c:pt idx="1">
                  <c:v>42899</c:v>
                </c:pt>
                <c:pt idx="2">
                  <c:v>34232</c:v>
                </c:pt>
                <c:pt idx="3">
                  <c:v>30020</c:v>
                </c:pt>
                <c:pt idx="4">
                  <c:v>28412</c:v>
                </c:pt>
                <c:pt idx="5">
                  <c:v>51095</c:v>
                </c:pt>
                <c:pt idx="6">
                  <c:v>32907</c:v>
                </c:pt>
                <c:pt idx="7">
                  <c:v>27504</c:v>
                </c:pt>
                <c:pt idx="8">
                  <c:v>16041</c:v>
                </c:pt>
                <c:pt idx="9">
                  <c:v>14894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chemeClr val="accent2"/>
            </a:solidFill>
            <a:ln w="14564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Sheet1!$B$1:$K$1</c:f>
              <c:strCache>
                <c:ptCount val="10"/>
                <c:pt idx="0">
                  <c:v>profesor</c:v>
                </c:pt>
                <c:pt idx="1">
                  <c:v>docent</c:v>
                </c:pt>
                <c:pt idx="2">
                  <c:v>odborný asistent</c:v>
                </c:pt>
                <c:pt idx="3">
                  <c:v>asistent</c:v>
                </c:pt>
                <c:pt idx="4">
                  <c:v>lektor</c:v>
                </c:pt>
                <c:pt idx="5">
                  <c:v>ped. a VaV</c:v>
                </c:pt>
                <c:pt idx="6">
                  <c:v>vědecký pracovník</c:v>
                </c:pt>
                <c:pt idx="7">
                  <c:v>THP</c:v>
                </c:pt>
                <c:pt idx="8">
                  <c:v>dělníci</c:v>
                </c:pt>
                <c:pt idx="9">
                  <c:v>obch.provozní prac.</c:v>
                </c:pt>
              </c:strCache>
            </c:strRef>
          </c:cat>
          <c:val>
            <c:numRef>
              <c:f>Sheet1!$B$3:$K$3</c:f>
              <c:numCache>
                <c:formatCode>General</c:formatCode>
                <c:ptCount val="10"/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</c:strCache>
            </c:strRef>
          </c:tx>
          <c:spPr>
            <a:solidFill>
              <a:schemeClr val="hlink"/>
            </a:solidFill>
            <a:ln w="14564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Sheet1!$B$1:$K$1</c:f>
              <c:strCache>
                <c:ptCount val="10"/>
                <c:pt idx="0">
                  <c:v>profesor</c:v>
                </c:pt>
                <c:pt idx="1">
                  <c:v>docent</c:v>
                </c:pt>
                <c:pt idx="2">
                  <c:v>odborný asistent</c:v>
                </c:pt>
                <c:pt idx="3">
                  <c:v>asistent</c:v>
                </c:pt>
                <c:pt idx="4">
                  <c:v>lektor</c:v>
                </c:pt>
                <c:pt idx="5">
                  <c:v>ped. a VaV</c:v>
                </c:pt>
                <c:pt idx="6">
                  <c:v>vědecký pracovník</c:v>
                </c:pt>
                <c:pt idx="7">
                  <c:v>THP</c:v>
                </c:pt>
                <c:pt idx="8">
                  <c:v>dělníci</c:v>
                </c:pt>
                <c:pt idx="9">
                  <c:v>obch.provozní prac.</c:v>
                </c:pt>
              </c:strCache>
            </c:strRef>
          </c:cat>
          <c:val>
            <c:numRef>
              <c:f>Sheet1!$B$4:$K$4</c:f>
              <c:numCache>
                <c:formatCode>General</c:formatCode>
                <c:ptCount val="10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84"/>
        <c:axId val="35957376"/>
        <c:axId val="36622720"/>
      </c:barChart>
      <c:catAx>
        <c:axId val="35957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641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05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36622720"/>
        <c:crosses val="autoZero"/>
        <c:auto val="1"/>
        <c:lblAlgn val="ctr"/>
        <c:lblOffset val="100"/>
        <c:noMultiLvlLbl val="0"/>
      </c:catAx>
      <c:valAx>
        <c:axId val="36622720"/>
        <c:scaling>
          <c:orientation val="minMax"/>
          <c:max val="70000"/>
          <c:min val="0"/>
        </c:scaling>
        <c:delete val="0"/>
        <c:axPos val="l"/>
        <c:majorGridlines>
          <c:spPr>
            <a:ln w="3641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64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4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35957376"/>
        <c:crosses val="autoZero"/>
        <c:crossBetween val="between"/>
        <c:majorUnit val="10000"/>
      </c:valAx>
      <c:spPr>
        <a:solidFill>
          <a:srgbClr val="C0C0C0"/>
        </a:solidFill>
        <a:ln w="12700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92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Relationship Id="rId4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defTabSz="9159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defTabSz="9159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defTabSz="9159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defTabSz="915988" eaLnBrk="1" hangingPunct="1">
              <a:defRPr sz="1200"/>
            </a:lvl1pPr>
          </a:lstStyle>
          <a:p>
            <a:pPr>
              <a:defRPr/>
            </a:pPr>
            <a:fld id="{0AC58F2A-9C0E-476B-B02A-6689B95D9AC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4609042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defTabSz="9159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defTabSz="9159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5710"/>
            <a:ext cx="5435600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defTabSz="9159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defTabSz="915988" eaLnBrk="1" hangingPunct="1">
              <a:defRPr sz="1200"/>
            </a:lvl1pPr>
          </a:lstStyle>
          <a:p>
            <a:pPr>
              <a:defRPr/>
            </a:pPr>
            <a:fld id="{5083735A-FC40-4D80-99E7-CBBE0ABD01C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3630183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>
              <a:latin typeface="Arial" panose="020B0604020202020204" pitchFamily="34" charset="0"/>
            </a:endParaRP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3646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3735A-FC40-4D80-99E7-CBBE0ABD01CD}" type="slidenum">
              <a:rPr lang="cs-CZ" altLang="cs-CZ" smtClean="0"/>
              <a:pPr>
                <a:defRPr/>
              </a:pPr>
              <a:t>11</a:t>
            </a:fld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81665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3735A-FC40-4D80-99E7-CBBE0ABD01CD}" type="slidenum">
              <a:rPr lang="cs-CZ" altLang="cs-CZ" smtClean="0"/>
              <a:pPr>
                <a:defRPr/>
              </a:pPr>
              <a:t>12</a:t>
            </a:fld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5064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3735A-FC40-4D80-99E7-CBBE0ABD01CD}" type="slidenum">
              <a:rPr lang="cs-CZ" altLang="cs-CZ" smtClean="0"/>
              <a:pPr>
                <a:defRPr/>
              </a:pPr>
              <a:t>13</a:t>
            </a:fld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90460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3735A-FC40-4D80-99E7-CBBE0ABD01CD}" type="slidenum">
              <a:rPr lang="cs-CZ" altLang="cs-CZ" smtClean="0"/>
              <a:pPr>
                <a:defRPr/>
              </a:pPr>
              <a:t>14</a:t>
            </a:fld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79663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3735A-FC40-4D80-99E7-CBBE0ABD01CD}" type="slidenum">
              <a:rPr lang="cs-CZ" altLang="cs-CZ" smtClean="0"/>
              <a:pPr>
                <a:defRPr/>
              </a:pPr>
              <a:t>16</a:t>
            </a:fld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54768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3735A-FC40-4D80-99E7-CBBE0ABD01CD}" type="slidenum">
              <a:rPr lang="cs-CZ" altLang="cs-CZ" smtClean="0"/>
              <a:pPr>
                <a:defRPr/>
              </a:pPr>
              <a:t>17</a:t>
            </a:fld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46797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9E3B41C-6F4A-4F09-BB19-3BC1E5EA295A}" type="slidenum">
              <a:rPr lang="cs-CZ" altLang="cs-CZ" smtClean="0"/>
              <a:pPr>
                <a:spcBef>
                  <a:spcPct val="0"/>
                </a:spcBef>
              </a:pPr>
              <a:t>19</a:t>
            </a:fld>
            <a:endParaRPr lang="cs-CZ" altLang="cs-CZ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5710"/>
            <a:ext cx="4984750" cy="4466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19114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9E3B41C-6F4A-4F09-BB19-3BC1E5EA295A}" type="slidenum">
              <a:rPr lang="cs-CZ" altLang="cs-CZ" smtClean="0"/>
              <a:pPr>
                <a:spcBef>
                  <a:spcPct val="0"/>
                </a:spcBef>
              </a:pPr>
              <a:t>20</a:t>
            </a:fld>
            <a:endParaRPr lang="cs-CZ" altLang="cs-CZ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5710"/>
            <a:ext cx="4984750" cy="4466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71256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DBF70C-2773-47CC-A9C7-41DB883CBF27}" type="slidenum">
              <a:rPr lang="cs-CZ" altLang="cs-CZ" smtClean="0"/>
              <a:pPr>
                <a:spcBef>
                  <a:spcPct val="0"/>
                </a:spcBef>
              </a:pPr>
              <a:t>21</a:t>
            </a:fld>
            <a:endParaRPr lang="cs-CZ" altLang="cs-CZ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5710"/>
            <a:ext cx="4984750" cy="4466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86244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3735A-FC40-4D80-99E7-CBBE0ABD01CD}" type="slidenum">
              <a:rPr lang="cs-CZ" altLang="cs-CZ" smtClean="0"/>
              <a:pPr>
                <a:defRPr/>
              </a:pPr>
              <a:t>28</a:t>
            </a:fld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6587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3735A-FC40-4D80-99E7-CBBE0ABD01CD}" type="slidenum">
              <a:rPr lang="cs-CZ" altLang="cs-CZ" smtClean="0"/>
              <a:pPr>
                <a:defRPr/>
              </a:pPr>
              <a:t>2</a:t>
            </a:fld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634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3735A-FC40-4D80-99E7-CBBE0ABD01CD}" type="slidenum">
              <a:rPr lang="cs-CZ" altLang="cs-CZ" smtClean="0"/>
              <a:pPr>
                <a:defRPr/>
              </a:pPr>
              <a:t>3</a:t>
            </a:fld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866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3735A-FC40-4D80-99E7-CBBE0ABD01CD}" type="slidenum">
              <a:rPr lang="cs-CZ" altLang="cs-CZ" smtClean="0"/>
              <a:pPr>
                <a:defRPr/>
              </a:pPr>
              <a:t>4</a:t>
            </a:fld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48590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3735A-FC40-4D80-99E7-CBBE0ABD01CD}" type="slidenum">
              <a:rPr lang="cs-CZ" altLang="cs-CZ" smtClean="0"/>
              <a:pPr>
                <a:defRPr/>
              </a:pPr>
              <a:t>5</a:t>
            </a:fld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3809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3735A-FC40-4D80-99E7-CBBE0ABD01CD}" type="slidenum">
              <a:rPr lang="cs-CZ" altLang="cs-CZ" smtClean="0"/>
              <a:pPr>
                <a:defRPr/>
              </a:pPr>
              <a:t>6</a:t>
            </a:fld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79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3735A-FC40-4D80-99E7-CBBE0ABD01CD}" type="slidenum">
              <a:rPr lang="cs-CZ" altLang="cs-CZ" smtClean="0"/>
              <a:pPr>
                <a:defRPr/>
              </a:pPr>
              <a:t>7</a:t>
            </a:fld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7631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3735A-FC40-4D80-99E7-CBBE0ABD01CD}" type="slidenum">
              <a:rPr lang="cs-CZ" altLang="cs-CZ" smtClean="0"/>
              <a:pPr>
                <a:defRPr/>
              </a:pPr>
              <a:t>8</a:t>
            </a:fld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04348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83735A-FC40-4D80-99E7-CBBE0ABD01CD}" type="slidenum">
              <a:rPr lang="cs-CZ" altLang="cs-CZ" smtClean="0"/>
              <a:pPr>
                <a:defRPr/>
              </a:pPr>
              <a:t>10</a:t>
            </a:fld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6561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b="1" smtClean="0">
              <a:latin typeface="Arial Black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b="1" smtClean="0">
              <a:latin typeface="Arial Black" pitchFamily="34" charset="0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b="1" smtClean="0">
              <a:latin typeface="Arial Black" pitchFamily="34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b="1" smtClean="0">
              <a:latin typeface="Arial Black" pitchFamily="34" charset="0"/>
            </a:endParaRPr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10"/>
          <p:cNvSpPr txBox="1">
            <a:spLocks noChangeArrowheads="1"/>
          </p:cNvSpPr>
          <p:nvPr userDrawn="1"/>
        </p:nvSpPr>
        <p:spPr bwMode="auto">
          <a:xfrm>
            <a:off x="900113" y="6453188"/>
            <a:ext cx="4967287" cy="3048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cs-CZ" altLang="cs-CZ" smtClean="0"/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  <a:effectLst>
            <a:outerShdw dist="53882" dir="2700000" algn="ctr" rotWithShape="0">
              <a:schemeClr val="bg2"/>
            </a:outerShdw>
          </a:effectLst>
        </p:spPr>
        <p:txBody>
          <a:bodyPr/>
          <a:lstStyle>
            <a:lvl1pPr algn="ctr"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2" name="TextovéPole 1"/>
          <p:cNvSpPr txBox="1"/>
          <p:nvPr userDrawn="1"/>
        </p:nvSpPr>
        <p:spPr>
          <a:xfrm>
            <a:off x="2195736" y="6237312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800" b="1" dirty="0" smtClean="0"/>
              <a:t>RNDr. Alexander Černý</a:t>
            </a:r>
            <a:endParaRPr lang="cs-CZ" sz="1800" b="1" dirty="0"/>
          </a:p>
        </p:txBody>
      </p:sp>
    </p:spTree>
    <p:extLst>
      <p:ext uri="{BB962C8B-B14F-4D97-AF65-F5344CB8AC3E}">
        <p14:creationId xmlns:p14="http://schemas.microsoft.com/office/powerpoint/2010/main" val="3755596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3571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0737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Nadpis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graf 2"/>
          <p:cNvSpPr>
            <a:spLocks noGrp="1"/>
          </p:cNvSpPr>
          <p:nvPr>
            <p:ph type="chart" idx="1"/>
          </p:nvPr>
        </p:nvSpPr>
        <p:spPr>
          <a:xfrm>
            <a:off x="179388" y="836613"/>
            <a:ext cx="8713787" cy="5545137"/>
          </a:xfrm>
        </p:spPr>
        <p:txBody>
          <a:bodyPr/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3793921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388" y="836613"/>
            <a:ext cx="4279900" cy="26955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11688" y="836613"/>
            <a:ext cx="4281487" cy="26955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179388" y="3684588"/>
            <a:ext cx="4279900" cy="269716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11688" y="3684588"/>
            <a:ext cx="4281487" cy="269716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3375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764704"/>
            <a:ext cx="8713787" cy="5545137"/>
          </a:xfrm>
        </p:spPr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6465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918402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1435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512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397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05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43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49238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0" y="0"/>
            <a:ext cx="6588125" cy="620713"/>
          </a:xfrm>
          <a:prstGeom prst="rect">
            <a:avLst/>
          </a:prstGeom>
          <a:solidFill>
            <a:srgbClr val="FF8001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b="1" smtClean="0">
              <a:latin typeface="Arial Black" pitchFamily="34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cs-CZ" altLang="cs-CZ" sz="1800" smtClean="0"/>
          </a:p>
        </p:txBody>
      </p:sp>
      <p:sp>
        <p:nvSpPr>
          <p:cNvPr id="1028" name="Rectangle 10"/>
          <p:cNvSpPr>
            <a:spLocks noChangeArrowheads="1"/>
          </p:cNvSpPr>
          <p:nvPr/>
        </p:nvSpPr>
        <p:spPr bwMode="auto">
          <a:xfrm>
            <a:off x="0" y="620713"/>
            <a:ext cx="9144000" cy="71437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b="1" smtClean="0">
              <a:latin typeface="Arial Black" pitchFamily="34" charset="0"/>
            </a:endParaRPr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0"/>
            <a:ext cx="25558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 smtClean="0"/>
              <a:t>Klepnutím lze upravit styly předlohy textu.</a:t>
            </a:r>
          </a:p>
          <a:p>
            <a:pPr lvl="1"/>
            <a:r>
              <a:rPr lang="cs-CZ" altLang="cs-CZ" dirty="0" smtClean="0"/>
              <a:t>Druhá úroveň</a:t>
            </a:r>
          </a:p>
          <a:p>
            <a:pPr lvl="2"/>
            <a:r>
              <a:rPr lang="cs-CZ" altLang="cs-CZ" dirty="0" smtClean="0"/>
              <a:t>Třetí úroveň</a:t>
            </a:r>
          </a:p>
          <a:p>
            <a:pPr lvl="3"/>
            <a:r>
              <a:rPr lang="cs-CZ" altLang="cs-CZ" dirty="0" smtClean="0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3524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ovéPole 1"/>
          <p:cNvSpPr txBox="1"/>
          <p:nvPr userDrawn="1"/>
        </p:nvSpPr>
        <p:spPr>
          <a:xfrm>
            <a:off x="467544" y="6534150"/>
            <a:ext cx="84256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Jednání Akademického senátu UTB</a:t>
            </a:r>
            <a:r>
              <a:rPr lang="cs-CZ" baseline="0" dirty="0" smtClean="0"/>
              <a:t>, 4. 10. 2016</a:t>
            </a:r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6" r:id="rId1"/>
    <p:sldLayoutId id="2147484264" r:id="rId2"/>
    <p:sldLayoutId id="2147484265" r:id="rId3"/>
    <p:sldLayoutId id="2147484266" r:id="rId4"/>
    <p:sldLayoutId id="2147484267" r:id="rId5"/>
    <p:sldLayoutId id="2147484268" r:id="rId6"/>
    <p:sldLayoutId id="2147484269" r:id="rId7"/>
    <p:sldLayoutId id="2147484270" r:id="rId8"/>
    <p:sldLayoutId id="2147484271" r:id="rId9"/>
    <p:sldLayoutId id="2147484272" r:id="rId10"/>
    <p:sldLayoutId id="2147484273" r:id="rId11"/>
    <p:sldLayoutId id="2147484274" r:id="rId12"/>
    <p:sldLayoutId id="2147484275" r:id="rId1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xcel_97-2003_Worksheet2.xls"/><Relationship Id="rId13" Type="http://schemas.openxmlformats.org/officeDocument/2006/relationships/oleObject" Target="../embeddings/oleObject4.bin"/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6.e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11" Type="http://schemas.openxmlformats.org/officeDocument/2006/relationships/oleObject" Target="../embeddings/Microsoft_Excel_97-2003_Worksheet3.xls"/><Relationship Id="rId5" Type="http://schemas.openxmlformats.org/officeDocument/2006/relationships/oleObject" Target="../embeddings/Microsoft_Excel_97-2003_Worksheet1.xls"/><Relationship Id="rId15" Type="http://schemas.openxmlformats.org/officeDocument/2006/relationships/image" Target="../media/image7.emf"/><Relationship Id="rId10" Type="http://schemas.openxmlformats.org/officeDocument/2006/relationships/oleObject" Target="../embeddings/oleObject3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emf"/><Relationship Id="rId14" Type="http://schemas.openxmlformats.org/officeDocument/2006/relationships/oleObject" Target="../embeddings/Microsoft_Excel_97-2003_Worksheet4.xls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xcel_97-2003_Worksheet6.xls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0.e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emf"/><Relationship Id="rId11" Type="http://schemas.openxmlformats.org/officeDocument/2006/relationships/oleObject" Target="../embeddings/Microsoft_Excel_97-2003_Worksheet7.xls"/><Relationship Id="rId5" Type="http://schemas.openxmlformats.org/officeDocument/2006/relationships/oleObject" Target="../embeddings/Microsoft_Excel_97-2003_Worksheet5.xls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9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3213100"/>
            <a:ext cx="7705725" cy="2736850"/>
          </a:xfrm>
        </p:spPr>
        <p:txBody>
          <a:bodyPr/>
          <a:lstStyle/>
          <a:p>
            <a:pPr marL="609600" indent="-60960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endParaRPr lang="cs-CZ" altLang="cs-CZ" sz="1600" b="0" dirty="0" smtClean="0">
              <a:latin typeface="Arial" panose="020B0604020202020204" pitchFamily="34" charset="0"/>
            </a:endParaRPr>
          </a:p>
          <a:p>
            <a:pPr marL="609600" indent="-60960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cs-CZ" altLang="cs-CZ" sz="3600" dirty="0" smtClean="0">
                <a:latin typeface="Arial" panose="020B0604020202020204" pitchFamily="34" charset="0"/>
              </a:rPr>
              <a:t>	Mzdový předpis </a:t>
            </a:r>
            <a:br>
              <a:rPr lang="cs-CZ" altLang="cs-CZ" sz="3600" dirty="0" smtClean="0">
                <a:latin typeface="Arial" panose="020B0604020202020204" pitchFamily="34" charset="0"/>
              </a:rPr>
            </a:br>
            <a:r>
              <a:rPr lang="cs-CZ" altLang="cs-CZ" sz="3600" dirty="0" smtClean="0">
                <a:latin typeface="Arial" panose="020B0604020202020204" pitchFamily="34" charset="0"/>
              </a:rPr>
              <a:t>Univerzity Tomáše Bati ve Zlíně</a:t>
            </a:r>
            <a:br>
              <a:rPr lang="cs-CZ" altLang="cs-CZ" sz="3600" dirty="0" smtClean="0">
                <a:latin typeface="Arial" panose="020B0604020202020204" pitchFamily="34" charset="0"/>
              </a:rPr>
            </a:br>
            <a:r>
              <a:rPr lang="cs-CZ" altLang="cs-CZ" sz="3600" dirty="0" smtClean="0">
                <a:latin typeface="Arial" panose="020B0604020202020204" pitchFamily="34" charset="0"/>
              </a:rPr>
              <a:t>24. 9. 2016</a:t>
            </a:r>
          </a:p>
          <a:p>
            <a:pPr marL="609600" indent="-60960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endParaRPr lang="cs-CZ" altLang="cs-CZ" sz="1600" b="0" dirty="0" smtClean="0">
              <a:latin typeface="Arial" panose="020B0604020202020204" pitchFamily="34" charset="0"/>
            </a:endParaRPr>
          </a:p>
          <a:p>
            <a:pPr marL="609600" indent="-60960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None/>
            </a:pPr>
            <a:endParaRPr lang="cs-CZ" altLang="cs-CZ" sz="1600" b="0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Osobní příplatek</a:t>
            </a:r>
            <a:endParaRPr lang="cs-CZ" sz="1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algn="just">
              <a:buNone/>
            </a:pPr>
            <a:endParaRPr lang="cs-CZ" dirty="0"/>
          </a:p>
          <a:p>
            <a:pPr algn="just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23528" y="836613"/>
            <a:ext cx="8569647" cy="5545137"/>
          </a:xfrm>
        </p:spPr>
        <p:txBody>
          <a:bodyPr/>
          <a:lstStyle/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Zaměstnavatel může zaměstnanci poskytnout osobní příplatek </a:t>
            </a:r>
            <a:r>
              <a:rPr lang="cs-CZ" dirty="0" smtClean="0">
                <a:solidFill>
                  <a:srgbClr val="FF8001"/>
                </a:solidFill>
              </a:rPr>
              <a:t>až do výše 150 % </a:t>
            </a:r>
            <a:r>
              <a:rPr lang="cs-CZ" dirty="0" smtClean="0"/>
              <a:t>mzdového tarifu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O výši osobního příplatku rozhoduje vedoucí zaměstnanec oprávněný jednat v pracovně-právních vztazích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Sjednává se </a:t>
            </a:r>
            <a:r>
              <a:rPr lang="cs-CZ" dirty="0" smtClean="0">
                <a:solidFill>
                  <a:srgbClr val="FF8001"/>
                </a:solidFill>
              </a:rPr>
              <a:t>na dobu určitou </a:t>
            </a:r>
            <a:r>
              <a:rPr lang="cs-CZ" dirty="0" smtClean="0"/>
              <a:t>(zpravidla na období jednoho roku); v průběhu tohoto období lze příplatek zvýšit, snížit nebo odebrat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884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Osobní příplatek</a:t>
            </a:r>
            <a:endParaRPr lang="cs-CZ" sz="1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algn="just">
              <a:buNone/>
            </a:pPr>
            <a:endParaRPr lang="cs-CZ" dirty="0"/>
          </a:p>
          <a:p>
            <a:pPr algn="just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23528" y="836613"/>
            <a:ext cx="8569647" cy="5545137"/>
          </a:xfrm>
        </p:spPr>
        <p:txBody>
          <a:bodyPr/>
          <a:lstStyle/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Osobní příplatek lze zaměstnanci poskytnout za: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Velmi dobré pracovní výsledky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Dlouhodobou spolehlivou pracovní výkonnost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Plnění většího rozsahu pracovních úkolů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Předpoklad plnění náročných a složitých pracovních úkolů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Předpoklad okamžité upotřebitelnosti jeho specifických znalostí a dovedností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U akademických pracovníků může být algoritmus určení osobního příplatku stanoven děkanem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178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Odměny</a:t>
            </a:r>
            <a:endParaRPr lang="cs-CZ" sz="1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algn="just">
              <a:buNone/>
            </a:pPr>
            <a:endParaRPr lang="cs-CZ" dirty="0"/>
          </a:p>
          <a:p>
            <a:pPr algn="just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23528" y="836613"/>
            <a:ext cx="8569647" cy="5545137"/>
          </a:xfrm>
        </p:spPr>
        <p:txBody>
          <a:bodyPr/>
          <a:lstStyle/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2000" dirty="0" smtClean="0"/>
              <a:t>Za plnění pracovních úkolů </a:t>
            </a:r>
            <a:r>
              <a:rPr lang="cs-CZ" sz="2000" dirty="0" smtClean="0">
                <a:solidFill>
                  <a:srgbClr val="FF8001"/>
                </a:solidFill>
              </a:rPr>
              <a:t>mimo rámec běžných pracovních povinností nebo plnění požadavku vyššího pracovního úsilí</a:t>
            </a:r>
            <a:r>
              <a:rPr lang="cs-CZ" sz="2000" dirty="0" smtClean="0"/>
              <a:t>, a to zejména: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1600" dirty="0" smtClean="0"/>
              <a:t>Za úspěšné splnění mimořádného nebo zvlášť významného pracovního úkolu nebo za významný přínos pro zaměstnavatele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1600" dirty="0" smtClean="0"/>
              <a:t>Za práce spojené s plněním vyšších pracovních nároků, větší složitosti práce, organizační nebo řídící náročnosti, odpovědnosti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1600" dirty="0" smtClean="0"/>
              <a:t>Za aktivní podíl na výsledku činnosti zaměstnavatele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1600" dirty="0" smtClean="0"/>
              <a:t>K ocenění jeho pracovních zásluh při dovršení padesáti let věku a při prvním skončení pracovního poměru pro přiznání invalidního důchodu nebo po nabytí nároku na starobní důchod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1600" dirty="0" smtClean="0"/>
              <a:t>Za poskytnutí pomoci při předcházení požárům nebo živelným událostem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1600" dirty="0" smtClean="0"/>
              <a:t>Hrazenou z grantů, projektů a zakázek doplňkové činnosti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2000" dirty="0" smtClean="0"/>
              <a:t>O odměně rozhoduje vedoucí zaměstnanec oprávněný jednat               v pracovněprávních vztazích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2000" dirty="0" smtClean="0"/>
              <a:t>Postup pro přiznání a výplatu odměny stanoví příslušná vnitřní norma UTB ve Zlíně – </a:t>
            </a:r>
            <a:r>
              <a:rPr lang="cs-CZ" sz="2000" dirty="0" smtClean="0">
                <a:solidFill>
                  <a:srgbClr val="FF8001"/>
                </a:solidFill>
              </a:rPr>
              <a:t>PK/15/2014 Předkládání a schvalování návrhu na odměny</a:t>
            </a:r>
            <a:endParaRPr lang="cs-CZ" sz="2000" dirty="0">
              <a:solidFill>
                <a:srgbClr val="FF8001"/>
              </a:solidFill>
            </a:endParaRP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endParaRPr lang="cs-CZ" dirty="0" smtClean="0"/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013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mzda</a:t>
            </a:r>
            <a:endParaRPr lang="cs-CZ" sz="1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algn="just">
              <a:buNone/>
            </a:pPr>
            <a:endParaRPr lang="cs-CZ" dirty="0"/>
          </a:p>
          <a:p>
            <a:pPr algn="just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23528" y="836613"/>
            <a:ext cx="8569647" cy="5545137"/>
          </a:xfrm>
        </p:spPr>
        <p:txBody>
          <a:bodyPr/>
          <a:lstStyle/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Předpokladem pro vyplacení další mzdy je vytvoření </a:t>
            </a:r>
            <a:r>
              <a:rPr lang="cs-CZ" dirty="0" smtClean="0">
                <a:solidFill>
                  <a:srgbClr val="FF8001"/>
                </a:solidFill>
              </a:rPr>
              <a:t>dostatečného finančního krytí </a:t>
            </a:r>
            <a:r>
              <a:rPr lang="cs-CZ" dirty="0" smtClean="0"/>
              <a:t>k tomuto účelu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2000" dirty="0" smtClean="0"/>
              <a:t>Četnost a objem další mzdy schvaluje AS UTB na návrh rektora jednotně pro všechny součásti UTB ve Zlíně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2000" dirty="0" smtClean="0"/>
              <a:t>Celá řada VVŠ tento institut ve svých předpisech NEMÁ uveden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Rozhodné období: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2000" dirty="0"/>
              <a:t>T</a:t>
            </a:r>
            <a:r>
              <a:rPr lang="cs-CZ" sz="2000" dirty="0" smtClean="0"/>
              <a:t>řináctá mzda – trvá-li pracovní poměr od 1. prosince předchozího roku do 31. května běžného roku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2000" dirty="0"/>
              <a:t>Č</a:t>
            </a:r>
            <a:r>
              <a:rPr lang="cs-CZ" sz="2000" dirty="0" smtClean="0"/>
              <a:t>trnáctá mzda – trvá-li pracovní poměr od 1. června do 30. listopadu běžného roku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2000" dirty="0"/>
              <a:t>R</a:t>
            </a:r>
            <a:r>
              <a:rPr lang="cs-CZ" sz="2000" dirty="0" smtClean="0"/>
              <a:t>ozhodnuto o výplatě pouze čtrnácté mzdy – trvá-li pracovní poměr od 1. prosince předchozího roku do 30. listopadu běžného roku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991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Individuální smluvní mzda</a:t>
            </a:r>
            <a:endParaRPr lang="cs-CZ" sz="1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algn="just">
              <a:buNone/>
            </a:pPr>
            <a:endParaRPr lang="cs-CZ" dirty="0"/>
          </a:p>
          <a:p>
            <a:pPr algn="just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23528" y="836613"/>
            <a:ext cx="8569647" cy="5545137"/>
          </a:xfrm>
        </p:spPr>
        <p:txBody>
          <a:bodyPr/>
          <a:lstStyle/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Sjednávána se </a:t>
            </a:r>
            <a:r>
              <a:rPr lang="cs-CZ" dirty="0" smtClean="0">
                <a:solidFill>
                  <a:srgbClr val="FF8001"/>
                </a:solidFill>
              </a:rPr>
              <a:t>zahraničními odborníky </a:t>
            </a:r>
            <a:r>
              <a:rPr lang="cs-CZ" dirty="0" smtClean="0"/>
              <a:t>působícími na pracovištích UTB, s </a:t>
            </a:r>
            <a:r>
              <a:rPr lang="cs-CZ" dirty="0" smtClean="0">
                <a:solidFill>
                  <a:srgbClr val="FF8001"/>
                </a:solidFill>
              </a:rPr>
              <a:t>vynikajícími odborníky </a:t>
            </a:r>
            <a:br>
              <a:rPr lang="cs-CZ" dirty="0" smtClean="0">
                <a:solidFill>
                  <a:srgbClr val="FF8001"/>
                </a:solidFill>
              </a:rPr>
            </a:br>
            <a:r>
              <a:rPr lang="cs-CZ" dirty="0" smtClean="0">
                <a:solidFill>
                  <a:srgbClr val="FF8001"/>
                </a:solidFill>
              </a:rPr>
              <a:t>z praxe</a:t>
            </a:r>
            <a:r>
              <a:rPr lang="cs-CZ" dirty="0" smtClean="0"/>
              <a:t>, případně v dalších odůvodněných případech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129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Příplatky za vedení a výkon funkce</a:t>
            </a:r>
            <a:endParaRPr lang="cs-CZ" sz="1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algn="just">
              <a:buNone/>
            </a:pPr>
            <a:endParaRPr lang="cs-CZ" dirty="0"/>
          </a:p>
          <a:p>
            <a:pPr algn="just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23528" y="836613"/>
            <a:ext cx="8569647" cy="5545137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 smtClean="0"/>
              <a:t>Akademičtí funkcionáři za výkon funkce:</a:t>
            </a:r>
          </a:p>
          <a:p>
            <a:pPr>
              <a:buClr>
                <a:srgbClr val="FF6600"/>
              </a:buClr>
              <a:buFont typeface="Wingdings" panose="05000000000000000000" pitchFamily="2" charset="2"/>
              <a:buChar char="§"/>
            </a:pPr>
            <a:r>
              <a:rPr lang="cs-CZ" sz="1800" dirty="0" smtClean="0"/>
              <a:t>prorektor			</a:t>
            </a:r>
            <a:r>
              <a:rPr lang="cs-CZ" sz="1800" b="1" dirty="0" smtClean="0">
                <a:solidFill>
                  <a:srgbClr val="FF8001"/>
                </a:solidFill>
              </a:rPr>
              <a:t>až 20 000 Kč</a:t>
            </a:r>
          </a:p>
          <a:p>
            <a:pPr>
              <a:buClr>
                <a:srgbClr val="FF6600"/>
              </a:buClr>
              <a:buFont typeface="Wingdings" panose="05000000000000000000" pitchFamily="2" charset="2"/>
              <a:buChar char="§"/>
            </a:pPr>
            <a:r>
              <a:rPr lang="cs-CZ" sz="1800" dirty="0" smtClean="0"/>
              <a:t>děkan                            	</a:t>
            </a:r>
            <a:r>
              <a:rPr lang="cs-CZ" sz="1800" b="1" dirty="0" smtClean="0">
                <a:solidFill>
                  <a:srgbClr val="FF8001"/>
                </a:solidFill>
              </a:rPr>
              <a:t>až 18 000 Kč</a:t>
            </a:r>
          </a:p>
          <a:p>
            <a:pPr>
              <a:buClr>
                <a:srgbClr val="FF6600"/>
              </a:buClr>
              <a:buFont typeface="Wingdings" panose="05000000000000000000" pitchFamily="2" charset="2"/>
              <a:buChar char="§"/>
            </a:pPr>
            <a:r>
              <a:rPr lang="cs-CZ" sz="1800" dirty="0" smtClean="0"/>
              <a:t>proděkan			</a:t>
            </a:r>
            <a:r>
              <a:rPr lang="cs-CZ" sz="1800" b="1" dirty="0" smtClean="0">
                <a:solidFill>
                  <a:srgbClr val="FF8001"/>
                </a:solidFill>
              </a:rPr>
              <a:t>až 12 000 Kč</a:t>
            </a:r>
          </a:p>
          <a:p>
            <a:endParaRPr lang="cs-CZ" sz="1800" dirty="0" smtClean="0"/>
          </a:p>
          <a:p>
            <a:pPr marL="0" indent="0">
              <a:buNone/>
            </a:pPr>
            <a:r>
              <a:rPr lang="cs-CZ" sz="1800" dirty="0" smtClean="0"/>
              <a:t>Členové AS za výkon funkce:</a:t>
            </a:r>
          </a:p>
          <a:p>
            <a:pPr defTabSz="1003300">
              <a:buClr>
                <a:srgbClr val="FF6600"/>
              </a:buClr>
              <a:buFont typeface="Wingdings" panose="05000000000000000000" pitchFamily="2" charset="2"/>
              <a:buChar char="§"/>
            </a:pPr>
            <a:r>
              <a:rPr lang="cs-CZ" sz="1800" dirty="0"/>
              <a:t>č</a:t>
            </a:r>
            <a:r>
              <a:rPr lang="cs-CZ" sz="1800" dirty="0" smtClean="0"/>
              <a:t>len AS				</a:t>
            </a:r>
            <a:r>
              <a:rPr lang="cs-CZ" sz="1800" b="1" dirty="0" smtClean="0">
                <a:solidFill>
                  <a:srgbClr val="FF8001"/>
                </a:solidFill>
              </a:rPr>
              <a:t>až 1 500 Kč</a:t>
            </a:r>
          </a:p>
          <a:p>
            <a:pPr defTabSz="1003300">
              <a:buClr>
                <a:srgbClr val="FF6600"/>
              </a:buClr>
              <a:buFont typeface="Wingdings" panose="05000000000000000000" pitchFamily="2" charset="2"/>
              <a:buChar char="§"/>
            </a:pPr>
            <a:r>
              <a:rPr lang="cs-CZ" sz="1800" dirty="0"/>
              <a:t>p</a:t>
            </a:r>
            <a:r>
              <a:rPr lang="cs-CZ" sz="1800" dirty="0" smtClean="0"/>
              <a:t>ředseda AS fakulty, EK a LK AS UTB	</a:t>
            </a:r>
            <a:r>
              <a:rPr lang="cs-CZ" sz="1800" b="1" dirty="0" smtClean="0">
                <a:solidFill>
                  <a:srgbClr val="FF8001"/>
                </a:solidFill>
              </a:rPr>
              <a:t>až 3 000 Kč </a:t>
            </a:r>
            <a:r>
              <a:rPr lang="cs-CZ" sz="1800" dirty="0" smtClean="0"/>
              <a:t>(dvojnásobek)</a:t>
            </a:r>
          </a:p>
          <a:p>
            <a:pPr defTabSz="1003300">
              <a:buClr>
                <a:srgbClr val="FF6600"/>
              </a:buClr>
              <a:buFont typeface="Wingdings" panose="05000000000000000000" pitchFamily="2" charset="2"/>
              <a:buChar char="§"/>
            </a:pPr>
            <a:r>
              <a:rPr lang="cs-CZ" sz="1800" dirty="0"/>
              <a:t>p</a:t>
            </a:r>
            <a:r>
              <a:rPr lang="cs-CZ" sz="1800" dirty="0" smtClean="0"/>
              <a:t>ředseda AS UTB			</a:t>
            </a:r>
            <a:r>
              <a:rPr lang="cs-CZ" sz="1800" b="1" dirty="0" smtClean="0">
                <a:solidFill>
                  <a:srgbClr val="FF8001"/>
                </a:solidFill>
              </a:rPr>
              <a:t>až 4 500 Kč </a:t>
            </a:r>
            <a:r>
              <a:rPr lang="cs-CZ" sz="1800" dirty="0" smtClean="0"/>
              <a:t>(trojnásobek)</a:t>
            </a:r>
          </a:p>
          <a:p>
            <a:endParaRPr lang="cs-CZ" sz="1800" dirty="0"/>
          </a:p>
          <a:p>
            <a:pPr marL="0" indent="0">
              <a:buNone/>
            </a:pPr>
            <a:r>
              <a:rPr lang="cs-CZ" sz="1800" dirty="0" smtClean="0"/>
              <a:t>Vedoucí zaměstnanci za vedení:</a:t>
            </a:r>
          </a:p>
          <a:p>
            <a:pPr>
              <a:buClr>
                <a:srgbClr val="FF66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k</a:t>
            </a:r>
            <a:r>
              <a:rPr lang="cs-CZ" sz="1600" dirty="0" smtClean="0"/>
              <a:t>vestor						</a:t>
            </a:r>
            <a:r>
              <a:rPr lang="cs-CZ" sz="1800" b="1" dirty="0" smtClean="0">
                <a:solidFill>
                  <a:srgbClr val="FF8001"/>
                </a:solidFill>
              </a:rPr>
              <a:t>až 20 000 Kč</a:t>
            </a:r>
          </a:p>
          <a:p>
            <a:pPr>
              <a:buClr>
                <a:srgbClr val="FF6600"/>
              </a:buClr>
              <a:buFont typeface="Wingdings" panose="05000000000000000000" pitchFamily="2" charset="2"/>
              <a:buChar char="§"/>
            </a:pPr>
            <a:r>
              <a:rPr lang="cs-CZ" sz="1600" dirty="0" smtClean="0"/>
              <a:t>ředitel vysokoškolského ústavu                                                         </a:t>
            </a:r>
            <a:r>
              <a:rPr lang="cs-CZ" sz="1800" b="1" dirty="0" smtClean="0">
                <a:solidFill>
                  <a:srgbClr val="FF8001"/>
                </a:solidFill>
              </a:rPr>
              <a:t>až 18 000 K</a:t>
            </a:r>
            <a:r>
              <a:rPr lang="cs-CZ" sz="1600" b="1" dirty="0" smtClean="0">
                <a:solidFill>
                  <a:srgbClr val="FF8001"/>
                </a:solidFill>
              </a:rPr>
              <a:t>č </a:t>
            </a:r>
          </a:p>
          <a:p>
            <a:pPr>
              <a:buClr>
                <a:srgbClr val="FF6600"/>
              </a:buClr>
              <a:buFont typeface="Wingdings" panose="05000000000000000000" pitchFamily="2" charset="2"/>
              <a:buChar char="§"/>
            </a:pPr>
            <a:r>
              <a:rPr lang="cs-CZ" sz="1200" dirty="0" smtClean="0"/>
              <a:t>ř</a:t>
            </a:r>
            <a:r>
              <a:rPr lang="cs-CZ" sz="1600" dirty="0" smtClean="0"/>
              <a:t>editel součásti, tajemník, vedoucí pracoviště</a:t>
            </a:r>
            <a:r>
              <a:rPr lang="cs-CZ" sz="1800" dirty="0" smtClean="0"/>
              <a:t>	                             </a:t>
            </a:r>
            <a:r>
              <a:rPr lang="cs-CZ" sz="1800" b="1" dirty="0" smtClean="0">
                <a:solidFill>
                  <a:srgbClr val="FF8001"/>
                </a:solidFill>
              </a:rPr>
              <a:t>až 12 000 Kč</a:t>
            </a:r>
          </a:p>
          <a:p>
            <a:pPr>
              <a:buClr>
                <a:srgbClr val="FF6600"/>
              </a:buClr>
              <a:buFont typeface="Wingdings" panose="05000000000000000000" pitchFamily="2" charset="2"/>
              <a:buChar char="§"/>
            </a:pPr>
            <a:r>
              <a:rPr lang="cs-CZ" sz="1600" dirty="0" smtClean="0"/>
              <a:t>ředitel ústavu, vedoucí ateliéru, pracoviště, oddělení		</a:t>
            </a:r>
            <a:r>
              <a:rPr lang="cs-CZ" sz="1800" b="1" dirty="0" smtClean="0">
                <a:solidFill>
                  <a:srgbClr val="FF8001"/>
                </a:solidFill>
              </a:rPr>
              <a:t>až   8 000 Kč</a:t>
            </a:r>
          </a:p>
          <a:p>
            <a:pPr>
              <a:buClr>
                <a:srgbClr val="FF66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z</a:t>
            </a:r>
            <a:r>
              <a:rPr lang="cs-CZ" sz="1600" dirty="0" smtClean="0"/>
              <a:t>aměstnanci dle odst. 6 písm. c)</a:t>
            </a:r>
            <a:r>
              <a:rPr lang="cs-CZ" sz="1800" dirty="0" smtClean="0"/>
              <a:t>				</a:t>
            </a:r>
            <a:r>
              <a:rPr lang="cs-CZ" sz="1800" b="1" dirty="0" smtClean="0">
                <a:solidFill>
                  <a:srgbClr val="FF8001"/>
                </a:solidFill>
              </a:rPr>
              <a:t>až   4 000 Kč</a:t>
            </a:r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7877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příplatky a náhrady</a:t>
            </a:r>
            <a:endParaRPr lang="cs-CZ" sz="1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algn="just">
              <a:buNone/>
            </a:pPr>
            <a:endParaRPr lang="cs-CZ" dirty="0"/>
          </a:p>
          <a:p>
            <a:pPr algn="just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23528" y="836613"/>
            <a:ext cx="8569647" cy="5545137"/>
          </a:xfrm>
        </p:spPr>
        <p:txBody>
          <a:bodyPr/>
          <a:lstStyle/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rgbClr val="FF8001"/>
                </a:solidFill>
              </a:rPr>
              <a:t>Příplatek za zastupování </a:t>
            </a:r>
            <a:r>
              <a:rPr lang="cs-CZ" sz="2400" dirty="0" smtClean="0"/>
              <a:t>– zastupuje vedoucího zaměstnance nepřetržitě po dobu delší než 4 týdny a zastupování není součástí jeho povinností dle PS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rgbClr val="FF8001"/>
                </a:solidFill>
              </a:rPr>
              <a:t>Příplatek a náhradní volno za práci přesčas</a:t>
            </a:r>
            <a:r>
              <a:rPr lang="cs-CZ" sz="2400" dirty="0" smtClean="0">
                <a:solidFill>
                  <a:srgbClr val="FF6600"/>
                </a:solidFill>
              </a:rPr>
              <a:t> </a:t>
            </a:r>
            <a:r>
              <a:rPr lang="cs-CZ" sz="2400" dirty="0" smtClean="0"/>
              <a:t>– nejméně ve výši 25 % průměrného výdělku, pokud nečerpá náhradní volno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rgbClr val="FF8001"/>
                </a:solidFill>
              </a:rPr>
              <a:t>Příplatek za práci v sobotu a v neděli</a:t>
            </a:r>
            <a:r>
              <a:rPr lang="cs-CZ" sz="2400" dirty="0" smtClean="0"/>
              <a:t> – ve výši 25 % průměrného hodinového výdělku</a:t>
            </a:r>
            <a:endParaRPr lang="cs-CZ" sz="2400" dirty="0" smtClean="0">
              <a:solidFill>
                <a:srgbClr val="FF8001"/>
              </a:solidFill>
            </a:endParaRP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rgbClr val="FF8001"/>
                </a:solidFill>
              </a:rPr>
              <a:t>Mzda a náhrada mzdy za svátek</a:t>
            </a:r>
            <a:r>
              <a:rPr lang="cs-CZ" sz="2400" dirty="0" smtClean="0">
                <a:solidFill>
                  <a:srgbClr val="FF6600"/>
                </a:solidFill>
              </a:rPr>
              <a:t> 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2000" dirty="0" smtClean="0"/>
              <a:t>Za dobu nařízené práce ve svátek přísluší zaměstnanci dosažená mzda zvýšená o 100 % průměrného výdělku (nečerpá náhradní volno)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sz="2000" dirty="0" smtClean="0"/>
              <a:t>Zaměstnanci, který nepracoval ve svátek, přísluší náhrada mzdy ve výši průměrného výdělku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545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Splatnost a výplata mzdy</a:t>
            </a:r>
            <a:endParaRPr lang="cs-CZ" sz="1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algn="just">
              <a:buNone/>
            </a:pPr>
            <a:endParaRPr lang="cs-CZ" dirty="0"/>
          </a:p>
          <a:p>
            <a:pPr algn="just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23528" y="836613"/>
            <a:ext cx="8569647" cy="5545137"/>
          </a:xfrm>
        </p:spPr>
        <p:txBody>
          <a:bodyPr/>
          <a:lstStyle/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Mzda je splatná </a:t>
            </a:r>
            <a:r>
              <a:rPr lang="cs-CZ" dirty="0" smtClean="0">
                <a:solidFill>
                  <a:srgbClr val="FF8001"/>
                </a:solidFill>
              </a:rPr>
              <a:t>pozadu za měsíční období</a:t>
            </a:r>
            <a:r>
              <a:rPr lang="cs-CZ" dirty="0" smtClean="0"/>
              <a:t>, a to nejpozději v kalendářním měsíci následujícím po měsíci, ve kterém vzniklo zaměstnanci právo na mzdu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srgbClr val="FF8001"/>
                </a:solidFill>
              </a:rPr>
              <a:t>Výplatní termíny</a:t>
            </a:r>
            <a:r>
              <a:rPr lang="cs-CZ" dirty="0" smtClean="0">
                <a:solidFill>
                  <a:srgbClr val="FF6600"/>
                </a:solidFill>
              </a:rPr>
              <a:t> </a:t>
            </a:r>
            <a:r>
              <a:rPr lang="cs-CZ" dirty="0" smtClean="0"/>
              <a:t>pro příslušný kalendářní rok stanoví zaměstnavatel po dohodě s příslušným odborovým orgánem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Mzda se vyplácí v českých korunách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Výplata mzdy bude poukazována na bankovní účty zaměstnanců, výjimečně bude výplata mzdy umožněna šekem KB a. s.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669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Mzdové tarify – akademičtí a vědečtí pracovníci (v Kč)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 </a:t>
            </a:r>
          </a:p>
          <a:p>
            <a:pPr algn="just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algn="just">
              <a:buNone/>
            </a:pPr>
            <a:endParaRPr lang="cs-CZ" dirty="0"/>
          </a:p>
          <a:p>
            <a:pPr algn="just">
              <a:buNone/>
            </a:pPr>
            <a:endParaRPr lang="cs-CZ" dirty="0"/>
          </a:p>
        </p:txBody>
      </p:sp>
      <p:graphicFrame>
        <p:nvGraphicFramePr>
          <p:cNvPr id="7" name="Graf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1673029"/>
              </p:ext>
            </p:extLst>
          </p:nvPr>
        </p:nvGraphicFramePr>
        <p:xfrm>
          <a:off x="467544" y="1052736"/>
          <a:ext cx="8352928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153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marL="0" indent="0" eaLnBrk="1" hangingPunct="1"/>
            <a:r>
              <a:rPr lang="cs-CZ" altLang="cs-CZ" dirty="0" smtClean="0">
                <a:latin typeface="Arial" panose="020B0604020202020204" pitchFamily="34" charset="0"/>
              </a:rPr>
              <a:t>Průměrná mzda </a:t>
            </a:r>
            <a:r>
              <a:rPr lang="cs-CZ" altLang="cs-CZ" dirty="0">
                <a:latin typeface="Arial" panose="020B0604020202020204" pitchFamily="34" charset="0"/>
              </a:rPr>
              <a:t>z</a:t>
            </a:r>
            <a:r>
              <a:rPr lang="cs-CZ" altLang="cs-CZ" dirty="0" smtClean="0">
                <a:latin typeface="Arial" panose="020B0604020202020204" pitchFamily="34" charset="0"/>
              </a:rPr>
              <a:t>a rok 2015 (v Kč)</a:t>
            </a:r>
          </a:p>
        </p:txBody>
      </p:sp>
      <p:graphicFrame>
        <p:nvGraphicFramePr>
          <p:cNvPr id="9" name="Zástupný symbol pro obsah 2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83578634"/>
              </p:ext>
            </p:extLst>
          </p:nvPr>
        </p:nvGraphicFramePr>
        <p:xfrm>
          <a:off x="237018" y="836613"/>
          <a:ext cx="4164640" cy="269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02" name="List" r:id="rId5" imgW="8667669" imgH="5610102" progId="Excel.Sheet.8">
                  <p:embed/>
                </p:oleObj>
              </mc:Choice>
              <mc:Fallback>
                <p:oleObj name="List" r:id="rId5" imgW="8667669" imgH="5610102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18" y="836613"/>
                        <a:ext cx="4164640" cy="2695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Zástupný symbol pro obsah 2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735125887"/>
              </p:ext>
            </p:extLst>
          </p:nvPr>
        </p:nvGraphicFramePr>
        <p:xfrm>
          <a:off x="4702718" y="836613"/>
          <a:ext cx="4099426" cy="269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03" name="List" r:id="rId8" imgW="8705931" imgH="5724488" progId="Excel.Sheet.8">
                  <p:embed/>
                </p:oleObj>
              </mc:Choice>
              <mc:Fallback>
                <p:oleObj name="List" r:id="rId8" imgW="8705931" imgH="5724488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718" y="836613"/>
                        <a:ext cx="4099426" cy="2695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Zástupný symbol pro obsah 2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856304730"/>
              </p:ext>
            </p:extLst>
          </p:nvPr>
        </p:nvGraphicFramePr>
        <p:xfrm>
          <a:off x="250467" y="3684588"/>
          <a:ext cx="4137742" cy="2697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04" name="List" r:id="rId11" imgW="8782028" imgH="5724595" progId="Excel.Sheet.8">
                  <p:embed/>
                </p:oleObj>
              </mc:Choice>
              <mc:Fallback>
                <p:oleObj name="List" r:id="rId11" imgW="8782028" imgH="5724595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467" y="3684588"/>
                        <a:ext cx="4137742" cy="2697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Zástupný symbol pro obsah 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630618787"/>
              </p:ext>
            </p:extLst>
          </p:nvPr>
        </p:nvGraphicFramePr>
        <p:xfrm>
          <a:off x="4674585" y="3684588"/>
          <a:ext cx="4155693" cy="2697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05" name="List" r:id="rId14" imgW="8820069" imgH="5724488" progId="Excel.Sheet.8">
                  <p:embed/>
                </p:oleObj>
              </mc:Choice>
              <mc:Fallback>
                <p:oleObj name="List" r:id="rId14" imgW="8820069" imgH="5724488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4585" y="3684588"/>
                        <a:ext cx="4155693" cy="2697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613439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Mzdový předpis UTB ve Zlíně</a:t>
            </a:r>
            <a:endParaRPr lang="cs-CZ" sz="1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algn="just">
              <a:buNone/>
            </a:pPr>
            <a:endParaRPr lang="cs-CZ" dirty="0"/>
          </a:p>
          <a:p>
            <a:pPr algn="just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23528" y="836613"/>
            <a:ext cx="8569647" cy="5545137"/>
          </a:xfrm>
        </p:spPr>
        <p:txBody>
          <a:bodyPr/>
          <a:lstStyle/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srgbClr val="FF8001"/>
                </a:solidFill>
              </a:rPr>
              <a:t>Zákon č. 111/1998 Sb., o vysokých školách </a:t>
            </a:r>
            <a:r>
              <a:rPr lang="cs-CZ" dirty="0" smtClean="0"/>
              <a:t>(§ 17 odst. 1 písm. d) zákona), v platném znění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FF8001"/>
                </a:solidFill>
              </a:rPr>
              <a:t>Z</a:t>
            </a:r>
            <a:r>
              <a:rPr lang="cs-CZ" dirty="0" smtClean="0">
                <a:solidFill>
                  <a:srgbClr val="FF8001"/>
                </a:solidFill>
              </a:rPr>
              <a:t>ákon č. 262/2006 Sb., zákoník práce </a:t>
            </a:r>
            <a:r>
              <a:rPr lang="cs-CZ" dirty="0" smtClean="0"/>
              <a:t>(ustanovení § 109 a násl., § 113 odst. 1)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endParaRPr lang="cs-CZ" dirty="0" smtClean="0"/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Postup projednání: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Diskuse na </a:t>
            </a:r>
            <a:r>
              <a:rPr lang="cs-CZ" dirty="0" smtClean="0">
                <a:solidFill>
                  <a:srgbClr val="FF8001"/>
                </a:solidFill>
              </a:rPr>
              <a:t>Kolegiu rektora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Projednání s </a:t>
            </a:r>
            <a:r>
              <a:rPr lang="cs-CZ" dirty="0" smtClean="0">
                <a:solidFill>
                  <a:srgbClr val="FF8001"/>
                </a:solidFill>
              </a:rPr>
              <a:t>odborovým orgánem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Schválení </a:t>
            </a:r>
            <a:r>
              <a:rPr lang="cs-CZ" dirty="0" smtClean="0">
                <a:solidFill>
                  <a:srgbClr val="FF8001"/>
                </a:solidFill>
              </a:rPr>
              <a:t>AS UTB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Registrace na </a:t>
            </a:r>
            <a:r>
              <a:rPr lang="cs-CZ" dirty="0" smtClean="0">
                <a:solidFill>
                  <a:srgbClr val="FF8001"/>
                </a:solidFill>
              </a:rPr>
              <a:t>MŠMT ČR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Účinný: </a:t>
            </a:r>
            <a:r>
              <a:rPr lang="cs-CZ" b="1" dirty="0" smtClean="0">
                <a:solidFill>
                  <a:srgbClr val="FF8001"/>
                </a:solidFill>
              </a:rPr>
              <a:t>1. 4. 2017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09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marL="0" indent="0" eaLnBrk="1" hangingPunct="1"/>
            <a:r>
              <a:rPr lang="cs-CZ" altLang="cs-CZ" dirty="0" smtClean="0">
                <a:latin typeface="Arial" panose="020B0604020202020204" pitchFamily="34" charset="0"/>
              </a:rPr>
              <a:t>Průměrná mzda </a:t>
            </a:r>
            <a:r>
              <a:rPr lang="cs-CZ" altLang="cs-CZ" dirty="0">
                <a:latin typeface="Arial" panose="020B0604020202020204" pitchFamily="34" charset="0"/>
              </a:rPr>
              <a:t>z</a:t>
            </a:r>
            <a:r>
              <a:rPr lang="cs-CZ" altLang="cs-CZ" dirty="0" smtClean="0">
                <a:latin typeface="Arial" panose="020B0604020202020204" pitchFamily="34" charset="0"/>
              </a:rPr>
              <a:t>a rok 2015 (v Kč)</a:t>
            </a:r>
          </a:p>
        </p:txBody>
      </p:sp>
      <p:graphicFrame>
        <p:nvGraphicFramePr>
          <p:cNvPr id="13" name="Zástupný symbol pro obsah 2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657158"/>
              </p:ext>
            </p:extLst>
          </p:nvPr>
        </p:nvGraphicFramePr>
        <p:xfrm>
          <a:off x="242714" y="836613"/>
          <a:ext cx="4153248" cy="269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96" name="List" r:id="rId5" imgW="8820069" imgH="5724488" progId="Excel.Sheet.8">
                  <p:embed/>
                </p:oleObj>
              </mc:Choice>
              <mc:Fallback>
                <p:oleObj name="List" r:id="rId5" imgW="8820069" imgH="5724488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714" y="836613"/>
                        <a:ext cx="4153248" cy="2695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Zástupný symbol pro obsah 2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761991328"/>
              </p:ext>
            </p:extLst>
          </p:nvPr>
        </p:nvGraphicFramePr>
        <p:xfrm>
          <a:off x="4675807" y="836613"/>
          <a:ext cx="4153248" cy="269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97" name="List" r:id="rId8" imgW="8820258" imgH="5724595" progId="Excel.Sheet.8">
                  <p:embed/>
                </p:oleObj>
              </mc:Choice>
              <mc:Fallback>
                <p:oleObj name="List" r:id="rId8" imgW="8820258" imgH="5724595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807" y="836613"/>
                        <a:ext cx="4153248" cy="2695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Zástupný symbol pro obsah 2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11437006"/>
              </p:ext>
            </p:extLst>
          </p:nvPr>
        </p:nvGraphicFramePr>
        <p:xfrm>
          <a:off x="241491" y="3684588"/>
          <a:ext cx="4155693" cy="2697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98" name="List" r:id="rId11" imgW="8820258" imgH="5724595" progId="Excel.Sheet.8">
                  <p:embed/>
                </p:oleObj>
              </mc:Choice>
              <mc:Fallback>
                <p:oleObj name="List" r:id="rId11" imgW="8820258" imgH="5724595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491" y="3684588"/>
                        <a:ext cx="4155693" cy="2697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940503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 eaLnBrk="1" hangingPunct="1"/>
            <a:r>
              <a:rPr lang="cs-CZ" altLang="cs-CZ" smtClean="0">
                <a:latin typeface="Arial" panose="020B0604020202020204" pitchFamily="34" charset="0"/>
              </a:rPr>
              <a:t>Průměrná mzda UTB dle kategorií rok 2015 (v Kč)</a:t>
            </a:r>
          </a:p>
        </p:txBody>
      </p:sp>
      <p:graphicFrame>
        <p:nvGraphicFramePr>
          <p:cNvPr id="3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9313712"/>
              </p:ext>
            </p:extLst>
          </p:nvPr>
        </p:nvGraphicFramePr>
        <p:xfrm>
          <a:off x="-146612" y="1412775"/>
          <a:ext cx="9165095" cy="4680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latin typeface="Arial" panose="020B0604020202020204" pitchFamily="34" charset="0"/>
              </a:rPr>
              <a:t>	Mediány mzdy dle kategorií a součástí </a:t>
            </a:r>
            <a:br>
              <a:rPr lang="cs-CZ" altLang="cs-CZ" dirty="0" smtClean="0">
                <a:latin typeface="Arial" panose="020B0604020202020204" pitchFamily="34" charset="0"/>
              </a:rPr>
            </a:br>
            <a:r>
              <a:rPr lang="cs-CZ" altLang="cs-CZ" dirty="0" smtClean="0">
                <a:latin typeface="Arial" panose="020B0604020202020204" pitchFamily="34" charset="0"/>
              </a:rPr>
              <a:t>– dle evidenčního zařazení zaměstnance</a:t>
            </a:r>
          </a:p>
        </p:txBody>
      </p:sp>
      <p:graphicFrame>
        <p:nvGraphicFramePr>
          <p:cNvPr id="36945" name="Group 8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3424684"/>
              </p:ext>
            </p:extLst>
          </p:nvPr>
        </p:nvGraphicFramePr>
        <p:xfrm>
          <a:off x="395537" y="836711"/>
          <a:ext cx="7920880" cy="5112567"/>
        </p:xfrm>
        <a:graphic>
          <a:graphicData uri="http://schemas.openxmlformats.org/drawingml/2006/table">
            <a:tbl>
              <a:tblPr/>
              <a:tblGrid>
                <a:gridCol w="3405238"/>
                <a:gridCol w="1628592"/>
                <a:gridCol w="1406511"/>
                <a:gridCol w="1480539"/>
              </a:tblGrid>
              <a:tr h="4669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Součást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profesor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docent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odb</a:t>
                      </a: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 asistent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1618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CEBIA-</a:t>
                      </a:r>
                      <a:r>
                        <a:rPr kumimoji="0" lang="cs-CZ" alt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Tech</a:t>
                      </a:r>
                      <a:endParaRPr kumimoji="0" lang="cs-CZ" alt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618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CPS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618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Fakulta technologická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35 643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38 715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28 610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618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Fakulta logistiky a krizového řízení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37 448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34 401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29 521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618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Fakulta aplikované informatiky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46 047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49 924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30 290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618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Fakulta multimediálních komunikací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35 429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30 690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38 214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618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Fakulta managementu a ekonomiky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45 234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33 457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30 594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618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Fakulta humanitních studií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32 979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37 751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31 801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618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Univerzitní institut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94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latin typeface="Arial" panose="020B0604020202020204" pitchFamily="34" charset="0"/>
              </a:rPr>
              <a:t>	Mediány </a:t>
            </a:r>
            <a:r>
              <a:rPr lang="cs-CZ" altLang="cs-CZ" dirty="0">
                <a:latin typeface="Arial" panose="020B0604020202020204" pitchFamily="34" charset="0"/>
              </a:rPr>
              <a:t>mzdy dle kategorií a součástí </a:t>
            </a:r>
            <a:br>
              <a:rPr lang="cs-CZ" altLang="cs-CZ" dirty="0">
                <a:latin typeface="Arial" panose="020B0604020202020204" pitchFamily="34" charset="0"/>
              </a:rPr>
            </a:br>
            <a:r>
              <a:rPr lang="cs-CZ" altLang="cs-CZ" dirty="0">
                <a:latin typeface="Arial" panose="020B0604020202020204" pitchFamily="34" charset="0"/>
              </a:rPr>
              <a:t>– dle evidenčního zařazení zaměstnance</a:t>
            </a:r>
            <a:endParaRPr lang="cs-CZ" altLang="cs-CZ" dirty="0" smtClean="0">
              <a:latin typeface="Arial" panose="020B0604020202020204" pitchFamily="34" charset="0"/>
            </a:endParaRPr>
          </a:p>
        </p:txBody>
      </p:sp>
      <p:graphicFrame>
        <p:nvGraphicFramePr>
          <p:cNvPr id="36945" name="Group 8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7056896"/>
              </p:ext>
            </p:extLst>
          </p:nvPr>
        </p:nvGraphicFramePr>
        <p:xfrm>
          <a:off x="251520" y="836712"/>
          <a:ext cx="8640960" cy="4968554"/>
        </p:xfrm>
        <a:graphic>
          <a:graphicData uri="http://schemas.openxmlformats.org/drawingml/2006/table">
            <a:tbl>
              <a:tblPr/>
              <a:tblGrid>
                <a:gridCol w="3539685"/>
                <a:gridCol w="1385095"/>
                <a:gridCol w="1231196"/>
                <a:gridCol w="1260848"/>
                <a:gridCol w="1224136"/>
              </a:tblGrid>
              <a:tr h="74858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Součást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asistent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lektor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vědecký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pracovník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THP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pracovník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7289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CEBIA-</a:t>
                      </a:r>
                      <a:r>
                        <a:rPr kumimoji="0" lang="cs-CZ" alt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Tech</a:t>
                      </a:r>
                      <a:endParaRPr kumimoji="0" lang="cs-CZ" alt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35 157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13 253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289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CPS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30 216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26 905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289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Fakulta technologická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24 878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25 312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26 787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20 125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289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Fakulta logistiky a krizového řízení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28 409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31 676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27 644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289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Fakulta aplikované informatiky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27 960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26 897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43 636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21 930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289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Fakulta multimediálních komunikací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29 792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30 685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29 266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289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Fakulta managementu a ekonomiky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23 286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28 315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27 175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23 878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289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Fakulta humanitních studií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22 616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25 310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24 854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25 602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67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Univerzitní institut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29 319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24 448</a:t>
                      </a:r>
                    </a:p>
                  </a:txBody>
                  <a:tcPr marL="91435" marR="91435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129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latin typeface="Arial" panose="020B0604020202020204" pitchFamily="34" charset="0"/>
              </a:rPr>
              <a:t>Struktura mezd za rok 2015 (v tis. Kč)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/>
          </p:nvPr>
        </p:nvGraphicFramePr>
        <p:xfrm>
          <a:off x="251520" y="765179"/>
          <a:ext cx="8568951" cy="5545129"/>
        </p:xfrm>
        <a:graphic>
          <a:graphicData uri="http://schemas.openxmlformats.org/drawingml/2006/table">
            <a:tbl>
              <a:tblPr/>
              <a:tblGrid>
                <a:gridCol w="2844007"/>
                <a:gridCol w="1329665"/>
                <a:gridCol w="874131"/>
                <a:gridCol w="874131"/>
                <a:gridCol w="874131"/>
                <a:gridCol w="874131"/>
                <a:gridCol w="898755"/>
              </a:tblGrid>
              <a:tr h="462095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453" marR="7453" marT="74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CEBIA-Tech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CPS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FT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FLKŘ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FAI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FMK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Tarifní, smluvní, přesč. mzda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7 947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12 419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28 287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6 733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13 994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16 390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43,67%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40,86%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44,70%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42,22%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42,77%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40,99%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Osobní příplatek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3 000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6 927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8 199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2 390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4 279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6 616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16,48%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22,79%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12,96%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14,99%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13,08%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16,54%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Odměny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3 645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5 318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10 031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2 093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5 309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4 700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20,03%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17,50%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15,85%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13,13%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16,23%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11,75%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Příplatek za vedení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420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1 239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850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1 209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1 307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1,38%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1,96%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5,33%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3,70%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3,27%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Příplatky přesčas, SO/NE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104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0,16%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0,13%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0,24%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Náhrada ŘD, svátek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3 078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4 372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11 138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2 524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5 492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6 382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16,91%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14,39%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17,60%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15,83%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16,79%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15,96%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Náhrady za nemoc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86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19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0,07%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0,09%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0,14%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0,17%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0,06%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0,06%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Osobní překážky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85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0,02%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0,03%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0,01%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0,53%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0,02%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Odstupné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327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2,05%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DPP, DPČ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512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899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3 957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897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2 182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4 572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2,81%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2,96%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6,25%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5,63%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6,67%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11,43%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Autorské honoráře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233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146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0,37%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0,45%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060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latin typeface="Arial" panose="020B0604020202020204" pitchFamily="34" charset="0"/>
              </a:rPr>
              <a:t>Struktura mezd za rok 2015 (v tis. Kč) 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/>
          </p:nvPr>
        </p:nvGraphicFramePr>
        <p:xfrm>
          <a:off x="251519" y="765179"/>
          <a:ext cx="8568952" cy="5545129"/>
        </p:xfrm>
        <a:graphic>
          <a:graphicData uri="http://schemas.openxmlformats.org/drawingml/2006/table">
            <a:tbl>
              <a:tblPr/>
              <a:tblGrid>
                <a:gridCol w="2844006"/>
                <a:gridCol w="1329664"/>
                <a:gridCol w="874132"/>
                <a:gridCol w="874132"/>
                <a:gridCol w="874132"/>
                <a:gridCol w="874132"/>
                <a:gridCol w="898754"/>
              </a:tblGrid>
              <a:tr h="462095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453" marR="7453" marT="745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FAME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FHS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UNI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KMZ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Knihovna 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Rektorát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Tarifní, smluvní, přesč. mzda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20 680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17 294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2 762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5 605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3 425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17 340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43,83%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45,18%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53,53%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54,12%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58,71%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46,20%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Osobní příplatek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5 747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5 027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887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1 700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938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7 119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12,18%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13,13%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17,19%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16,41%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16,08%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18,97%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Odměny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6 759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5 835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449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481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322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4 644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14,32%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15,24%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8,70%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4,64%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5,52%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12,37%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Příplatek za vedení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1 489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773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244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143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1 616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3,16%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2,02%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0,64%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2,36%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2,45%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4,31%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Příplatky přesčas, SO/NE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76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58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107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0,08%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0,02%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0,56%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0,29%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Náhrada ŘD, svátek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8 008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6 622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717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1 314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837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5 132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16,97%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17,30%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13,90%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12,69%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14,35%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13,67%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Náhrady za nemoc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35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74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0,07%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0,21%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0,43%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0,71%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0,21%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0,17%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Osobní překážky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163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0,04%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0,02%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0,02%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0,06%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0,02%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0,43%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Odstupné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68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0,14%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DPP, DPČ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4 340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2 560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288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875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156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1 344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9,20%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6,69%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5,58%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8,45%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2,67%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3,58%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Autorské honoráře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4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453" marR="7453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0,00%</a:t>
                      </a:r>
                    </a:p>
                  </a:txBody>
                  <a:tcPr marL="7453" marR="67078" marT="74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435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latin typeface="Arial" panose="020B0604020202020204" pitchFamily="34" charset="0"/>
              </a:rPr>
              <a:t>Struktura mezd za rok 2015</a:t>
            </a:r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idx="1"/>
            <p:extLst/>
          </p:nvPr>
        </p:nvGraphicFramePr>
        <p:xfrm>
          <a:off x="467543" y="764704"/>
          <a:ext cx="8352929" cy="5671185"/>
        </p:xfrm>
        <a:graphic>
          <a:graphicData uri="http://schemas.openxmlformats.org/drawingml/2006/table">
            <a:tbl>
              <a:tblPr/>
              <a:tblGrid>
                <a:gridCol w="4929259"/>
                <a:gridCol w="1711835"/>
                <a:gridCol w="1711835"/>
              </a:tblGrid>
              <a:tr h="40989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Struktura mzdy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Tarifní, smluvní, přesč. mzda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2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152 876</a:t>
                      </a: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44,33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Osobní příplatek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52 829</a:t>
                      </a: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15,32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Odměny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2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49 586</a:t>
                      </a: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14,38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Příplatek za vedení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9 323</a:t>
                      </a: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2,70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Příplatky přesčas, SO/NE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2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482</a:t>
                      </a: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0,14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Náhrada ŘD, svátek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55 616</a:t>
                      </a: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16,13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Náhrady za nemoc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2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481</a:t>
                      </a: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0,14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Osobní překážky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312</a:t>
                      </a: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0,09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Odstupné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2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395</a:t>
                      </a: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0,11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DPP, DPČ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22 582</a:t>
                      </a: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6,55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Autorské honoráře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379</a:t>
                      </a: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0,11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Celkem za UTB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2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344 861</a:t>
                      </a: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100,00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38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latin typeface="Arial" panose="020B0604020202020204" pitchFamily="34" charset="0"/>
              </a:rPr>
              <a:t>Přehled navýšení osobních nákladů po plánované úpravě </a:t>
            </a:r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911611"/>
              </p:ext>
            </p:extLst>
          </p:nvPr>
        </p:nvGraphicFramePr>
        <p:xfrm>
          <a:off x="2339752" y="945232"/>
          <a:ext cx="4965700" cy="4572000"/>
        </p:xfrm>
        <a:graphic>
          <a:graphicData uri="http://schemas.openxmlformats.org/drawingml/2006/table">
            <a:tbl>
              <a:tblPr/>
              <a:tblGrid>
                <a:gridCol w="2538377"/>
                <a:gridCol w="2427323"/>
              </a:tblGrid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Součást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Osobní náklady (v tis. Kč)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CEBIA-Tech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1 300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CPS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1 741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FT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3 671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FLKŘ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955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FAI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1 694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FMK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2 177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FAME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2 470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FHS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2 424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UNI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347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KMZ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1 092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Knihovna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423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Rektorát - zdroj 1100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1 875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Rektorát - ostatní zdroje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261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Celkem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20 430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</a:tbl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2339752" y="5714092"/>
            <a:ext cx="439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Poznámka: Stav k 1. 6. 2016 dle zdroje úhrady mzdy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135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Přetrvávající disproporce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algn="just">
              <a:buNone/>
            </a:pPr>
            <a:endParaRPr lang="cs-CZ" dirty="0"/>
          </a:p>
          <a:p>
            <a:pPr algn="just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23528" y="836613"/>
            <a:ext cx="8569647" cy="5545137"/>
          </a:xfrm>
        </p:spPr>
        <p:txBody>
          <a:bodyPr/>
          <a:lstStyle/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Pracovník s vysokoškolským vzděláním magisterského směru a bez praxe: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/>
              <a:t>a</a:t>
            </a:r>
            <a:r>
              <a:rPr lang="cs-CZ" dirty="0" smtClean="0"/>
              <a:t>sistent			</a:t>
            </a:r>
            <a:r>
              <a:rPr lang="cs-CZ" b="1" dirty="0" smtClean="0">
                <a:solidFill>
                  <a:srgbClr val="FF8001"/>
                </a:solidFill>
              </a:rPr>
              <a:t>18 400 Kč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/>
              <a:t>l</a:t>
            </a:r>
            <a:r>
              <a:rPr lang="cs-CZ" dirty="0" smtClean="0"/>
              <a:t>ektor			</a:t>
            </a:r>
            <a:r>
              <a:rPr lang="cs-CZ" b="1" dirty="0" smtClean="0">
                <a:solidFill>
                  <a:srgbClr val="FF8001"/>
                </a:solidFill>
              </a:rPr>
              <a:t>18 400 Kč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THP	10/1		</a:t>
            </a:r>
            <a:r>
              <a:rPr lang="cs-CZ" b="1" dirty="0" smtClean="0">
                <a:solidFill>
                  <a:srgbClr val="FF8001"/>
                </a:solidFill>
              </a:rPr>
              <a:t>15 650 Kč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THP   	11/1		</a:t>
            </a:r>
            <a:r>
              <a:rPr lang="cs-CZ" b="1" dirty="0" smtClean="0">
                <a:solidFill>
                  <a:srgbClr val="FF8001"/>
                </a:solidFill>
              </a:rPr>
              <a:t>17 650 Kč</a:t>
            </a:r>
          </a:p>
          <a:p>
            <a:pPr lvl="4">
              <a:buClr>
                <a:srgbClr val="FF8001"/>
              </a:buClr>
              <a:buFont typeface="Wingdings" panose="05000000000000000000" pitchFamily="2" charset="2"/>
              <a:buChar char="§"/>
            </a:pPr>
            <a:endParaRPr lang="cs-CZ" dirty="0" smtClean="0"/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308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628775"/>
            <a:ext cx="8642350" cy="3960813"/>
          </a:xfrm>
        </p:spPr>
        <p:txBody>
          <a:bodyPr/>
          <a:lstStyle/>
          <a:p>
            <a:pPr marL="0" indent="0" algn="ctr" eaLnBrk="1" hangingPunct="1"/>
            <a:r>
              <a:rPr lang="cs-CZ" altLang="cs-CZ" sz="2800" dirty="0" smtClean="0">
                <a:latin typeface="Arial" panose="020B0604020202020204" pitchFamily="34" charset="0"/>
              </a:rPr>
              <a:t>Děkuji za pozornost</a:t>
            </a:r>
            <a:endParaRPr lang="cs-CZ" altLang="cs-CZ" sz="2800" dirty="0" smtClean="0">
              <a:solidFill>
                <a:srgbClr val="FF1A0A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Zaměstnanec</a:t>
            </a:r>
            <a:endParaRPr lang="cs-CZ" sz="1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algn="just">
              <a:buNone/>
            </a:pPr>
            <a:endParaRPr lang="cs-CZ" dirty="0"/>
          </a:p>
          <a:p>
            <a:pPr algn="just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23528" y="836613"/>
            <a:ext cx="8569647" cy="5545137"/>
          </a:xfrm>
        </p:spPr>
        <p:txBody>
          <a:bodyPr/>
          <a:lstStyle/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Mzdový předpis upravuje poskytování mzdy a odměny za pracovní pohotovost: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srgbClr val="FF8001"/>
                </a:solidFill>
              </a:rPr>
              <a:t>akademických pracovníků</a:t>
            </a:r>
            <a:r>
              <a:rPr lang="cs-CZ" dirty="0" smtClean="0"/>
              <a:t>,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FF8001"/>
                </a:solidFill>
              </a:rPr>
              <a:t>v</a:t>
            </a:r>
            <a:r>
              <a:rPr lang="cs-CZ" dirty="0" smtClean="0">
                <a:solidFill>
                  <a:srgbClr val="FF8001"/>
                </a:solidFill>
              </a:rPr>
              <a:t>ědeckých pracovníků</a:t>
            </a:r>
            <a:r>
              <a:rPr lang="cs-CZ" dirty="0" smtClean="0"/>
              <a:t>,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FF8001"/>
                </a:solidFill>
              </a:rPr>
              <a:t>o</a:t>
            </a:r>
            <a:r>
              <a:rPr lang="cs-CZ" dirty="0" smtClean="0">
                <a:solidFill>
                  <a:srgbClr val="FF8001"/>
                </a:solidFill>
              </a:rPr>
              <a:t>statních zaměstnanců</a:t>
            </a:r>
            <a:r>
              <a:rPr lang="cs-CZ" dirty="0" smtClean="0"/>
              <a:t>, </a:t>
            </a:r>
          </a:p>
          <a:p>
            <a:pPr marL="457200" lvl="1" indent="0">
              <a:buClr>
                <a:srgbClr val="FF8001"/>
              </a:buClr>
              <a:buNone/>
            </a:pPr>
            <a:r>
              <a:rPr lang="cs-CZ" dirty="0" smtClean="0"/>
              <a:t>kteří mají s UTB ve Zlíně uzavřen pracovní poměr nebo některou z dohod o pracích konaných mimo pracovní poměr (DPČ, DPP)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endParaRPr lang="cs-CZ" dirty="0" smtClean="0"/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Okruh vedoucích zaměstnanců oprávněných jednat v pracovněprávních vztazích vymezen zákonem o vysokých školách a Statutem UTB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Mzdový tarif</a:t>
            </a:r>
            <a:endParaRPr lang="cs-CZ" sz="1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algn="just">
              <a:buNone/>
            </a:pPr>
            <a:endParaRPr lang="cs-CZ" dirty="0"/>
          </a:p>
          <a:p>
            <a:pPr algn="just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23528" y="836613"/>
            <a:ext cx="8569647" cy="5545137"/>
          </a:xfrm>
        </p:spPr>
        <p:txBody>
          <a:bodyPr/>
          <a:lstStyle/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Systém měsíčních mzdových tarifů při stanovené týdenní pracovní době 40 hodin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Odstupňován podle </a:t>
            </a:r>
            <a:r>
              <a:rPr lang="cs-CZ" dirty="0" smtClean="0">
                <a:solidFill>
                  <a:srgbClr val="FF8001"/>
                </a:solidFill>
              </a:rPr>
              <a:t>složitosti</a:t>
            </a:r>
            <a:r>
              <a:rPr lang="cs-CZ" dirty="0" smtClean="0"/>
              <a:t> (kvalifikovanosti a odbornosti), </a:t>
            </a:r>
            <a:r>
              <a:rPr lang="cs-CZ" dirty="0" smtClean="0">
                <a:solidFill>
                  <a:srgbClr val="FF8001"/>
                </a:solidFill>
              </a:rPr>
              <a:t>míry odpovědnosti </a:t>
            </a:r>
            <a:r>
              <a:rPr lang="cs-CZ" dirty="0" smtClean="0"/>
              <a:t>a </a:t>
            </a:r>
            <a:r>
              <a:rPr lang="cs-CZ" dirty="0" smtClean="0">
                <a:solidFill>
                  <a:srgbClr val="FF8001"/>
                </a:solidFill>
              </a:rPr>
              <a:t>duševní a fyzické náročnosti</a:t>
            </a:r>
            <a:r>
              <a:rPr lang="cs-CZ" dirty="0" smtClean="0"/>
              <a:t> vykonávané práce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Mzdové tarify akademických a vědeckých pracovníků – </a:t>
            </a:r>
            <a:r>
              <a:rPr lang="cs-CZ" dirty="0" smtClean="0">
                <a:solidFill>
                  <a:srgbClr val="FF8001"/>
                </a:solidFill>
              </a:rPr>
              <a:t>příloha č. 1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Mzdové tarify ostatních zaměstnanců – </a:t>
            </a:r>
            <a:r>
              <a:rPr lang="cs-CZ" dirty="0" smtClean="0">
                <a:solidFill>
                  <a:srgbClr val="FF8001"/>
                </a:solidFill>
              </a:rPr>
              <a:t>příloha č. 2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Charakteristika mzdových tříd – </a:t>
            </a:r>
            <a:r>
              <a:rPr lang="cs-CZ" dirty="0" smtClean="0">
                <a:solidFill>
                  <a:srgbClr val="FF8001"/>
                </a:solidFill>
              </a:rPr>
              <a:t>příloha č. 3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Předpokladem pro zařazení zaměstnance do mzdové třídy je popis pracovních činností</a:t>
            </a:r>
          </a:p>
          <a:p>
            <a:pPr lvl="1">
              <a:buClr>
                <a:srgbClr val="FF8001"/>
              </a:buClr>
              <a:buFont typeface="Wingdings" panose="05000000000000000000" pitchFamily="2" charset="2"/>
              <a:buChar char="§"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564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cs-CZ" dirty="0" smtClean="0"/>
              <a:t>Kvalifikační požadavky a předpoklady – příloha č. 4</a:t>
            </a:r>
            <a:endParaRPr lang="cs-CZ" sz="14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156234"/>
              </p:ext>
            </p:extLst>
          </p:nvPr>
        </p:nvGraphicFramePr>
        <p:xfrm>
          <a:off x="435223" y="836615"/>
          <a:ext cx="8352929" cy="55447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5599"/>
                <a:gridCol w="3563665"/>
                <a:gridCol w="3563665"/>
              </a:tblGrid>
              <a:tr h="1041813">
                <a:tc>
                  <a:txBody>
                    <a:bodyPr/>
                    <a:lstStyle/>
                    <a:p>
                      <a:pPr marL="108000"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08000" algn="l" fontAlgn="t"/>
                      <a:r>
                        <a:rPr lang="cs-CZ" sz="2000" b="1" u="none" strike="noStrike" dirty="0" smtClean="0">
                          <a:solidFill>
                            <a:srgbClr val="FF8001"/>
                          </a:solidFill>
                          <a:effectLst/>
                        </a:rPr>
                        <a:t>Akademický pracovník</a:t>
                      </a:r>
                      <a:endParaRPr lang="cs-CZ" sz="2000" b="1" i="0" u="none" strike="noStrike" dirty="0">
                        <a:solidFill>
                          <a:srgbClr val="FF800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108000" algn="l" fontAlgn="t"/>
                      <a:r>
                        <a:rPr lang="cs-CZ" sz="2000" b="1" u="none" strike="noStrike" dirty="0" smtClean="0">
                          <a:solidFill>
                            <a:srgbClr val="FF8001"/>
                          </a:solidFill>
                          <a:effectLst/>
                        </a:rPr>
                        <a:t>Vědecký pracovník,</a:t>
                      </a:r>
                      <a:r>
                        <a:rPr lang="cs-CZ" sz="2000" b="1" u="none" strike="noStrike" dirty="0">
                          <a:solidFill>
                            <a:srgbClr val="FF8001"/>
                          </a:solidFill>
                          <a:effectLst/>
                        </a:rPr>
                        <a:t/>
                      </a:r>
                      <a:br>
                        <a:rPr lang="cs-CZ" sz="2000" b="1" u="none" strike="noStrike" dirty="0">
                          <a:solidFill>
                            <a:srgbClr val="FF8001"/>
                          </a:solidFill>
                          <a:effectLst/>
                        </a:rPr>
                      </a:br>
                      <a:r>
                        <a:rPr lang="cs-CZ" sz="2000" b="1" u="none" strike="noStrike" dirty="0" smtClean="0">
                          <a:solidFill>
                            <a:srgbClr val="FF8001"/>
                          </a:solidFill>
                          <a:effectLst/>
                        </a:rPr>
                        <a:t>Akademický </a:t>
                      </a:r>
                      <a:r>
                        <a:rPr lang="cs-CZ" sz="2000" b="1" u="none" strike="noStrike" dirty="0">
                          <a:solidFill>
                            <a:srgbClr val="FF8001"/>
                          </a:solidFill>
                          <a:effectLst/>
                        </a:rPr>
                        <a:t>pracovník </a:t>
                      </a:r>
                      <a:r>
                        <a:rPr lang="cs-CZ" sz="2000" b="1" u="none" strike="noStrike" dirty="0" smtClean="0">
                          <a:solidFill>
                            <a:srgbClr val="FF8001"/>
                          </a:solidFill>
                          <a:effectLst/>
                        </a:rPr>
                        <a:t>- vědecký, výzkumný a vývojový pracovník</a:t>
                      </a:r>
                      <a:endParaRPr lang="cs-CZ" sz="2000" b="1" i="0" u="none" strike="noStrike" dirty="0">
                        <a:solidFill>
                          <a:srgbClr val="FF800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314634"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1700" b="1" u="none" strike="noStrike" dirty="0">
                          <a:effectLst/>
                        </a:rPr>
                        <a:t>mzdová třída</a:t>
                      </a:r>
                      <a:endParaRPr lang="cs-CZ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1700" b="1" u="none" strike="noStrike" dirty="0">
                          <a:effectLst/>
                        </a:rPr>
                        <a:t>požadované vzdělání a další kvalifikace</a:t>
                      </a:r>
                      <a:endParaRPr lang="cs-CZ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1700" b="1" u="none" strike="noStrike" dirty="0">
                          <a:effectLst/>
                        </a:rPr>
                        <a:t>požadované vzdělání a další kvalifikace</a:t>
                      </a:r>
                      <a:endParaRPr lang="cs-CZ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629267"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2000" u="none" strike="noStrike" dirty="0">
                          <a:effectLst/>
                        </a:rPr>
                        <a:t>B1 až B4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1800" u="none" strike="noStrike" dirty="0">
                          <a:effectLst/>
                        </a:rPr>
                        <a:t>vysokoškolské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l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</a:tr>
              <a:tr h="629267"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2000" u="none" strike="noStrike" dirty="0">
                          <a:effectLst/>
                        </a:rPr>
                        <a:t>A1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1800" u="none" strike="noStrike" dirty="0">
                          <a:effectLst/>
                        </a:rPr>
                        <a:t>vysokoškolské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08000" algn="l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629267"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2000" u="none" strike="noStrike" dirty="0">
                          <a:effectLst/>
                        </a:rPr>
                        <a:t>A2a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1800" u="none" strike="noStrike" dirty="0">
                          <a:effectLst/>
                        </a:rPr>
                        <a:t>vysokoškolské</a:t>
                      </a:r>
                      <a:br>
                        <a:rPr lang="cs-CZ" sz="1800" u="none" strike="noStrike" dirty="0">
                          <a:effectLst/>
                        </a:rPr>
                      </a:br>
                      <a:r>
                        <a:rPr lang="cs-CZ" sz="1800" u="none" strike="noStrike" dirty="0">
                          <a:effectLst/>
                        </a:rPr>
                        <a:t>15 let odborné praxe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l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</a:tr>
              <a:tr h="629267"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2000" u="none" strike="noStrike" dirty="0">
                          <a:effectLst/>
                        </a:rPr>
                        <a:t>A2b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1800" u="none" strike="noStrike" dirty="0">
                          <a:effectLst/>
                        </a:rPr>
                        <a:t>vysokoškolské a vědecká </a:t>
                      </a:r>
                      <a:r>
                        <a:rPr lang="cs-CZ" sz="1800" u="none" strike="noStrike" dirty="0" smtClean="0">
                          <a:effectLst/>
                        </a:rPr>
                        <a:t>hodnost </a:t>
                      </a:r>
                      <a:r>
                        <a:rPr lang="cs-CZ" sz="1800" u="none" strike="noStrike" dirty="0" err="1" smtClean="0">
                          <a:effectLst/>
                        </a:rPr>
                        <a:t>ArtD</a:t>
                      </a:r>
                      <a:r>
                        <a:rPr lang="cs-CZ" sz="1800" u="none" strike="noStrike" dirty="0" smtClean="0">
                          <a:effectLst/>
                        </a:rPr>
                        <a:t>., </a:t>
                      </a:r>
                      <a:r>
                        <a:rPr lang="cs-CZ" sz="1800" u="none" strike="noStrike" dirty="0">
                          <a:effectLst/>
                        </a:rPr>
                        <a:t>CSc., </a:t>
                      </a:r>
                      <a:r>
                        <a:rPr lang="cs-CZ" sz="1800" u="none" strike="noStrike" dirty="0" smtClean="0">
                          <a:effectLst/>
                        </a:rPr>
                        <a:t>Dr., DrSc., </a:t>
                      </a:r>
                      <a:r>
                        <a:rPr lang="cs-CZ" sz="1800" u="none" strike="noStrike" dirty="0" err="1" smtClean="0">
                          <a:effectLst/>
                        </a:rPr>
                        <a:t>DSc</a:t>
                      </a:r>
                      <a:r>
                        <a:rPr lang="cs-CZ" sz="1800" u="none" strike="noStrike" dirty="0" smtClean="0">
                          <a:effectLst/>
                        </a:rPr>
                        <a:t>., Ph.D.,</a:t>
                      </a:r>
                      <a:r>
                        <a:rPr lang="cs-CZ" sz="1800" u="none" strike="noStrike" baseline="0" dirty="0" smtClean="0">
                          <a:effectLst/>
                        </a:rPr>
                        <a:t> </a:t>
                      </a:r>
                      <a:r>
                        <a:rPr lang="cs-CZ" sz="1800" u="none" strike="noStrike" baseline="0" dirty="0" err="1" smtClean="0">
                          <a:effectLst/>
                        </a:rPr>
                        <a:t>Th.D</a:t>
                      </a:r>
                      <a:r>
                        <a:rPr lang="cs-CZ" sz="1800" u="none" strike="noStrike" baseline="0" dirty="0" smtClean="0">
                          <a:effectLst/>
                        </a:rPr>
                        <a:t>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1800" u="none" strike="noStrike" dirty="0">
                          <a:effectLst/>
                        </a:rPr>
                        <a:t>vysokoškolské a vědecká hodnost </a:t>
                      </a:r>
                      <a:r>
                        <a:rPr lang="cs-CZ" sz="1800" u="none" strike="noStrike" dirty="0" err="1" smtClean="0">
                          <a:effectLst/>
                        </a:rPr>
                        <a:t>ArtD</a:t>
                      </a:r>
                      <a:r>
                        <a:rPr lang="cs-CZ" sz="1800" u="none" strike="noStrike" dirty="0" smtClean="0">
                          <a:effectLst/>
                        </a:rPr>
                        <a:t>., CSc., Dr., DrSc., </a:t>
                      </a:r>
                      <a:r>
                        <a:rPr lang="cs-CZ" sz="1800" u="none" strike="noStrike" dirty="0" err="1" smtClean="0">
                          <a:effectLst/>
                        </a:rPr>
                        <a:t>DSc</a:t>
                      </a:r>
                      <a:r>
                        <a:rPr lang="cs-CZ" sz="1800" u="none" strike="noStrike" dirty="0" smtClean="0">
                          <a:effectLst/>
                        </a:rPr>
                        <a:t>., Ph.D.,</a:t>
                      </a:r>
                      <a:r>
                        <a:rPr lang="cs-CZ" sz="1800" u="none" strike="noStrike" baseline="0" dirty="0" smtClean="0">
                          <a:effectLst/>
                        </a:rPr>
                        <a:t> </a:t>
                      </a:r>
                      <a:r>
                        <a:rPr lang="cs-CZ" sz="1800" u="none" strike="noStrike" baseline="0" dirty="0" err="1" smtClean="0">
                          <a:effectLst/>
                        </a:rPr>
                        <a:t>Th.D</a:t>
                      </a:r>
                      <a:r>
                        <a:rPr lang="cs-CZ" sz="1800" u="none" strike="noStrike" baseline="0" dirty="0" smtClean="0">
                          <a:effectLst/>
                        </a:rPr>
                        <a:t>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835598"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2000" u="none" strike="noStrike" dirty="0">
                          <a:effectLst/>
                        </a:rPr>
                        <a:t>A3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1800" u="none" strike="noStrike">
                          <a:effectLst/>
                        </a:rPr>
                        <a:t>vysokoškolské a jmenování docentem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1800" u="none" strike="noStrike" dirty="0">
                          <a:effectLst/>
                        </a:rPr>
                        <a:t>vysokoškolské a jmenování docentem nebo vysokoškolské a vědecká hodnost DrSc., </a:t>
                      </a:r>
                      <a:r>
                        <a:rPr lang="cs-CZ" sz="1800" u="none" strike="noStrike" dirty="0" err="1">
                          <a:effectLst/>
                        </a:rPr>
                        <a:t>DSc</a:t>
                      </a:r>
                      <a:r>
                        <a:rPr lang="cs-CZ" sz="1800" u="none" strike="noStrike" dirty="0">
                          <a:effectLst/>
                        </a:rPr>
                        <a:t>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</a:tr>
              <a:tr h="835598"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2000" u="none" strike="noStrike" dirty="0">
                          <a:effectLst/>
                        </a:rPr>
                        <a:t>A4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1800" u="none" strike="noStrike" dirty="0">
                          <a:effectLst/>
                        </a:rPr>
                        <a:t>vysokoškolské a jmenování profesorem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08000" algn="l" fontAlgn="b"/>
                      <a:r>
                        <a:rPr lang="cs-CZ" sz="1800" u="none" strike="noStrike" dirty="0">
                          <a:effectLst/>
                        </a:rPr>
                        <a:t>vysokoškolské a jmenování profesorem nebo vysokoškolské a vědecká hodnost DrSc., </a:t>
                      </a:r>
                      <a:r>
                        <a:rPr lang="cs-CZ" sz="1800" u="none" strike="noStrike" dirty="0" err="1">
                          <a:effectLst/>
                        </a:rPr>
                        <a:t>DSc</a:t>
                      </a:r>
                      <a:r>
                        <a:rPr lang="cs-CZ" sz="1800" u="none" strike="noStrike" dirty="0">
                          <a:effectLst/>
                        </a:rPr>
                        <a:t>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518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cs-CZ" dirty="0" smtClean="0"/>
              <a:t>Kvalifikační požadavky a předpoklady – příloha č. 4</a:t>
            </a:r>
            <a:endParaRPr lang="cs-CZ" sz="1400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037886"/>
              </p:ext>
            </p:extLst>
          </p:nvPr>
        </p:nvGraphicFramePr>
        <p:xfrm>
          <a:off x="971600" y="836717"/>
          <a:ext cx="7344816" cy="54726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4256"/>
                <a:gridCol w="5040560"/>
              </a:tblGrid>
              <a:tr h="364840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u="none" strike="noStrike" dirty="0">
                          <a:solidFill>
                            <a:srgbClr val="FF8001"/>
                          </a:solidFill>
                          <a:effectLst/>
                        </a:rPr>
                        <a:t>Ostatní zaměstnanci</a:t>
                      </a:r>
                      <a:endParaRPr lang="cs-CZ" sz="2000" b="1" i="0" u="none" strike="noStrike" dirty="0">
                        <a:solidFill>
                          <a:srgbClr val="FF800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</a:tr>
              <a:tr h="364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700" b="1" u="none" strike="noStrike" dirty="0">
                          <a:effectLst/>
                        </a:rPr>
                        <a:t>mzdová třída</a:t>
                      </a:r>
                      <a:endParaRPr lang="cs-CZ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700" b="1" u="none" strike="noStrike" dirty="0">
                          <a:effectLst/>
                        </a:rPr>
                        <a:t>požadované vzdělání</a:t>
                      </a:r>
                      <a:endParaRPr lang="cs-CZ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</a:tr>
              <a:tr h="36484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T1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základní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C66"/>
                    </a:solidFill>
                  </a:tcPr>
                </a:tc>
              </a:tr>
              <a:tr h="36484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T2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základní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</a:tr>
              <a:tr h="36484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T3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základní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C66"/>
                    </a:solidFill>
                  </a:tcPr>
                </a:tc>
              </a:tr>
              <a:tr h="36484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T4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střední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</a:tr>
              <a:tr h="36484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T5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střední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C66"/>
                    </a:solidFill>
                  </a:tcPr>
                </a:tc>
              </a:tr>
              <a:tr h="36484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T6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střední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</a:tr>
              <a:tr h="36484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T7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úplné střední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C66"/>
                    </a:solidFill>
                  </a:tcPr>
                </a:tc>
              </a:tr>
              <a:tr h="36484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T8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úplné střední, vyšší odborné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</a:tr>
              <a:tr h="36484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T9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vysokoškolské (bakalářské)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C66"/>
                    </a:solidFill>
                  </a:tcPr>
                </a:tc>
              </a:tr>
              <a:tr h="729682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T10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vysokoškolské (bakalářské)</a:t>
                      </a:r>
                      <a:br>
                        <a:rPr lang="cs-CZ" sz="1800" u="none" strike="noStrike" dirty="0">
                          <a:effectLst/>
                        </a:rPr>
                      </a:br>
                      <a:r>
                        <a:rPr lang="cs-CZ" sz="1800" u="none" strike="noStrike" dirty="0">
                          <a:effectLst/>
                        </a:rPr>
                        <a:t>vysokoškolské (magisterské)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</a:tr>
              <a:tr h="36484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T11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vysokoškolské (magisterské)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C66"/>
                    </a:solidFill>
                  </a:tcPr>
                </a:tc>
              </a:tr>
              <a:tr h="36484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T12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vysokoškolské (magisterské)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402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Kvalifikační požadavky a předpoklady – příloha č. 4</a:t>
            </a:r>
            <a:endParaRPr lang="cs-CZ" sz="1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algn="just">
              <a:buNone/>
            </a:pPr>
            <a:endParaRPr lang="cs-CZ" dirty="0"/>
          </a:p>
          <a:p>
            <a:pPr algn="just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23528" y="836613"/>
            <a:ext cx="8569647" cy="5545137"/>
          </a:xfrm>
        </p:spPr>
        <p:txBody>
          <a:bodyPr/>
          <a:lstStyle/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/>
              <a:t>O tom, zda obor nebo zaměření dosaženého stupně vzdělání vyhovuje výkonu sjednaných prací, rozhoduje vedoucí zaměstnanec</a:t>
            </a: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endParaRPr lang="cs-CZ" dirty="0" smtClean="0">
              <a:solidFill>
                <a:srgbClr val="FF6600"/>
              </a:solidFill>
            </a:endParaRPr>
          </a:p>
          <a:p>
            <a:pPr>
              <a:buClr>
                <a:srgbClr val="FF8001"/>
              </a:buClr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srgbClr val="FF8001"/>
                </a:solidFill>
              </a:rPr>
              <a:t>Kvalifikačními předpoklady </a:t>
            </a:r>
            <a:r>
              <a:rPr lang="cs-CZ" dirty="0" smtClean="0"/>
              <a:t>se rozumí zvláštními předpisy stanovené skutečnosti, které musí zaměstnanec splňovat, aby mohl vykonávat druh sjednané práce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303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Mzdové tarify – akademičtí a vědečtí pracovníci </a:t>
            </a:r>
            <a:r>
              <a:rPr lang="cs-CZ" sz="1400" dirty="0" smtClean="0"/>
              <a:t>(příloha č. 1)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 </a:t>
            </a:r>
          </a:p>
          <a:p>
            <a:pPr algn="just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algn="just">
              <a:buNone/>
            </a:pPr>
            <a:endParaRPr lang="cs-CZ" dirty="0"/>
          </a:p>
          <a:p>
            <a:pPr algn="just">
              <a:buNone/>
            </a:pP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395540" y="5445224"/>
            <a:ext cx="8497636" cy="936526"/>
          </a:xfrm>
        </p:spPr>
        <p:txBody>
          <a:bodyPr/>
          <a:lstStyle/>
          <a:p>
            <a:pPr marL="0" indent="0">
              <a:buNone/>
            </a:pPr>
            <a:r>
              <a:rPr lang="cs-CZ" sz="1050" dirty="0" smtClean="0"/>
              <a:t>Poznámka:</a:t>
            </a:r>
          </a:p>
          <a:p>
            <a:pPr marL="0" indent="0">
              <a:buNone/>
            </a:pPr>
            <a:r>
              <a:rPr lang="cs-CZ" sz="1050" dirty="0"/>
              <a:t>VVVP - vědecký, výzkumný a vývojový </a:t>
            </a:r>
            <a:r>
              <a:rPr lang="cs-CZ" sz="1050" dirty="0" smtClean="0"/>
              <a:t>pracovník</a:t>
            </a:r>
          </a:p>
          <a:p>
            <a:pPr marL="0" indent="0">
              <a:buNone/>
            </a:pPr>
            <a:r>
              <a:rPr lang="cs-CZ" sz="1050" dirty="0" smtClean="0"/>
              <a:t>VP – vědecký pracovník</a:t>
            </a:r>
            <a:endParaRPr lang="cs-CZ" sz="1050" dirty="0"/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/>
          </p:nvPr>
        </p:nvGraphicFramePr>
        <p:xfrm>
          <a:off x="467548" y="1052736"/>
          <a:ext cx="8136898" cy="4370384"/>
        </p:xfrm>
        <a:graphic>
          <a:graphicData uri="http://schemas.openxmlformats.org/drawingml/2006/table">
            <a:tbl>
              <a:tblPr/>
              <a:tblGrid>
                <a:gridCol w="1099117"/>
                <a:gridCol w="1102551"/>
                <a:gridCol w="659470"/>
                <a:gridCol w="659470"/>
                <a:gridCol w="659470"/>
                <a:gridCol w="659470"/>
                <a:gridCol w="659470"/>
                <a:gridCol w="659470"/>
                <a:gridCol w="659470"/>
                <a:gridCol w="659470"/>
                <a:gridCol w="659470"/>
              </a:tblGrid>
              <a:tr h="309017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mzdová třída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41453">
                <a:tc rowSpan="2">
                  <a:txBody>
                    <a:bodyPr/>
                    <a:lstStyle/>
                    <a:p>
                      <a:pPr algn="l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pracovní zařazení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akademický pracovník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profesor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docent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odborný asistent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odborný asistent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asistent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lektor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lektor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lektor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lektor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45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délka odborné praxe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A2b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 1 roku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 6 let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 19 let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nad 19 let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2233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pracovní zařazení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akademický pracovník - vědecký, výzkumný a vývojový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VVVP</a:t>
                      </a:r>
                      <a:b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VVVP</a:t>
                      </a:r>
                      <a:b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VVVP</a:t>
                      </a:r>
                      <a:b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453">
                <a:tc rowSpan="2">
                  <a:txBody>
                    <a:bodyPr/>
                    <a:lstStyle/>
                    <a:p>
                      <a:pPr algn="l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pracovní zařazení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vědecký pracovník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 IV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 III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VP II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45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453">
                <a:tc rowSpan="2">
                  <a:txBody>
                    <a:bodyPr/>
                    <a:lstStyle/>
                    <a:p>
                      <a:pPr algn="l" fontAlgn="t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mzdový tarif (v Kč)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SOUČASNÝ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26 350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18 200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41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NOVĚ </a:t>
                      </a:r>
                      <a:br>
                        <a:rPr lang="pl-PL" sz="11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l-PL" sz="11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OD 1. </a:t>
                      </a:r>
                      <a:r>
                        <a:rPr lang="pl-PL" sz="11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4. </a:t>
                      </a:r>
                      <a:r>
                        <a:rPr lang="pl-PL" sz="11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28 500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24 650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21 600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19 700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18 400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18 400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19 300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21 150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21 850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453">
                <a:tc>
                  <a:txBody>
                    <a:bodyPr/>
                    <a:lstStyle/>
                    <a:p>
                      <a:pPr algn="l" fontAlgn="t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cs-CZ" sz="1100" b="1" i="0" u="none" strike="noStrike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1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8,16%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1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8,11%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1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8,00%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1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8,24%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1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8,24%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1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8,24%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1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8,12%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1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8,18%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100" b="1" i="0" u="none" strike="noStrike" dirty="0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8,17%</a:t>
                      </a:r>
                    </a:p>
                  </a:txBody>
                  <a:tcPr marL="9525" marR="857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854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cs-CZ" dirty="0" smtClean="0"/>
              <a:t>Mzdové tarify – ostatní zaměstnanci </a:t>
            </a:r>
            <a:r>
              <a:rPr lang="cs-CZ" sz="1400" dirty="0" smtClean="0"/>
              <a:t>(příloha č. 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 </a:t>
            </a:r>
          </a:p>
          <a:p>
            <a:pPr algn="just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algn="just">
              <a:buNone/>
            </a:pPr>
            <a:endParaRPr lang="cs-CZ" dirty="0"/>
          </a:p>
          <a:p>
            <a:pPr algn="just">
              <a:buNone/>
            </a:pPr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/>
          </p:nvPr>
        </p:nvGraphicFramePr>
        <p:xfrm>
          <a:off x="179389" y="1556788"/>
          <a:ext cx="8713785" cy="3600404"/>
        </p:xfrm>
        <a:graphic>
          <a:graphicData uri="http://schemas.openxmlformats.org/drawingml/2006/table">
            <a:tbl>
              <a:tblPr/>
              <a:tblGrid>
                <a:gridCol w="546034"/>
                <a:gridCol w="807675"/>
                <a:gridCol w="1080692"/>
                <a:gridCol w="523282"/>
                <a:gridCol w="523282"/>
                <a:gridCol w="523282"/>
                <a:gridCol w="523282"/>
                <a:gridCol w="523282"/>
                <a:gridCol w="523282"/>
                <a:gridCol w="523282"/>
                <a:gridCol w="523282"/>
                <a:gridCol w="523282"/>
                <a:gridCol w="523282"/>
                <a:gridCol w="523282"/>
                <a:gridCol w="523282"/>
              </a:tblGrid>
              <a:tr h="900098">
                <a:tc>
                  <a:txBody>
                    <a:bodyPr/>
                    <a:lstStyle/>
                    <a:p>
                      <a:pPr algn="ctr" fontAlgn="t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mzdový stupeň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let započitatelné praxe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T1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T2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T3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T4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T5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T6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T7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T8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T9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T10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T11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T12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00034">
                <a:tc rowSpan="2">
                  <a:txBody>
                    <a:bodyPr/>
                    <a:lstStyle/>
                    <a:p>
                      <a:pPr algn="ctr" fontAlgn="t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 3 let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SOUČASNÝ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13 400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16 300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03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0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NOVĚ OD 1. </a:t>
                      </a:r>
                      <a:r>
                        <a:rPr lang="pl-PL" sz="10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4. </a:t>
                      </a:r>
                      <a:r>
                        <a:rPr lang="pl-PL" sz="10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9 900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9 900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9 900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10 000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10 200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11 250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12 250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13 200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14 500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15 650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17 650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20 100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034">
                <a:tc>
                  <a:txBody>
                    <a:bodyPr/>
                    <a:lstStyle/>
                    <a:p>
                      <a:pPr algn="ctr" fontAlgn="t"/>
                      <a:endParaRPr lang="cs-CZ" sz="1000" b="1" i="0" u="none" strike="noStrike">
                        <a:solidFill>
                          <a:srgbClr val="BDD7E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32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1000" b="0" i="0" u="none" strike="noStrike">
                        <a:solidFill>
                          <a:srgbClr val="BDD7E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32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cs-CZ" sz="1000" b="1" i="0" u="none" strike="noStrike" dirty="0">
                        <a:solidFill>
                          <a:srgbClr val="BDD7E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32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23,75%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23,75%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23,75%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8,11%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8,51%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8,17%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8,41%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8,20%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8,21%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8,30%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8,28%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8,06%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034">
                <a:tc rowSpan="2">
                  <a:txBody>
                    <a:bodyPr/>
                    <a:lstStyle/>
                    <a:p>
                      <a:pPr algn="ctr" fontAlgn="t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 15 let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SOUČASNÝ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9 750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03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0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NOVĚ OD 1. </a:t>
                      </a:r>
                      <a:r>
                        <a:rPr lang="pl-PL" sz="10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4. </a:t>
                      </a:r>
                      <a:r>
                        <a:rPr lang="pl-PL" sz="10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9 900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9 900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9 900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10 550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11 150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12 550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13 900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14 800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16 000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17 950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20 400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23 050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034">
                <a:tc>
                  <a:txBody>
                    <a:bodyPr/>
                    <a:lstStyle/>
                    <a:p>
                      <a:pPr algn="ctr" fontAlgn="t"/>
                      <a:endParaRPr lang="cs-CZ" sz="1000" b="1" i="0" u="none" strike="noStrike">
                        <a:solidFill>
                          <a:srgbClr val="BDD7E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32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1000" b="0" i="0" u="none" strike="noStrike">
                        <a:solidFill>
                          <a:srgbClr val="BDD7E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32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cs-CZ" sz="1000" b="1" i="0" u="none" strike="noStrike" dirty="0">
                        <a:solidFill>
                          <a:srgbClr val="BDD7E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32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 dirty="0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23,75%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23,75%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23,75%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8,21%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8,25%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8,19%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8,17%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8,03%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8,11%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8,13%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8,22%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8,22%</a:t>
                      </a:r>
                    </a:p>
                  </a:txBody>
                  <a:tcPr marL="8532" marR="76786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034">
                <a:tc rowSpan="2">
                  <a:txBody>
                    <a:bodyPr/>
                    <a:lstStyle/>
                    <a:p>
                      <a:pPr algn="ctr" fontAlgn="t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nad 15 let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SOUČASNÝ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11 400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19 150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21 750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24 650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03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0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NOVĚ OD 1. </a:t>
                      </a:r>
                      <a:r>
                        <a:rPr lang="pl-PL" sz="10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4. </a:t>
                      </a:r>
                      <a:r>
                        <a:rPr lang="pl-PL" sz="10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8532" marR="8532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9 900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9 900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9 900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11 450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12 350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13 300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14 950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16 650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18 050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20 700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23 500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26 650</a:t>
                      </a:r>
                    </a:p>
                  </a:txBody>
                  <a:tcPr marL="8532" marR="76786" marT="853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034"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>
                        <a:solidFill>
                          <a:srgbClr val="BDD7E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32" marR="8532" marT="853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>
                        <a:solidFill>
                          <a:srgbClr val="BDD7E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32" marR="8532" marT="853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 dirty="0">
                        <a:solidFill>
                          <a:srgbClr val="BDD7E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32" marR="8532" marT="853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00" b="1" i="0" u="none" strike="noStrike" dirty="0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23,75%</a:t>
                      </a:r>
                    </a:p>
                  </a:txBody>
                  <a:tcPr marL="76786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23,75%</a:t>
                      </a:r>
                    </a:p>
                  </a:txBody>
                  <a:tcPr marL="76786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23,75%</a:t>
                      </a:r>
                    </a:p>
                  </a:txBody>
                  <a:tcPr marL="76786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8,02%</a:t>
                      </a:r>
                    </a:p>
                  </a:txBody>
                  <a:tcPr marL="76786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8,33%</a:t>
                      </a:r>
                    </a:p>
                  </a:txBody>
                  <a:tcPr marL="76786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8,13%</a:t>
                      </a:r>
                    </a:p>
                  </a:txBody>
                  <a:tcPr marL="76786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8,33%</a:t>
                      </a:r>
                    </a:p>
                  </a:txBody>
                  <a:tcPr marL="76786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8,12%</a:t>
                      </a:r>
                    </a:p>
                  </a:txBody>
                  <a:tcPr marL="76786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8,08%</a:t>
                      </a:r>
                    </a:p>
                  </a:txBody>
                  <a:tcPr marL="76786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00" b="1" i="0" u="none" strike="noStrike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8,09%</a:t>
                      </a:r>
                    </a:p>
                  </a:txBody>
                  <a:tcPr marL="76786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00" b="1" i="0" u="none" strike="noStrike" dirty="0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8,05%</a:t>
                      </a:r>
                    </a:p>
                  </a:txBody>
                  <a:tcPr marL="76786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00" b="1" i="0" u="none" strike="noStrike" dirty="0">
                          <a:solidFill>
                            <a:srgbClr val="BDD7EE"/>
                          </a:solidFill>
                          <a:effectLst/>
                          <a:latin typeface="Calibri" panose="020F0502020204030204" pitchFamily="34" charset="0"/>
                        </a:rPr>
                        <a:t>8,11%</a:t>
                      </a:r>
                    </a:p>
                  </a:txBody>
                  <a:tcPr marL="76786" marR="8532" marT="853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035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-prezentace">
  <a:themeElements>
    <a:clrScheme name="Žluto-oranžová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Sablona-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Sablona-prezenta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-prezenta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-prezenta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-prezenta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-prezenta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-prezenta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-prezenta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-prezenta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-prezenta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-prezenta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-prezenta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-prezenta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9672</TotalTime>
  <Words>2333</Words>
  <Application>Microsoft Office PowerPoint</Application>
  <PresentationFormat>Předvádění na obrazovce (4:3)</PresentationFormat>
  <Paragraphs>917</Paragraphs>
  <Slides>29</Slides>
  <Notes>19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1" baseType="lpstr">
      <vt:lpstr>Sablona-prezentace</vt:lpstr>
      <vt:lpstr>List</vt:lpstr>
      <vt:lpstr>Prezentace aplikace PowerPoint</vt:lpstr>
      <vt:lpstr>Mzdový předpis UTB ve Zlíně</vt:lpstr>
      <vt:lpstr>Zaměstnanec</vt:lpstr>
      <vt:lpstr>Mzdový tarif</vt:lpstr>
      <vt:lpstr>Kvalifikační požadavky a předpoklady – příloha č. 4</vt:lpstr>
      <vt:lpstr>Kvalifikační požadavky a předpoklady – příloha č. 4</vt:lpstr>
      <vt:lpstr>Kvalifikační požadavky a předpoklady – příloha č. 4</vt:lpstr>
      <vt:lpstr>Mzdové tarify – akademičtí a vědečtí pracovníci (příloha č. 1)</vt:lpstr>
      <vt:lpstr>Mzdové tarify – ostatní zaměstnanci (příloha č. 2)</vt:lpstr>
      <vt:lpstr>Osobní příplatek</vt:lpstr>
      <vt:lpstr>Osobní příplatek</vt:lpstr>
      <vt:lpstr>Odměny</vt:lpstr>
      <vt:lpstr>Další mzda</vt:lpstr>
      <vt:lpstr>Individuální smluvní mzda</vt:lpstr>
      <vt:lpstr>Příplatky za vedení a výkon funkce</vt:lpstr>
      <vt:lpstr>Další příplatky a náhrady</vt:lpstr>
      <vt:lpstr>Splatnost a výplata mzdy</vt:lpstr>
      <vt:lpstr>Mzdové tarify – akademičtí a vědečtí pracovníci (v Kč)</vt:lpstr>
      <vt:lpstr>Průměrná mzda za rok 2015 (v Kč)</vt:lpstr>
      <vt:lpstr>Průměrná mzda za rok 2015 (v Kč)</vt:lpstr>
      <vt:lpstr>Průměrná mzda UTB dle kategorií rok 2015 (v Kč)</vt:lpstr>
      <vt:lpstr> Mediány mzdy dle kategorií a součástí  – dle evidenčního zařazení zaměstnance</vt:lpstr>
      <vt:lpstr> Mediány mzdy dle kategorií a součástí  – dle evidenčního zařazení zaměstnance</vt:lpstr>
      <vt:lpstr>Struktura mezd za rok 2015 (v tis. Kč)</vt:lpstr>
      <vt:lpstr>Struktura mezd za rok 2015 (v tis. Kč) </vt:lpstr>
      <vt:lpstr>Struktura mezd za rok 2015</vt:lpstr>
      <vt:lpstr>Přehled navýšení osobních nákladů po plánované úpravě </vt:lpstr>
      <vt:lpstr>Přetrvávající disproporce</vt:lpstr>
      <vt:lpstr>Děkuji za pozornost</vt:lpstr>
    </vt:vector>
  </TitlesOfParts>
  <Company>utb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Nový mzdový předpis 2016</dc:title>
  <dc:creator>Černý</dc:creator>
  <cp:lastModifiedBy>machackova</cp:lastModifiedBy>
  <cp:revision>973</cp:revision>
  <cp:lastPrinted>2016-05-30T07:06:49Z</cp:lastPrinted>
  <dcterms:created xsi:type="dcterms:W3CDTF">2007-10-02T10:20:28Z</dcterms:created>
  <dcterms:modified xsi:type="dcterms:W3CDTF">2016-10-10T11:34:09Z</dcterms:modified>
</cp:coreProperties>
</file>