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4"/>
  </p:sldMasterIdLst>
  <p:notesMasterIdLst>
    <p:notesMasterId r:id="rId15"/>
  </p:notesMasterIdLst>
  <p:handoutMasterIdLst>
    <p:handoutMasterId r:id="rId16"/>
  </p:handoutMasterIdLst>
  <p:sldIdLst>
    <p:sldId id="346" r:id="rId5"/>
    <p:sldId id="416" r:id="rId6"/>
    <p:sldId id="417" r:id="rId7"/>
    <p:sldId id="418" r:id="rId8"/>
    <p:sldId id="419" r:id="rId9"/>
    <p:sldId id="424" r:id="rId10"/>
    <p:sldId id="420" r:id="rId11"/>
    <p:sldId id="421" r:id="rId12"/>
    <p:sldId id="422" r:id="rId13"/>
    <p:sldId id="423" r:id="rId14"/>
  </p:sldIdLst>
  <p:sldSz cx="12192000" cy="6858000"/>
  <p:notesSz cx="6808788" cy="9940925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1818"/>
    <a:srgbClr val="080808"/>
    <a:srgbClr val="E65014"/>
    <a:srgbClr val="57CBEF"/>
    <a:srgbClr val="AC1414"/>
    <a:srgbClr val="FF7800"/>
    <a:srgbClr val="46505A"/>
    <a:srgbClr val="BECDD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0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1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5981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C6249783-9EC6-435C-AB1E-EB41F81EE266}" type="datetimeFigureOut">
              <a:rPr lang="cs-CZ" smtClean="0"/>
              <a:t>03.03.2020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5981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AD3F33AC-FC3A-475C-8022-863481DABD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6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5981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FAFCFC3C-FE49-46B6-9360-AEE57FDBBAE5}" type="datetimeFigureOut">
              <a:rPr lang="cs-CZ" smtClean="0"/>
              <a:t>03.03.2020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562" y="4784488"/>
            <a:ext cx="5447666" cy="3913425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5981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2DFF1F90-FB22-44E5-89DA-015AE8F120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889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03.03.2020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16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03.03.2020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03.03.2020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3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03.03.2020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79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03.03.2020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03.03.2020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1542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03.03.2020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03.03.2020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7793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03.03.2020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84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03.03.2020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1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03.03.2020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9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03.03.2020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id="1" dur="indefinite" restart="never" nodeType="tmRoot"/>
      </p:par>
    </p:tnLst>
  </p:timing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4875" y="614152"/>
            <a:ext cx="10401300" cy="4126236"/>
          </a:xfrm>
        </p:spPr>
        <p:txBody>
          <a:bodyPr anchor="ctr">
            <a:normAutofit fontScale="90000"/>
          </a:bodyPr>
          <a:lstStyle/>
          <a:p>
            <a:r>
              <a:rPr lang="cs-CZ" sz="4900" b="1" dirty="0" smtClean="0">
                <a:solidFill>
                  <a:schemeClr val="bg1"/>
                </a:solidFill>
              </a:rPr>
              <a:t/>
            </a:r>
            <a:br>
              <a:rPr lang="cs-CZ" sz="4900" b="1" dirty="0" smtClean="0">
                <a:solidFill>
                  <a:schemeClr val="bg1"/>
                </a:solidFill>
              </a:rPr>
            </a:br>
            <a:r>
              <a:rPr lang="cs-CZ" sz="4900" b="1" dirty="0" smtClean="0">
                <a:solidFill>
                  <a:schemeClr val="bg1"/>
                </a:solidFill>
              </a:rPr>
              <a:t>SPOLEČNÉ STUDIJNÍ PROGRAMY NA UTB</a:t>
            </a:r>
            <a:r>
              <a:rPr lang="cs-CZ" b="1" dirty="0">
                <a:solidFill>
                  <a:schemeClr val="bg1"/>
                </a:solidFill>
              </a:rPr>
              <a:t/>
            </a:r>
            <a:br>
              <a:rPr lang="cs-CZ" b="1" dirty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/>
            </a:r>
            <a:br>
              <a:rPr lang="cs-CZ" b="1" dirty="0" smtClean="0">
                <a:solidFill>
                  <a:schemeClr val="bg1"/>
                </a:solidFill>
              </a:rPr>
            </a:br>
            <a:r>
              <a:rPr lang="cs-CZ" sz="4400" b="1" dirty="0" smtClean="0">
                <a:solidFill>
                  <a:schemeClr val="bg1"/>
                </a:solidFill>
              </a:rPr>
              <a:t>Centralizovaný rozvojový projekt na rok 2020:</a:t>
            </a:r>
            <a:r>
              <a:rPr lang="cs-CZ" b="1" dirty="0" smtClean="0">
                <a:solidFill>
                  <a:schemeClr val="bg1"/>
                </a:solidFill>
              </a:rPr>
              <a:t/>
            </a:r>
            <a:br>
              <a:rPr lang="cs-CZ" b="1" dirty="0" smtClean="0">
                <a:solidFill>
                  <a:schemeClr val="bg1"/>
                </a:solidFill>
              </a:rPr>
            </a:br>
            <a:r>
              <a:rPr lang="cs-CZ" b="1" dirty="0">
                <a:solidFill>
                  <a:schemeClr val="bg1"/>
                </a:solidFill>
              </a:rPr>
              <a:t/>
            </a:r>
            <a:br>
              <a:rPr lang="cs-CZ" b="1" dirty="0">
                <a:solidFill>
                  <a:schemeClr val="bg1"/>
                </a:solidFill>
              </a:rPr>
            </a:br>
            <a:r>
              <a:rPr lang="cs-CZ" sz="3100" b="1" i="1" dirty="0">
                <a:solidFill>
                  <a:schemeClr val="bg1"/>
                </a:solidFill>
              </a:rPr>
              <a:t>Rozvoj a zajištění kvality studijních programů typu Joint </a:t>
            </a:r>
            <a:r>
              <a:rPr lang="cs-CZ" sz="3100" b="1" i="1" dirty="0" err="1">
                <a:solidFill>
                  <a:schemeClr val="bg1"/>
                </a:solidFill>
              </a:rPr>
              <a:t>degree</a:t>
            </a:r>
            <a:r>
              <a:rPr lang="cs-CZ" sz="3100" b="1" i="1" dirty="0">
                <a:solidFill>
                  <a:schemeClr val="bg1"/>
                </a:solidFill>
              </a:rPr>
              <a:t> uskutečňovaných ve spolupráci se zahraničními vysokými školami</a:t>
            </a:r>
            <a:endParaRPr lang="cs-CZ" sz="3100" b="1" dirty="0">
              <a:solidFill>
                <a:schemeClr val="bg1"/>
              </a:solidFill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24000" y="4986166"/>
            <a:ext cx="9144000" cy="606023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 smtClean="0">
                <a:solidFill>
                  <a:prstClr val="white"/>
                </a:solidFill>
              </a:rPr>
              <a:t>UTB </a:t>
            </a:r>
            <a:r>
              <a:rPr lang="cs-CZ" sz="2800" b="1" dirty="0">
                <a:solidFill>
                  <a:prstClr val="white"/>
                </a:solidFill>
              </a:rPr>
              <a:t>ve Zlíně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6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Vnitřní předpis UTB k problematice společných studijních programů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Směrnice </a:t>
            </a:r>
            <a:r>
              <a:rPr lang="cs-CZ" dirty="0"/>
              <a:t>rektora č. 1/2012 – Zásady tvorby a uskutečňování společných studijních programů typu double/</a:t>
            </a:r>
            <a:r>
              <a:rPr lang="cs-CZ" dirty="0" err="1"/>
              <a:t>multiple</a:t>
            </a:r>
            <a:r>
              <a:rPr lang="cs-CZ" dirty="0"/>
              <a:t>/joint </a:t>
            </a:r>
            <a:r>
              <a:rPr lang="cs-CZ" dirty="0" err="1"/>
              <a:t>degree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4769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Společné studijní programy REALIZOVANÉ na UTB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98957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80808"/>
                </a:solidFill>
              </a:rPr>
              <a:t>Z 6 fakult UTB se realizují programy:</a:t>
            </a:r>
          </a:p>
          <a:p>
            <a:endParaRPr lang="cs-CZ" sz="2800" b="1" dirty="0">
              <a:solidFill>
                <a:srgbClr val="080808"/>
              </a:solidFill>
            </a:endParaRPr>
          </a:p>
          <a:p>
            <a:r>
              <a:rPr lang="cs-CZ" sz="2800" b="1" dirty="0" smtClean="0">
                <a:solidFill>
                  <a:srgbClr val="080808"/>
                </a:solidFill>
              </a:rPr>
              <a:t>Fakulta technologická: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rgbClr val="080808"/>
                </a:solidFill>
              </a:rPr>
              <a:t>Slovensko		DSP úroveň	Slovenská technická univerzita v </a:t>
            </a:r>
            <a:r>
              <a:rPr lang="cs-CZ" sz="2800" dirty="0" err="1" smtClean="0">
                <a:solidFill>
                  <a:srgbClr val="080808"/>
                </a:solidFill>
              </a:rPr>
              <a:t>Bratislave</a:t>
            </a:r>
            <a:endParaRPr lang="cs-CZ" sz="2800" dirty="0">
              <a:solidFill>
                <a:srgbClr val="080808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rgbClr val="080808"/>
                </a:solidFill>
              </a:rPr>
              <a:t>Francie		DSP úroveň	</a:t>
            </a:r>
            <a:r>
              <a:rPr lang="cs-CZ" sz="2800" dirty="0" err="1" smtClean="0">
                <a:solidFill>
                  <a:srgbClr val="080808"/>
                </a:solidFill>
              </a:rPr>
              <a:t>Blaise</a:t>
            </a:r>
            <a:r>
              <a:rPr lang="cs-CZ" sz="2800" dirty="0" smtClean="0">
                <a:solidFill>
                  <a:srgbClr val="080808"/>
                </a:solidFill>
              </a:rPr>
              <a:t> Pascal University </a:t>
            </a:r>
            <a:r>
              <a:rPr lang="cs-CZ" sz="2400" dirty="0" smtClean="0">
                <a:solidFill>
                  <a:srgbClr val="080808"/>
                </a:solidFill>
              </a:rPr>
              <a:t>(individuálně na studenty)</a:t>
            </a:r>
          </a:p>
          <a:p>
            <a:endParaRPr lang="cs-CZ" sz="2800" b="1" dirty="0" smtClean="0">
              <a:solidFill>
                <a:srgbClr val="080808"/>
              </a:solidFill>
            </a:endParaRPr>
          </a:p>
          <a:p>
            <a:r>
              <a:rPr lang="cs-CZ" sz="2800" b="1" dirty="0" smtClean="0">
                <a:solidFill>
                  <a:srgbClr val="080808"/>
                </a:solidFill>
              </a:rPr>
              <a:t>Fakulta managementu a ekonomiky: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rgbClr val="080808"/>
                </a:solidFill>
              </a:rPr>
              <a:t>Velká Británie	BSP a MSP	University </a:t>
            </a:r>
            <a:r>
              <a:rPr lang="cs-CZ" sz="2800" dirty="0" err="1" smtClean="0">
                <a:solidFill>
                  <a:srgbClr val="080808"/>
                </a:solidFill>
              </a:rPr>
              <a:t>of</a:t>
            </a:r>
            <a:r>
              <a:rPr lang="cs-CZ" sz="2800" dirty="0" smtClean="0">
                <a:solidFill>
                  <a:srgbClr val="080808"/>
                </a:solidFill>
              </a:rPr>
              <a:t> </a:t>
            </a:r>
            <a:r>
              <a:rPr lang="cs-CZ" sz="2800" dirty="0" err="1" smtClean="0">
                <a:solidFill>
                  <a:srgbClr val="080808"/>
                </a:solidFill>
              </a:rPr>
              <a:t>Huddersfield</a:t>
            </a:r>
            <a:endParaRPr lang="cs-CZ" sz="2800" dirty="0" smtClean="0">
              <a:solidFill>
                <a:srgbClr val="080808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rgbClr val="080808"/>
                </a:solidFill>
              </a:rPr>
              <a:t>Ázerbájdžán	MSP úroveň	Baku Business University</a:t>
            </a:r>
            <a:endParaRPr lang="cs-CZ" sz="2800" dirty="0">
              <a:solidFill>
                <a:srgbClr val="080808"/>
              </a:solidFill>
            </a:endParaRPr>
          </a:p>
          <a:p>
            <a:endParaRPr lang="cs-CZ" sz="2800" b="1" dirty="0" smtClean="0">
              <a:solidFill>
                <a:srgbClr val="080808"/>
              </a:solidFill>
            </a:endParaRPr>
          </a:p>
          <a:p>
            <a:endParaRPr lang="cs-CZ" sz="2800" b="1" dirty="0" smtClean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206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Společné studijní programy REALIZOVANÉ na UTB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989576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80808"/>
                </a:solidFill>
              </a:rPr>
              <a:t>UTB (FT) a Slovenská technická univerzita v </a:t>
            </a:r>
            <a:r>
              <a:rPr lang="cs-CZ" sz="2800" b="1" dirty="0" err="1" smtClean="0">
                <a:solidFill>
                  <a:srgbClr val="080808"/>
                </a:solidFill>
              </a:rPr>
              <a:t>Bratislave</a:t>
            </a:r>
            <a:endParaRPr lang="cs-CZ" sz="2800" b="1" dirty="0">
              <a:solidFill>
                <a:srgbClr val="080808"/>
              </a:solidFill>
            </a:endParaRPr>
          </a:p>
          <a:p>
            <a:endParaRPr lang="cs-CZ" sz="2800" b="1" dirty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Dohoda uzavřena: 8.12.2017</a:t>
            </a:r>
          </a:p>
          <a:p>
            <a:r>
              <a:rPr lang="cs-CZ" sz="2800" dirty="0" smtClean="0">
                <a:solidFill>
                  <a:srgbClr val="080808"/>
                </a:solidFill>
              </a:rPr>
              <a:t>Schválení žádosti o rozšíření akreditace Radou pro vnitřní hodnocení: 12.6.2018</a:t>
            </a:r>
            <a:endParaRPr lang="cs-CZ" sz="2400" dirty="0">
              <a:solidFill>
                <a:srgbClr val="080808"/>
              </a:solidFill>
            </a:endParaRPr>
          </a:p>
          <a:p>
            <a:r>
              <a:rPr lang="cs-CZ" sz="1800" dirty="0" smtClean="0">
                <a:solidFill>
                  <a:srgbClr val="080808"/>
                </a:solidFill>
              </a:rPr>
              <a:t>(společné uskutečňování studijního programu se zahraniční vysokou školou podle §47a zákona o vysokých školách)</a:t>
            </a:r>
          </a:p>
          <a:p>
            <a:r>
              <a:rPr lang="cs-CZ" sz="2800" dirty="0" smtClean="0">
                <a:solidFill>
                  <a:srgbClr val="080808"/>
                </a:solidFill>
              </a:rPr>
              <a:t>Udělení akreditace (NAÚ) </a:t>
            </a:r>
            <a:r>
              <a:rPr lang="cs-CZ" sz="1800" dirty="0" smtClean="0">
                <a:solidFill>
                  <a:srgbClr val="080808"/>
                </a:solidFill>
              </a:rPr>
              <a:t>na zasedání konaném </a:t>
            </a:r>
            <a:r>
              <a:rPr lang="cs-CZ" sz="2800" dirty="0" smtClean="0">
                <a:solidFill>
                  <a:srgbClr val="080808"/>
                </a:solidFill>
              </a:rPr>
              <a:t>13.12.2018</a:t>
            </a:r>
            <a:r>
              <a:rPr lang="cs-CZ" sz="1800" dirty="0" smtClean="0">
                <a:solidFill>
                  <a:srgbClr val="080808"/>
                </a:solidFill>
              </a:rPr>
              <a:t> (doručeno na UTB 21.12.2018)</a:t>
            </a:r>
            <a:endParaRPr lang="cs-CZ" sz="3200" dirty="0" smtClean="0">
              <a:solidFill>
                <a:srgbClr val="080808"/>
              </a:solidFill>
            </a:endParaRPr>
          </a:p>
          <a:p>
            <a:endParaRPr lang="cs-CZ" sz="2800" b="1" dirty="0" smtClean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Studijní program:	</a:t>
            </a:r>
            <a:r>
              <a:rPr lang="cs-CZ" sz="2800" dirty="0" err="1" smtClean="0">
                <a:solidFill>
                  <a:srgbClr val="080808"/>
                </a:solidFill>
              </a:rPr>
              <a:t>Process</a:t>
            </a:r>
            <a:r>
              <a:rPr lang="cs-CZ" sz="2800" dirty="0" smtClean="0">
                <a:solidFill>
                  <a:srgbClr val="080808"/>
                </a:solidFill>
              </a:rPr>
              <a:t> </a:t>
            </a:r>
            <a:r>
              <a:rPr lang="cs-CZ" sz="2800" dirty="0" err="1" smtClean="0">
                <a:solidFill>
                  <a:srgbClr val="080808"/>
                </a:solidFill>
              </a:rPr>
              <a:t>Engineering</a:t>
            </a:r>
            <a:r>
              <a:rPr lang="cs-CZ" sz="2800" dirty="0" smtClean="0">
                <a:solidFill>
                  <a:srgbClr val="080808"/>
                </a:solidFill>
              </a:rPr>
              <a:t> (doktorský, prezenční, v ČJ a v AJ)</a:t>
            </a:r>
          </a:p>
          <a:p>
            <a:r>
              <a:rPr lang="cs-CZ" sz="2800" dirty="0" smtClean="0">
                <a:solidFill>
                  <a:srgbClr val="080808"/>
                </a:solidFill>
              </a:rPr>
              <a:t>Garant za UTB:	prof. Ing. Berenika Hausnerová, Ph.D.</a:t>
            </a:r>
            <a:endParaRPr lang="cs-CZ" sz="2800" dirty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Garant za STUBA:	prof. Ing. Ivan Hudec, Ph.D.</a:t>
            </a:r>
          </a:p>
          <a:p>
            <a:endParaRPr lang="cs-CZ" sz="2800" dirty="0" smtClean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Počet studentů v programu: 1 (1. rok studia 2019/20)</a:t>
            </a:r>
            <a:endParaRPr lang="cs-CZ" sz="2800" b="1" dirty="0" smtClean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254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Společné studijní programy REALIZOVANÉ na UTB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9895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80808"/>
                </a:solidFill>
              </a:rPr>
              <a:t>UTB (FT) a </a:t>
            </a:r>
            <a:r>
              <a:rPr lang="cs-CZ" sz="2800" b="1" dirty="0" err="1" smtClean="0">
                <a:solidFill>
                  <a:srgbClr val="080808"/>
                </a:solidFill>
              </a:rPr>
              <a:t>Blaise</a:t>
            </a:r>
            <a:r>
              <a:rPr lang="cs-CZ" sz="2800" b="1" dirty="0" smtClean="0">
                <a:solidFill>
                  <a:srgbClr val="080808"/>
                </a:solidFill>
              </a:rPr>
              <a:t> Pascal University</a:t>
            </a:r>
            <a:endParaRPr lang="cs-CZ" sz="2800" b="1" dirty="0">
              <a:solidFill>
                <a:srgbClr val="080808"/>
              </a:solidFill>
            </a:endParaRPr>
          </a:p>
          <a:p>
            <a:endParaRPr lang="cs-CZ" sz="2800" b="1" dirty="0" smtClean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Dohoda uzavíraná individuálně na studenta.</a:t>
            </a:r>
          </a:p>
          <a:p>
            <a:endParaRPr lang="cs-CZ" sz="2800" dirty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Studijní program: </a:t>
            </a:r>
            <a:r>
              <a:rPr lang="cs-CZ" sz="2800" dirty="0" err="1" smtClean="0">
                <a:solidFill>
                  <a:srgbClr val="080808"/>
                </a:solidFill>
              </a:rPr>
              <a:t>Chemistry</a:t>
            </a:r>
            <a:r>
              <a:rPr lang="cs-CZ" sz="2800" dirty="0" smtClean="0">
                <a:solidFill>
                  <a:srgbClr val="080808"/>
                </a:solidFill>
              </a:rPr>
              <a:t> and </a:t>
            </a:r>
            <a:r>
              <a:rPr lang="cs-CZ" sz="2800" dirty="0" err="1" smtClean="0">
                <a:solidFill>
                  <a:srgbClr val="080808"/>
                </a:solidFill>
              </a:rPr>
              <a:t>Material</a:t>
            </a:r>
            <a:r>
              <a:rPr lang="cs-CZ" sz="2800" dirty="0" smtClean="0">
                <a:solidFill>
                  <a:srgbClr val="080808"/>
                </a:solidFill>
              </a:rPr>
              <a:t> Technology (doktorský, prezenční, v AJ)</a:t>
            </a:r>
          </a:p>
          <a:p>
            <a:endParaRPr lang="cs-CZ" sz="2800" dirty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Studium probíhá střídavě po 6 měsíčních obdobích v každé z obou uvedených univerzit v angličtině.</a:t>
            </a:r>
          </a:p>
          <a:p>
            <a:endParaRPr lang="cs-CZ" sz="2800" dirty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Počet studentů v programu: 2 </a:t>
            </a:r>
          </a:p>
          <a:p>
            <a:r>
              <a:rPr lang="cs-CZ" sz="2800" dirty="0" smtClean="0">
                <a:solidFill>
                  <a:srgbClr val="080808"/>
                </a:solidFill>
              </a:rPr>
              <a:t>(studium 2006/07-2008/09 – dr. Beníček a 2009/10-2011/12 - dr. </a:t>
            </a:r>
            <a:r>
              <a:rPr lang="cs-CZ" sz="2800" dirty="0" err="1" smtClean="0">
                <a:solidFill>
                  <a:srgbClr val="080808"/>
                </a:solidFill>
              </a:rPr>
              <a:t>Montágová</a:t>
            </a:r>
            <a:r>
              <a:rPr lang="cs-CZ" sz="2800" dirty="0" smtClean="0">
                <a:solidFill>
                  <a:srgbClr val="080808"/>
                </a:solidFill>
              </a:rPr>
              <a:t>)</a:t>
            </a:r>
            <a:endParaRPr lang="cs-CZ" sz="2800" dirty="0">
              <a:solidFill>
                <a:srgbClr val="080808"/>
              </a:solidFill>
            </a:endParaRPr>
          </a:p>
          <a:p>
            <a:endParaRPr lang="cs-CZ" sz="2800" b="1" dirty="0" smtClean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1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Společné studijní programy REALIZOVANÉ na UTB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60890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80808"/>
                </a:solidFill>
              </a:rPr>
              <a:t>UTB (FAME) a University </a:t>
            </a:r>
            <a:r>
              <a:rPr lang="cs-CZ" sz="2800" b="1" dirty="0" err="1" smtClean="0">
                <a:solidFill>
                  <a:srgbClr val="080808"/>
                </a:solidFill>
              </a:rPr>
              <a:t>of</a:t>
            </a:r>
            <a:r>
              <a:rPr lang="cs-CZ" sz="2800" b="1" dirty="0" smtClean="0">
                <a:solidFill>
                  <a:srgbClr val="080808"/>
                </a:solidFill>
              </a:rPr>
              <a:t> </a:t>
            </a:r>
            <a:r>
              <a:rPr lang="cs-CZ" sz="2800" b="1" dirty="0" err="1" smtClean="0">
                <a:solidFill>
                  <a:srgbClr val="080808"/>
                </a:solidFill>
              </a:rPr>
              <a:t>Huddersfield</a:t>
            </a:r>
            <a:r>
              <a:rPr lang="cs-CZ" sz="2800" b="1" dirty="0" smtClean="0">
                <a:solidFill>
                  <a:srgbClr val="080808"/>
                </a:solidFill>
              </a:rPr>
              <a:t> (UHBS)</a:t>
            </a:r>
            <a:endParaRPr lang="cs-CZ" sz="2800" b="1" dirty="0">
              <a:solidFill>
                <a:srgbClr val="080808"/>
              </a:solidFill>
            </a:endParaRPr>
          </a:p>
          <a:p>
            <a:endParaRPr lang="cs-CZ" sz="2800" dirty="0" smtClean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Spolupráce od roku 2005 (BSP) a 2010 (MSP)</a:t>
            </a:r>
          </a:p>
          <a:p>
            <a:endParaRPr lang="cs-CZ" sz="2800" b="1" dirty="0" smtClean="0">
              <a:solidFill>
                <a:srgbClr val="080808"/>
              </a:solidFill>
            </a:endParaRPr>
          </a:p>
          <a:p>
            <a:r>
              <a:rPr lang="cs-CZ" sz="2800" b="1" dirty="0" smtClean="0">
                <a:solidFill>
                  <a:srgbClr val="080808"/>
                </a:solidFill>
              </a:rPr>
              <a:t>Aktuální dohoda uzavřena na BSP úroveň: 17.7.2019 </a:t>
            </a:r>
          </a:p>
          <a:p>
            <a:r>
              <a:rPr lang="cs-CZ" sz="2800" b="1" dirty="0" smtClean="0">
                <a:solidFill>
                  <a:srgbClr val="080808"/>
                </a:solidFill>
              </a:rPr>
              <a:t>Aktuální dohoda uzavřena na MSP úroveň: 17.7.2019</a:t>
            </a:r>
          </a:p>
        </p:txBody>
      </p:sp>
    </p:spTree>
    <p:extLst>
      <p:ext uri="{BB962C8B-B14F-4D97-AF65-F5344CB8AC3E}">
        <p14:creationId xmlns:p14="http://schemas.microsoft.com/office/powerpoint/2010/main" val="424423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Společné studijní programy REALIZOVANÉ na UTB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60890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80808"/>
                </a:solidFill>
              </a:rPr>
              <a:t>UTB (FAME) a University </a:t>
            </a:r>
            <a:r>
              <a:rPr lang="cs-CZ" sz="2800" b="1" dirty="0" err="1" smtClean="0">
                <a:solidFill>
                  <a:srgbClr val="080808"/>
                </a:solidFill>
              </a:rPr>
              <a:t>of</a:t>
            </a:r>
            <a:r>
              <a:rPr lang="cs-CZ" sz="2800" b="1" dirty="0" smtClean="0">
                <a:solidFill>
                  <a:srgbClr val="080808"/>
                </a:solidFill>
              </a:rPr>
              <a:t> </a:t>
            </a:r>
            <a:r>
              <a:rPr lang="cs-CZ" sz="2800" b="1" dirty="0" err="1" smtClean="0">
                <a:solidFill>
                  <a:srgbClr val="080808"/>
                </a:solidFill>
              </a:rPr>
              <a:t>Huddersfield</a:t>
            </a:r>
            <a:r>
              <a:rPr lang="cs-CZ" sz="2800" b="1" dirty="0" smtClean="0">
                <a:solidFill>
                  <a:srgbClr val="080808"/>
                </a:solidFill>
              </a:rPr>
              <a:t> (UHBS)</a:t>
            </a:r>
            <a:endParaRPr lang="cs-CZ" sz="2800" b="1" dirty="0">
              <a:solidFill>
                <a:srgbClr val="080808"/>
              </a:solidFill>
            </a:endParaRPr>
          </a:p>
          <a:p>
            <a:pPr algn="just"/>
            <a:endParaRPr lang="cs-CZ" sz="2800" dirty="0" smtClean="0">
              <a:solidFill>
                <a:srgbClr val="080808"/>
              </a:solidFill>
            </a:endParaRPr>
          </a:p>
          <a:p>
            <a:pPr algn="just"/>
            <a:r>
              <a:rPr lang="cs-CZ" sz="2800" dirty="0" smtClean="0">
                <a:solidFill>
                  <a:srgbClr val="080808"/>
                </a:solidFill>
              </a:rPr>
              <a:t>BSP (prezenční, v AJ): </a:t>
            </a:r>
          </a:p>
          <a:p>
            <a:pPr algn="just"/>
            <a:endParaRPr lang="cs-CZ" sz="2800" dirty="0" smtClean="0">
              <a:solidFill>
                <a:srgbClr val="080808"/>
              </a:solidFill>
            </a:endParaRPr>
          </a:p>
          <a:p>
            <a:pPr algn="just"/>
            <a:r>
              <a:rPr lang="cs-CZ" sz="2800" dirty="0" smtClean="0">
                <a:solidFill>
                  <a:srgbClr val="080808"/>
                </a:solidFill>
              </a:rPr>
              <a:t>Studenti FaME studují 2 roky v rámci akreditovaného bakalářského studijního programu na FaME UTB. V rámci 3. roku realizují výjezd na University </a:t>
            </a:r>
            <a:r>
              <a:rPr lang="cs-CZ" sz="2800" dirty="0" err="1" smtClean="0">
                <a:solidFill>
                  <a:srgbClr val="080808"/>
                </a:solidFill>
              </a:rPr>
              <a:t>of</a:t>
            </a:r>
            <a:r>
              <a:rPr lang="cs-CZ" sz="2800" dirty="0" smtClean="0">
                <a:solidFill>
                  <a:srgbClr val="080808"/>
                </a:solidFill>
              </a:rPr>
              <a:t> </a:t>
            </a:r>
            <a:r>
              <a:rPr lang="cs-CZ" sz="2800" dirty="0" err="1" smtClean="0">
                <a:solidFill>
                  <a:srgbClr val="080808"/>
                </a:solidFill>
              </a:rPr>
              <a:t>Huddersfield</a:t>
            </a:r>
            <a:r>
              <a:rPr lang="cs-CZ" sz="2800" dirty="0" smtClean="0">
                <a:solidFill>
                  <a:srgbClr val="080808"/>
                </a:solidFill>
              </a:rPr>
              <a:t>, kde po splnění podmínek zahraniční školy obdrží titul: </a:t>
            </a:r>
            <a:r>
              <a:rPr lang="cs-CZ" sz="2800" dirty="0" err="1" smtClean="0">
                <a:solidFill>
                  <a:srgbClr val="080808"/>
                </a:solidFill>
              </a:rPr>
              <a:t>Bachelor‘s</a:t>
            </a:r>
            <a:r>
              <a:rPr lang="cs-CZ" sz="2800" dirty="0" smtClean="0">
                <a:solidFill>
                  <a:srgbClr val="080808"/>
                </a:solidFill>
              </a:rPr>
              <a:t> </a:t>
            </a:r>
            <a:r>
              <a:rPr lang="cs-CZ" sz="2800" dirty="0" err="1" smtClean="0">
                <a:solidFill>
                  <a:srgbClr val="080808"/>
                </a:solidFill>
              </a:rPr>
              <a:t>degree</a:t>
            </a:r>
            <a:r>
              <a:rPr lang="cs-CZ" sz="2800" dirty="0" smtClean="0">
                <a:solidFill>
                  <a:srgbClr val="080808"/>
                </a:solidFill>
              </a:rPr>
              <a:t> (BA Hons). Po návratu a po splnění podmínek pro státní závěrečné zkoušky je jim udělen bakalářský titul UTB.</a:t>
            </a:r>
          </a:p>
          <a:p>
            <a:endParaRPr lang="cs-CZ" sz="2800" dirty="0" smtClean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Počet </a:t>
            </a:r>
            <a:r>
              <a:rPr lang="cs-CZ" sz="2800" dirty="0">
                <a:solidFill>
                  <a:srgbClr val="080808"/>
                </a:solidFill>
              </a:rPr>
              <a:t>studentů v programu</a:t>
            </a:r>
            <a:r>
              <a:rPr lang="cs-CZ" sz="2800" dirty="0" smtClean="0">
                <a:solidFill>
                  <a:srgbClr val="080808"/>
                </a:solidFill>
              </a:rPr>
              <a:t>: max. 10 za rok (od r. 2005 dostudovalo 38 studentů)</a:t>
            </a:r>
            <a:endParaRPr lang="cs-CZ" sz="2800" b="1" dirty="0" smtClean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34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Společné studijní programy REALIZOVANÉ na UTB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60890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80808"/>
                </a:solidFill>
              </a:rPr>
              <a:t>UTB (FAME) a University </a:t>
            </a:r>
            <a:r>
              <a:rPr lang="cs-CZ" sz="2800" b="1" dirty="0" err="1" smtClean="0">
                <a:solidFill>
                  <a:srgbClr val="080808"/>
                </a:solidFill>
              </a:rPr>
              <a:t>of</a:t>
            </a:r>
            <a:r>
              <a:rPr lang="cs-CZ" sz="2800" b="1" dirty="0" smtClean="0">
                <a:solidFill>
                  <a:srgbClr val="080808"/>
                </a:solidFill>
              </a:rPr>
              <a:t> </a:t>
            </a:r>
            <a:r>
              <a:rPr lang="cs-CZ" sz="2800" b="1" dirty="0" err="1" smtClean="0">
                <a:solidFill>
                  <a:srgbClr val="080808"/>
                </a:solidFill>
              </a:rPr>
              <a:t>Huddersfield</a:t>
            </a:r>
            <a:r>
              <a:rPr lang="cs-CZ" sz="2800" b="1" dirty="0" smtClean="0">
                <a:solidFill>
                  <a:srgbClr val="080808"/>
                </a:solidFill>
              </a:rPr>
              <a:t> (UHBS)</a:t>
            </a:r>
            <a:endParaRPr lang="cs-CZ" sz="2800" b="1" dirty="0">
              <a:solidFill>
                <a:srgbClr val="080808"/>
              </a:solidFill>
            </a:endParaRPr>
          </a:p>
          <a:p>
            <a:endParaRPr lang="cs-CZ" sz="2800" b="1" dirty="0" smtClean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MSP (prezenční, v AJ): </a:t>
            </a:r>
            <a:endParaRPr lang="cs-CZ" sz="2800" dirty="0">
              <a:solidFill>
                <a:srgbClr val="080808"/>
              </a:solidFill>
            </a:endParaRPr>
          </a:p>
          <a:p>
            <a:endParaRPr lang="cs-CZ" sz="2800" dirty="0" smtClean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Studenti FaME studují 1. rok v rámci akreditovaného navazujícího magisterského studijního programu na UHBS, tzn. že v rámci 1. roku realizují výjezd na University </a:t>
            </a:r>
            <a:r>
              <a:rPr lang="cs-CZ" sz="2800" dirty="0" err="1" smtClean="0">
                <a:solidFill>
                  <a:srgbClr val="080808"/>
                </a:solidFill>
              </a:rPr>
              <a:t>of</a:t>
            </a:r>
            <a:r>
              <a:rPr lang="cs-CZ" sz="2800" dirty="0" smtClean="0">
                <a:solidFill>
                  <a:srgbClr val="080808"/>
                </a:solidFill>
              </a:rPr>
              <a:t> </a:t>
            </a:r>
            <a:r>
              <a:rPr lang="cs-CZ" sz="2800" dirty="0" err="1" smtClean="0">
                <a:solidFill>
                  <a:srgbClr val="080808"/>
                </a:solidFill>
              </a:rPr>
              <a:t>Huddersfield</a:t>
            </a:r>
            <a:r>
              <a:rPr lang="cs-CZ" sz="2800" dirty="0" smtClean="0">
                <a:solidFill>
                  <a:srgbClr val="080808"/>
                </a:solidFill>
              </a:rPr>
              <a:t>, kde po splnění podmínek zahraniční školy obdrží titul: Master </a:t>
            </a:r>
            <a:r>
              <a:rPr lang="cs-CZ" sz="2800" dirty="0" err="1" smtClean="0">
                <a:solidFill>
                  <a:srgbClr val="080808"/>
                </a:solidFill>
              </a:rPr>
              <a:t>of</a:t>
            </a:r>
            <a:r>
              <a:rPr lang="cs-CZ" sz="2800" dirty="0" smtClean="0">
                <a:solidFill>
                  <a:srgbClr val="080808"/>
                </a:solidFill>
              </a:rPr>
              <a:t> Science. Po návratu a po splnění podmínek pro státní závěrečné zkoušky je jim udělen magisterský titul UTB. 2. ročník studují kompletně na </a:t>
            </a:r>
            <a:r>
              <a:rPr lang="cs-CZ" sz="2800" dirty="0" err="1" smtClean="0">
                <a:solidFill>
                  <a:srgbClr val="080808"/>
                </a:solidFill>
              </a:rPr>
              <a:t>FaME</a:t>
            </a:r>
            <a:r>
              <a:rPr lang="cs-CZ" sz="2800" dirty="0" smtClean="0">
                <a:solidFill>
                  <a:srgbClr val="080808"/>
                </a:solidFill>
              </a:rPr>
              <a:t> UTB ve Zlíně.</a:t>
            </a:r>
          </a:p>
          <a:p>
            <a:endParaRPr lang="cs-CZ" sz="2800" dirty="0">
              <a:solidFill>
                <a:srgbClr val="080808"/>
              </a:solidFill>
            </a:endParaRPr>
          </a:p>
          <a:p>
            <a:r>
              <a:rPr lang="cs-CZ" sz="2800" dirty="0">
                <a:solidFill>
                  <a:srgbClr val="080808"/>
                </a:solidFill>
              </a:rPr>
              <a:t>Počet studentů v programu</a:t>
            </a:r>
            <a:r>
              <a:rPr lang="cs-CZ" sz="2800" dirty="0" smtClean="0">
                <a:solidFill>
                  <a:srgbClr val="080808"/>
                </a:solidFill>
              </a:rPr>
              <a:t>: max. 10 za rok (od r. 2010 dostudovalo 14 studentů)</a:t>
            </a:r>
            <a:endParaRPr lang="cs-CZ" sz="2800" b="1" dirty="0" smtClean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778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Společné studijní programy REALIZOVANÉ na UTB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9895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80808"/>
                </a:solidFill>
              </a:rPr>
              <a:t>UTB (FaME) a Baku Business University (BBU)</a:t>
            </a:r>
            <a:endParaRPr lang="cs-CZ" sz="2800" b="1" dirty="0">
              <a:solidFill>
                <a:srgbClr val="080808"/>
              </a:solidFill>
            </a:endParaRPr>
          </a:p>
          <a:p>
            <a:endParaRPr lang="cs-CZ" sz="2800" b="1" dirty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Studijní program:	Business Administration, Management and Marketing, 				Finance (navazující magisterský, prezenční, v AJ)</a:t>
            </a:r>
          </a:p>
          <a:p>
            <a:endParaRPr lang="cs-CZ" sz="2800" dirty="0" smtClean="0">
              <a:solidFill>
                <a:srgbClr val="080808"/>
              </a:solidFill>
            </a:endParaRPr>
          </a:p>
          <a:p>
            <a:r>
              <a:rPr lang="cs-CZ" sz="2800" dirty="0">
                <a:solidFill>
                  <a:srgbClr val="080808"/>
                </a:solidFill>
              </a:rPr>
              <a:t>Studenti </a:t>
            </a:r>
            <a:r>
              <a:rPr lang="cs-CZ" sz="2800" dirty="0" smtClean="0">
                <a:solidFill>
                  <a:srgbClr val="080808"/>
                </a:solidFill>
              </a:rPr>
              <a:t>BBU </a:t>
            </a:r>
            <a:r>
              <a:rPr lang="cs-CZ" sz="2800" dirty="0">
                <a:solidFill>
                  <a:srgbClr val="080808"/>
                </a:solidFill>
              </a:rPr>
              <a:t>studují </a:t>
            </a:r>
            <a:r>
              <a:rPr lang="cs-CZ" sz="2800" dirty="0" smtClean="0">
                <a:solidFill>
                  <a:srgbClr val="080808"/>
                </a:solidFill>
              </a:rPr>
              <a:t>ZS 1</a:t>
            </a:r>
            <a:r>
              <a:rPr lang="cs-CZ" sz="2800" dirty="0">
                <a:solidFill>
                  <a:srgbClr val="080808"/>
                </a:solidFill>
              </a:rPr>
              <a:t>. </a:t>
            </a:r>
            <a:r>
              <a:rPr lang="cs-CZ" sz="2800" dirty="0" smtClean="0">
                <a:solidFill>
                  <a:srgbClr val="080808"/>
                </a:solidFill>
              </a:rPr>
              <a:t>ročníku </a:t>
            </a:r>
            <a:r>
              <a:rPr lang="cs-CZ" sz="2800" dirty="0">
                <a:solidFill>
                  <a:srgbClr val="080808"/>
                </a:solidFill>
              </a:rPr>
              <a:t>v rámci akreditovaného navazujícího magisterského studijního programu na </a:t>
            </a:r>
            <a:r>
              <a:rPr lang="cs-CZ" sz="2800" dirty="0" smtClean="0">
                <a:solidFill>
                  <a:srgbClr val="080808"/>
                </a:solidFill>
              </a:rPr>
              <a:t>BBU. </a:t>
            </a:r>
            <a:r>
              <a:rPr lang="cs-CZ" sz="2800" dirty="0">
                <a:solidFill>
                  <a:srgbClr val="080808"/>
                </a:solidFill>
              </a:rPr>
              <a:t>V </a:t>
            </a:r>
            <a:r>
              <a:rPr lang="cs-CZ" sz="2800" dirty="0" smtClean="0">
                <a:solidFill>
                  <a:srgbClr val="080808"/>
                </a:solidFill>
              </a:rPr>
              <a:t>rámci LS 1. ročníku </a:t>
            </a:r>
            <a:r>
              <a:rPr lang="cs-CZ" sz="2800" dirty="0">
                <a:solidFill>
                  <a:srgbClr val="080808"/>
                </a:solidFill>
              </a:rPr>
              <a:t>realizují </a:t>
            </a:r>
            <a:r>
              <a:rPr lang="cs-CZ" sz="2800" dirty="0" smtClean="0">
                <a:solidFill>
                  <a:srgbClr val="080808"/>
                </a:solidFill>
              </a:rPr>
              <a:t>jednosemestrální </a:t>
            </a:r>
            <a:r>
              <a:rPr lang="cs-CZ" sz="2800" dirty="0" err="1" smtClean="0">
                <a:solidFill>
                  <a:srgbClr val="080808"/>
                </a:solidFill>
              </a:rPr>
              <a:t>exchange</a:t>
            </a:r>
            <a:r>
              <a:rPr lang="cs-CZ" sz="2800" dirty="0" smtClean="0">
                <a:solidFill>
                  <a:srgbClr val="080808"/>
                </a:solidFill>
              </a:rPr>
              <a:t> studium na </a:t>
            </a:r>
            <a:r>
              <a:rPr lang="cs-CZ" sz="2800" dirty="0" err="1" smtClean="0">
                <a:solidFill>
                  <a:srgbClr val="080808"/>
                </a:solidFill>
              </a:rPr>
              <a:t>FaME</a:t>
            </a:r>
            <a:r>
              <a:rPr lang="cs-CZ" sz="2800" dirty="0" smtClean="0">
                <a:solidFill>
                  <a:srgbClr val="080808"/>
                </a:solidFill>
              </a:rPr>
              <a:t> UTB ve Zlíně. Druhý ročník studia absolvují celý na </a:t>
            </a:r>
            <a:r>
              <a:rPr lang="cs-CZ" sz="2800" dirty="0" err="1" smtClean="0">
                <a:solidFill>
                  <a:srgbClr val="080808"/>
                </a:solidFill>
              </a:rPr>
              <a:t>FaME</a:t>
            </a:r>
            <a:r>
              <a:rPr lang="cs-CZ" sz="2800" dirty="0" smtClean="0">
                <a:solidFill>
                  <a:srgbClr val="080808"/>
                </a:solidFill>
              </a:rPr>
              <a:t> UTB, kam jsou přijati. Po splnění </a:t>
            </a:r>
            <a:r>
              <a:rPr lang="cs-CZ" sz="2800" dirty="0">
                <a:solidFill>
                  <a:srgbClr val="080808"/>
                </a:solidFill>
              </a:rPr>
              <a:t>podmínek pro státní závěrečné zkoušky je jim udělen magisterský titul </a:t>
            </a:r>
            <a:r>
              <a:rPr lang="cs-CZ" sz="2800" dirty="0" smtClean="0">
                <a:solidFill>
                  <a:srgbClr val="080808"/>
                </a:solidFill>
              </a:rPr>
              <a:t>UTB</a:t>
            </a:r>
            <a:r>
              <a:rPr lang="cs-CZ" sz="2800" dirty="0">
                <a:solidFill>
                  <a:srgbClr val="080808"/>
                </a:solidFill>
              </a:rPr>
              <a:t> </a:t>
            </a:r>
            <a:r>
              <a:rPr lang="cs-CZ" sz="2800" dirty="0" smtClean="0">
                <a:solidFill>
                  <a:srgbClr val="080808"/>
                </a:solidFill>
              </a:rPr>
              <a:t>a následně na BBU.</a:t>
            </a:r>
            <a:endParaRPr lang="cs-CZ" sz="2800" dirty="0">
              <a:solidFill>
                <a:srgbClr val="080808"/>
              </a:solidFill>
            </a:endParaRPr>
          </a:p>
          <a:p>
            <a:endParaRPr lang="cs-CZ" sz="2800" dirty="0" smtClean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Počet studentů v programu: 2 (začátek programu v 2017/18)</a:t>
            </a:r>
            <a:endParaRPr lang="cs-CZ" sz="2800" b="1" dirty="0" smtClean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362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Společné studijní programy </a:t>
            </a:r>
            <a:r>
              <a:rPr lang="cs-CZ" dirty="0" smtClean="0"/>
              <a:t>PŘIPRAVOVANÉ </a:t>
            </a:r>
            <a:r>
              <a:rPr lang="cs-CZ" dirty="0"/>
              <a:t>na UTB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Fakulta managementu a ekonomiky:</a:t>
            </a:r>
          </a:p>
          <a:p>
            <a:pPr marL="457200" indent="-457200"/>
            <a:r>
              <a:rPr lang="cs-CZ" sz="2800" dirty="0" smtClean="0"/>
              <a:t>Vietnam</a:t>
            </a:r>
            <a:r>
              <a:rPr lang="cs-CZ" sz="2800" dirty="0"/>
              <a:t>	</a:t>
            </a:r>
            <a:r>
              <a:rPr lang="cs-CZ" sz="2800" dirty="0" smtClean="0"/>
              <a:t>MSP úroveň</a:t>
            </a:r>
            <a:r>
              <a:rPr lang="cs-CZ" sz="2800" dirty="0"/>
              <a:t>	</a:t>
            </a:r>
            <a:r>
              <a:rPr lang="cs-CZ" sz="2800" dirty="0" smtClean="0"/>
              <a:t>Ton Duc Thang University </a:t>
            </a:r>
            <a:r>
              <a:rPr lang="cs-CZ" sz="2000" dirty="0" smtClean="0"/>
              <a:t>(připraveno k podpisu 1Q/2020)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Studenti TDTU budou studovat první rok na TDTU, druhý rok na UTB (studium z 1. roku jim bude uznáno na UTB).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296551"/>
      </p:ext>
    </p:extLst>
  </p:cSld>
  <p:clrMapOvr>
    <a:masterClrMapping/>
  </p:clrMapOvr>
</p:sld>
</file>

<file path=ppt/theme/theme1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88A604B21D3940B48EA65A387AC9B4" ma:contentTypeVersion="10" ma:contentTypeDescription="Vytvoří nový dokument" ma:contentTypeScope="" ma:versionID="d68a9c98706dbb53f491accd3ee058d3">
  <xsd:schema xmlns:xsd="http://www.w3.org/2001/XMLSchema" xmlns:xs="http://www.w3.org/2001/XMLSchema" xmlns:p="http://schemas.microsoft.com/office/2006/metadata/properties" xmlns:ns3="c8baf724-25f9-477d-9891-ff2832228ff1" targetNamespace="http://schemas.microsoft.com/office/2006/metadata/properties" ma:root="true" ma:fieldsID="a9bc9a7f700d052689cfded4bf1a96b8" ns3:_="">
    <xsd:import namespace="c8baf724-25f9-477d-9891-ff2832228ff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af724-25f9-477d-9891-ff2832228f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6870FD0-B935-4545-B8A2-F94EE5E421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baf724-25f9-477d-9891-ff2832228f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F0D72B-75B8-490F-BEE2-43ED2A8D04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25F1FB-AE11-4DDE-8B01-5AE4A31A288C}">
  <ds:schemaRefs>
    <ds:schemaRef ds:uri="c8baf724-25f9-477d-9891-ff2832228ff1"/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6530</TotalTime>
  <Words>476</Words>
  <Application>Microsoft Office PowerPoint</Application>
  <PresentationFormat>Širokoúhlá obrazovka</PresentationFormat>
  <Paragraphs>75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Arial Narrow</vt:lpstr>
      <vt:lpstr>Calibri</vt:lpstr>
      <vt:lpstr>12_Motiv Office</vt:lpstr>
      <vt:lpstr> SPOLEČNÉ STUDIJNÍ PROGRAMY NA UTB  Centralizovaný rozvojový projekt na rok 2020:  Rozvoj a zajištění kvality studijních programů typu Joint degree uskutečňovaných ve spolupráci se zahraničními vysokými školami</vt:lpstr>
      <vt:lpstr>Společné studijní programy REALIZOVANÉ na UTB</vt:lpstr>
      <vt:lpstr>Společné studijní programy REALIZOVANÉ na UTB</vt:lpstr>
      <vt:lpstr>Společné studijní programy REALIZOVANÉ na UTB</vt:lpstr>
      <vt:lpstr>Společné studijní programy REALIZOVANÉ na UTB</vt:lpstr>
      <vt:lpstr>Společné studijní programy REALIZOVANÉ na UTB</vt:lpstr>
      <vt:lpstr>Společné studijní programy REALIZOVANÉ na UTB</vt:lpstr>
      <vt:lpstr>Společné studijní programy REALIZOVANÉ na UTB</vt:lpstr>
      <vt:lpstr>Společné studijní programy PŘIPRAVOVANÉ na UTB</vt:lpstr>
      <vt:lpstr>Vnitřní předpis UTB k problematice společných studijních programů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Michaela Blahová</cp:lastModifiedBy>
  <cp:revision>360</cp:revision>
  <cp:lastPrinted>2020-02-06T14:12:26Z</cp:lastPrinted>
  <dcterms:created xsi:type="dcterms:W3CDTF">2019-02-07T16:33:11Z</dcterms:created>
  <dcterms:modified xsi:type="dcterms:W3CDTF">2020-03-03T06:44:42Z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0x0101007C88A604B21D3940B48EA65A387AC9B4</vt:lpwstr>
  </property>
</Properties>
</file>