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4" r:id="rId2"/>
    <p:sldMasterId id="2147483687" r:id="rId3"/>
  </p:sldMasterIdLst>
  <p:sldIdLst>
    <p:sldId id="256" r:id="rId4"/>
    <p:sldId id="258" r:id="rId5"/>
    <p:sldId id="263" r:id="rId6"/>
    <p:sldId id="271" r:id="rId7"/>
    <p:sldId id="273" r:id="rId8"/>
    <p:sldId id="272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62" r:id="rId21"/>
  </p:sldIdLst>
  <p:sldSz cx="10080625" cy="5670550"/>
  <p:notesSz cx="7559675" cy="10691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EFE9"/>
    <a:srgbClr val="D996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EC20E35-A176-4012-BC5E-935CFFF8708E}" styleName="Styl Středně sytá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71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lona\Desktop\ANAL&#221;ZY\SAZ%2023\studenti%202023%20data%20a%20v&#253;sledk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762-42FD-B269-381A4BD7DFA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762-42FD-B269-381A4BD7DFA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4762-42FD-B269-381A4BD7DFA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4762-42FD-B269-381A4BD7DFA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4762-42FD-B269-381A4BD7DFA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4762-42FD-B269-381A4BD7DFAD}"/>
              </c:ext>
            </c:extLst>
          </c:dPt>
          <c:dLbls>
            <c:delete val="1"/>
          </c:dLbls>
          <c:cat>
            <c:strRef>
              <c:f>respondenti!$A$5:$A$10</c:f>
              <c:strCache>
                <c:ptCount val="6"/>
                <c:pt idx="0">
                  <c:v>FAI</c:v>
                </c:pt>
                <c:pt idx="1">
                  <c:v>FAME</c:v>
                </c:pt>
                <c:pt idx="2">
                  <c:v>FHS</c:v>
                </c:pt>
                <c:pt idx="3">
                  <c:v>FLKŘ</c:v>
                </c:pt>
                <c:pt idx="4">
                  <c:v>FMK</c:v>
                </c:pt>
                <c:pt idx="5">
                  <c:v>FT</c:v>
                </c:pt>
              </c:strCache>
            </c:strRef>
          </c:cat>
          <c:val>
            <c:numRef>
              <c:f>respondenti!$B$5:$B$10</c:f>
              <c:numCache>
                <c:formatCode>###0</c:formatCode>
                <c:ptCount val="6"/>
                <c:pt idx="0">
                  <c:v>213</c:v>
                </c:pt>
                <c:pt idx="1">
                  <c:v>292</c:v>
                </c:pt>
                <c:pt idx="2">
                  <c:v>302</c:v>
                </c:pt>
                <c:pt idx="3">
                  <c:v>231</c:v>
                </c:pt>
                <c:pt idx="4">
                  <c:v>130</c:v>
                </c:pt>
                <c:pt idx="5">
                  <c:v>240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762-42FD-B269-381A4BD7DFAD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07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2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3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4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3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5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50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51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52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5720"/>
            <a:ext cx="9071640" cy="946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r>
              <a:rPr lang="cs-CZ" sz="18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225720"/>
            <a:ext cx="9071640" cy="946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r>
              <a:rPr lang="cs-CZ" sz="18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</p:spPr>
        <p:txBody>
          <a:bodyPr lIns="0" tIns="0" rIns="0" bIns="0">
            <a:normAutofit fontScale="56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Sedmá úroveň</a:t>
            </a: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</p:spPr>
        <p:txBody>
          <a:bodyPr lIns="0" tIns="0" rIns="0" bIns="0">
            <a:normAutofit fontScale="56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cs-CZ" sz="44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CustomShape 1"/>
          <p:cNvSpPr/>
          <p:nvPr/>
        </p:nvSpPr>
        <p:spPr>
          <a:xfrm>
            <a:off x="3528000" y="2172031"/>
            <a:ext cx="5543280" cy="196977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200" b="1" strike="noStrike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Hodnocení kvality </a:t>
            </a:r>
            <a:r>
              <a:rPr lang="cs-CZ" sz="32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studijních programů z pohledu studentů</a:t>
            </a:r>
            <a:endParaRPr lang="cs-CZ" sz="3200" b="1" spc="-1" dirty="0">
              <a:solidFill>
                <a:srgbClr val="EA7500"/>
              </a:solidFill>
              <a:latin typeface="Source Sans Pro"/>
              <a:ea typeface="DejaVu Sans"/>
            </a:endParaRPr>
          </a:p>
          <a:p>
            <a:pPr>
              <a:lnSpc>
                <a:spcPct val="100000"/>
              </a:lnSpc>
            </a:pPr>
            <a:r>
              <a:rPr lang="cs-CZ" sz="32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v roce 2024</a:t>
            </a:r>
            <a:endParaRPr lang="cs-CZ" sz="3200" b="1" strike="noStrike" spc="-1" dirty="0" smtClean="0">
              <a:solidFill>
                <a:srgbClr val="EA7500"/>
              </a:solidFill>
              <a:latin typeface="Source Sans Pro"/>
              <a:ea typeface="DejaVu Sans"/>
            </a:endParaRPr>
          </a:p>
        </p:txBody>
      </p:sp>
      <p:sp>
        <p:nvSpPr>
          <p:cNvPr id="154" name="CustomShape 2"/>
          <p:cNvSpPr/>
          <p:nvPr/>
        </p:nvSpPr>
        <p:spPr>
          <a:xfrm>
            <a:off x="3528000" y="4426200"/>
            <a:ext cx="4751280" cy="3077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2000" b="1" strike="noStrike" spc="-1" dirty="0" smtClean="0">
                <a:solidFill>
                  <a:srgbClr val="000000"/>
                </a:solidFill>
                <a:latin typeface="Source Sans Pro"/>
                <a:ea typeface="DejaVu Sans"/>
              </a:rPr>
              <a:t>Lenka Drábková</a:t>
            </a:r>
            <a:endParaRPr lang="cs-CZ" sz="1600" b="0" strike="noStrike" spc="-1" dirty="0">
              <a:latin typeface="Arial"/>
            </a:endParaRPr>
          </a:p>
        </p:txBody>
      </p:sp>
      <p:sp>
        <p:nvSpPr>
          <p:cNvPr id="155" name="Line 3"/>
          <p:cNvSpPr/>
          <p:nvPr/>
        </p:nvSpPr>
        <p:spPr>
          <a:xfrm>
            <a:off x="3528000" y="4284000"/>
            <a:ext cx="792000" cy="0"/>
          </a:xfrm>
          <a:prstGeom prst="line">
            <a:avLst/>
          </a:prstGeom>
          <a:ln w="57240">
            <a:solidFill>
              <a:srgbClr val="EA75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1846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studijních programů z pohledu studentů v roce 2024</a:t>
            </a:r>
            <a:endParaRPr lang="cs-CZ" sz="1300" spc="-1" dirty="0">
              <a:latin typeface="Source Sans Pro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9308880" cy="147732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 lvl="0"/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3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Část 5.) </a:t>
            </a:r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Čas věnovaný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studiu </a:t>
            </a:r>
          </a:p>
          <a:p>
            <a:pPr lvl="0"/>
            <a:r>
              <a:rPr lang="cs-CZ" sz="2400" b="1" spc="-1" dirty="0" smtClean="0">
                <a:latin typeface="Source Sans Pro"/>
                <a:ea typeface="DejaVu Sans"/>
              </a:rPr>
              <a:t>(reverzní škála hodnocení)</a:t>
            </a:r>
            <a:endParaRPr lang="cs-CZ" sz="2400" b="1" spc="-1" dirty="0">
              <a:latin typeface="Source Sans Pro"/>
              <a:ea typeface="DejaVu Sans"/>
            </a:endParaRPr>
          </a:p>
          <a:p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endParaRPr lang="cs-CZ" sz="3600" b="1" spc="-1" dirty="0">
              <a:solidFill>
                <a:srgbClr val="EA7500"/>
              </a:solidFill>
              <a:latin typeface="Source Sans Pro"/>
              <a:ea typeface="DejaVu Sans"/>
            </a:endParaRP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4512453"/>
              </p:ext>
            </p:extLst>
          </p:nvPr>
        </p:nvGraphicFramePr>
        <p:xfrm>
          <a:off x="566640" y="1611996"/>
          <a:ext cx="9155333" cy="3577223"/>
        </p:xfrm>
        <a:graphic>
          <a:graphicData uri="http://schemas.openxmlformats.org/drawingml/2006/table">
            <a:tbl>
              <a:tblPr firstRow="1" firstCol="1">
                <a:tableStyleId>{93296810-A885-4BE3-A3E7-6D5BEEA58F35}</a:tableStyleId>
              </a:tblPr>
              <a:tblGrid>
                <a:gridCol w="4393980">
                  <a:extLst>
                    <a:ext uri="{9D8B030D-6E8A-4147-A177-3AD203B41FA5}">
                      <a16:colId xmlns:a16="http://schemas.microsoft.com/office/drawing/2014/main" val="300970208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2073204431"/>
                    </a:ext>
                  </a:extLst>
                </a:gridCol>
                <a:gridCol w="716280">
                  <a:extLst>
                    <a:ext uri="{9D8B030D-6E8A-4147-A177-3AD203B41FA5}">
                      <a16:colId xmlns:a16="http://schemas.microsoft.com/office/drawing/2014/main" val="411914566"/>
                    </a:ext>
                  </a:extLst>
                </a:gridCol>
                <a:gridCol w="617220">
                  <a:extLst>
                    <a:ext uri="{9D8B030D-6E8A-4147-A177-3AD203B41FA5}">
                      <a16:colId xmlns:a16="http://schemas.microsoft.com/office/drawing/2014/main" val="3032113172"/>
                    </a:ext>
                  </a:extLst>
                </a:gridCol>
                <a:gridCol w="824117">
                  <a:extLst>
                    <a:ext uri="{9D8B030D-6E8A-4147-A177-3AD203B41FA5}">
                      <a16:colId xmlns:a16="http://schemas.microsoft.com/office/drawing/2014/main" val="986148250"/>
                    </a:ext>
                  </a:extLst>
                </a:gridCol>
                <a:gridCol w="652012">
                  <a:extLst>
                    <a:ext uri="{9D8B030D-6E8A-4147-A177-3AD203B41FA5}">
                      <a16:colId xmlns:a16="http://schemas.microsoft.com/office/drawing/2014/main" val="1228517029"/>
                    </a:ext>
                  </a:extLst>
                </a:gridCol>
                <a:gridCol w="652012">
                  <a:extLst>
                    <a:ext uri="{9D8B030D-6E8A-4147-A177-3AD203B41FA5}">
                      <a16:colId xmlns:a16="http://schemas.microsoft.com/office/drawing/2014/main" val="3625237024"/>
                    </a:ext>
                  </a:extLst>
                </a:gridCol>
                <a:gridCol w="652012">
                  <a:extLst>
                    <a:ext uri="{9D8B030D-6E8A-4147-A177-3AD203B41FA5}">
                      <a16:colId xmlns:a16="http://schemas.microsoft.com/office/drawing/2014/main" val="316231954"/>
                    </a:ext>
                  </a:extLst>
                </a:gridCol>
              </a:tblGrid>
              <a:tr h="867206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Čas věnovaný studiu</a:t>
                      </a:r>
                      <a:endParaRPr lang="cs-CZ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FAI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 smtClean="0">
                          <a:effectLst/>
                        </a:rPr>
                        <a:t>FaME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FHS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FLKŘ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FMK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FT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UTB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27607007"/>
                  </a:ext>
                </a:extLst>
              </a:tr>
              <a:tr h="903339">
                <a:tc>
                  <a:txBody>
                    <a:bodyPr/>
                    <a:lstStyle/>
                    <a:p>
                      <a:pPr algn="l" fontAlgn="t"/>
                      <a:r>
                        <a:rPr lang="cs-CZ" sz="1800" u="none" strike="noStrike" dirty="0">
                          <a:effectLst/>
                        </a:rPr>
                        <a:t>Množství hodin pro výuku a další organizované aktivity je příliš vysoké.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2,8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3,1</a:t>
                      </a:r>
                    </a:p>
                  </a:txBody>
                  <a:tcPr marL="7620" marR="7620" marT="762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3,1</a:t>
                      </a:r>
                    </a:p>
                  </a:txBody>
                  <a:tcPr marL="7620" marR="7620" marT="762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2,9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2,7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3,3</a:t>
                      </a:r>
                    </a:p>
                  </a:txBody>
                  <a:tcPr marL="7620" marR="7620" marT="762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3,0</a:t>
                      </a:r>
                    </a:p>
                  </a:txBody>
                  <a:tcPr marL="7620" marR="7620" marT="762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362223"/>
                  </a:ext>
                </a:extLst>
              </a:tr>
              <a:tr h="903339">
                <a:tc>
                  <a:txBody>
                    <a:bodyPr/>
                    <a:lstStyle/>
                    <a:p>
                      <a:pPr algn="l" fontAlgn="t"/>
                      <a:r>
                        <a:rPr lang="cs-CZ" sz="1800" u="none" strike="noStrike">
                          <a:effectLst/>
                        </a:rPr>
                        <a:t>Objem požadovaného učiva ke čtení je příliš vysoký.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3,0</a:t>
                      </a:r>
                    </a:p>
                  </a:txBody>
                  <a:tcPr marL="7620" marR="7620" marT="762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3,4</a:t>
                      </a:r>
                    </a:p>
                  </a:txBody>
                  <a:tcPr marL="7620" marR="7620" marT="762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3,4</a:t>
                      </a:r>
                    </a:p>
                  </a:txBody>
                  <a:tcPr marL="7620" marR="7620" marT="762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3,1</a:t>
                      </a:r>
                    </a:p>
                  </a:txBody>
                  <a:tcPr marL="7620" marR="7620" marT="762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2,4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3,0</a:t>
                      </a:r>
                    </a:p>
                  </a:txBody>
                  <a:tcPr marL="7620" marR="7620" marT="762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3,1</a:t>
                      </a:r>
                    </a:p>
                  </a:txBody>
                  <a:tcPr marL="7620" marR="7620" marT="762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8708010"/>
                  </a:ext>
                </a:extLst>
              </a:tr>
              <a:tr h="903339">
                <a:tc>
                  <a:txBody>
                    <a:bodyPr/>
                    <a:lstStyle/>
                    <a:p>
                      <a:pPr algn="l" fontAlgn="t"/>
                      <a:r>
                        <a:rPr lang="cs-CZ" sz="1800" u="none" strike="noStrike" dirty="0">
                          <a:effectLst/>
                        </a:rPr>
                        <a:t>Množství psaných úkolů je příliš vysoké.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2,9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3,2</a:t>
                      </a:r>
                    </a:p>
                  </a:txBody>
                  <a:tcPr marL="7620" marR="7620" marT="762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3,2</a:t>
                      </a:r>
                    </a:p>
                  </a:txBody>
                  <a:tcPr marL="7620" marR="7620" marT="762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3,3</a:t>
                      </a:r>
                    </a:p>
                  </a:txBody>
                  <a:tcPr marL="7620" marR="7620" marT="762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2,6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2,8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3,0</a:t>
                      </a:r>
                    </a:p>
                  </a:txBody>
                  <a:tcPr marL="7620" marR="7620" marT="762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18360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410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studijních programů z pohledu studentů v roce 2024</a:t>
            </a:r>
            <a:endParaRPr lang="cs-CZ" sz="1300" spc="-1" dirty="0">
              <a:latin typeface="Source Sans Pro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9308880" cy="110799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 lvl="0"/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3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Část 6.) </a:t>
            </a:r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Relevance pro trh práce  </a:t>
            </a:r>
          </a:p>
          <a:p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endParaRPr lang="cs-CZ" sz="3600" b="1" spc="-1" dirty="0">
              <a:solidFill>
                <a:srgbClr val="EA7500"/>
              </a:solidFill>
              <a:latin typeface="Source Sans Pro"/>
              <a:ea typeface="DejaVu Sans"/>
            </a:endParaRP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7304931"/>
              </p:ext>
            </p:extLst>
          </p:nvPr>
        </p:nvGraphicFramePr>
        <p:xfrm>
          <a:off x="566640" y="1611996"/>
          <a:ext cx="9070920" cy="3676284"/>
        </p:xfrm>
        <a:graphic>
          <a:graphicData uri="http://schemas.openxmlformats.org/drawingml/2006/table">
            <a:tbl>
              <a:tblPr firstRow="1" firstCol="1">
                <a:tableStyleId>{93296810-A885-4BE3-A3E7-6D5BEEA58F35}</a:tableStyleId>
              </a:tblPr>
              <a:tblGrid>
                <a:gridCol w="3736740">
                  <a:extLst>
                    <a:ext uri="{9D8B030D-6E8A-4147-A177-3AD203B41FA5}">
                      <a16:colId xmlns:a16="http://schemas.microsoft.com/office/drawing/2014/main" val="3472251462"/>
                    </a:ext>
                  </a:extLst>
                </a:gridCol>
                <a:gridCol w="761728">
                  <a:extLst>
                    <a:ext uri="{9D8B030D-6E8A-4147-A177-3AD203B41FA5}">
                      <a16:colId xmlns:a16="http://schemas.microsoft.com/office/drawing/2014/main" val="3196662013"/>
                    </a:ext>
                  </a:extLst>
                </a:gridCol>
                <a:gridCol w="761728">
                  <a:extLst>
                    <a:ext uri="{9D8B030D-6E8A-4147-A177-3AD203B41FA5}">
                      <a16:colId xmlns:a16="http://schemas.microsoft.com/office/drawing/2014/main" val="2489460027"/>
                    </a:ext>
                  </a:extLst>
                </a:gridCol>
                <a:gridCol w="761728">
                  <a:extLst>
                    <a:ext uri="{9D8B030D-6E8A-4147-A177-3AD203B41FA5}">
                      <a16:colId xmlns:a16="http://schemas.microsoft.com/office/drawing/2014/main" val="3396132111"/>
                    </a:ext>
                  </a:extLst>
                </a:gridCol>
                <a:gridCol w="762770">
                  <a:extLst>
                    <a:ext uri="{9D8B030D-6E8A-4147-A177-3AD203B41FA5}">
                      <a16:colId xmlns:a16="http://schemas.microsoft.com/office/drawing/2014/main" val="3789487740"/>
                    </a:ext>
                  </a:extLst>
                </a:gridCol>
                <a:gridCol w="761728">
                  <a:extLst>
                    <a:ext uri="{9D8B030D-6E8A-4147-A177-3AD203B41FA5}">
                      <a16:colId xmlns:a16="http://schemas.microsoft.com/office/drawing/2014/main" val="874396844"/>
                    </a:ext>
                  </a:extLst>
                </a:gridCol>
                <a:gridCol w="761728">
                  <a:extLst>
                    <a:ext uri="{9D8B030D-6E8A-4147-A177-3AD203B41FA5}">
                      <a16:colId xmlns:a16="http://schemas.microsoft.com/office/drawing/2014/main" val="1365346208"/>
                    </a:ext>
                  </a:extLst>
                </a:gridCol>
                <a:gridCol w="762770">
                  <a:extLst>
                    <a:ext uri="{9D8B030D-6E8A-4147-A177-3AD203B41FA5}">
                      <a16:colId xmlns:a16="http://schemas.microsoft.com/office/drawing/2014/main" val="4264754293"/>
                    </a:ext>
                  </a:extLst>
                </a:gridCol>
              </a:tblGrid>
              <a:tr h="803653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effectLst/>
                        </a:rPr>
                        <a:t>Relevance pro trh práce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FAI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 smtClean="0">
                          <a:effectLst/>
                        </a:rPr>
                        <a:t>FaME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FHS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FLKŘ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FMK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FT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UTB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349682536"/>
                  </a:ext>
                </a:extLst>
              </a:tr>
              <a:tr h="579656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effectLst/>
                        </a:rPr>
                        <a:t>Umožňuje uplatnění na trhu práce.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3,6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3,7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3,9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3,5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3,6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3,7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3,7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001269"/>
                  </a:ext>
                </a:extLst>
              </a:tr>
              <a:tr h="579656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effectLst/>
                        </a:rPr>
                        <a:t>Dává dobré kariérní příležitosti.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3,5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3,5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3,5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800">
                          <a:effectLst/>
                        </a:rPr>
                        <a:t>3,4</a:t>
                      </a:r>
                      <a:endParaRPr lang="cs-CZ" sz="32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3,7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3,6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3,5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662572"/>
                  </a:ext>
                </a:extLst>
              </a:tr>
              <a:tr h="1133663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kern="1200">
                          <a:effectLst/>
                        </a:rPr>
                        <a:t>Rozvíjí znalosti a dovednosti, které jsou užitečné v pracovním životě.</a:t>
                      </a:r>
                      <a:endParaRPr lang="cs-CZ" sz="32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800">
                          <a:effectLst/>
                        </a:rPr>
                        <a:t>3,4</a:t>
                      </a:r>
                      <a:endParaRPr lang="cs-CZ" sz="32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3,3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3,7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3,4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3,6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3,6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3,5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6001344"/>
                  </a:ext>
                </a:extLst>
              </a:tr>
              <a:tr h="579656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kern="1200">
                          <a:effectLst/>
                        </a:rPr>
                        <a:t>Umožňuje dostatečnou praxi.</a:t>
                      </a:r>
                      <a:endParaRPr lang="cs-CZ" sz="32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2,7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3,0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800">
                          <a:effectLst/>
                        </a:rPr>
                        <a:t>3,4</a:t>
                      </a:r>
                      <a:endParaRPr lang="cs-CZ" sz="32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2,7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800">
                          <a:effectLst/>
                        </a:rPr>
                        <a:t>3,4</a:t>
                      </a:r>
                      <a:endParaRPr lang="cs-CZ" sz="32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3,1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3,0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0469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7643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1846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studijních programů z pohledu studentů v roce 2024</a:t>
            </a:r>
            <a:endParaRPr lang="cs-CZ" sz="1300" spc="-1" dirty="0">
              <a:latin typeface="Source Sans Pro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9308880" cy="110799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 lvl="0"/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3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Část 7</a:t>
            </a:r>
            <a:r>
              <a:rPr lang="cs-CZ" sz="3600" b="1" spc="-1" dirty="0">
                <a:solidFill>
                  <a:srgbClr val="EA7500"/>
                </a:solidFill>
                <a:latin typeface="Source Sans Pro"/>
              </a:rPr>
              <a:t>.) Mobilitní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</a:rPr>
              <a:t>příležitosti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endParaRPr lang="cs-CZ" sz="3600" b="1" spc="-1" dirty="0">
              <a:solidFill>
                <a:srgbClr val="EA7500"/>
              </a:solidFill>
              <a:latin typeface="Source Sans Pro"/>
              <a:ea typeface="DejaVu Sans"/>
            </a:endParaRPr>
          </a:p>
          <a:p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endParaRPr lang="cs-CZ" sz="3600" b="1" spc="-1" dirty="0">
              <a:solidFill>
                <a:srgbClr val="EA7500"/>
              </a:solidFill>
              <a:latin typeface="Source Sans Pro"/>
              <a:ea typeface="DejaVu Sans"/>
            </a:endParaRP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3696193"/>
              </p:ext>
            </p:extLst>
          </p:nvPr>
        </p:nvGraphicFramePr>
        <p:xfrm>
          <a:off x="566640" y="1611996"/>
          <a:ext cx="9070920" cy="2251880"/>
        </p:xfrm>
        <a:graphic>
          <a:graphicData uri="http://schemas.openxmlformats.org/drawingml/2006/table">
            <a:tbl>
              <a:tblPr firstRow="1" firstCol="1">
                <a:tableStyleId>{93296810-A885-4BE3-A3E7-6D5BEEA58F35}</a:tableStyleId>
              </a:tblPr>
              <a:tblGrid>
                <a:gridCol w="3736740">
                  <a:extLst>
                    <a:ext uri="{9D8B030D-6E8A-4147-A177-3AD203B41FA5}">
                      <a16:colId xmlns:a16="http://schemas.microsoft.com/office/drawing/2014/main" val="3472251462"/>
                    </a:ext>
                  </a:extLst>
                </a:gridCol>
                <a:gridCol w="761728">
                  <a:extLst>
                    <a:ext uri="{9D8B030D-6E8A-4147-A177-3AD203B41FA5}">
                      <a16:colId xmlns:a16="http://schemas.microsoft.com/office/drawing/2014/main" val="3196662013"/>
                    </a:ext>
                  </a:extLst>
                </a:gridCol>
                <a:gridCol w="761728">
                  <a:extLst>
                    <a:ext uri="{9D8B030D-6E8A-4147-A177-3AD203B41FA5}">
                      <a16:colId xmlns:a16="http://schemas.microsoft.com/office/drawing/2014/main" val="2489460027"/>
                    </a:ext>
                  </a:extLst>
                </a:gridCol>
                <a:gridCol w="761728">
                  <a:extLst>
                    <a:ext uri="{9D8B030D-6E8A-4147-A177-3AD203B41FA5}">
                      <a16:colId xmlns:a16="http://schemas.microsoft.com/office/drawing/2014/main" val="3396132111"/>
                    </a:ext>
                  </a:extLst>
                </a:gridCol>
                <a:gridCol w="762770">
                  <a:extLst>
                    <a:ext uri="{9D8B030D-6E8A-4147-A177-3AD203B41FA5}">
                      <a16:colId xmlns:a16="http://schemas.microsoft.com/office/drawing/2014/main" val="3789487740"/>
                    </a:ext>
                  </a:extLst>
                </a:gridCol>
                <a:gridCol w="761728">
                  <a:extLst>
                    <a:ext uri="{9D8B030D-6E8A-4147-A177-3AD203B41FA5}">
                      <a16:colId xmlns:a16="http://schemas.microsoft.com/office/drawing/2014/main" val="874396844"/>
                    </a:ext>
                  </a:extLst>
                </a:gridCol>
                <a:gridCol w="761728">
                  <a:extLst>
                    <a:ext uri="{9D8B030D-6E8A-4147-A177-3AD203B41FA5}">
                      <a16:colId xmlns:a16="http://schemas.microsoft.com/office/drawing/2014/main" val="1365346208"/>
                    </a:ext>
                  </a:extLst>
                </a:gridCol>
                <a:gridCol w="762770">
                  <a:extLst>
                    <a:ext uri="{9D8B030D-6E8A-4147-A177-3AD203B41FA5}">
                      <a16:colId xmlns:a16="http://schemas.microsoft.com/office/drawing/2014/main" val="4264754293"/>
                    </a:ext>
                  </a:extLst>
                </a:gridCol>
              </a:tblGrid>
              <a:tr h="803653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kern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Mobilitní</a:t>
                      </a:r>
                      <a:r>
                        <a:rPr lang="cs-CZ" sz="1800" kern="12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800" kern="1200" baseline="0" dirty="0" err="1" smtClean="0">
                          <a:effectLst/>
                          <a:latin typeface="+mn-lt"/>
                          <a:ea typeface="+mn-ea"/>
                          <a:cs typeface="+mn-cs"/>
                        </a:rPr>
                        <a:t>přiležitosti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FAI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 smtClean="0">
                          <a:effectLst/>
                        </a:rPr>
                        <a:t>FaME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FHS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FLKŘ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FMK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FT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UTB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349682536"/>
                  </a:ext>
                </a:extLst>
              </a:tr>
              <a:tr h="868571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Dobře informuje o možnostech mezinárodní mobility.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3,0</a:t>
                      </a:r>
                    </a:p>
                  </a:txBody>
                  <a:tcPr marL="7620" marR="7620" marT="762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3,2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3,1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2,9</a:t>
                      </a:r>
                    </a:p>
                  </a:txBody>
                  <a:tcPr marL="7620" marR="7620" marT="762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3,3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3,2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3,1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001269"/>
                  </a:ext>
                </a:extLst>
              </a:tr>
              <a:tr h="579656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Má dobrou nabídku mezinárodních mobilit.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3,1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3,2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3,2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2,8</a:t>
                      </a:r>
                    </a:p>
                  </a:txBody>
                  <a:tcPr marL="7620" marR="7620" marT="762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3,1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3,2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3,1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6625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6815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studijních programů z pohledu studentů v roce 2024</a:t>
            </a:r>
            <a:endParaRPr lang="cs-CZ" sz="1300" spc="-1" dirty="0">
              <a:latin typeface="Source Sans Pro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9308880" cy="110799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 lvl="0"/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3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Část 8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</a:rPr>
              <a:t>.) </a:t>
            </a:r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Hodnocení studijních výsledků </a:t>
            </a:r>
          </a:p>
          <a:p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endParaRPr lang="cs-CZ" sz="3600" b="1" spc="-1" dirty="0">
              <a:solidFill>
                <a:srgbClr val="EA7500"/>
              </a:solidFill>
              <a:latin typeface="Source Sans Pro"/>
              <a:ea typeface="DejaVu Sans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8115304"/>
              </p:ext>
            </p:extLst>
          </p:nvPr>
        </p:nvGraphicFramePr>
        <p:xfrm>
          <a:off x="566640" y="1611996"/>
          <a:ext cx="9156477" cy="3577224"/>
        </p:xfrm>
        <a:graphic>
          <a:graphicData uri="http://schemas.openxmlformats.org/drawingml/2006/table">
            <a:tbl>
              <a:tblPr firstRow="1" firstCol="1">
                <a:tableStyleId>{93296810-A885-4BE3-A3E7-6D5BEEA58F35}</a:tableStyleId>
              </a:tblPr>
              <a:tblGrid>
                <a:gridCol w="4057199">
                  <a:extLst>
                    <a:ext uri="{9D8B030D-6E8A-4147-A177-3AD203B41FA5}">
                      <a16:colId xmlns:a16="http://schemas.microsoft.com/office/drawing/2014/main" val="2986307120"/>
                    </a:ext>
                  </a:extLst>
                </a:gridCol>
                <a:gridCol w="727570">
                  <a:extLst>
                    <a:ext uri="{9D8B030D-6E8A-4147-A177-3AD203B41FA5}">
                      <a16:colId xmlns:a16="http://schemas.microsoft.com/office/drawing/2014/main" val="1389927922"/>
                    </a:ext>
                  </a:extLst>
                </a:gridCol>
                <a:gridCol w="728618">
                  <a:extLst>
                    <a:ext uri="{9D8B030D-6E8A-4147-A177-3AD203B41FA5}">
                      <a16:colId xmlns:a16="http://schemas.microsoft.com/office/drawing/2014/main" val="116005323"/>
                    </a:ext>
                  </a:extLst>
                </a:gridCol>
                <a:gridCol w="728618">
                  <a:extLst>
                    <a:ext uri="{9D8B030D-6E8A-4147-A177-3AD203B41FA5}">
                      <a16:colId xmlns:a16="http://schemas.microsoft.com/office/drawing/2014/main" val="1297452391"/>
                    </a:ext>
                  </a:extLst>
                </a:gridCol>
                <a:gridCol w="728618">
                  <a:extLst>
                    <a:ext uri="{9D8B030D-6E8A-4147-A177-3AD203B41FA5}">
                      <a16:colId xmlns:a16="http://schemas.microsoft.com/office/drawing/2014/main" val="4025283270"/>
                    </a:ext>
                  </a:extLst>
                </a:gridCol>
                <a:gridCol w="728618">
                  <a:extLst>
                    <a:ext uri="{9D8B030D-6E8A-4147-A177-3AD203B41FA5}">
                      <a16:colId xmlns:a16="http://schemas.microsoft.com/office/drawing/2014/main" val="803197926"/>
                    </a:ext>
                  </a:extLst>
                </a:gridCol>
                <a:gridCol w="728618">
                  <a:extLst>
                    <a:ext uri="{9D8B030D-6E8A-4147-A177-3AD203B41FA5}">
                      <a16:colId xmlns:a16="http://schemas.microsoft.com/office/drawing/2014/main" val="973816628"/>
                    </a:ext>
                  </a:extLst>
                </a:gridCol>
                <a:gridCol w="728618">
                  <a:extLst>
                    <a:ext uri="{9D8B030D-6E8A-4147-A177-3AD203B41FA5}">
                      <a16:colId xmlns:a16="http://schemas.microsoft.com/office/drawing/2014/main" val="981708791"/>
                    </a:ext>
                  </a:extLst>
                </a:gridCol>
              </a:tblGrid>
              <a:tr h="1419432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effectLst/>
                        </a:rPr>
                        <a:t>Hodnocení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FAI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 smtClean="0">
                          <a:effectLst/>
                        </a:rPr>
                        <a:t>FaME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FHS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FLKŘ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FMK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FT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UTB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890983639"/>
                  </a:ext>
                </a:extLst>
              </a:tr>
              <a:tr h="1078896">
                <a:tc>
                  <a:txBody>
                    <a:bodyPr/>
                    <a:lstStyle/>
                    <a:p>
                      <a:pPr algn="l" fontAlgn="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kern="1200">
                          <a:effectLst/>
                        </a:rPr>
                        <a:t>Vychází z obsahu vašeho vzdělávání.</a:t>
                      </a:r>
                      <a:endParaRPr lang="cs-CZ" sz="32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3,3</a:t>
                      </a:r>
                      <a:endParaRPr lang="cs-CZ" sz="32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3,4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3,7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3,4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3,7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3,7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3,5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2582712"/>
                  </a:ext>
                </a:extLst>
              </a:tr>
              <a:tr h="1078896">
                <a:tc>
                  <a:txBody>
                    <a:bodyPr/>
                    <a:lstStyle/>
                    <a:p>
                      <a:pPr algn="l" fontAlgn="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kern="1200">
                          <a:effectLst/>
                        </a:rPr>
                        <a:t>Klade nároky na porozumění a vysvětlení látky.</a:t>
                      </a:r>
                      <a:endParaRPr lang="cs-CZ" sz="32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3,5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3,6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3,7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3,5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3,6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3,9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3,6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8178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3148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studijních programů z pohledu studentů v roce 2024</a:t>
            </a:r>
            <a:endParaRPr lang="cs-CZ" sz="1300" spc="-1" dirty="0">
              <a:latin typeface="Source Sans Pro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9308880" cy="110799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 lvl="0"/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3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Část 9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</a:rPr>
              <a:t>.) Výsledky učení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endParaRPr lang="cs-CZ" sz="3600" b="1" spc="-1" dirty="0">
              <a:solidFill>
                <a:srgbClr val="EA7500"/>
              </a:solidFill>
              <a:latin typeface="Source Sans Pro"/>
              <a:ea typeface="DejaVu Sans"/>
            </a:endParaRPr>
          </a:p>
          <a:p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endParaRPr lang="cs-CZ" sz="3600" b="1" spc="-1" dirty="0">
              <a:solidFill>
                <a:srgbClr val="EA7500"/>
              </a:solidFill>
              <a:latin typeface="Source Sans Pro"/>
              <a:ea typeface="DejaVu Sans"/>
            </a:endParaRP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4081594"/>
              </p:ext>
            </p:extLst>
          </p:nvPr>
        </p:nvGraphicFramePr>
        <p:xfrm>
          <a:off x="566640" y="1211538"/>
          <a:ext cx="9148861" cy="4369779"/>
        </p:xfrm>
        <a:graphic>
          <a:graphicData uri="http://schemas.openxmlformats.org/drawingml/2006/table">
            <a:tbl>
              <a:tblPr firstRow="1" firstCol="1">
                <a:tableStyleId>{93296810-A885-4BE3-A3E7-6D5BEEA58F35}</a:tableStyleId>
              </a:tblPr>
              <a:tblGrid>
                <a:gridCol w="4000678">
                  <a:extLst>
                    <a:ext uri="{9D8B030D-6E8A-4147-A177-3AD203B41FA5}">
                      <a16:colId xmlns:a16="http://schemas.microsoft.com/office/drawing/2014/main" val="1225786654"/>
                    </a:ext>
                  </a:extLst>
                </a:gridCol>
                <a:gridCol w="734565">
                  <a:extLst>
                    <a:ext uri="{9D8B030D-6E8A-4147-A177-3AD203B41FA5}">
                      <a16:colId xmlns:a16="http://schemas.microsoft.com/office/drawing/2014/main" val="1106528396"/>
                    </a:ext>
                  </a:extLst>
                </a:gridCol>
                <a:gridCol w="735603">
                  <a:extLst>
                    <a:ext uri="{9D8B030D-6E8A-4147-A177-3AD203B41FA5}">
                      <a16:colId xmlns:a16="http://schemas.microsoft.com/office/drawing/2014/main" val="1528905895"/>
                    </a:ext>
                  </a:extLst>
                </a:gridCol>
                <a:gridCol w="735603">
                  <a:extLst>
                    <a:ext uri="{9D8B030D-6E8A-4147-A177-3AD203B41FA5}">
                      <a16:colId xmlns:a16="http://schemas.microsoft.com/office/drawing/2014/main" val="4229363752"/>
                    </a:ext>
                  </a:extLst>
                </a:gridCol>
                <a:gridCol w="735603">
                  <a:extLst>
                    <a:ext uri="{9D8B030D-6E8A-4147-A177-3AD203B41FA5}">
                      <a16:colId xmlns:a16="http://schemas.microsoft.com/office/drawing/2014/main" val="3035400764"/>
                    </a:ext>
                  </a:extLst>
                </a:gridCol>
                <a:gridCol w="735603">
                  <a:extLst>
                    <a:ext uri="{9D8B030D-6E8A-4147-A177-3AD203B41FA5}">
                      <a16:colId xmlns:a16="http://schemas.microsoft.com/office/drawing/2014/main" val="3335280503"/>
                    </a:ext>
                  </a:extLst>
                </a:gridCol>
                <a:gridCol w="735603">
                  <a:extLst>
                    <a:ext uri="{9D8B030D-6E8A-4147-A177-3AD203B41FA5}">
                      <a16:colId xmlns:a16="http://schemas.microsoft.com/office/drawing/2014/main" val="2318092778"/>
                    </a:ext>
                  </a:extLst>
                </a:gridCol>
                <a:gridCol w="735603">
                  <a:extLst>
                    <a:ext uri="{9D8B030D-6E8A-4147-A177-3AD203B41FA5}">
                      <a16:colId xmlns:a16="http://schemas.microsoft.com/office/drawing/2014/main" val="2783349480"/>
                    </a:ext>
                  </a:extLst>
                </a:gridCol>
              </a:tblGrid>
              <a:tr h="385263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 smtClean="0">
                          <a:effectLst/>
                        </a:rPr>
                        <a:t>Výsledky </a:t>
                      </a:r>
                      <a:r>
                        <a:rPr lang="cs-CZ" sz="1600" kern="1200" dirty="0">
                          <a:effectLst/>
                        </a:rPr>
                        <a:t>učení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FAI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 smtClean="0">
                          <a:effectLst/>
                        </a:rPr>
                        <a:t>FaME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FHS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FLKŘ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FMK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FT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UTB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263417427"/>
                  </a:ext>
                </a:extLst>
              </a:tr>
              <a:tr h="317581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 smtClean="0">
                          <a:effectLst/>
                        </a:rPr>
                        <a:t>Teoretické znalosti</a:t>
                      </a:r>
                      <a:r>
                        <a:rPr lang="cs-CZ" sz="1600" kern="1200" dirty="0">
                          <a:effectLst/>
                        </a:rPr>
                        <a:t>.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3,4</a:t>
                      </a:r>
                      <a:endParaRPr lang="cs-CZ" sz="20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3,6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3,8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3,7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3,5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3,8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3,7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901514"/>
                  </a:ext>
                </a:extLst>
              </a:tr>
              <a:tr h="621135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 smtClean="0">
                          <a:effectLst/>
                        </a:rPr>
                        <a:t>Znalost </a:t>
                      </a:r>
                      <a:r>
                        <a:rPr lang="cs-CZ" sz="1600" kern="1200" dirty="0">
                          <a:effectLst/>
                        </a:rPr>
                        <a:t>vědeckých pracovních postupů a výzkumu.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2,9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2,9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3,2</a:t>
                      </a:r>
                      <a:endParaRPr lang="cs-CZ" sz="20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3,0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3,1</a:t>
                      </a:r>
                      <a:endParaRPr lang="cs-CZ" sz="20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3,7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3,1</a:t>
                      </a:r>
                      <a:endParaRPr lang="cs-CZ" sz="20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extLst>
                  <a:ext uri="{0D108BD9-81ED-4DB2-BD59-A6C34878D82A}">
                    <a16:rowId xmlns:a16="http://schemas.microsoft.com/office/drawing/2014/main" val="1145834699"/>
                  </a:ext>
                </a:extLst>
              </a:tr>
              <a:tr h="317581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>
                          <a:effectLst/>
                        </a:rPr>
                        <a:t>Vlastní </a:t>
                      </a:r>
                      <a:r>
                        <a:rPr lang="cs-CZ" sz="1600" kern="1200" dirty="0" smtClean="0">
                          <a:effectLst/>
                        </a:rPr>
                        <a:t>zkušenost </a:t>
                      </a:r>
                      <a:r>
                        <a:rPr lang="cs-CZ" sz="1600" kern="1200" dirty="0">
                          <a:effectLst/>
                        </a:rPr>
                        <a:t>s výzkumem.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2,7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2,5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2,9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2,7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3,4</a:t>
                      </a:r>
                      <a:endParaRPr lang="cs-CZ" sz="20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3,4</a:t>
                      </a:r>
                      <a:endParaRPr lang="cs-CZ" sz="20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2,9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3164331"/>
                  </a:ext>
                </a:extLst>
              </a:tr>
              <a:tr h="317581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 smtClean="0">
                          <a:effectLst/>
                        </a:rPr>
                        <a:t>Dovednosti uplatnitelné </a:t>
                      </a:r>
                      <a:r>
                        <a:rPr lang="cs-CZ" sz="1600" kern="1200" dirty="0">
                          <a:effectLst/>
                        </a:rPr>
                        <a:t>v pracovním životě.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3,0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3,1</a:t>
                      </a:r>
                      <a:endParaRPr lang="cs-CZ" sz="20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3,4</a:t>
                      </a:r>
                      <a:endParaRPr lang="cs-CZ" sz="20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3,0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3,5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3,2</a:t>
                      </a:r>
                      <a:endParaRPr lang="cs-CZ" sz="20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3,2</a:t>
                      </a:r>
                      <a:endParaRPr lang="cs-CZ" sz="20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extLst>
                  <a:ext uri="{0D108BD9-81ED-4DB2-BD59-A6C34878D82A}">
                    <a16:rowId xmlns:a16="http://schemas.microsoft.com/office/drawing/2014/main" val="3620888188"/>
                  </a:ext>
                </a:extLst>
              </a:tr>
              <a:tr h="317581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kern="1200" dirty="0" smtClean="0">
                          <a:effectLst/>
                        </a:rPr>
                        <a:t>Kritick</a:t>
                      </a:r>
                      <a:r>
                        <a:rPr lang="cs-CZ" sz="1600" kern="1200" dirty="0" smtClean="0">
                          <a:effectLst/>
                        </a:rPr>
                        <a:t>é </a:t>
                      </a:r>
                      <a:r>
                        <a:rPr lang="pt-BR" sz="1600" kern="1200" dirty="0" smtClean="0">
                          <a:effectLst/>
                        </a:rPr>
                        <a:t>myšlení </a:t>
                      </a:r>
                      <a:r>
                        <a:rPr lang="pt-BR" sz="1600" kern="1200" dirty="0">
                          <a:effectLst/>
                        </a:rPr>
                        <a:t>a </a:t>
                      </a:r>
                      <a:r>
                        <a:rPr lang="pt-BR" sz="1600" kern="1200" dirty="0" smtClean="0">
                          <a:effectLst/>
                        </a:rPr>
                        <a:t>reflex</a:t>
                      </a:r>
                      <a:r>
                        <a:rPr lang="cs-CZ" sz="1600" kern="1200" dirty="0" smtClean="0">
                          <a:effectLst/>
                        </a:rPr>
                        <a:t>e</a:t>
                      </a:r>
                      <a:r>
                        <a:rPr lang="pt-BR" sz="1600" kern="1200" dirty="0" smtClean="0">
                          <a:effectLst/>
                        </a:rPr>
                        <a:t>.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3,3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3,2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3,5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3,4</a:t>
                      </a:r>
                      <a:endParaRPr lang="cs-CZ" sz="20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3,8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3,5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3,4</a:t>
                      </a:r>
                      <a:endParaRPr lang="cs-CZ" sz="20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extLst>
                  <a:ext uri="{0D108BD9-81ED-4DB2-BD59-A6C34878D82A}">
                    <a16:rowId xmlns:a16="http://schemas.microsoft.com/office/drawing/2014/main" val="418864815"/>
                  </a:ext>
                </a:extLst>
              </a:tr>
              <a:tr h="317581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 smtClean="0">
                          <a:effectLst/>
                        </a:rPr>
                        <a:t>Schopnost </a:t>
                      </a:r>
                      <a:r>
                        <a:rPr lang="cs-CZ" sz="1600" kern="1200" dirty="0">
                          <a:effectLst/>
                        </a:rPr>
                        <a:t>spolupracovat s druhými.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3,6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3,9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4,0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4,0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4,0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4,0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3,9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8354507"/>
                  </a:ext>
                </a:extLst>
              </a:tr>
              <a:tr h="317581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 smtClean="0">
                          <a:effectLst/>
                        </a:rPr>
                        <a:t>Schopnost </a:t>
                      </a:r>
                      <a:r>
                        <a:rPr lang="cs-CZ" sz="1600" kern="1200" dirty="0">
                          <a:effectLst/>
                        </a:rPr>
                        <a:t>samostatné práce.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4,0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4,1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4,2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4,1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4,2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4,1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4,1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7405184"/>
                  </a:ext>
                </a:extLst>
              </a:tr>
              <a:tr h="621135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 smtClean="0">
                          <a:effectLst/>
                        </a:rPr>
                        <a:t>Komunikační dovednosti </a:t>
                      </a:r>
                      <a:r>
                        <a:rPr lang="cs-CZ" sz="1600" kern="1200" dirty="0">
                          <a:effectLst/>
                        </a:rPr>
                        <a:t>(zejména </a:t>
                      </a:r>
                      <a:r>
                        <a:rPr lang="cs-CZ" sz="1600" kern="1200" dirty="0" smtClean="0">
                          <a:effectLst/>
                        </a:rPr>
                        <a:t>schopnost </a:t>
                      </a:r>
                      <a:r>
                        <a:rPr lang="cs-CZ" sz="1600" kern="1200" dirty="0">
                          <a:effectLst/>
                        </a:rPr>
                        <a:t>prezentovat své myšlenky).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3,3</a:t>
                      </a:r>
                      <a:endParaRPr lang="cs-CZ" sz="20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3,7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3,8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3,6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4,0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3,7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3,7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8094487"/>
                  </a:ext>
                </a:extLst>
              </a:tr>
              <a:tr h="317581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 smtClean="0">
                          <a:effectLst/>
                        </a:rPr>
                        <a:t>Psaná komunikace.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3,5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3,7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3,8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3,8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3,7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3,8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3,7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583337"/>
                  </a:ext>
                </a:extLst>
              </a:tr>
              <a:tr h="317581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 smtClean="0">
                          <a:effectLst/>
                        </a:rPr>
                        <a:t>Schopnost </a:t>
                      </a:r>
                      <a:r>
                        <a:rPr lang="cs-CZ" sz="1600" kern="1200" dirty="0">
                          <a:effectLst/>
                        </a:rPr>
                        <a:t>inovativně přemýšlet.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3,4</a:t>
                      </a:r>
                      <a:endParaRPr lang="cs-CZ" sz="20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3,2</a:t>
                      </a:r>
                      <a:endParaRPr lang="cs-CZ" sz="20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3,4</a:t>
                      </a:r>
                      <a:endParaRPr lang="cs-CZ" sz="20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3,4</a:t>
                      </a:r>
                      <a:endParaRPr lang="cs-CZ" sz="20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3,7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3,5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3,4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extLst>
                  <a:ext uri="{0D108BD9-81ED-4DB2-BD59-A6C34878D82A}">
                    <a16:rowId xmlns:a16="http://schemas.microsoft.com/office/drawing/2014/main" val="3530806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384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studijních programů z pohledu studentů v roce 2024</a:t>
            </a:r>
            <a:endParaRPr lang="cs-CZ" sz="1300" spc="-1" dirty="0">
              <a:latin typeface="Source Sans Pro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9308880" cy="221599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 lvl="0"/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3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Část 10</a:t>
            </a:r>
            <a:r>
              <a:rPr lang="cs-CZ" sz="3600" b="1" spc="-1" dirty="0">
                <a:solidFill>
                  <a:srgbClr val="EA7500"/>
                </a:solidFill>
                <a:latin typeface="Source Sans Pro"/>
              </a:rPr>
              <a:t>.) Očekávání, spokojenost, motivace</a:t>
            </a:r>
          </a:p>
          <a:p>
            <a:pPr lvl="0"/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endParaRPr lang="cs-CZ" sz="3600" b="1" spc="-1" dirty="0">
              <a:solidFill>
                <a:srgbClr val="EA7500"/>
              </a:solidFill>
              <a:latin typeface="Source Sans Pro"/>
              <a:ea typeface="DejaVu Sans"/>
            </a:endParaRPr>
          </a:p>
          <a:p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endParaRPr lang="cs-CZ" sz="3600" b="1" spc="-1" dirty="0">
              <a:solidFill>
                <a:srgbClr val="EA7500"/>
              </a:solidFill>
              <a:latin typeface="Source Sans Pro"/>
              <a:ea typeface="DejaVu Sans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3885608"/>
              </p:ext>
            </p:extLst>
          </p:nvPr>
        </p:nvGraphicFramePr>
        <p:xfrm>
          <a:off x="566640" y="1611995"/>
          <a:ext cx="9164099" cy="3556192"/>
        </p:xfrm>
        <a:graphic>
          <a:graphicData uri="http://schemas.openxmlformats.org/drawingml/2006/table">
            <a:tbl>
              <a:tblPr firstRow="1" firstCol="1">
                <a:tableStyleId>{93296810-A885-4BE3-A3E7-6D5BEEA58F35}</a:tableStyleId>
              </a:tblPr>
              <a:tblGrid>
                <a:gridCol w="4485420">
                  <a:extLst>
                    <a:ext uri="{9D8B030D-6E8A-4147-A177-3AD203B41FA5}">
                      <a16:colId xmlns:a16="http://schemas.microsoft.com/office/drawing/2014/main" val="3293088645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333120997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3601922910"/>
                    </a:ext>
                  </a:extLst>
                </a:gridCol>
                <a:gridCol w="624840">
                  <a:extLst>
                    <a:ext uri="{9D8B030D-6E8A-4147-A177-3AD203B41FA5}">
                      <a16:colId xmlns:a16="http://schemas.microsoft.com/office/drawing/2014/main" val="526888858"/>
                    </a:ext>
                  </a:extLst>
                </a:gridCol>
                <a:gridCol w="748211">
                  <a:extLst>
                    <a:ext uri="{9D8B030D-6E8A-4147-A177-3AD203B41FA5}">
                      <a16:colId xmlns:a16="http://schemas.microsoft.com/office/drawing/2014/main" val="1446070606"/>
                    </a:ext>
                  </a:extLst>
                </a:gridCol>
                <a:gridCol w="639596">
                  <a:extLst>
                    <a:ext uri="{9D8B030D-6E8A-4147-A177-3AD203B41FA5}">
                      <a16:colId xmlns:a16="http://schemas.microsoft.com/office/drawing/2014/main" val="2715889553"/>
                    </a:ext>
                  </a:extLst>
                </a:gridCol>
                <a:gridCol w="639596">
                  <a:extLst>
                    <a:ext uri="{9D8B030D-6E8A-4147-A177-3AD203B41FA5}">
                      <a16:colId xmlns:a16="http://schemas.microsoft.com/office/drawing/2014/main" val="1191824191"/>
                    </a:ext>
                  </a:extLst>
                </a:gridCol>
                <a:gridCol w="639596">
                  <a:extLst>
                    <a:ext uri="{9D8B030D-6E8A-4147-A177-3AD203B41FA5}">
                      <a16:colId xmlns:a16="http://schemas.microsoft.com/office/drawing/2014/main" val="1274162047"/>
                    </a:ext>
                  </a:extLst>
                </a:gridCol>
              </a:tblGrid>
              <a:tr h="586530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>
                          <a:effectLst/>
                        </a:rPr>
                        <a:t>Očekávání, spokojenost a motivace</a:t>
                      </a:r>
                      <a:endParaRPr lang="cs-CZ" sz="28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FAI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 smtClean="0">
                          <a:effectLst/>
                        </a:rPr>
                        <a:t>FaME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FHS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FLKŘ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FMK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FT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UTB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204473625"/>
                  </a:ext>
                </a:extLst>
              </a:tr>
              <a:tr h="552315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>
                          <a:effectLst/>
                        </a:rPr>
                        <a:t>Studuji studijní obor, který byl mou první volbou.</a:t>
                      </a:r>
                      <a:endParaRPr lang="cs-CZ" sz="28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3,8</a:t>
                      </a:r>
                      <a:endParaRPr lang="cs-CZ" sz="28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3,9</a:t>
                      </a:r>
                      <a:endParaRPr lang="cs-CZ" sz="28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3,6</a:t>
                      </a:r>
                      <a:endParaRPr lang="cs-CZ" sz="28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3,6</a:t>
                      </a:r>
                      <a:endParaRPr lang="cs-CZ" sz="28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4,3</a:t>
                      </a:r>
                      <a:endParaRPr lang="cs-CZ" sz="28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3,4</a:t>
                      </a:r>
                      <a:endParaRPr lang="cs-CZ" sz="28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3,7</a:t>
                      </a:r>
                      <a:endParaRPr lang="cs-CZ" sz="28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69823"/>
                  </a:ext>
                </a:extLst>
              </a:tr>
              <a:tr h="784840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>
                          <a:effectLst/>
                        </a:rPr>
                        <a:t>Doposud se </a:t>
                      </a:r>
                      <a:r>
                        <a:rPr lang="cs-CZ" sz="1600" kern="1200" dirty="0" smtClean="0">
                          <a:effectLst/>
                        </a:rPr>
                        <a:t>všechna má </a:t>
                      </a:r>
                      <a:r>
                        <a:rPr lang="cs-CZ" sz="1600" kern="1200" dirty="0">
                          <a:effectLst/>
                        </a:rPr>
                        <a:t>očekávání ohledně studia </a:t>
                      </a:r>
                      <a:r>
                        <a:rPr lang="cs-CZ" sz="1600" kern="1200" dirty="0" smtClean="0">
                          <a:effectLst/>
                        </a:rPr>
                        <a:t>naplnila.</a:t>
                      </a:r>
                      <a:endParaRPr lang="cs-CZ" sz="28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2,9</a:t>
                      </a:r>
                      <a:endParaRPr lang="cs-CZ" sz="28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2,7</a:t>
                      </a:r>
                      <a:endParaRPr lang="cs-CZ" sz="28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3,1</a:t>
                      </a:r>
                      <a:endParaRPr lang="cs-CZ" sz="28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2,9</a:t>
                      </a:r>
                      <a:endParaRPr lang="cs-CZ" sz="28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3,1</a:t>
                      </a:r>
                      <a:endParaRPr lang="cs-CZ" sz="28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3,3</a:t>
                      </a:r>
                      <a:endParaRPr lang="cs-CZ" sz="28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3,0</a:t>
                      </a:r>
                      <a:endParaRPr lang="cs-CZ" sz="28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6038946"/>
                  </a:ext>
                </a:extLst>
              </a:tr>
              <a:tr h="552315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 smtClean="0">
                          <a:effectLst/>
                        </a:rPr>
                        <a:t>Doporučil/a </a:t>
                      </a:r>
                      <a:r>
                        <a:rPr lang="cs-CZ" sz="1600" kern="1200" dirty="0">
                          <a:effectLst/>
                        </a:rPr>
                        <a:t>bych tento studijní program druhým.</a:t>
                      </a:r>
                      <a:endParaRPr lang="cs-CZ" sz="28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3,4</a:t>
                      </a:r>
                      <a:endParaRPr lang="cs-CZ" sz="28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3,2</a:t>
                      </a:r>
                      <a:endParaRPr lang="cs-CZ" sz="28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3,5</a:t>
                      </a:r>
                      <a:endParaRPr lang="cs-CZ" sz="28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3,4</a:t>
                      </a:r>
                      <a:endParaRPr lang="cs-CZ" sz="28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3,7</a:t>
                      </a:r>
                      <a:endParaRPr lang="cs-CZ" sz="28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3,9</a:t>
                      </a:r>
                      <a:endParaRPr lang="cs-CZ" sz="28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3,5</a:t>
                      </a:r>
                      <a:endParaRPr lang="cs-CZ" sz="28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9343547"/>
                  </a:ext>
                </a:extLst>
              </a:tr>
              <a:tr h="1080192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>
                          <a:effectLst/>
                        </a:rPr>
                        <a:t>Když vezmu v úvahu všechny věci, jsem s tímto oborem </a:t>
                      </a:r>
                      <a:r>
                        <a:rPr lang="cs-CZ" sz="1600" kern="1200" dirty="0" smtClean="0">
                          <a:effectLst/>
                        </a:rPr>
                        <a:t>spokojený/á.</a:t>
                      </a:r>
                      <a:endParaRPr lang="cs-CZ" sz="28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3,5</a:t>
                      </a:r>
                      <a:endParaRPr lang="cs-CZ" sz="28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>
                          <a:effectLst/>
                        </a:rPr>
                        <a:t>3,3</a:t>
                      </a:r>
                      <a:endParaRPr lang="cs-CZ" sz="28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3,7</a:t>
                      </a:r>
                      <a:endParaRPr lang="cs-CZ" sz="28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3,5</a:t>
                      </a:r>
                      <a:endParaRPr lang="cs-CZ" sz="28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3,7</a:t>
                      </a:r>
                      <a:endParaRPr lang="cs-CZ" sz="28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3,9</a:t>
                      </a:r>
                      <a:endParaRPr lang="cs-CZ" sz="28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3,6</a:t>
                      </a:r>
                      <a:endParaRPr lang="cs-CZ" sz="28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37783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415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ustomShape 2"/>
          <p:cNvSpPr/>
          <p:nvPr/>
        </p:nvSpPr>
        <p:spPr>
          <a:xfrm>
            <a:off x="566640" y="504000"/>
            <a:ext cx="9070920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4</a:t>
            </a:r>
            <a:r>
              <a:rPr lang="cs-CZ" sz="3600" b="1" strike="noStrike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Vývoj výsledků v čase </a:t>
            </a:r>
            <a:endParaRPr lang="cs-CZ" sz="3600" b="0" strike="noStrike" spc="-1" dirty="0">
              <a:latin typeface="Arial"/>
            </a:endParaRPr>
          </a:p>
        </p:txBody>
      </p:sp>
      <p:sp>
        <p:nvSpPr>
          <p:cNvPr id="6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studijních programů z pohledu studentů v roce 2024</a:t>
            </a:r>
            <a:endParaRPr lang="cs-CZ" sz="1300" spc="-1" dirty="0">
              <a:latin typeface="Source Sans Pro"/>
            </a:endParaRP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4457017"/>
              </p:ext>
            </p:extLst>
          </p:nvPr>
        </p:nvGraphicFramePr>
        <p:xfrm>
          <a:off x="566640" y="1135865"/>
          <a:ext cx="9171720" cy="3711283"/>
        </p:xfrm>
        <a:graphic>
          <a:graphicData uri="http://schemas.openxmlformats.org/drawingml/2006/table">
            <a:tbl>
              <a:tblPr firstRow="1" firstCol="1">
                <a:tableStyleId>{93296810-A885-4BE3-A3E7-6D5BEEA58F35}</a:tableStyleId>
              </a:tblPr>
              <a:tblGrid>
                <a:gridCol w="4889280">
                  <a:extLst>
                    <a:ext uri="{9D8B030D-6E8A-4147-A177-3AD203B41FA5}">
                      <a16:colId xmlns:a16="http://schemas.microsoft.com/office/drawing/2014/main" val="2403290199"/>
                    </a:ext>
                  </a:extLst>
                </a:gridCol>
                <a:gridCol w="1508760">
                  <a:extLst>
                    <a:ext uri="{9D8B030D-6E8A-4147-A177-3AD203B41FA5}">
                      <a16:colId xmlns:a16="http://schemas.microsoft.com/office/drawing/2014/main" val="3504807328"/>
                    </a:ext>
                  </a:extLst>
                </a:gridCol>
                <a:gridCol w="1409700">
                  <a:extLst>
                    <a:ext uri="{9D8B030D-6E8A-4147-A177-3AD203B41FA5}">
                      <a16:colId xmlns:a16="http://schemas.microsoft.com/office/drawing/2014/main" val="1485431309"/>
                    </a:ext>
                  </a:extLst>
                </a:gridCol>
                <a:gridCol w="1363980">
                  <a:extLst>
                    <a:ext uri="{9D8B030D-6E8A-4147-A177-3AD203B41FA5}">
                      <a16:colId xmlns:a16="http://schemas.microsoft.com/office/drawing/2014/main" val="3062291506"/>
                    </a:ext>
                  </a:extLst>
                </a:gridCol>
              </a:tblGrid>
              <a:tr h="538357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Oblasti hodnocení</a:t>
                      </a:r>
                      <a:endParaRPr lang="cs-CZ" sz="20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90" marR="2590" marT="259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2018</a:t>
                      </a:r>
                    </a:p>
                    <a:p>
                      <a:pPr algn="ctr" fontAlgn="ctr"/>
                      <a:r>
                        <a:rPr lang="cs-CZ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(n = 1237)</a:t>
                      </a:r>
                      <a:endParaRPr lang="cs-CZ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2590" marR="2590" marT="25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2021</a:t>
                      </a:r>
                    </a:p>
                    <a:p>
                      <a:pPr algn="ctr" fontAlgn="ctr"/>
                      <a:r>
                        <a:rPr lang="cs-CZ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(n = 750)</a:t>
                      </a:r>
                      <a:endParaRPr lang="cs-CZ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2590" marR="2590" marT="259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2024</a:t>
                      </a:r>
                    </a:p>
                    <a:p>
                      <a:pPr algn="ctr" fontAlgn="ctr"/>
                      <a:r>
                        <a:rPr lang="cs-CZ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(n = 1408)</a:t>
                      </a:r>
                      <a:endParaRPr lang="cs-CZ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2590" marR="2590" marT="2590" marB="0" anchor="ctr"/>
                </a:tc>
                <a:extLst>
                  <a:ext uri="{0D108BD9-81ED-4DB2-BD59-A6C34878D82A}">
                    <a16:rowId xmlns:a16="http://schemas.microsoft.com/office/drawing/2014/main" val="1617272080"/>
                  </a:ext>
                </a:extLst>
              </a:tr>
              <a:tr h="300212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 dirty="0">
                          <a:effectLst/>
                        </a:rPr>
                        <a:t>Vzdělávání a podpora studentů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590" marR="2590" marT="25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3,4</a:t>
                      </a:r>
                    </a:p>
                  </a:txBody>
                  <a:tcPr marL="7620" marR="7620" marT="762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</a:t>
                      </a:r>
                    </a:p>
                  </a:txBody>
                  <a:tcPr marL="7620" marR="7620" marT="762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</a:t>
                      </a:r>
                    </a:p>
                  </a:txBody>
                  <a:tcPr marL="7620" marR="7620" marT="762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825018"/>
                  </a:ext>
                </a:extLst>
              </a:tr>
              <a:tr h="300212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 dirty="0">
                          <a:effectLst/>
                        </a:rPr>
                        <a:t>Studijní prostředí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590" marR="2590" marT="25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</a:t>
                      </a:r>
                    </a:p>
                  </a:txBody>
                  <a:tcPr marL="7620" marR="7620" marT="762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</a:t>
                      </a:r>
                    </a:p>
                  </a:txBody>
                  <a:tcPr marL="7620" marR="7620" marT="762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7620" marR="7620" marT="762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295317"/>
                  </a:ext>
                </a:extLst>
              </a:tr>
              <a:tr h="300212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 dirty="0">
                          <a:effectLst/>
                        </a:rPr>
                        <a:t>Participace studentů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590" marR="2590" marT="25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77203196"/>
                  </a:ext>
                </a:extLst>
              </a:tr>
              <a:tr h="300212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2000" b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Stimulace a soudržnost</a:t>
                      </a:r>
                      <a:endParaRPr lang="cs-CZ" sz="20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90" marR="2590" marT="25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</a:t>
                      </a:r>
                    </a:p>
                  </a:txBody>
                  <a:tcPr marL="7620" marR="7620" marT="762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3,4</a:t>
                      </a:r>
                    </a:p>
                  </a:txBody>
                  <a:tcPr marL="7620" marR="7620" marT="7620" marB="0" anchor="b">
                    <a:solidFill>
                      <a:srgbClr val="FD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7962693"/>
                  </a:ext>
                </a:extLst>
              </a:tr>
              <a:tr h="300212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20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Čas věnovaný </a:t>
                      </a:r>
                      <a:r>
                        <a:rPr lang="cs-CZ" sz="2000" b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studiu*</a:t>
                      </a:r>
                      <a:endParaRPr lang="cs-CZ" sz="20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90" marR="2590" marT="25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7620" marR="7620" marT="7620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4244090"/>
                  </a:ext>
                </a:extLst>
              </a:tr>
              <a:tr h="300212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2000" b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Mobilitní příležitosti</a:t>
                      </a:r>
                      <a:endParaRPr lang="cs-CZ" sz="20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90" marR="2590" marT="25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</a:t>
                      </a:r>
                    </a:p>
                  </a:txBody>
                  <a:tcPr marL="7620" marR="7620" marT="762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19020020"/>
                  </a:ext>
                </a:extLst>
              </a:tr>
              <a:tr h="300212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 dirty="0">
                          <a:effectLst/>
                        </a:rPr>
                        <a:t>Relevance pro trh práce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590" marR="2590" marT="25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3,3</a:t>
                      </a:r>
                    </a:p>
                  </a:txBody>
                  <a:tcPr marL="7620" marR="7620" marT="762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81466376"/>
                  </a:ext>
                </a:extLst>
              </a:tr>
              <a:tr h="300212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 dirty="0">
                          <a:effectLst/>
                        </a:rPr>
                        <a:t>Hodnocení studijních výsledků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590" marR="2590" marT="25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</a:t>
                      </a:r>
                    </a:p>
                  </a:txBody>
                  <a:tcPr marL="7620" marR="7620" marT="762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</a:t>
                      </a:r>
                    </a:p>
                  </a:txBody>
                  <a:tcPr marL="7620" marR="7620" marT="762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72042"/>
                  </a:ext>
                </a:extLst>
              </a:tr>
              <a:tr h="300212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Výstupy učení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590" marR="2590" marT="25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</a:t>
                      </a:r>
                    </a:p>
                  </a:txBody>
                  <a:tcPr marL="7620" marR="7620" marT="762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</a:t>
                      </a:r>
                    </a:p>
                  </a:txBody>
                  <a:tcPr marL="7620" marR="7620" marT="762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</a:t>
                      </a:r>
                    </a:p>
                  </a:txBody>
                  <a:tcPr marL="7620" marR="7620" marT="762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7561909"/>
                  </a:ext>
                </a:extLst>
              </a:tr>
              <a:tr h="348273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</a:rPr>
                        <a:t>Očekávání, spokojenost a motivace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590" marR="2590" marT="25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</a:t>
                      </a:r>
                    </a:p>
                  </a:txBody>
                  <a:tcPr marL="7620" marR="7620" marT="762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43159416"/>
                  </a:ext>
                </a:extLst>
              </a:tr>
            </a:tbl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566640" y="4879745"/>
            <a:ext cx="9171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Pozn. Tabulka obsahuje agregované výsledky pro </a:t>
            </a:r>
            <a:r>
              <a:rPr lang="cs-CZ" sz="1400" dirty="0"/>
              <a:t>UTB. </a:t>
            </a:r>
            <a:r>
              <a:rPr lang="cs-CZ" sz="1400" dirty="0" smtClean="0"/>
              <a:t>* Oblast s reverzním hodnocením (nižší hodnoty jsou pozitivní).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537440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ustomShape 2"/>
          <p:cNvSpPr/>
          <p:nvPr/>
        </p:nvSpPr>
        <p:spPr>
          <a:xfrm>
            <a:off x="566640" y="504000"/>
            <a:ext cx="9070920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5</a:t>
            </a:r>
            <a:r>
              <a:rPr lang="cs-CZ" sz="3600" b="1" strike="noStrike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Shrnutí </a:t>
            </a:r>
            <a:endParaRPr lang="cs-CZ" sz="3600" b="0" strike="noStrike" spc="-1" dirty="0">
              <a:latin typeface="Arial"/>
            </a:endParaRPr>
          </a:p>
        </p:txBody>
      </p:sp>
      <p:sp>
        <p:nvSpPr>
          <p:cNvPr id="6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studijních programů z pohledu studentů v roce 2024</a:t>
            </a:r>
            <a:endParaRPr lang="cs-CZ" sz="1300" spc="-1" dirty="0">
              <a:latin typeface="Source Sans Pro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487680" y="1242060"/>
            <a:ext cx="935736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Celkově převažují pozitivní výsledky.</a:t>
            </a:r>
          </a:p>
          <a:p>
            <a:r>
              <a:rPr lang="cs-CZ" dirty="0" smtClean="0"/>
              <a:t>Ve výsledcích napříč fakultami většinou nejsou zásadní rozdíly (většinou jde o rozdíly na úrovni desetin bodů na 5stupňové škále).</a:t>
            </a:r>
          </a:p>
          <a:p>
            <a:r>
              <a:rPr lang="cs-CZ" dirty="0" smtClean="0"/>
              <a:t>Nejlépe je hodnocena část Studijní prostředí, nejhůře část Čas věnovaný studiu.</a:t>
            </a:r>
          </a:p>
          <a:p>
            <a:endParaRPr lang="cs-CZ" dirty="0"/>
          </a:p>
          <a:p>
            <a:r>
              <a:rPr lang="cs-CZ" dirty="0" smtClean="0"/>
              <a:t>Srovnání výsledků v čase poukazuje na mírné změny v hodnocení, celkově je hodnocení spíše pozitivní napříč realizovanými vlnami šetření. Nejpozitivněji je hodnocena oblast </a:t>
            </a:r>
            <a:r>
              <a:rPr lang="cs-CZ"/>
              <a:t>S</a:t>
            </a:r>
            <a:r>
              <a:rPr lang="cs-CZ" smtClean="0"/>
              <a:t>tudijní prostředí</a:t>
            </a:r>
            <a:r>
              <a:rPr lang="cs-CZ" dirty="0" smtClean="0"/>
              <a:t>, s výhradami pak oblasti Participace studentů a Čas věnovaný studiu. </a:t>
            </a:r>
          </a:p>
          <a:p>
            <a:endParaRPr lang="cs-CZ" dirty="0"/>
          </a:p>
          <a:p>
            <a:r>
              <a:rPr lang="cs-CZ" dirty="0"/>
              <a:t>Jak vedení UTB, tak jednotlivé fakulty mají k dispozici podrobné výsledky šetření vztažené na jednotlivé studijní programy, obory a specializace a jednak na různé úrovně studia. Mají možnost s výsledky cíleně pracovat a stavět na nich opatření vedoucí k udržení pozitivního hodnocení, nebo k jeho zlepšení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9770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stomShape 1"/>
          <p:cNvSpPr/>
          <p:nvPr/>
        </p:nvSpPr>
        <p:spPr>
          <a:xfrm>
            <a:off x="3528000" y="2012040"/>
            <a:ext cx="4247280" cy="487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200" b="0" strike="noStrike" spc="-1">
                <a:solidFill>
                  <a:srgbClr val="EA7500"/>
                </a:solidFill>
                <a:latin typeface="Source Sans Pro"/>
                <a:ea typeface="DejaVu Sans"/>
              </a:rPr>
              <a:t>Děkuji za pozornost</a:t>
            </a:r>
            <a:endParaRPr lang="cs-CZ" sz="3200" b="0" strike="noStrike" spc="-1">
              <a:latin typeface="Arial"/>
            </a:endParaRPr>
          </a:p>
        </p:txBody>
      </p:sp>
      <p:sp>
        <p:nvSpPr>
          <p:cNvPr id="174" name="CustomShape 2"/>
          <p:cNvSpPr/>
          <p:nvPr/>
        </p:nvSpPr>
        <p:spPr>
          <a:xfrm>
            <a:off x="3528000" y="3456000"/>
            <a:ext cx="4751280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2000" b="1" spc="-1" dirty="0" smtClean="0">
                <a:solidFill>
                  <a:srgbClr val="000000"/>
                </a:solidFill>
                <a:latin typeface="Source Sans Pro"/>
                <a:ea typeface="DejaVu Sans"/>
              </a:rPr>
              <a:t>Mgr</a:t>
            </a:r>
            <a:r>
              <a:rPr lang="cs-CZ" sz="2000" b="1" strike="noStrike" spc="-1" dirty="0" smtClean="0">
                <a:solidFill>
                  <a:srgbClr val="000000"/>
                </a:solidFill>
                <a:latin typeface="Source Sans Pro"/>
                <a:ea typeface="DejaVu Sans"/>
              </a:rPr>
              <a:t>. </a:t>
            </a:r>
            <a:r>
              <a:rPr lang="cs-CZ" sz="2000" b="1" spc="-1" dirty="0" smtClean="0">
                <a:solidFill>
                  <a:srgbClr val="000000"/>
                </a:solidFill>
                <a:latin typeface="Source Sans Pro"/>
                <a:ea typeface="DejaVu Sans"/>
              </a:rPr>
              <a:t>Lenka Drábková</a:t>
            </a:r>
            <a:r>
              <a:rPr lang="cs-CZ" sz="2000" b="1" strike="noStrike" spc="-1" dirty="0" smtClean="0">
                <a:solidFill>
                  <a:srgbClr val="000000"/>
                </a:solidFill>
                <a:latin typeface="Source Sans Pro"/>
                <a:ea typeface="DejaVu Sans"/>
              </a:rPr>
              <a:t>, </a:t>
            </a:r>
            <a:r>
              <a:rPr lang="cs-CZ" sz="2000" b="1" strike="noStrike" spc="-1" dirty="0">
                <a:solidFill>
                  <a:srgbClr val="000000"/>
                </a:solidFill>
                <a:latin typeface="Source Sans Pro"/>
                <a:ea typeface="DejaVu Sans"/>
              </a:rPr>
              <a:t>Ph.D.</a:t>
            </a:r>
            <a:endParaRPr lang="cs-CZ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1600" spc="-1" dirty="0" smtClean="0">
                <a:solidFill>
                  <a:srgbClr val="666666"/>
                </a:solidFill>
                <a:latin typeface="Source Sans Pro"/>
              </a:rPr>
              <a:t>Prorektorka pro pedagogickou činnost</a:t>
            </a:r>
            <a:endParaRPr lang="cs-CZ" sz="1600" b="0" strike="noStrike" spc="-1" dirty="0">
              <a:latin typeface="Arial"/>
            </a:endParaRPr>
          </a:p>
        </p:txBody>
      </p:sp>
      <p:sp>
        <p:nvSpPr>
          <p:cNvPr id="175" name="Line 3"/>
          <p:cNvSpPr/>
          <p:nvPr/>
        </p:nvSpPr>
        <p:spPr>
          <a:xfrm>
            <a:off x="3528000" y="4284000"/>
            <a:ext cx="792000" cy="0"/>
          </a:xfrm>
          <a:prstGeom prst="line">
            <a:avLst/>
          </a:prstGeom>
          <a:ln w="57240">
            <a:solidFill>
              <a:srgbClr val="EA75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6" name="CustomShape 4"/>
          <p:cNvSpPr/>
          <p:nvPr/>
        </p:nvSpPr>
        <p:spPr>
          <a:xfrm>
            <a:off x="3528000" y="4462200"/>
            <a:ext cx="4751280" cy="609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2000" spc="-1" dirty="0">
                <a:solidFill>
                  <a:srgbClr val="000000"/>
                </a:solidFill>
                <a:latin typeface="Source Sans Pro"/>
                <a:ea typeface="SourceSansPro-Light"/>
              </a:rPr>
              <a:t>prorektor-pedagogika@utb.cz</a:t>
            </a:r>
            <a:endParaRPr lang="cs-CZ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000" b="0" strike="noStrike" spc="-1" dirty="0">
                <a:solidFill>
                  <a:srgbClr val="000000"/>
                </a:solidFill>
                <a:latin typeface="Source Sans Pro"/>
                <a:ea typeface="SourceSansPro-Light"/>
              </a:rPr>
              <a:t>www.utb.cz</a:t>
            </a:r>
            <a:endParaRPr lang="cs-CZ" sz="20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ustomShape 1"/>
          <p:cNvSpPr/>
          <p:nvPr/>
        </p:nvSpPr>
        <p:spPr>
          <a:xfrm>
            <a:off x="803520" y="432000"/>
            <a:ext cx="1499760" cy="577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200" b="1" strike="noStrike" spc="-1">
                <a:solidFill>
                  <a:srgbClr val="EA7500"/>
                </a:solidFill>
                <a:latin typeface="Source Sans Pro"/>
                <a:ea typeface="DejaVu Sans"/>
              </a:rPr>
              <a:t>Obsah</a:t>
            </a:r>
            <a:endParaRPr lang="cs-CZ" sz="3200" b="0" strike="noStrike" spc="-1">
              <a:latin typeface="Arial"/>
            </a:endParaRPr>
          </a:p>
        </p:txBody>
      </p:sp>
      <p:sp>
        <p:nvSpPr>
          <p:cNvPr id="161" name="CustomShape 2"/>
          <p:cNvSpPr/>
          <p:nvPr/>
        </p:nvSpPr>
        <p:spPr>
          <a:xfrm>
            <a:off x="2303280" y="1152000"/>
            <a:ext cx="7214100" cy="318548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lang="cs-CZ" sz="2400" b="1" strike="noStrike" spc="-1" dirty="0">
                <a:solidFill>
                  <a:srgbClr val="EA7500"/>
                </a:solidFill>
                <a:latin typeface="Source Sans Pro"/>
                <a:ea typeface="Microsoft YaHei"/>
              </a:rPr>
              <a:t>1 /	</a:t>
            </a:r>
            <a:r>
              <a:rPr lang="cs-CZ" sz="2400" b="1" spc="-1" dirty="0" smtClean="0">
                <a:solidFill>
                  <a:srgbClr val="000000"/>
                </a:solidFill>
                <a:latin typeface="Source Sans Pro"/>
                <a:ea typeface="Microsoft YaHei"/>
              </a:rPr>
              <a:t>Zaměření</a:t>
            </a: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lang="cs-CZ" sz="2400" b="1" spc="-1" dirty="0">
                <a:solidFill>
                  <a:srgbClr val="EA7500"/>
                </a:solidFill>
                <a:latin typeface="Source Sans Pro"/>
                <a:ea typeface="Microsoft YaHei"/>
              </a:rPr>
              <a:t>2 /</a:t>
            </a:r>
            <a:r>
              <a:rPr lang="cs-CZ" sz="2400" b="1" spc="-1" dirty="0" smtClean="0">
                <a:solidFill>
                  <a:srgbClr val="000000"/>
                </a:solidFill>
                <a:latin typeface="Source Sans Pro"/>
                <a:ea typeface="Microsoft YaHei"/>
              </a:rPr>
              <a:t>	Respondenti</a:t>
            </a:r>
            <a:endParaRPr lang="cs-CZ" sz="2400" b="0" strike="noStrike" spc="-1" dirty="0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lang="cs-CZ" sz="2400" b="1" spc="-1" dirty="0">
                <a:solidFill>
                  <a:srgbClr val="EA7500"/>
                </a:solidFill>
                <a:latin typeface="Source Sans Pro"/>
                <a:ea typeface="Microsoft YaHei"/>
              </a:rPr>
              <a:t>3</a:t>
            </a:r>
            <a:r>
              <a:rPr lang="cs-CZ" sz="2400" b="1" strike="noStrike" spc="-1" dirty="0" smtClean="0">
                <a:solidFill>
                  <a:srgbClr val="EA7500"/>
                </a:solidFill>
                <a:latin typeface="Source Sans Pro"/>
                <a:ea typeface="Microsoft YaHei"/>
              </a:rPr>
              <a:t> </a:t>
            </a:r>
            <a:r>
              <a:rPr lang="cs-CZ" sz="2400" b="1" strike="noStrike" spc="-1" dirty="0">
                <a:solidFill>
                  <a:srgbClr val="EA7500"/>
                </a:solidFill>
                <a:latin typeface="Source Sans Pro"/>
                <a:ea typeface="Microsoft YaHei"/>
              </a:rPr>
              <a:t>/	</a:t>
            </a:r>
            <a:r>
              <a:rPr lang="cs-CZ" sz="2400" b="1" spc="-1" dirty="0" smtClean="0">
                <a:solidFill>
                  <a:srgbClr val="000000"/>
                </a:solidFill>
                <a:latin typeface="Source Sans Pro"/>
                <a:ea typeface="Microsoft YaHei"/>
              </a:rPr>
              <a:t>Přehled </a:t>
            </a:r>
            <a:r>
              <a:rPr lang="cs-CZ" sz="2400" b="1" spc="-1" dirty="0">
                <a:solidFill>
                  <a:srgbClr val="000000"/>
                </a:solidFill>
                <a:latin typeface="Source Sans Pro"/>
                <a:ea typeface="Microsoft YaHei"/>
              </a:rPr>
              <a:t>celkových </a:t>
            </a:r>
            <a:r>
              <a:rPr lang="cs-CZ" sz="2400" b="1" spc="-1" dirty="0" smtClean="0">
                <a:solidFill>
                  <a:srgbClr val="000000"/>
                </a:solidFill>
                <a:latin typeface="Source Sans Pro"/>
                <a:ea typeface="Microsoft YaHei"/>
              </a:rPr>
              <a:t>výsledků</a:t>
            </a: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lang="cs-CZ" sz="2400" b="1" spc="-1" dirty="0" smtClean="0">
                <a:solidFill>
                  <a:srgbClr val="EA7500"/>
                </a:solidFill>
                <a:latin typeface="Source Sans Pro"/>
                <a:ea typeface="Microsoft YaHei"/>
              </a:rPr>
              <a:t>4</a:t>
            </a:r>
            <a:r>
              <a:rPr lang="cs-CZ" sz="2400" b="1" strike="noStrike" spc="-1" dirty="0" smtClean="0">
                <a:solidFill>
                  <a:srgbClr val="EA7500"/>
                </a:solidFill>
                <a:latin typeface="Source Sans Pro"/>
                <a:ea typeface="Microsoft YaHei"/>
              </a:rPr>
              <a:t> </a:t>
            </a:r>
            <a:r>
              <a:rPr lang="cs-CZ" sz="2400" b="1" strike="noStrike" spc="-1" dirty="0">
                <a:solidFill>
                  <a:srgbClr val="EA7500"/>
                </a:solidFill>
                <a:latin typeface="Source Sans Pro"/>
                <a:ea typeface="Microsoft YaHei"/>
              </a:rPr>
              <a:t>/	</a:t>
            </a:r>
            <a:r>
              <a:rPr lang="cs-CZ" sz="2400" b="1" spc="-1" dirty="0" smtClean="0">
                <a:solidFill>
                  <a:srgbClr val="000000"/>
                </a:solidFill>
                <a:latin typeface="Source Sans Pro"/>
                <a:ea typeface="Microsoft YaHei"/>
              </a:rPr>
              <a:t>Vývoj výsledků v čase</a:t>
            </a: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lang="cs-CZ" sz="2400" b="1" spc="-1" dirty="0">
                <a:solidFill>
                  <a:srgbClr val="EA7500"/>
                </a:solidFill>
                <a:latin typeface="Source Sans Pro"/>
                <a:ea typeface="Microsoft YaHei"/>
              </a:rPr>
              <a:t>5 /</a:t>
            </a:r>
            <a:r>
              <a:rPr lang="cs-CZ" sz="2400" b="1" strike="noStrike" spc="-1" dirty="0" smtClean="0">
                <a:solidFill>
                  <a:srgbClr val="000000"/>
                </a:solidFill>
                <a:latin typeface="Source Sans Pro"/>
                <a:ea typeface="Microsoft YaHei"/>
              </a:rPr>
              <a:t>	Shrnutí</a:t>
            </a:r>
            <a:endParaRPr lang="cs-CZ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cs-CZ" sz="2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studijních programů z pohledu studentů v roce 2024</a:t>
            </a:r>
            <a:endParaRPr lang="cs-CZ" sz="1300" spc="-1" dirty="0">
              <a:latin typeface="Source Sans Pro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9308880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1</a:t>
            </a:r>
            <a:r>
              <a:rPr lang="cs-CZ" sz="3600" b="1" strike="noStrike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Zaměření</a:t>
            </a:r>
            <a:endParaRPr lang="cs-CZ" sz="3600" b="0" strike="noStrike" spc="-1" dirty="0">
              <a:latin typeface="Arial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566640" y="1137918"/>
            <a:ext cx="915533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Šetření vychází z převzatého a částečně modifikovaného dotazníku </a:t>
            </a:r>
            <a:r>
              <a:rPr lang="cs-CZ" sz="1400" dirty="0"/>
              <a:t>norského původu „</a:t>
            </a:r>
            <a:r>
              <a:rPr lang="cs-CZ" sz="1400" dirty="0" err="1" smtClean="0"/>
              <a:t>Studiebarometeret</a:t>
            </a:r>
            <a:r>
              <a:rPr lang="cs-CZ" sz="1400" dirty="0" smtClean="0"/>
              <a:t>“, který je mezinárodně používán pro účely hodnocení kvality studia na VŠ.</a:t>
            </a:r>
          </a:p>
          <a:p>
            <a:endParaRPr lang="cs-CZ" sz="1400" dirty="0"/>
          </a:p>
          <a:p>
            <a:r>
              <a:rPr lang="cs-CZ" sz="1400" dirty="0" smtClean="0"/>
              <a:t>Dotazník je členěn do následujících 10 oblastí:</a:t>
            </a:r>
          </a:p>
          <a:p>
            <a:r>
              <a:rPr lang="cs-CZ" sz="1400" dirty="0" smtClean="0"/>
              <a:t>	Část </a:t>
            </a:r>
            <a:r>
              <a:rPr lang="cs-CZ" sz="1400" dirty="0"/>
              <a:t>1.) Vzdělávání a podpora studentů</a:t>
            </a:r>
          </a:p>
          <a:p>
            <a:r>
              <a:rPr lang="cs-CZ" sz="1400" dirty="0" smtClean="0"/>
              <a:t>	Část </a:t>
            </a:r>
            <a:r>
              <a:rPr lang="cs-CZ" sz="1400" dirty="0"/>
              <a:t>2.) Studijní prostředí</a:t>
            </a:r>
          </a:p>
          <a:p>
            <a:r>
              <a:rPr lang="cs-CZ" sz="1400" dirty="0" smtClean="0"/>
              <a:t>	Část </a:t>
            </a:r>
            <a:r>
              <a:rPr lang="cs-CZ" sz="1400" dirty="0"/>
              <a:t>3.) Participace</a:t>
            </a:r>
          </a:p>
          <a:p>
            <a:r>
              <a:rPr lang="cs-CZ" sz="1400" dirty="0" smtClean="0"/>
              <a:t>	Část </a:t>
            </a:r>
            <a:r>
              <a:rPr lang="cs-CZ" sz="1400" dirty="0"/>
              <a:t>4.) Stimulace a soudržnost</a:t>
            </a:r>
          </a:p>
          <a:p>
            <a:r>
              <a:rPr lang="cs-CZ" sz="1400" dirty="0" smtClean="0"/>
              <a:t>	Část </a:t>
            </a:r>
            <a:r>
              <a:rPr lang="cs-CZ" sz="1400" dirty="0"/>
              <a:t>5.) Čas věnovaný studiu</a:t>
            </a:r>
          </a:p>
          <a:p>
            <a:r>
              <a:rPr lang="cs-CZ" sz="1400" dirty="0" smtClean="0"/>
              <a:t>	Část </a:t>
            </a:r>
            <a:r>
              <a:rPr lang="cs-CZ" sz="1400" dirty="0"/>
              <a:t>6.) Relevance pro trh práce</a:t>
            </a:r>
          </a:p>
          <a:p>
            <a:r>
              <a:rPr lang="cs-CZ" sz="1400" dirty="0" smtClean="0"/>
              <a:t>	Část </a:t>
            </a:r>
            <a:r>
              <a:rPr lang="cs-CZ" sz="1400" dirty="0"/>
              <a:t>7.) Mobilitní příležitosti</a:t>
            </a:r>
          </a:p>
          <a:p>
            <a:r>
              <a:rPr lang="cs-CZ" sz="1400" dirty="0" smtClean="0"/>
              <a:t>	Část </a:t>
            </a:r>
            <a:r>
              <a:rPr lang="cs-CZ" sz="1400" dirty="0"/>
              <a:t>8.) Hodnocení </a:t>
            </a:r>
            <a:r>
              <a:rPr lang="cs-CZ" sz="1400" dirty="0" smtClean="0"/>
              <a:t>studijních výsledků</a:t>
            </a:r>
            <a:endParaRPr lang="cs-CZ" sz="1400" dirty="0"/>
          </a:p>
          <a:p>
            <a:r>
              <a:rPr lang="cs-CZ" sz="1400" dirty="0" smtClean="0"/>
              <a:t>	Část </a:t>
            </a:r>
            <a:r>
              <a:rPr lang="cs-CZ" sz="1400" dirty="0"/>
              <a:t>9.) Výsledky učení</a:t>
            </a:r>
          </a:p>
          <a:p>
            <a:r>
              <a:rPr lang="cs-CZ" sz="1400" dirty="0" smtClean="0"/>
              <a:t>	Část </a:t>
            </a:r>
            <a:r>
              <a:rPr lang="cs-CZ" sz="1400" dirty="0"/>
              <a:t>10.) Očekávání, spokojenost, </a:t>
            </a:r>
            <a:r>
              <a:rPr lang="cs-CZ" sz="1400" dirty="0" smtClean="0"/>
              <a:t>motivace</a:t>
            </a:r>
          </a:p>
          <a:p>
            <a:endParaRPr lang="cs-CZ" sz="1400" dirty="0"/>
          </a:p>
          <a:p>
            <a:r>
              <a:rPr lang="cs-CZ" sz="1400" dirty="0" smtClean="0"/>
              <a:t>Dotazník obsahuje celkem 41 položek, ke kterým se respondenti vyjadřují na 5ti bodové </a:t>
            </a:r>
            <a:r>
              <a:rPr lang="cs-CZ" sz="1400" dirty="0" err="1" smtClean="0"/>
              <a:t>Likertově</a:t>
            </a:r>
            <a:r>
              <a:rPr lang="cs-CZ" sz="1400" dirty="0" smtClean="0"/>
              <a:t> škále. Hodnocení výsledků je zpracováno formou průměrů, čím vyšší známka, tím pozitivnější hodnocení, a naopak.</a:t>
            </a:r>
          </a:p>
          <a:p>
            <a:r>
              <a:rPr lang="cs-CZ" sz="1400" dirty="0" smtClean="0"/>
              <a:t>V případě 5. části (Čas věnovaný studiu) jsou využity reverzní položky s opačnou polaritou hodnocení.</a:t>
            </a:r>
            <a:endParaRPr lang="cs-CZ" sz="1400" dirty="0"/>
          </a:p>
          <a:p>
            <a:r>
              <a:rPr lang="cs-CZ" sz="1400" dirty="0" smtClean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585542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studijních programů z pohledu studentů v roce 2024</a:t>
            </a:r>
            <a:endParaRPr lang="cs-CZ" sz="1300" spc="-1" dirty="0">
              <a:latin typeface="Source Sans Pro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9308880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2</a:t>
            </a:r>
            <a:r>
              <a:rPr lang="cs-CZ" sz="3600" b="1" strike="noStrike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</a:t>
            </a:r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R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espondenti</a:t>
            </a:r>
            <a:endParaRPr lang="cs-CZ" sz="3600" b="0" strike="noStrike" spc="-1" dirty="0">
              <a:latin typeface="Arial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566640" y="1137918"/>
            <a:ext cx="9155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		</a:t>
            </a: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6475848"/>
              </p:ext>
            </p:extLst>
          </p:nvPr>
        </p:nvGraphicFramePr>
        <p:xfrm>
          <a:off x="566640" y="1291806"/>
          <a:ext cx="4378740" cy="3805976"/>
        </p:xfrm>
        <a:graphic>
          <a:graphicData uri="http://schemas.openxmlformats.org/drawingml/2006/table">
            <a:tbl>
              <a:tblPr firstRow="1" firstCol="1">
                <a:tableStyleId>{93296810-A885-4BE3-A3E7-6D5BEEA58F35}</a:tableStyleId>
              </a:tblPr>
              <a:tblGrid>
                <a:gridCol w="1551720">
                  <a:extLst>
                    <a:ext uri="{9D8B030D-6E8A-4147-A177-3AD203B41FA5}">
                      <a16:colId xmlns:a16="http://schemas.microsoft.com/office/drawing/2014/main" val="1188636317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898199476"/>
                    </a:ext>
                  </a:extLst>
                </a:gridCol>
                <a:gridCol w="1341120">
                  <a:extLst>
                    <a:ext uri="{9D8B030D-6E8A-4147-A177-3AD203B41FA5}">
                      <a16:colId xmlns:a16="http://schemas.microsoft.com/office/drawing/2014/main" val="1791977958"/>
                    </a:ext>
                  </a:extLst>
                </a:gridCol>
              </a:tblGrid>
              <a:tr h="475747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 dirty="0">
                          <a:effectLst/>
                        </a:rPr>
                        <a:t> </a:t>
                      </a:r>
                      <a:r>
                        <a:rPr lang="cs-CZ" sz="2000" u="none" strike="noStrike" dirty="0" smtClean="0">
                          <a:effectLst/>
                        </a:rPr>
                        <a:t>Fakulta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Počet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>
                          <a:effectLst/>
                        </a:rPr>
                        <a:t>%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52061768"/>
                  </a:ext>
                </a:extLst>
              </a:tr>
              <a:tr h="475747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effectLst/>
                        </a:rPr>
                        <a:t>FAI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0" u="none" strike="noStrike" dirty="0">
                          <a:effectLst/>
                        </a:rPr>
                        <a:t>213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0" u="none" strike="noStrike">
                          <a:effectLst/>
                        </a:rPr>
                        <a:t>15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3846888504"/>
                  </a:ext>
                </a:extLst>
              </a:tr>
              <a:tr h="475747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effectLst/>
                        </a:rPr>
                        <a:t>FAME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0" u="none" strike="noStrike" dirty="0">
                          <a:effectLst/>
                        </a:rPr>
                        <a:t>292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0" u="none" strike="noStrike" dirty="0">
                          <a:effectLst/>
                        </a:rPr>
                        <a:t>21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3076492132"/>
                  </a:ext>
                </a:extLst>
              </a:tr>
              <a:tr h="475747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effectLst/>
                        </a:rPr>
                        <a:t>FHS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0" u="none" strike="noStrike">
                          <a:effectLst/>
                        </a:rPr>
                        <a:t>302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0" u="none" strike="noStrike" dirty="0" smtClean="0">
                          <a:effectLst/>
                        </a:rPr>
                        <a:t>22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150138928"/>
                  </a:ext>
                </a:extLst>
              </a:tr>
              <a:tr h="475747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effectLst/>
                        </a:rPr>
                        <a:t>FLKŘ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0" u="none" strike="noStrike">
                          <a:effectLst/>
                        </a:rPr>
                        <a:t>231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0" u="none" strike="noStrike" dirty="0">
                          <a:effectLst/>
                        </a:rPr>
                        <a:t>16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4169558407"/>
                  </a:ext>
                </a:extLst>
              </a:tr>
              <a:tr h="475747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effectLst/>
                        </a:rPr>
                        <a:t>FMK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0" u="none" strike="noStrike">
                          <a:effectLst/>
                        </a:rPr>
                        <a:t>130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0" u="none" strike="noStrike" dirty="0">
                          <a:effectLst/>
                        </a:rPr>
                        <a:t>9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526280338"/>
                  </a:ext>
                </a:extLst>
              </a:tr>
              <a:tr h="475747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effectLst/>
                        </a:rPr>
                        <a:t>FT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0" u="none" strike="noStrike">
                          <a:effectLst/>
                        </a:rPr>
                        <a:t>240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0" u="none" strike="noStrike" dirty="0">
                          <a:effectLst/>
                        </a:rPr>
                        <a:t>17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3596393769"/>
                  </a:ext>
                </a:extLst>
              </a:tr>
              <a:tr h="475747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b="1" u="none" strike="noStrike" dirty="0" smtClean="0">
                          <a:effectLst/>
                        </a:rPr>
                        <a:t>Celkem UTB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0" b="1" u="none" strike="noStrike" dirty="0">
                          <a:effectLst/>
                        </a:rPr>
                        <a:t>1408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0" b="1" u="none" strike="noStrike" dirty="0">
                          <a:effectLst/>
                        </a:rPr>
                        <a:t>100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2680066211"/>
                  </a:ext>
                </a:extLst>
              </a:tr>
            </a:tbl>
          </a:graphicData>
        </a:graphic>
      </p:graphicFrame>
      <p:graphicFrame>
        <p:nvGraphicFramePr>
          <p:cNvPr id="6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4233449"/>
              </p:ext>
            </p:extLst>
          </p:nvPr>
        </p:nvGraphicFramePr>
        <p:xfrm>
          <a:off x="5047675" y="1291806"/>
          <a:ext cx="4572000" cy="3805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39083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ustomShape 1"/>
          <p:cNvSpPr/>
          <p:nvPr/>
        </p:nvSpPr>
        <p:spPr>
          <a:xfrm>
            <a:off x="457200" y="432000"/>
            <a:ext cx="9212580" cy="6448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3 / Přehled celkových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výsledků</a:t>
            </a:r>
            <a:endParaRPr lang="cs-CZ" sz="3600" b="1" spc="-1" dirty="0">
              <a:solidFill>
                <a:srgbClr val="EA7500"/>
              </a:solidFill>
              <a:latin typeface="Source Sans Pro"/>
              <a:ea typeface="DejaVu Sans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1187450" y="1288475"/>
            <a:ext cx="789559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/>
              <a:t>Následující </a:t>
            </a:r>
            <a:r>
              <a:rPr lang="cs-CZ" b="1" dirty="0" err="1" smtClean="0"/>
              <a:t>slidy</a:t>
            </a:r>
            <a:r>
              <a:rPr lang="cs-CZ" b="1" dirty="0" smtClean="0"/>
              <a:t> shrnují výsledky podle definovaných částí hodnocení:</a:t>
            </a:r>
          </a:p>
          <a:p>
            <a:r>
              <a:rPr lang="cs-CZ" dirty="0" smtClean="0"/>
              <a:t>	Část </a:t>
            </a:r>
            <a:r>
              <a:rPr lang="cs-CZ" dirty="0"/>
              <a:t>1.) Vzdělávání a podpora studentů</a:t>
            </a:r>
          </a:p>
          <a:p>
            <a:r>
              <a:rPr lang="cs-CZ" dirty="0" smtClean="0"/>
              <a:t>	Část </a:t>
            </a:r>
            <a:r>
              <a:rPr lang="cs-CZ" dirty="0"/>
              <a:t>2.) Studijní </a:t>
            </a:r>
            <a:r>
              <a:rPr lang="cs-CZ" dirty="0" smtClean="0"/>
              <a:t>prostředí</a:t>
            </a:r>
          </a:p>
          <a:p>
            <a:r>
              <a:rPr lang="cs-CZ" dirty="0" smtClean="0"/>
              <a:t>	Část </a:t>
            </a:r>
            <a:r>
              <a:rPr lang="cs-CZ" dirty="0"/>
              <a:t>3.) Participace</a:t>
            </a:r>
          </a:p>
          <a:p>
            <a:r>
              <a:rPr lang="cs-CZ" dirty="0" smtClean="0"/>
              <a:t>	Část </a:t>
            </a:r>
            <a:r>
              <a:rPr lang="cs-CZ" dirty="0"/>
              <a:t>4.) Stimulace a soudržnost</a:t>
            </a:r>
          </a:p>
          <a:p>
            <a:r>
              <a:rPr lang="cs-CZ" dirty="0" smtClean="0"/>
              <a:t>	Část </a:t>
            </a:r>
            <a:r>
              <a:rPr lang="cs-CZ" dirty="0"/>
              <a:t>5.) Čas věnovaný studiu</a:t>
            </a:r>
          </a:p>
          <a:p>
            <a:r>
              <a:rPr lang="cs-CZ" dirty="0" smtClean="0"/>
              <a:t>	Část </a:t>
            </a:r>
            <a:r>
              <a:rPr lang="cs-CZ" dirty="0"/>
              <a:t>6.) Relevance pro trh práce</a:t>
            </a:r>
          </a:p>
          <a:p>
            <a:r>
              <a:rPr lang="cs-CZ" dirty="0" smtClean="0"/>
              <a:t>	Část </a:t>
            </a:r>
            <a:r>
              <a:rPr lang="cs-CZ" dirty="0"/>
              <a:t>7.) Mobilitní příležitosti</a:t>
            </a:r>
          </a:p>
          <a:p>
            <a:r>
              <a:rPr lang="cs-CZ" dirty="0" smtClean="0"/>
              <a:t>	Část </a:t>
            </a:r>
            <a:r>
              <a:rPr lang="cs-CZ" dirty="0"/>
              <a:t>8.) Hodnocení </a:t>
            </a:r>
            <a:r>
              <a:rPr lang="cs-CZ" dirty="0" smtClean="0"/>
              <a:t>studijních výsledků</a:t>
            </a:r>
            <a:endParaRPr lang="cs-CZ" dirty="0"/>
          </a:p>
          <a:p>
            <a:r>
              <a:rPr lang="cs-CZ" dirty="0" smtClean="0"/>
              <a:t>	Část </a:t>
            </a:r>
            <a:r>
              <a:rPr lang="cs-CZ" dirty="0"/>
              <a:t>9.) Výsledky učení</a:t>
            </a:r>
          </a:p>
          <a:p>
            <a:r>
              <a:rPr lang="cs-CZ" dirty="0" smtClean="0"/>
              <a:t>	Část </a:t>
            </a:r>
            <a:r>
              <a:rPr lang="cs-CZ" dirty="0"/>
              <a:t>10.) Očekávání, spokojenost, </a:t>
            </a:r>
            <a:r>
              <a:rPr lang="cs-CZ" dirty="0" smtClean="0"/>
              <a:t>motivace</a:t>
            </a:r>
          </a:p>
          <a:p>
            <a:endParaRPr lang="cs-CZ" dirty="0"/>
          </a:p>
          <a:p>
            <a:r>
              <a:rPr lang="cs-CZ" sz="1400" dirty="0" smtClean="0"/>
              <a:t>Prezentace má formu tabulek s průměrnými výsledky, kde průměr 3,5 a vyšší je označen zeleně (pozitivní), průměr 3,0 a nižší je označen červeně (průměrné a negativní výsledky). </a:t>
            </a:r>
          </a:p>
          <a:p>
            <a:r>
              <a:rPr lang="cs-CZ" sz="1400" dirty="0" smtClean="0"/>
              <a:t>V části 5 je značeno reverzně.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093872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1846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studijních programů z pohledu studentů v roce 2024</a:t>
            </a:r>
            <a:endParaRPr lang="cs-CZ" sz="1300" spc="-1" dirty="0">
              <a:latin typeface="Source Sans Pro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9308880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3 / Část 1.) Vzdělávání a podpora studentů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566640" y="1137918"/>
            <a:ext cx="9155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		</a:t>
            </a: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0711043"/>
              </p:ext>
            </p:extLst>
          </p:nvPr>
        </p:nvGraphicFramePr>
        <p:xfrm>
          <a:off x="495620" y="1352392"/>
          <a:ext cx="9072558" cy="3948911"/>
        </p:xfrm>
        <a:graphic>
          <a:graphicData uri="http://schemas.openxmlformats.org/drawingml/2006/table">
            <a:tbl>
              <a:tblPr firstRow="1" firstCol="1">
                <a:tableStyleId>{93296810-A885-4BE3-A3E7-6D5BEEA58F35}</a:tableStyleId>
              </a:tblPr>
              <a:tblGrid>
                <a:gridCol w="4167820">
                  <a:extLst>
                    <a:ext uri="{9D8B030D-6E8A-4147-A177-3AD203B41FA5}">
                      <a16:colId xmlns:a16="http://schemas.microsoft.com/office/drawing/2014/main" val="291157899"/>
                    </a:ext>
                  </a:extLst>
                </a:gridCol>
                <a:gridCol w="807720">
                  <a:extLst>
                    <a:ext uri="{9D8B030D-6E8A-4147-A177-3AD203B41FA5}">
                      <a16:colId xmlns:a16="http://schemas.microsoft.com/office/drawing/2014/main" val="3347748507"/>
                    </a:ext>
                  </a:extLst>
                </a:gridCol>
                <a:gridCol w="716280">
                  <a:extLst>
                    <a:ext uri="{9D8B030D-6E8A-4147-A177-3AD203B41FA5}">
                      <a16:colId xmlns:a16="http://schemas.microsoft.com/office/drawing/2014/main" val="568907210"/>
                    </a:ext>
                  </a:extLst>
                </a:gridCol>
                <a:gridCol w="796358">
                  <a:extLst>
                    <a:ext uri="{9D8B030D-6E8A-4147-A177-3AD203B41FA5}">
                      <a16:colId xmlns:a16="http://schemas.microsoft.com/office/drawing/2014/main" val="2327090381"/>
                    </a:ext>
                  </a:extLst>
                </a:gridCol>
                <a:gridCol w="735262">
                  <a:extLst>
                    <a:ext uri="{9D8B030D-6E8A-4147-A177-3AD203B41FA5}">
                      <a16:colId xmlns:a16="http://schemas.microsoft.com/office/drawing/2014/main" val="223830445"/>
                    </a:ext>
                  </a:extLst>
                </a:gridCol>
                <a:gridCol w="624840">
                  <a:extLst>
                    <a:ext uri="{9D8B030D-6E8A-4147-A177-3AD203B41FA5}">
                      <a16:colId xmlns:a16="http://schemas.microsoft.com/office/drawing/2014/main" val="1165701419"/>
                    </a:ext>
                  </a:extLst>
                </a:gridCol>
                <a:gridCol w="578183">
                  <a:extLst>
                    <a:ext uri="{9D8B030D-6E8A-4147-A177-3AD203B41FA5}">
                      <a16:colId xmlns:a16="http://schemas.microsoft.com/office/drawing/2014/main" val="1873909227"/>
                    </a:ext>
                  </a:extLst>
                </a:gridCol>
                <a:gridCol w="646095">
                  <a:extLst>
                    <a:ext uri="{9D8B030D-6E8A-4147-A177-3AD203B41FA5}">
                      <a16:colId xmlns:a16="http://schemas.microsoft.com/office/drawing/2014/main" val="515193536"/>
                    </a:ext>
                  </a:extLst>
                </a:gridCol>
              </a:tblGrid>
              <a:tr h="65707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Vzdělávání a podpora studentů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FAI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 smtClean="0">
                          <a:effectLst/>
                        </a:rPr>
                        <a:t>FaME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FHS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FLKŘ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FMK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FT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UTB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028031849"/>
                  </a:ext>
                </a:extLst>
              </a:tr>
              <a:tr h="68444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Schopnost </a:t>
                      </a:r>
                      <a:r>
                        <a:rPr lang="cs-CZ" sz="1800" dirty="0">
                          <a:effectLst/>
                        </a:rPr>
                        <a:t>pedagogů činit výuku zajímavou.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3,3</a:t>
                      </a:r>
                      <a:endParaRPr lang="cs-CZ" sz="32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3,1</a:t>
                      </a:r>
                      <a:endParaRPr lang="cs-CZ" sz="32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3,3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3,1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3,4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3,5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3,3</a:t>
                      </a:r>
                      <a:endParaRPr lang="cs-CZ" sz="32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562016685"/>
                  </a:ext>
                </a:extLst>
              </a:tr>
              <a:tr h="68444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Schopnost </a:t>
                      </a:r>
                      <a:r>
                        <a:rPr lang="cs-CZ" sz="1800" dirty="0">
                          <a:effectLst/>
                        </a:rPr>
                        <a:t>pedagogů vysvětlovat složitou učební látku.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3,2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3,2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3,5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3,2</a:t>
                      </a:r>
                      <a:endParaRPr lang="cs-CZ" sz="32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3,5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3,7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3,4</a:t>
                      </a:r>
                      <a:endParaRPr lang="cs-CZ" sz="32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520959689"/>
                  </a:ext>
                </a:extLst>
              </a:tr>
              <a:tr h="68444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Nakolik obsah výuky </a:t>
                      </a:r>
                      <a:r>
                        <a:rPr lang="cs-CZ" sz="1800" dirty="0" smtClean="0">
                          <a:effectLst/>
                        </a:rPr>
                        <a:t>odpovídá </a:t>
                      </a:r>
                      <a:r>
                        <a:rPr lang="cs-CZ" sz="1800" dirty="0">
                          <a:effectLst/>
                        </a:rPr>
                        <a:t>studijnímu plánu.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3,7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3,8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3,8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3,6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3,8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4,0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3,8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0526510"/>
                  </a:ext>
                </a:extLst>
              </a:tr>
              <a:tr h="68444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Konstruktivní </a:t>
                      </a:r>
                      <a:r>
                        <a:rPr lang="cs-CZ" sz="1800" dirty="0" smtClean="0">
                          <a:effectLst/>
                        </a:rPr>
                        <a:t>zpětná vazba </a:t>
                      </a:r>
                      <a:r>
                        <a:rPr lang="cs-CZ" sz="1800" dirty="0">
                          <a:effectLst/>
                        </a:rPr>
                        <a:t>na vlastní studijní výsledky.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3,4</a:t>
                      </a:r>
                      <a:endParaRPr lang="cs-CZ" sz="32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3,1</a:t>
                      </a:r>
                      <a:endParaRPr lang="cs-CZ" sz="32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3,5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3,4</a:t>
                      </a:r>
                      <a:endParaRPr lang="cs-CZ" sz="32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3,6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3,6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3,4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4332769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3389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studijních programů z pohledu studentů v roce 2024</a:t>
            </a:r>
            <a:endParaRPr lang="cs-CZ" sz="1300" spc="-1" dirty="0">
              <a:latin typeface="Source Sans Pro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9308880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3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Část 2.) Studijní prostředí</a:t>
            </a:r>
            <a:endParaRPr lang="cs-CZ" sz="3600" b="1" spc="-1" dirty="0">
              <a:solidFill>
                <a:srgbClr val="EA7500"/>
              </a:solidFill>
              <a:latin typeface="Source Sans Pro"/>
              <a:ea typeface="DejaVu Sans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566640" y="1137918"/>
            <a:ext cx="9155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		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7845477"/>
              </p:ext>
            </p:extLst>
          </p:nvPr>
        </p:nvGraphicFramePr>
        <p:xfrm>
          <a:off x="566640" y="1445695"/>
          <a:ext cx="9004082" cy="3708974"/>
        </p:xfrm>
        <a:graphic>
          <a:graphicData uri="http://schemas.openxmlformats.org/drawingml/2006/table">
            <a:tbl>
              <a:tblPr firstRow="1" firstCol="1">
                <a:tableStyleId>{93296810-A885-4BE3-A3E7-6D5BEEA58F35}</a:tableStyleId>
              </a:tblPr>
              <a:tblGrid>
                <a:gridCol w="3913481">
                  <a:extLst>
                    <a:ext uri="{9D8B030D-6E8A-4147-A177-3AD203B41FA5}">
                      <a16:colId xmlns:a16="http://schemas.microsoft.com/office/drawing/2014/main" val="1902743587"/>
                    </a:ext>
                  </a:extLst>
                </a:gridCol>
                <a:gridCol w="726351">
                  <a:extLst>
                    <a:ext uri="{9D8B030D-6E8A-4147-A177-3AD203B41FA5}">
                      <a16:colId xmlns:a16="http://schemas.microsoft.com/office/drawing/2014/main" val="3139221918"/>
                    </a:ext>
                  </a:extLst>
                </a:gridCol>
                <a:gridCol w="727375">
                  <a:extLst>
                    <a:ext uri="{9D8B030D-6E8A-4147-A177-3AD203B41FA5}">
                      <a16:colId xmlns:a16="http://schemas.microsoft.com/office/drawing/2014/main" val="1148807741"/>
                    </a:ext>
                  </a:extLst>
                </a:gridCol>
                <a:gridCol w="727375">
                  <a:extLst>
                    <a:ext uri="{9D8B030D-6E8A-4147-A177-3AD203B41FA5}">
                      <a16:colId xmlns:a16="http://schemas.microsoft.com/office/drawing/2014/main" val="1253613958"/>
                    </a:ext>
                  </a:extLst>
                </a:gridCol>
                <a:gridCol w="727375">
                  <a:extLst>
                    <a:ext uri="{9D8B030D-6E8A-4147-A177-3AD203B41FA5}">
                      <a16:colId xmlns:a16="http://schemas.microsoft.com/office/drawing/2014/main" val="372051486"/>
                    </a:ext>
                  </a:extLst>
                </a:gridCol>
                <a:gridCol w="727375">
                  <a:extLst>
                    <a:ext uri="{9D8B030D-6E8A-4147-A177-3AD203B41FA5}">
                      <a16:colId xmlns:a16="http://schemas.microsoft.com/office/drawing/2014/main" val="2681233704"/>
                    </a:ext>
                  </a:extLst>
                </a:gridCol>
                <a:gridCol w="727375">
                  <a:extLst>
                    <a:ext uri="{9D8B030D-6E8A-4147-A177-3AD203B41FA5}">
                      <a16:colId xmlns:a16="http://schemas.microsoft.com/office/drawing/2014/main" val="2645041846"/>
                    </a:ext>
                  </a:extLst>
                </a:gridCol>
                <a:gridCol w="727375">
                  <a:extLst>
                    <a:ext uri="{9D8B030D-6E8A-4147-A177-3AD203B41FA5}">
                      <a16:colId xmlns:a16="http://schemas.microsoft.com/office/drawing/2014/main" val="2056142012"/>
                    </a:ext>
                  </a:extLst>
                </a:gridCol>
              </a:tblGrid>
              <a:tr h="388635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>
                          <a:effectLst/>
                        </a:rPr>
                        <a:t>Studijní prostředí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7" marR="6947" marT="694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FAI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 smtClean="0">
                          <a:effectLst/>
                        </a:rPr>
                        <a:t>FaME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FHS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FLKŘ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FMK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FT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UTB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342343578"/>
                  </a:ext>
                </a:extLst>
              </a:tr>
              <a:tr h="840290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 smtClean="0">
                          <a:effectLst/>
                        </a:rPr>
                        <a:t>Velikost </a:t>
                      </a:r>
                      <a:r>
                        <a:rPr lang="cs-CZ" sz="1600" kern="1200" dirty="0">
                          <a:effectLst/>
                        </a:rPr>
                        <a:t>studijních skupin (např. kruhů, seminárních skupin aj.) v rámci studijního oboru.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7" marR="6947" marT="69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4,2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4,2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4,4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8650892"/>
                  </a:ext>
                </a:extLst>
              </a:tr>
              <a:tr h="357402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kern="1200" dirty="0" smtClean="0">
                          <a:effectLst/>
                        </a:rPr>
                        <a:t>Učebny </a:t>
                      </a:r>
                      <a:r>
                        <a:rPr lang="pl-PL" sz="1600" kern="1200" dirty="0">
                          <a:effectLst/>
                        </a:rPr>
                        <a:t>a </a:t>
                      </a:r>
                      <a:r>
                        <a:rPr lang="pl-PL" sz="1600" kern="1200" dirty="0" smtClean="0">
                          <a:effectLst/>
                        </a:rPr>
                        <a:t>další studijní </a:t>
                      </a:r>
                      <a:r>
                        <a:rPr lang="pl-PL" sz="1600" kern="1200" dirty="0">
                          <a:effectLst/>
                        </a:rPr>
                        <a:t>prostory.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7" marR="6947" marT="69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4,2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1646175"/>
                  </a:ext>
                </a:extLst>
              </a:tr>
              <a:tr h="699934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 smtClean="0">
                          <a:effectLst/>
                        </a:rPr>
                        <a:t>Vybavení </a:t>
                      </a:r>
                      <a:r>
                        <a:rPr lang="cs-CZ" sz="1600" kern="1200" dirty="0">
                          <a:effectLst/>
                        </a:rPr>
                        <a:t>a </a:t>
                      </a:r>
                      <a:r>
                        <a:rPr lang="cs-CZ" sz="1600" kern="1200" dirty="0" smtClean="0">
                          <a:effectLst/>
                        </a:rPr>
                        <a:t>studijní pomůcky</a:t>
                      </a:r>
                      <a:r>
                        <a:rPr lang="cs-CZ" sz="1600" kern="1200" baseline="0" dirty="0" smtClean="0">
                          <a:effectLst/>
                        </a:rPr>
                        <a:t> </a:t>
                      </a:r>
                      <a:r>
                        <a:rPr lang="cs-CZ" sz="1600" kern="1200" dirty="0" smtClean="0">
                          <a:effectLst/>
                        </a:rPr>
                        <a:t>využívané </a:t>
                      </a:r>
                      <a:r>
                        <a:rPr lang="cs-CZ" sz="1600" kern="1200" dirty="0">
                          <a:effectLst/>
                        </a:rPr>
                        <a:t>při studiu.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7" marR="6947" marT="69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3211510"/>
                  </a:ext>
                </a:extLst>
              </a:tr>
              <a:tr h="357402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 smtClean="0">
                          <a:effectLst/>
                        </a:rPr>
                        <a:t>Knihovna </a:t>
                      </a:r>
                      <a:r>
                        <a:rPr lang="cs-CZ" sz="1600" kern="1200" dirty="0">
                          <a:effectLst/>
                        </a:rPr>
                        <a:t>a </a:t>
                      </a:r>
                      <a:r>
                        <a:rPr lang="cs-CZ" sz="1600" kern="1200" dirty="0" smtClean="0">
                          <a:effectLst/>
                        </a:rPr>
                        <a:t>knihovní služby.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7" marR="6947" marT="69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4,4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4,3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28944"/>
                  </a:ext>
                </a:extLst>
              </a:tr>
              <a:tr h="1042466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 smtClean="0">
                          <a:effectLst/>
                        </a:rPr>
                        <a:t>Počítačové vybavení </a:t>
                      </a:r>
                      <a:r>
                        <a:rPr lang="cs-CZ" sz="1600" kern="1200" dirty="0">
                          <a:effectLst/>
                        </a:rPr>
                        <a:t>a </a:t>
                      </a:r>
                      <a:r>
                        <a:rPr lang="cs-CZ" sz="1600" kern="1200" dirty="0" smtClean="0">
                          <a:effectLst/>
                        </a:rPr>
                        <a:t>další </a:t>
                      </a:r>
                      <a:r>
                        <a:rPr lang="cs-CZ" sz="1600" kern="1200" dirty="0">
                          <a:effectLst/>
                        </a:rPr>
                        <a:t>IT </a:t>
                      </a:r>
                      <a:r>
                        <a:rPr lang="cs-CZ" sz="1600" kern="1200" dirty="0" smtClean="0">
                          <a:effectLst/>
                        </a:rPr>
                        <a:t>služby </a:t>
                      </a:r>
                      <a:r>
                        <a:rPr lang="cs-CZ" sz="1600" kern="1200" dirty="0">
                          <a:effectLst/>
                        </a:rPr>
                        <a:t>(např. </a:t>
                      </a:r>
                      <a:r>
                        <a:rPr lang="cs-CZ" sz="1600" kern="1200" dirty="0" smtClean="0">
                          <a:effectLst/>
                        </a:rPr>
                        <a:t>dostupnost </a:t>
                      </a:r>
                      <a:r>
                        <a:rPr lang="cs-CZ" sz="1600" kern="1200" dirty="0">
                          <a:effectLst/>
                        </a:rPr>
                        <a:t>připojení k internetu, </a:t>
                      </a:r>
                      <a:r>
                        <a:rPr lang="cs-CZ" sz="1600" kern="1200" dirty="0" smtClean="0">
                          <a:effectLst/>
                        </a:rPr>
                        <a:t>dostupnost </a:t>
                      </a:r>
                      <a:r>
                        <a:rPr lang="cs-CZ" sz="1600" kern="1200" dirty="0">
                          <a:effectLst/>
                        </a:rPr>
                        <a:t>počítačů aj.).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7" marR="6947" marT="69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4,2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33019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311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studijních programů z pohledu studentů v roce 2024</a:t>
            </a:r>
            <a:endParaRPr lang="cs-CZ" sz="1300" spc="-1" dirty="0">
              <a:latin typeface="Source Sans Pro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9308880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3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Část 3.) Participace studentů </a:t>
            </a:r>
            <a:endParaRPr lang="cs-CZ" sz="3600" b="1" spc="-1" dirty="0">
              <a:solidFill>
                <a:srgbClr val="EA7500"/>
              </a:solidFill>
              <a:latin typeface="Source Sans Pro"/>
              <a:ea typeface="DejaVu Sans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566640" y="1137918"/>
            <a:ext cx="9155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		</a:t>
            </a: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5136080"/>
              </p:ext>
            </p:extLst>
          </p:nvPr>
        </p:nvGraphicFramePr>
        <p:xfrm>
          <a:off x="566640" y="1445694"/>
          <a:ext cx="9155333" cy="3602814"/>
        </p:xfrm>
        <a:graphic>
          <a:graphicData uri="http://schemas.openxmlformats.org/drawingml/2006/table">
            <a:tbl>
              <a:tblPr firstRow="1" firstCol="1">
                <a:tableStyleId>{93296810-A885-4BE3-A3E7-6D5BEEA58F35}</a:tableStyleId>
              </a:tblPr>
              <a:tblGrid>
                <a:gridCol w="4416840">
                  <a:extLst>
                    <a:ext uri="{9D8B030D-6E8A-4147-A177-3AD203B41FA5}">
                      <a16:colId xmlns:a16="http://schemas.microsoft.com/office/drawing/2014/main" val="3324336790"/>
                    </a:ext>
                  </a:extLst>
                </a:gridCol>
                <a:gridCol w="655320">
                  <a:extLst>
                    <a:ext uri="{9D8B030D-6E8A-4147-A177-3AD203B41FA5}">
                      <a16:colId xmlns:a16="http://schemas.microsoft.com/office/drawing/2014/main" val="4281420009"/>
                    </a:ext>
                  </a:extLst>
                </a:gridCol>
                <a:gridCol w="776850">
                  <a:extLst>
                    <a:ext uri="{9D8B030D-6E8A-4147-A177-3AD203B41FA5}">
                      <a16:colId xmlns:a16="http://schemas.microsoft.com/office/drawing/2014/main" val="2862567017"/>
                    </a:ext>
                  </a:extLst>
                </a:gridCol>
                <a:gridCol w="571890">
                  <a:extLst>
                    <a:ext uri="{9D8B030D-6E8A-4147-A177-3AD203B41FA5}">
                      <a16:colId xmlns:a16="http://schemas.microsoft.com/office/drawing/2014/main" val="881118477"/>
                    </a:ext>
                  </a:extLst>
                </a:gridCol>
                <a:gridCol w="750020">
                  <a:extLst>
                    <a:ext uri="{9D8B030D-6E8A-4147-A177-3AD203B41FA5}">
                      <a16:colId xmlns:a16="http://schemas.microsoft.com/office/drawing/2014/main" val="767852004"/>
                    </a:ext>
                  </a:extLst>
                </a:gridCol>
                <a:gridCol w="661471">
                  <a:extLst>
                    <a:ext uri="{9D8B030D-6E8A-4147-A177-3AD203B41FA5}">
                      <a16:colId xmlns:a16="http://schemas.microsoft.com/office/drawing/2014/main" val="512069382"/>
                    </a:ext>
                  </a:extLst>
                </a:gridCol>
                <a:gridCol w="661471">
                  <a:extLst>
                    <a:ext uri="{9D8B030D-6E8A-4147-A177-3AD203B41FA5}">
                      <a16:colId xmlns:a16="http://schemas.microsoft.com/office/drawing/2014/main" val="1381660829"/>
                    </a:ext>
                  </a:extLst>
                </a:gridCol>
                <a:gridCol w="661471">
                  <a:extLst>
                    <a:ext uri="{9D8B030D-6E8A-4147-A177-3AD203B41FA5}">
                      <a16:colId xmlns:a16="http://schemas.microsoft.com/office/drawing/2014/main" val="2565785074"/>
                    </a:ext>
                  </a:extLst>
                </a:gridCol>
              </a:tblGrid>
              <a:tr h="962588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effectLst/>
                        </a:rPr>
                        <a:t>Participace studentů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FAI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 smtClean="0">
                          <a:effectLst/>
                        </a:rPr>
                        <a:t>FaME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FHS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FLKŘ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FMK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FT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UTB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412928513"/>
                  </a:ext>
                </a:extLst>
              </a:tr>
              <a:tr h="720348">
                <a:tc>
                  <a:txBody>
                    <a:bodyPr/>
                    <a:lstStyle/>
                    <a:p>
                      <a:pPr algn="l" fontAlgn="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kern="1200" dirty="0" smtClean="0">
                          <a:effectLst/>
                        </a:rPr>
                        <a:t>Možnost </a:t>
                      </a:r>
                      <a:r>
                        <a:rPr lang="cs-CZ" sz="1800" kern="1200" dirty="0">
                          <a:effectLst/>
                        </a:rPr>
                        <a:t>studentů ovlivňovat obsah a formy výuky.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3,0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2,6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3,1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2,8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3,5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>
                          <a:effectLst/>
                        </a:rPr>
                        <a:t>3,3</a:t>
                      </a:r>
                      <a:endParaRPr lang="cs-CZ" sz="32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3,0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077319"/>
                  </a:ext>
                </a:extLst>
              </a:tr>
              <a:tr h="1087393">
                <a:tc>
                  <a:txBody>
                    <a:bodyPr/>
                    <a:lstStyle/>
                    <a:p>
                      <a:pPr algn="l" fontAlgn="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800" kern="1200" dirty="0" smtClean="0">
                          <a:effectLst/>
                        </a:rPr>
                        <a:t>Způsob, </a:t>
                      </a:r>
                      <a:r>
                        <a:rPr lang="pl-PL" sz="1800" kern="1200" dirty="0">
                          <a:effectLst/>
                        </a:rPr>
                        <a:t>jak se pracuje s kritikou a připomínkami studentů.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>
                          <a:effectLst/>
                        </a:rPr>
                        <a:t>3,1</a:t>
                      </a:r>
                      <a:endParaRPr lang="cs-CZ" sz="32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2,7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3,1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2,7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3,4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3,3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3,0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779611943"/>
                  </a:ext>
                </a:extLst>
              </a:tr>
              <a:tr h="720348">
                <a:tc>
                  <a:txBody>
                    <a:bodyPr/>
                    <a:lstStyle/>
                    <a:p>
                      <a:pPr algn="l" fontAlgn="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kern="1200" smtClean="0">
                          <a:effectLst/>
                        </a:rPr>
                        <a:t>Vliv </a:t>
                      </a:r>
                      <a:r>
                        <a:rPr lang="cs-CZ" sz="1800" kern="1200" dirty="0">
                          <a:effectLst/>
                        </a:rPr>
                        <a:t>studentů na chod univerzity.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>
                          <a:effectLst/>
                        </a:rPr>
                        <a:t>3,1</a:t>
                      </a:r>
                      <a:endParaRPr lang="cs-CZ" sz="32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3,0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>
                          <a:effectLst/>
                        </a:rPr>
                        <a:t>3,2</a:t>
                      </a:r>
                      <a:endParaRPr lang="cs-CZ" sz="32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3,0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3,4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3,6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</a:rPr>
                        <a:t>3,2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576263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777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studijních programů z pohledu studentů v roce 2024</a:t>
            </a:r>
            <a:endParaRPr lang="cs-CZ" sz="1300" spc="-1" dirty="0">
              <a:latin typeface="Source Sans Pro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9308880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3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Část 4.) </a:t>
            </a:r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Stimulace a soudržnost 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566640" y="1137918"/>
            <a:ext cx="9155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		</a:t>
            </a: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8193526"/>
              </p:ext>
            </p:extLst>
          </p:nvPr>
        </p:nvGraphicFramePr>
        <p:xfrm>
          <a:off x="566640" y="1445694"/>
          <a:ext cx="9155333" cy="3153234"/>
        </p:xfrm>
        <a:graphic>
          <a:graphicData uri="http://schemas.openxmlformats.org/drawingml/2006/table">
            <a:tbl>
              <a:tblPr firstRow="1" firstCol="1">
                <a:tableStyleId>{93296810-A885-4BE3-A3E7-6D5BEEA58F35}</a:tableStyleId>
              </a:tblPr>
              <a:tblGrid>
                <a:gridCol w="4150140">
                  <a:extLst>
                    <a:ext uri="{9D8B030D-6E8A-4147-A177-3AD203B41FA5}">
                      <a16:colId xmlns:a16="http://schemas.microsoft.com/office/drawing/2014/main" val="3324336790"/>
                    </a:ext>
                  </a:extLst>
                </a:gridCol>
                <a:gridCol w="784860">
                  <a:extLst>
                    <a:ext uri="{9D8B030D-6E8A-4147-A177-3AD203B41FA5}">
                      <a16:colId xmlns:a16="http://schemas.microsoft.com/office/drawing/2014/main" val="4281420009"/>
                    </a:ext>
                  </a:extLst>
                </a:gridCol>
                <a:gridCol w="769620">
                  <a:extLst>
                    <a:ext uri="{9D8B030D-6E8A-4147-A177-3AD203B41FA5}">
                      <a16:colId xmlns:a16="http://schemas.microsoft.com/office/drawing/2014/main" val="2862567017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881118477"/>
                    </a:ext>
                  </a:extLst>
                </a:gridCol>
                <a:gridCol w="780500">
                  <a:extLst>
                    <a:ext uri="{9D8B030D-6E8A-4147-A177-3AD203B41FA5}">
                      <a16:colId xmlns:a16="http://schemas.microsoft.com/office/drawing/2014/main" val="767852004"/>
                    </a:ext>
                  </a:extLst>
                </a:gridCol>
                <a:gridCol w="661471">
                  <a:extLst>
                    <a:ext uri="{9D8B030D-6E8A-4147-A177-3AD203B41FA5}">
                      <a16:colId xmlns:a16="http://schemas.microsoft.com/office/drawing/2014/main" val="512069382"/>
                    </a:ext>
                  </a:extLst>
                </a:gridCol>
                <a:gridCol w="661471">
                  <a:extLst>
                    <a:ext uri="{9D8B030D-6E8A-4147-A177-3AD203B41FA5}">
                      <a16:colId xmlns:a16="http://schemas.microsoft.com/office/drawing/2014/main" val="1381660829"/>
                    </a:ext>
                  </a:extLst>
                </a:gridCol>
                <a:gridCol w="661471">
                  <a:extLst>
                    <a:ext uri="{9D8B030D-6E8A-4147-A177-3AD203B41FA5}">
                      <a16:colId xmlns:a16="http://schemas.microsoft.com/office/drawing/2014/main" val="2565785074"/>
                    </a:ext>
                  </a:extLst>
                </a:gridCol>
              </a:tblGrid>
              <a:tr h="962588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kern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Stimulace</a:t>
                      </a:r>
                      <a:r>
                        <a:rPr lang="cs-CZ" sz="1800" kern="12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a soudržnost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FAI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 smtClean="0">
                          <a:effectLst/>
                        </a:rPr>
                        <a:t>FaME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FHS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FLKŘ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FMK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FT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UTB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412928513"/>
                  </a:ext>
                </a:extLst>
              </a:tr>
              <a:tr h="720348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Stimulující.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3,2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3,2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3,5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3,3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3,5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3,7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3,4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077319"/>
                  </a:ext>
                </a:extLst>
              </a:tr>
              <a:tr h="749950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Akademicky náročný.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3,5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3,3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3,2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3,6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9611943"/>
                  </a:ext>
                </a:extLst>
              </a:tr>
              <a:tr h="720348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Skládá se z předmětů, které jsou dobře propojeny a integrovány.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2,9</a:t>
                      </a:r>
                    </a:p>
                  </a:txBody>
                  <a:tcPr marL="7620" marR="7620" marT="762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3,1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3,4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3,3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3,3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3,4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3,2</a:t>
                      </a: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576263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8406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1540</TotalTime>
  <Words>1527</Words>
  <Application>Microsoft Office PowerPoint</Application>
  <PresentationFormat>Vlastní</PresentationFormat>
  <Paragraphs>566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10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18</vt:i4>
      </vt:variant>
    </vt:vector>
  </HeadingPairs>
  <TitlesOfParts>
    <vt:vector size="31" baseType="lpstr">
      <vt:lpstr>Microsoft YaHei</vt:lpstr>
      <vt:lpstr>Arial</vt:lpstr>
      <vt:lpstr>Calibri</vt:lpstr>
      <vt:lpstr>DejaVu Sans</vt:lpstr>
      <vt:lpstr>Source Sans Pro</vt:lpstr>
      <vt:lpstr>SourceSansPro-Light</vt:lpstr>
      <vt:lpstr>Symbol</vt:lpstr>
      <vt:lpstr>Times New Roman</vt:lpstr>
      <vt:lpstr>Trebuchet MS</vt:lpstr>
      <vt:lpstr>Wingdings</vt:lpstr>
      <vt:lpstr>Office Theme</vt:lpstr>
      <vt:lpstr>Office Theme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Uživatel</dc:creator>
  <dc:description/>
  <cp:lastModifiedBy>Uživatel</cp:lastModifiedBy>
  <cp:revision>119</cp:revision>
  <dcterms:created xsi:type="dcterms:W3CDTF">2019-09-03T10:06:13Z</dcterms:created>
  <dcterms:modified xsi:type="dcterms:W3CDTF">2024-05-06T21:12:51Z</dcterms:modified>
  <dc:language>cs-CZ</dc:language>
</cp:coreProperties>
</file>