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74" r:id="rId2"/>
    <p:sldMasterId id="2147483687" r:id="rId3"/>
  </p:sldMasterIdLst>
  <p:sldIdLst>
    <p:sldId id="256" r:id="rId4"/>
    <p:sldId id="258" r:id="rId5"/>
    <p:sldId id="263" r:id="rId6"/>
    <p:sldId id="271" r:id="rId7"/>
    <p:sldId id="273" r:id="rId8"/>
    <p:sldId id="278" r:id="rId9"/>
    <p:sldId id="281" r:id="rId10"/>
    <p:sldId id="282" r:id="rId11"/>
    <p:sldId id="270" r:id="rId12"/>
    <p:sldId id="283" r:id="rId13"/>
    <p:sldId id="262" r:id="rId14"/>
  </p:sldIdLst>
  <p:sldSz cx="10080625" cy="5670550"/>
  <p:notesSz cx="7559675" cy="106918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EFE9"/>
    <a:srgbClr val="D996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EC20E35-A176-4012-BC5E-935CFFF8708E}" styleName="Styl Středně sytá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Styl Středně sytá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71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lona\Desktop\ANAL&#221;ZY\SAZ%2023\studenti%202023%20data%20a%20v&#253;sledky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Ilona\Desktop\ANAL&#221;ZY\SAZ%2023\zam&#283;stnavatel&#233;%2024\data%20zamestnavatele%20SAZ%2024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619-4EEA-9247-079BFAC317A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619-4EEA-9247-079BFAC317A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6619-4EEA-9247-079BFAC317A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6619-4EEA-9247-079BFAC317A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619-4EEA-9247-079BFAC317A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619-4EEA-9247-079BFAC317A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6619-4EEA-9247-079BFAC317AF}"/>
              </c:ext>
            </c:extLst>
          </c:dPt>
          <c:cat>
            <c:strRef>
              <c:f>respondenti!$B$5:$B$11</c:f>
              <c:strCache>
                <c:ptCount val="7"/>
                <c:pt idx="0">
                  <c:v>CPS</c:v>
                </c:pt>
                <c:pt idx="1">
                  <c:v>FAI</c:v>
                </c:pt>
                <c:pt idx="2">
                  <c:v>FAME</c:v>
                </c:pt>
                <c:pt idx="3">
                  <c:v>FHS</c:v>
                </c:pt>
                <c:pt idx="4">
                  <c:v>FLKŘ</c:v>
                </c:pt>
                <c:pt idx="5">
                  <c:v>FMK</c:v>
                </c:pt>
                <c:pt idx="6">
                  <c:v>FT</c:v>
                </c:pt>
              </c:strCache>
            </c:strRef>
          </c:cat>
          <c:val>
            <c:numRef>
              <c:f>respondenti!$C$5:$C$11</c:f>
              <c:numCache>
                <c:formatCode>###0</c:formatCode>
                <c:ptCount val="7"/>
                <c:pt idx="0">
                  <c:v>2</c:v>
                </c:pt>
                <c:pt idx="1">
                  <c:v>13</c:v>
                </c:pt>
                <c:pt idx="2">
                  <c:v>30</c:v>
                </c:pt>
                <c:pt idx="3">
                  <c:v>35</c:v>
                </c:pt>
                <c:pt idx="4">
                  <c:v>11</c:v>
                </c:pt>
                <c:pt idx="5">
                  <c:v>10</c:v>
                </c:pt>
                <c:pt idx="6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6619-4EEA-9247-079BFAC317AF}"/>
            </c:ext>
          </c:extLst>
        </c:ser>
        <c:ser>
          <c:idx val="1"/>
          <c:order val="1"/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0-6619-4EEA-9247-079BFAC317A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2-6619-4EEA-9247-079BFAC317A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4-6619-4EEA-9247-079BFAC317AF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6-6619-4EEA-9247-079BFAC317AF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8-6619-4EEA-9247-079BFAC317AF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A-6619-4EEA-9247-079BFAC317AF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C-6619-4EEA-9247-079BFAC317AF}"/>
              </c:ext>
            </c:extLst>
          </c:dPt>
          <c:cat>
            <c:strRef>
              <c:f>respondenti!$B$5:$B$11</c:f>
              <c:strCache>
                <c:ptCount val="7"/>
                <c:pt idx="0">
                  <c:v>CPS</c:v>
                </c:pt>
                <c:pt idx="1">
                  <c:v>FAI</c:v>
                </c:pt>
                <c:pt idx="2">
                  <c:v>FAME</c:v>
                </c:pt>
                <c:pt idx="3">
                  <c:v>FHS</c:v>
                </c:pt>
                <c:pt idx="4">
                  <c:v>FLKŘ</c:v>
                </c:pt>
                <c:pt idx="5">
                  <c:v>FMK</c:v>
                </c:pt>
                <c:pt idx="6">
                  <c:v>FT</c:v>
                </c:pt>
              </c:strCache>
            </c:strRef>
          </c:cat>
          <c:val>
            <c:numRef>
              <c:f>respondenti!$D$5:$D$11</c:f>
              <c:numCache>
                <c:formatCode>###0.0</c:formatCode>
                <c:ptCount val="7"/>
                <c:pt idx="0">
                  <c:v>1.7391304347826086</c:v>
                </c:pt>
                <c:pt idx="1">
                  <c:v>11.304347826086957</c:v>
                </c:pt>
                <c:pt idx="2">
                  <c:v>26.086956521739129</c:v>
                </c:pt>
                <c:pt idx="3">
                  <c:v>30.434782608695656</c:v>
                </c:pt>
                <c:pt idx="4">
                  <c:v>9.5652173913043477</c:v>
                </c:pt>
                <c:pt idx="5">
                  <c:v>8.695652173913043</c:v>
                </c:pt>
                <c:pt idx="6">
                  <c:v>12.173913043478262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D-6619-4EEA-9247-079BFAC317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9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95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07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11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12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13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14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2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29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32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33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3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37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0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5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8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9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50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51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52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2000" cy="43884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cs-CZ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5720"/>
            <a:ext cx="9071640" cy="946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r>
              <a:rPr lang="cs-CZ" sz="1800" b="0" strike="noStrike" spc="-1">
                <a:latin typeface="Arial"/>
              </a:rPr>
              <a:t>Klikněte pro úpravu formátu textu nadpisu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latin typeface="Arial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504000" y="225720"/>
            <a:ext cx="9071640" cy="94680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r>
              <a:rPr lang="cs-CZ" sz="1800" b="0" strike="noStrike" spc="-1">
                <a:latin typeface="Arial"/>
              </a:rPr>
              <a:t>Klikněte pro úpravu formátu textu nadpisu</a:t>
            </a: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</p:spPr>
        <p:txBody>
          <a:bodyPr lIns="0" tIns="0" rIns="0" bIns="0">
            <a:normAutofit fontScale="56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latin typeface="Arial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Sedmá úroveň</a:t>
            </a:r>
          </a:p>
        </p:txBody>
      </p:sp>
      <p:sp>
        <p:nvSpPr>
          <p:cNvPr id="7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</p:spPr>
        <p:txBody>
          <a:bodyPr lIns="0" tIns="0" rIns="0" bIns="0">
            <a:normAutofit fontScale="56000"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latin typeface="Arial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2000" cy="9464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cs-CZ" sz="4400" b="0" strike="noStrike" spc="-1">
                <a:latin typeface="Arial"/>
              </a:rPr>
              <a:t>Klikněte pro úpravu formátu textu nadpisu</a:t>
            </a:r>
          </a:p>
        </p:txBody>
      </p:sp>
      <p:sp>
        <p:nvSpPr>
          <p:cNvPr id="11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latin typeface="Arial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strike="noStrike" spc="-1"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latin typeface="Arial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latin typeface="Arial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CustomShape 1"/>
          <p:cNvSpPr/>
          <p:nvPr/>
        </p:nvSpPr>
        <p:spPr>
          <a:xfrm>
            <a:off x="3528000" y="2172031"/>
            <a:ext cx="5543280" cy="196977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3200" b="1" strike="noStrike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Hodnocení kvality </a:t>
            </a:r>
            <a:r>
              <a:rPr lang="cs-CZ" sz="32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absolventů SP z pohledu zaměstnavatelů</a:t>
            </a:r>
            <a:endParaRPr lang="cs-CZ" sz="3200" b="1" spc="-1" dirty="0">
              <a:solidFill>
                <a:srgbClr val="EA7500"/>
              </a:solidFill>
              <a:latin typeface="Source Sans Pro"/>
              <a:ea typeface="DejaVu Sans"/>
            </a:endParaRPr>
          </a:p>
          <a:p>
            <a:pPr>
              <a:lnSpc>
                <a:spcPct val="100000"/>
              </a:lnSpc>
            </a:pPr>
            <a:r>
              <a:rPr lang="cs-CZ" sz="32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v roce 2024</a:t>
            </a:r>
            <a:endParaRPr lang="cs-CZ" sz="3200" b="1" strike="noStrike" spc="-1" dirty="0" smtClean="0">
              <a:solidFill>
                <a:srgbClr val="EA7500"/>
              </a:solidFill>
              <a:latin typeface="Source Sans Pro"/>
              <a:ea typeface="DejaVu Sans"/>
            </a:endParaRPr>
          </a:p>
        </p:txBody>
      </p:sp>
      <p:sp>
        <p:nvSpPr>
          <p:cNvPr id="154" name="CustomShape 2"/>
          <p:cNvSpPr/>
          <p:nvPr/>
        </p:nvSpPr>
        <p:spPr>
          <a:xfrm>
            <a:off x="3528000" y="4426200"/>
            <a:ext cx="4751280" cy="3077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2000" b="1" strike="noStrike" spc="-1" dirty="0" smtClean="0">
                <a:solidFill>
                  <a:srgbClr val="000000"/>
                </a:solidFill>
                <a:latin typeface="Source Sans Pro"/>
                <a:ea typeface="DejaVu Sans"/>
              </a:rPr>
              <a:t>Lenka Drábková</a:t>
            </a:r>
            <a:endParaRPr lang="cs-CZ" sz="1600" b="0" strike="noStrike" spc="-1" dirty="0">
              <a:latin typeface="Arial"/>
            </a:endParaRPr>
          </a:p>
        </p:txBody>
      </p:sp>
      <p:sp>
        <p:nvSpPr>
          <p:cNvPr id="155" name="Line 3"/>
          <p:cNvSpPr/>
          <p:nvPr/>
        </p:nvSpPr>
        <p:spPr>
          <a:xfrm>
            <a:off x="3528000" y="4284000"/>
            <a:ext cx="792000" cy="0"/>
          </a:xfrm>
          <a:prstGeom prst="line">
            <a:avLst/>
          </a:prstGeom>
          <a:ln w="57240">
            <a:solidFill>
              <a:srgbClr val="EA75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CustomShape 2"/>
          <p:cNvSpPr/>
          <p:nvPr/>
        </p:nvSpPr>
        <p:spPr>
          <a:xfrm>
            <a:off x="566640" y="504000"/>
            <a:ext cx="9070920" cy="55399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3600" b="1" spc="-1" dirty="0">
                <a:solidFill>
                  <a:srgbClr val="EA7500"/>
                </a:solidFill>
                <a:latin typeface="Source Sans Pro"/>
                <a:ea typeface="DejaVu Sans"/>
              </a:rPr>
              <a:t>5</a:t>
            </a:r>
            <a:r>
              <a:rPr lang="cs-CZ" sz="3600" b="1" strike="noStrike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 </a:t>
            </a:r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/ Shrnutí </a:t>
            </a:r>
            <a:endParaRPr lang="cs-CZ" sz="3600" b="0" strike="noStrike" spc="-1" dirty="0">
              <a:latin typeface="Arial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487680" y="1242060"/>
            <a:ext cx="935736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/>
              <a:t>Celkové výsledky jsou pozitivní, vůbec nezaznamenáváme známky pod střední hodnotou škály (&lt;3).</a:t>
            </a:r>
          </a:p>
          <a:p>
            <a:r>
              <a:rPr lang="cs-CZ" sz="1600" dirty="0" smtClean="0"/>
              <a:t>Ve výsledcích napříč fakultami většinou nejsou zásadní rozdíly (jde o rozdíly na úrovni desetin bodů na 5stupňové škále). FT mírně negativně vybočuje v hodnocení oblasti Výsledky učení.</a:t>
            </a:r>
          </a:p>
          <a:p>
            <a:r>
              <a:rPr lang="cs-CZ" sz="1600" dirty="0" smtClean="0"/>
              <a:t>Slabší (ale stále mírně pozitivní) hodnocení mají napříč UTB jen dílčí položky: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smtClean="0"/>
              <a:t>dostatečnost praxe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600" dirty="0" smtClean="0"/>
              <a:t>Aktivní užívání AJ v mluvené i písemné formě</a:t>
            </a:r>
          </a:p>
          <a:p>
            <a:endParaRPr lang="cs-CZ" sz="1600" dirty="0"/>
          </a:p>
          <a:p>
            <a:r>
              <a:rPr lang="cs-CZ" sz="1600" dirty="0" smtClean="0">
                <a:solidFill>
                  <a:srgbClr val="FF0000"/>
                </a:solidFill>
              </a:rPr>
              <a:t>Problémem je obecně uvádění neexistujících kombinací studijních programů, úrovní studia a zaměření studia. Účast napříč fakultami i programy je slabá. Výsledky jsou pro hodnocení jednotlivých SP v naprosté většině nedostačující, je ke zvážení jejich doplnění (zejm. cílenou komunikací fakult se zaměstnavateli reflektující specifika SP). </a:t>
            </a:r>
          </a:p>
          <a:p>
            <a:endParaRPr lang="cs-CZ" sz="1600" dirty="0" smtClean="0"/>
          </a:p>
          <a:p>
            <a:r>
              <a:rPr lang="cs-CZ" sz="1600" dirty="0" smtClean="0"/>
              <a:t>Srovnání výsledků v čase ukazuje, že hodnocení je napříč sledovanými roky převážně pozitivní.</a:t>
            </a:r>
          </a:p>
          <a:p>
            <a:r>
              <a:rPr lang="cs-CZ" sz="1600" dirty="0" smtClean="0"/>
              <a:t>Jak </a:t>
            </a:r>
            <a:r>
              <a:rPr lang="cs-CZ" sz="1600" dirty="0"/>
              <a:t>vedení UTB, tak jednotlivé fakulty mají k dispozici podrobné výsledky šetření vztažené na jednotlivé </a:t>
            </a:r>
            <a:r>
              <a:rPr lang="cs-CZ" sz="1600" dirty="0" smtClean="0"/>
              <a:t>SP. </a:t>
            </a:r>
            <a:r>
              <a:rPr lang="cs-CZ" sz="1600" dirty="0"/>
              <a:t>Mají možnost s výsledky cíleně pracovat a stavět na nich opatření vedoucí k udržení pozitivního hodnocení, nebo k jeho zlepšení</a:t>
            </a:r>
            <a:r>
              <a:rPr lang="cs-CZ" sz="1600" dirty="0" smtClean="0"/>
              <a:t>.</a:t>
            </a:r>
            <a:endParaRPr lang="cs-CZ" sz="1600" dirty="0"/>
          </a:p>
        </p:txBody>
      </p:sp>
      <p:sp>
        <p:nvSpPr>
          <p:cNvPr id="5" name="CustomShape 1"/>
          <p:cNvSpPr/>
          <p:nvPr/>
        </p:nvSpPr>
        <p:spPr>
          <a:xfrm>
            <a:off x="566640" y="226080"/>
            <a:ext cx="9070920" cy="20005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r>
              <a:rPr lang="cs-CZ" sz="1300" spc="-1" dirty="0">
                <a:solidFill>
                  <a:srgbClr val="EA7500"/>
                </a:solidFill>
                <a:latin typeface="Source Sans Pro"/>
              </a:rPr>
              <a:t>Hodnocení kvality </a:t>
            </a:r>
            <a:r>
              <a:rPr lang="cs-CZ" sz="1300" spc="-1" dirty="0" smtClean="0">
                <a:solidFill>
                  <a:srgbClr val="EA7500"/>
                </a:solidFill>
                <a:latin typeface="Source Sans Pro"/>
              </a:rPr>
              <a:t>absolventů z pohledu zaměstnavatelů v roce 2024</a:t>
            </a:r>
            <a:endParaRPr lang="cs-CZ" sz="1300" spc="-1" dirty="0">
              <a:latin typeface="Sourc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1442084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CustomShape 1"/>
          <p:cNvSpPr/>
          <p:nvPr/>
        </p:nvSpPr>
        <p:spPr>
          <a:xfrm>
            <a:off x="3528000" y="2012040"/>
            <a:ext cx="4247280" cy="487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3200" b="0" strike="noStrike" spc="-1">
                <a:solidFill>
                  <a:srgbClr val="EA7500"/>
                </a:solidFill>
                <a:latin typeface="Source Sans Pro"/>
                <a:ea typeface="DejaVu Sans"/>
              </a:rPr>
              <a:t>Děkuji za pozornost</a:t>
            </a:r>
            <a:endParaRPr lang="cs-CZ" sz="3200" b="0" strike="noStrike" spc="-1">
              <a:latin typeface="Arial"/>
            </a:endParaRPr>
          </a:p>
        </p:txBody>
      </p:sp>
      <p:sp>
        <p:nvSpPr>
          <p:cNvPr id="174" name="CustomShape 2"/>
          <p:cNvSpPr/>
          <p:nvPr/>
        </p:nvSpPr>
        <p:spPr>
          <a:xfrm>
            <a:off x="3528000" y="3456000"/>
            <a:ext cx="4751280" cy="55399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2000" b="1" spc="-1" dirty="0" smtClean="0">
                <a:solidFill>
                  <a:srgbClr val="000000"/>
                </a:solidFill>
                <a:latin typeface="Source Sans Pro"/>
                <a:ea typeface="DejaVu Sans"/>
              </a:rPr>
              <a:t>Mgr</a:t>
            </a:r>
            <a:r>
              <a:rPr lang="cs-CZ" sz="2000" b="1" strike="noStrike" spc="-1" dirty="0" smtClean="0">
                <a:solidFill>
                  <a:srgbClr val="000000"/>
                </a:solidFill>
                <a:latin typeface="Source Sans Pro"/>
                <a:ea typeface="DejaVu Sans"/>
              </a:rPr>
              <a:t>. </a:t>
            </a:r>
            <a:r>
              <a:rPr lang="cs-CZ" sz="2000" b="1" spc="-1" dirty="0" smtClean="0">
                <a:solidFill>
                  <a:srgbClr val="000000"/>
                </a:solidFill>
                <a:latin typeface="Source Sans Pro"/>
                <a:ea typeface="DejaVu Sans"/>
              </a:rPr>
              <a:t>Lenka Drábková</a:t>
            </a:r>
            <a:r>
              <a:rPr lang="cs-CZ" sz="2000" b="1" strike="noStrike" spc="-1" dirty="0" smtClean="0">
                <a:solidFill>
                  <a:srgbClr val="000000"/>
                </a:solidFill>
                <a:latin typeface="Source Sans Pro"/>
                <a:ea typeface="DejaVu Sans"/>
              </a:rPr>
              <a:t>, </a:t>
            </a:r>
            <a:r>
              <a:rPr lang="cs-CZ" sz="2000" b="1" strike="noStrike" spc="-1" dirty="0">
                <a:solidFill>
                  <a:srgbClr val="000000"/>
                </a:solidFill>
                <a:latin typeface="Source Sans Pro"/>
                <a:ea typeface="DejaVu Sans"/>
              </a:rPr>
              <a:t>Ph.D.</a:t>
            </a:r>
            <a:endParaRPr lang="cs-CZ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1600" spc="-1" dirty="0" smtClean="0">
                <a:solidFill>
                  <a:srgbClr val="666666"/>
                </a:solidFill>
                <a:latin typeface="Source Sans Pro"/>
              </a:rPr>
              <a:t>Prorektorka pro pedagogickou činnost</a:t>
            </a:r>
            <a:endParaRPr lang="cs-CZ" sz="1600" b="0" strike="noStrike" spc="-1" dirty="0">
              <a:latin typeface="Arial"/>
            </a:endParaRPr>
          </a:p>
        </p:txBody>
      </p:sp>
      <p:sp>
        <p:nvSpPr>
          <p:cNvPr id="175" name="Line 3"/>
          <p:cNvSpPr/>
          <p:nvPr/>
        </p:nvSpPr>
        <p:spPr>
          <a:xfrm>
            <a:off x="3528000" y="4284000"/>
            <a:ext cx="792000" cy="0"/>
          </a:xfrm>
          <a:prstGeom prst="line">
            <a:avLst/>
          </a:prstGeom>
          <a:ln w="57240">
            <a:solidFill>
              <a:srgbClr val="EA750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176" name="CustomShape 4"/>
          <p:cNvSpPr/>
          <p:nvPr/>
        </p:nvSpPr>
        <p:spPr>
          <a:xfrm>
            <a:off x="3528000" y="4462200"/>
            <a:ext cx="4751280" cy="6098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2000" spc="-1" dirty="0">
                <a:solidFill>
                  <a:srgbClr val="000000"/>
                </a:solidFill>
                <a:latin typeface="Source Sans Pro"/>
                <a:ea typeface="SourceSansPro-Light"/>
              </a:rPr>
              <a:t>prorektor-pedagogika@utb.cz</a:t>
            </a:r>
            <a:endParaRPr lang="cs-CZ" sz="20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cs-CZ" sz="2000" b="0" strike="noStrike" spc="-1" dirty="0">
                <a:solidFill>
                  <a:srgbClr val="000000"/>
                </a:solidFill>
                <a:latin typeface="Source Sans Pro"/>
                <a:ea typeface="SourceSansPro-Light"/>
              </a:rPr>
              <a:t>www.utb.cz</a:t>
            </a:r>
            <a:endParaRPr lang="cs-CZ" sz="20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CustomShape 1"/>
          <p:cNvSpPr/>
          <p:nvPr/>
        </p:nvSpPr>
        <p:spPr>
          <a:xfrm>
            <a:off x="803520" y="432000"/>
            <a:ext cx="1499760" cy="577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3200" b="1" strike="noStrike" spc="-1">
                <a:solidFill>
                  <a:srgbClr val="EA7500"/>
                </a:solidFill>
                <a:latin typeface="Source Sans Pro"/>
                <a:ea typeface="DejaVu Sans"/>
              </a:rPr>
              <a:t>Obsah</a:t>
            </a:r>
            <a:endParaRPr lang="cs-CZ" sz="3200" b="0" strike="noStrike" spc="-1">
              <a:latin typeface="Arial"/>
            </a:endParaRPr>
          </a:p>
        </p:txBody>
      </p:sp>
      <p:sp>
        <p:nvSpPr>
          <p:cNvPr id="161" name="CustomShape 2"/>
          <p:cNvSpPr/>
          <p:nvPr/>
        </p:nvSpPr>
        <p:spPr>
          <a:xfrm>
            <a:off x="2303280" y="1152000"/>
            <a:ext cx="7214100" cy="318548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</a:pPr>
            <a:r>
              <a:rPr lang="cs-CZ" sz="2400" b="1" strike="noStrike" spc="-1" dirty="0">
                <a:solidFill>
                  <a:srgbClr val="EA7500"/>
                </a:solidFill>
                <a:latin typeface="Source Sans Pro"/>
                <a:ea typeface="Microsoft YaHei"/>
              </a:rPr>
              <a:t>1 /	</a:t>
            </a:r>
            <a:r>
              <a:rPr lang="cs-CZ" sz="2400" b="1" spc="-1" dirty="0" smtClean="0">
                <a:solidFill>
                  <a:srgbClr val="000000"/>
                </a:solidFill>
                <a:latin typeface="Source Sans Pro"/>
                <a:ea typeface="Microsoft YaHei"/>
              </a:rPr>
              <a:t>Zaměření</a:t>
            </a:r>
          </a:p>
          <a:p>
            <a:pPr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</a:pPr>
            <a:r>
              <a:rPr lang="cs-CZ" sz="2400" b="1" spc="-1" dirty="0">
                <a:solidFill>
                  <a:srgbClr val="EA7500"/>
                </a:solidFill>
                <a:latin typeface="Source Sans Pro"/>
                <a:ea typeface="Microsoft YaHei"/>
              </a:rPr>
              <a:t>2 /</a:t>
            </a:r>
            <a:r>
              <a:rPr lang="cs-CZ" sz="2400" b="1" spc="-1" dirty="0" smtClean="0">
                <a:solidFill>
                  <a:srgbClr val="000000"/>
                </a:solidFill>
                <a:latin typeface="Source Sans Pro"/>
                <a:ea typeface="Microsoft YaHei"/>
              </a:rPr>
              <a:t>	Respondenti</a:t>
            </a:r>
            <a:endParaRPr lang="cs-CZ" sz="2400" b="0" strike="noStrike" spc="-1" dirty="0">
              <a:latin typeface="Arial"/>
            </a:endParaRPr>
          </a:p>
          <a:p>
            <a:pPr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</a:pPr>
            <a:r>
              <a:rPr lang="cs-CZ" sz="2400" b="1" spc="-1" dirty="0">
                <a:solidFill>
                  <a:srgbClr val="EA7500"/>
                </a:solidFill>
                <a:latin typeface="Source Sans Pro"/>
                <a:ea typeface="Microsoft YaHei"/>
              </a:rPr>
              <a:t>3</a:t>
            </a:r>
            <a:r>
              <a:rPr lang="cs-CZ" sz="2400" b="1" strike="noStrike" spc="-1" dirty="0" smtClean="0">
                <a:solidFill>
                  <a:srgbClr val="EA7500"/>
                </a:solidFill>
                <a:latin typeface="Source Sans Pro"/>
                <a:ea typeface="Microsoft YaHei"/>
              </a:rPr>
              <a:t> </a:t>
            </a:r>
            <a:r>
              <a:rPr lang="cs-CZ" sz="2400" b="1" strike="noStrike" spc="-1" dirty="0">
                <a:solidFill>
                  <a:srgbClr val="EA7500"/>
                </a:solidFill>
                <a:latin typeface="Source Sans Pro"/>
                <a:ea typeface="Microsoft YaHei"/>
              </a:rPr>
              <a:t>/	</a:t>
            </a:r>
            <a:r>
              <a:rPr lang="cs-CZ" sz="2400" b="1" spc="-1" dirty="0" smtClean="0">
                <a:solidFill>
                  <a:srgbClr val="000000"/>
                </a:solidFill>
                <a:latin typeface="Source Sans Pro"/>
                <a:ea typeface="Microsoft YaHei"/>
              </a:rPr>
              <a:t>Přehled </a:t>
            </a:r>
            <a:r>
              <a:rPr lang="cs-CZ" sz="2400" b="1" spc="-1" dirty="0">
                <a:solidFill>
                  <a:srgbClr val="000000"/>
                </a:solidFill>
                <a:latin typeface="Source Sans Pro"/>
                <a:ea typeface="Microsoft YaHei"/>
              </a:rPr>
              <a:t>celkových </a:t>
            </a:r>
            <a:r>
              <a:rPr lang="cs-CZ" sz="2400" b="1" spc="-1" dirty="0" smtClean="0">
                <a:solidFill>
                  <a:srgbClr val="000000"/>
                </a:solidFill>
                <a:latin typeface="Source Sans Pro"/>
                <a:ea typeface="Microsoft YaHei"/>
              </a:rPr>
              <a:t>výsledků</a:t>
            </a:r>
          </a:p>
          <a:p>
            <a:pPr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</a:pPr>
            <a:r>
              <a:rPr lang="cs-CZ" sz="2400" b="1" spc="-1" dirty="0" smtClean="0">
                <a:solidFill>
                  <a:srgbClr val="EA7500"/>
                </a:solidFill>
                <a:latin typeface="Source Sans Pro"/>
                <a:ea typeface="Microsoft YaHei"/>
              </a:rPr>
              <a:t>4</a:t>
            </a:r>
            <a:r>
              <a:rPr lang="cs-CZ" sz="2400" b="1" strike="noStrike" spc="-1" dirty="0" smtClean="0">
                <a:solidFill>
                  <a:srgbClr val="EA7500"/>
                </a:solidFill>
                <a:latin typeface="Source Sans Pro"/>
                <a:ea typeface="Microsoft YaHei"/>
              </a:rPr>
              <a:t> /	</a:t>
            </a:r>
            <a:r>
              <a:rPr lang="cs-CZ" sz="2400" b="1" strike="noStrike" spc="-1" dirty="0" smtClean="0">
                <a:latin typeface="Source Sans Pro"/>
                <a:ea typeface="Microsoft YaHei"/>
              </a:rPr>
              <a:t>Vývoj výsledků v čase</a:t>
            </a:r>
            <a:r>
              <a:rPr lang="cs-CZ" sz="2400" b="1" strike="noStrike" spc="-1" dirty="0">
                <a:solidFill>
                  <a:srgbClr val="EA7500"/>
                </a:solidFill>
                <a:latin typeface="Source Sans Pro"/>
                <a:ea typeface="Microsoft YaHei"/>
              </a:rPr>
              <a:t>	</a:t>
            </a:r>
            <a:endParaRPr lang="cs-CZ" sz="2400" b="1" strike="noStrike" spc="-1" dirty="0" smtClean="0">
              <a:solidFill>
                <a:srgbClr val="EA7500"/>
              </a:solidFill>
              <a:latin typeface="Source Sans Pro"/>
              <a:ea typeface="Microsoft YaHei"/>
            </a:endParaRPr>
          </a:p>
          <a:p>
            <a:pPr>
              <a:lnSpc>
                <a:spcPct val="115000"/>
              </a:lnSpc>
              <a:spcBef>
                <a:spcPts val="567"/>
              </a:spcBef>
              <a:spcAft>
                <a:spcPts val="567"/>
              </a:spcAft>
            </a:pPr>
            <a:r>
              <a:rPr lang="cs-CZ" sz="2400" b="1" spc="-1" dirty="0" smtClean="0">
                <a:solidFill>
                  <a:srgbClr val="EA7500"/>
                </a:solidFill>
                <a:latin typeface="Source Sans Pro"/>
                <a:ea typeface="Microsoft YaHei"/>
              </a:rPr>
              <a:t>5 /</a:t>
            </a:r>
            <a:r>
              <a:rPr lang="cs-CZ" sz="2400" b="1" spc="-1" dirty="0" smtClean="0">
                <a:solidFill>
                  <a:srgbClr val="000000"/>
                </a:solidFill>
                <a:latin typeface="Source Sans Pro"/>
                <a:ea typeface="Microsoft YaHei"/>
              </a:rPr>
              <a:t>	Shrnutí</a:t>
            </a:r>
            <a:endParaRPr lang="cs-CZ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cs-CZ" sz="24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CustomShape 1"/>
          <p:cNvSpPr/>
          <p:nvPr/>
        </p:nvSpPr>
        <p:spPr>
          <a:xfrm>
            <a:off x="566640" y="226080"/>
            <a:ext cx="9070920" cy="20005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r>
              <a:rPr lang="cs-CZ" sz="1300" spc="-1" dirty="0">
                <a:solidFill>
                  <a:srgbClr val="EA7500"/>
                </a:solidFill>
                <a:latin typeface="Source Sans Pro"/>
              </a:rPr>
              <a:t>Hodnocení kvality </a:t>
            </a:r>
            <a:r>
              <a:rPr lang="cs-CZ" sz="1300" spc="-1" dirty="0" smtClean="0">
                <a:solidFill>
                  <a:srgbClr val="EA7500"/>
                </a:solidFill>
                <a:latin typeface="Source Sans Pro"/>
              </a:rPr>
              <a:t>absolventů z pohledu zaměstnavatelů v roce 2024</a:t>
            </a:r>
            <a:endParaRPr lang="cs-CZ" sz="1300" spc="-1" dirty="0">
              <a:latin typeface="Source Sans Pro"/>
            </a:endParaRPr>
          </a:p>
        </p:txBody>
      </p:sp>
      <p:sp>
        <p:nvSpPr>
          <p:cNvPr id="165" name="CustomShape 2"/>
          <p:cNvSpPr/>
          <p:nvPr/>
        </p:nvSpPr>
        <p:spPr>
          <a:xfrm>
            <a:off x="566640" y="504000"/>
            <a:ext cx="9308880" cy="55399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3600" b="1" spc="-1" dirty="0">
                <a:solidFill>
                  <a:srgbClr val="EA7500"/>
                </a:solidFill>
                <a:latin typeface="Source Sans Pro"/>
                <a:ea typeface="DejaVu Sans"/>
              </a:rPr>
              <a:t>1</a:t>
            </a:r>
            <a:r>
              <a:rPr lang="cs-CZ" sz="3600" b="1" strike="noStrike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 </a:t>
            </a:r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/ Zaměření</a:t>
            </a:r>
            <a:endParaRPr lang="cs-CZ" sz="3600" b="0" strike="noStrike" spc="-1" dirty="0">
              <a:latin typeface="Arial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566640" y="1137918"/>
            <a:ext cx="9155330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Šetření vychází z převzatého a částečně modifikovaného dotazníku </a:t>
            </a:r>
            <a:r>
              <a:rPr lang="cs-CZ" dirty="0"/>
              <a:t>norského původu „</a:t>
            </a:r>
            <a:r>
              <a:rPr lang="cs-CZ" dirty="0" err="1" smtClean="0"/>
              <a:t>Studiebarometeret</a:t>
            </a:r>
            <a:r>
              <a:rPr lang="cs-CZ" dirty="0" smtClean="0"/>
              <a:t>“, který je mezinárodně používán pro účely hodnocení kvality studia na VŠ.</a:t>
            </a:r>
          </a:p>
          <a:p>
            <a:r>
              <a:rPr lang="cs-CZ" dirty="0" smtClean="0"/>
              <a:t>Zatímco studenti a absolventi hodnotí úroveň studijních programů (SP), zaměstnavatelé hodnotí úroveň absolventů.</a:t>
            </a:r>
          </a:p>
          <a:p>
            <a:endParaRPr lang="cs-CZ" dirty="0"/>
          </a:p>
          <a:p>
            <a:r>
              <a:rPr lang="cs-CZ" b="1" dirty="0" smtClean="0"/>
              <a:t>Dotazník je členěn do následujících </a:t>
            </a:r>
            <a:r>
              <a:rPr lang="cs-CZ" b="1" dirty="0"/>
              <a:t>3</a:t>
            </a:r>
            <a:r>
              <a:rPr lang="cs-CZ" b="1" dirty="0" smtClean="0"/>
              <a:t> oblastí:</a:t>
            </a:r>
          </a:p>
          <a:p>
            <a:r>
              <a:rPr lang="cs-CZ" dirty="0" smtClean="0"/>
              <a:t>	2 oblasti jsou totožné jako v dotazníku pro studenty a absolventy</a:t>
            </a:r>
          </a:p>
          <a:p>
            <a:r>
              <a:rPr lang="cs-CZ" dirty="0"/>
              <a:t>	</a:t>
            </a:r>
            <a:r>
              <a:rPr lang="cs-CZ" dirty="0" smtClean="0"/>
              <a:t>	Relevance </a:t>
            </a:r>
            <a:r>
              <a:rPr lang="cs-CZ" dirty="0"/>
              <a:t>pro trh </a:t>
            </a:r>
            <a:r>
              <a:rPr lang="cs-CZ" dirty="0" smtClean="0"/>
              <a:t>práce</a:t>
            </a:r>
          </a:p>
          <a:p>
            <a:r>
              <a:rPr lang="cs-CZ" dirty="0"/>
              <a:t>	</a:t>
            </a:r>
            <a:r>
              <a:rPr lang="cs-CZ" dirty="0" smtClean="0"/>
              <a:t>	Výsledky učení</a:t>
            </a:r>
          </a:p>
          <a:p>
            <a:r>
              <a:rPr lang="cs-CZ" dirty="0"/>
              <a:t>	</a:t>
            </a:r>
            <a:r>
              <a:rPr lang="cs-CZ" dirty="0" smtClean="0"/>
              <a:t>1 oblast je </a:t>
            </a:r>
            <a:r>
              <a:rPr lang="cs-CZ" dirty="0"/>
              <a:t>pouze v dotazníku pro zaměstnavatele</a:t>
            </a:r>
            <a:endParaRPr lang="cs-CZ" dirty="0" smtClean="0"/>
          </a:p>
          <a:p>
            <a:r>
              <a:rPr lang="cs-CZ" dirty="0"/>
              <a:t>	</a:t>
            </a:r>
            <a:r>
              <a:rPr lang="cs-CZ" dirty="0" smtClean="0"/>
              <a:t>	Obecné </a:t>
            </a:r>
            <a:r>
              <a:rPr lang="cs-CZ" dirty="0"/>
              <a:t>pracovní </a:t>
            </a:r>
            <a:r>
              <a:rPr lang="cs-CZ" dirty="0" smtClean="0"/>
              <a:t>dovednosti</a:t>
            </a:r>
            <a:endParaRPr lang="cs-CZ" dirty="0"/>
          </a:p>
          <a:p>
            <a:r>
              <a:rPr lang="cs-CZ" dirty="0" smtClean="0"/>
              <a:t>	</a:t>
            </a:r>
            <a:endParaRPr lang="cs-CZ" dirty="0"/>
          </a:p>
          <a:p>
            <a:r>
              <a:rPr lang="cs-CZ" dirty="0" smtClean="0"/>
              <a:t>Dotazník obsahuje celkem 28 položek, ke kterým se respondenti vyjadřují na 5ti bodové </a:t>
            </a:r>
            <a:r>
              <a:rPr lang="cs-CZ" dirty="0" err="1" smtClean="0"/>
              <a:t>Likertově</a:t>
            </a:r>
            <a:r>
              <a:rPr lang="cs-CZ" dirty="0" smtClean="0"/>
              <a:t> škále. Hodnocení výsledků je zpracováno formou průměrů, čím vyšší známka, tím pozitivnější hodnocení, a naopak.</a:t>
            </a:r>
            <a:endParaRPr lang="cs-CZ" sz="1600" dirty="0"/>
          </a:p>
          <a:p>
            <a:r>
              <a:rPr lang="cs-CZ" sz="1400" dirty="0" smtClean="0"/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1585542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CustomShape 2"/>
          <p:cNvSpPr/>
          <p:nvPr/>
        </p:nvSpPr>
        <p:spPr>
          <a:xfrm>
            <a:off x="566640" y="504000"/>
            <a:ext cx="9308880" cy="55399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3600" b="1" spc="-1" dirty="0">
                <a:solidFill>
                  <a:srgbClr val="EA7500"/>
                </a:solidFill>
                <a:latin typeface="Source Sans Pro"/>
                <a:ea typeface="DejaVu Sans"/>
              </a:rPr>
              <a:t>2</a:t>
            </a:r>
            <a:r>
              <a:rPr lang="cs-CZ" sz="3600" b="1" strike="noStrike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 </a:t>
            </a:r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/ </a:t>
            </a:r>
            <a:r>
              <a:rPr lang="cs-CZ" sz="3600" b="1" spc="-1" dirty="0">
                <a:solidFill>
                  <a:srgbClr val="EA7500"/>
                </a:solidFill>
                <a:latin typeface="Source Sans Pro"/>
                <a:ea typeface="DejaVu Sans"/>
              </a:rPr>
              <a:t>R</a:t>
            </a:r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espondenti</a:t>
            </a:r>
            <a:endParaRPr lang="cs-CZ" sz="3600" b="0" strike="noStrike" spc="-1" dirty="0">
              <a:latin typeface="Arial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566640" y="1137917"/>
            <a:ext cx="9155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		</a:t>
            </a: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6605831"/>
              </p:ext>
            </p:extLst>
          </p:nvPr>
        </p:nvGraphicFramePr>
        <p:xfrm>
          <a:off x="566640" y="1291807"/>
          <a:ext cx="4378740" cy="3805974"/>
        </p:xfrm>
        <a:graphic>
          <a:graphicData uri="http://schemas.openxmlformats.org/drawingml/2006/table">
            <a:tbl>
              <a:tblPr firstRow="1" firstCol="1">
                <a:tableStyleId>{93296810-A885-4BE3-A3E7-6D5BEEA58F35}</a:tableStyleId>
              </a:tblPr>
              <a:tblGrid>
                <a:gridCol w="1551720">
                  <a:extLst>
                    <a:ext uri="{9D8B030D-6E8A-4147-A177-3AD203B41FA5}">
                      <a16:colId xmlns:a16="http://schemas.microsoft.com/office/drawing/2014/main" val="1188636317"/>
                    </a:ext>
                  </a:extLst>
                </a:gridCol>
                <a:gridCol w="1485900">
                  <a:extLst>
                    <a:ext uri="{9D8B030D-6E8A-4147-A177-3AD203B41FA5}">
                      <a16:colId xmlns:a16="http://schemas.microsoft.com/office/drawing/2014/main" val="898199476"/>
                    </a:ext>
                  </a:extLst>
                </a:gridCol>
                <a:gridCol w="1341120">
                  <a:extLst>
                    <a:ext uri="{9D8B030D-6E8A-4147-A177-3AD203B41FA5}">
                      <a16:colId xmlns:a16="http://schemas.microsoft.com/office/drawing/2014/main" val="1791977958"/>
                    </a:ext>
                  </a:extLst>
                </a:gridCol>
              </a:tblGrid>
              <a:tr h="422886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cs-CZ" sz="20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cs-CZ" sz="2000" b="1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Fakulta</a:t>
                      </a:r>
                      <a:endParaRPr lang="cs-CZ" sz="2000" b="1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20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Počet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20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%</a:t>
                      </a: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252061768"/>
                  </a:ext>
                </a:extLst>
              </a:tr>
              <a:tr h="422886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cs-CZ" sz="20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CPS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20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2000" b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1,7</a:t>
                      </a: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1118583920"/>
                  </a:ext>
                </a:extLst>
              </a:tr>
              <a:tr h="422886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cs-CZ" sz="20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FAI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20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20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11,3</a:t>
                      </a: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3846888504"/>
                  </a:ext>
                </a:extLst>
              </a:tr>
              <a:tr h="422886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cs-CZ" sz="2000" b="1" u="none" strike="noStrike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FAME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2000" b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20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26,1</a:t>
                      </a: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3076492132"/>
                  </a:ext>
                </a:extLst>
              </a:tr>
              <a:tr h="422886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cs-CZ" sz="2000" b="1" u="none" strike="noStrike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FHS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2000" b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35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20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30,4</a:t>
                      </a: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1150138928"/>
                  </a:ext>
                </a:extLst>
              </a:tr>
              <a:tr h="422886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cs-CZ" sz="2000" b="1" u="none" strike="noStrike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FLKŘ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2000" b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20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9,6</a:t>
                      </a: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4169558407"/>
                  </a:ext>
                </a:extLst>
              </a:tr>
              <a:tr h="422886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cs-CZ" sz="2000" b="1" u="none" strike="noStrike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FMK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2000" b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20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8,7</a:t>
                      </a: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1526280338"/>
                  </a:ext>
                </a:extLst>
              </a:tr>
              <a:tr h="422886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cs-CZ" sz="20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FT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2000" b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20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12,2</a:t>
                      </a: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3596393769"/>
                  </a:ext>
                </a:extLst>
              </a:tr>
              <a:tr h="422886">
                <a:tc>
                  <a:txBody>
                    <a:bodyPr/>
                    <a:lstStyle/>
                    <a:p>
                      <a:pPr marL="0" algn="l" defTabSz="914400" rtl="0" eaLnBrk="1" fontAlgn="t" latinLnBrk="0" hangingPunct="1"/>
                      <a:r>
                        <a:rPr lang="cs-CZ" sz="2000" b="1" u="none" strike="noStrike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Celkem UTB</a:t>
                      </a:r>
                      <a:endParaRPr lang="cs-CZ" sz="2000" b="1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2000" b="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115</a:t>
                      </a: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marL="0" algn="r" defTabSz="914400" rtl="0" eaLnBrk="1" fontAlgn="t" latinLnBrk="0" hangingPunct="1"/>
                      <a:r>
                        <a:rPr lang="cs-CZ" sz="20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100,0</a:t>
                      </a: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2680066211"/>
                  </a:ext>
                </a:extLst>
              </a:tr>
            </a:tbl>
          </a:graphicData>
        </a:graphic>
      </p:graphicFrame>
      <p:graphicFrame>
        <p:nvGraphicFramePr>
          <p:cNvPr id="6" name="Graf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4233449"/>
              </p:ext>
            </p:extLst>
          </p:nvPr>
        </p:nvGraphicFramePr>
        <p:xfrm>
          <a:off x="5047675" y="1291806"/>
          <a:ext cx="4572000" cy="38059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Graf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05927156"/>
              </p:ext>
            </p:extLst>
          </p:nvPr>
        </p:nvGraphicFramePr>
        <p:xfrm>
          <a:off x="5047675" y="1291805"/>
          <a:ext cx="4589885" cy="38059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CustomShape 1"/>
          <p:cNvSpPr/>
          <p:nvPr/>
        </p:nvSpPr>
        <p:spPr>
          <a:xfrm>
            <a:off x="566640" y="226080"/>
            <a:ext cx="9070920" cy="20005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r>
              <a:rPr lang="cs-CZ" sz="1300" spc="-1" dirty="0">
                <a:solidFill>
                  <a:srgbClr val="EA7500"/>
                </a:solidFill>
                <a:latin typeface="Source Sans Pro"/>
              </a:rPr>
              <a:t>Hodnocení kvality </a:t>
            </a:r>
            <a:r>
              <a:rPr lang="cs-CZ" sz="1300" spc="-1" dirty="0" smtClean="0">
                <a:solidFill>
                  <a:srgbClr val="EA7500"/>
                </a:solidFill>
                <a:latin typeface="Source Sans Pro"/>
              </a:rPr>
              <a:t>absolventů z pohledu zaměstnavatelů v roce 2024</a:t>
            </a:r>
            <a:endParaRPr lang="cs-CZ" sz="1300" spc="-1" dirty="0">
              <a:latin typeface="Sourc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1139083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CustomShape 1"/>
          <p:cNvSpPr/>
          <p:nvPr/>
        </p:nvSpPr>
        <p:spPr>
          <a:xfrm>
            <a:off x="457200" y="432000"/>
            <a:ext cx="9212580" cy="6448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cs-CZ" sz="3600" b="1" spc="-1" dirty="0">
                <a:solidFill>
                  <a:srgbClr val="EA7500"/>
                </a:solidFill>
                <a:latin typeface="Source Sans Pro"/>
                <a:ea typeface="DejaVu Sans"/>
              </a:rPr>
              <a:t>3 / Přehled celkových </a:t>
            </a:r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výsledků</a:t>
            </a:r>
            <a:endParaRPr lang="cs-CZ" sz="3600" b="1" spc="-1" dirty="0">
              <a:solidFill>
                <a:srgbClr val="EA7500"/>
              </a:solidFill>
              <a:latin typeface="Source Sans Pro"/>
              <a:ea typeface="DejaVu Sans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1187450" y="1288475"/>
            <a:ext cx="789559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 smtClean="0"/>
              <a:t>Následující </a:t>
            </a:r>
            <a:r>
              <a:rPr lang="cs-CZ" b="1" dirty="0" err="1" smtClean="0"/>
              <a:t>slidy</a:t>
            </a:r>
            <a:r>
              <a:rPr lang="cs-CZ" b="1" dirty="0" smtClean="0"/>
              <a:t> shrnují výsledky podle definovaných částí hodnocení:</a:t>
            </a:r>
          </a:p>
          <a:p>
            <a:endParaRPr lang="cs-CZ" b="1" dirty="0" smtClean="0"/>
          </a:p>
          <a:p>
            <a:r>
              <a:rPr lang="cs-CZ" dirty="0" smtClean="0"/>
              <a:t>	Relevance </a:t>
            </a:r>
            <a:r>
              <a:rPr lang="cs-CZ" dirty="0"/>
              <a:t>pro trh práce</a:t>
            </a:r>
          </a:p>
          <a:p>
            <a:r>
              <a:rPr lang="cs-CZ" dirty="0"/>
              <a:t>	</a:t>
            </a:r>
            <a:r>
              <a:rPr lang="cs-CZ" dirty="0" smtClean="0"/>
              <a:t>Výsledky </a:t>
            </a:r>
            <a:r>
              <a:rPr lang="cs-CZ" dirty="0"/>
              <a:t>učení</a:t>
            </a:r>
          </a:p>
          <a:p>
            <a:r>
              <a:rPr lang="cs-CZ" dirty="0" smtClean="0"/>
              <a:t>	</a:t>
            </a:r>
            <a:r>
              <a:rPr lang="cs-CZ" dirty="0"/>
              <a:t>Obecné pracovní dovednosti</a:t>
            </a:r>
            <a:endParaRPr lang="cs-CZ" dirty="0" smtClean="0"/>
          </a:p>
          <a:p>
            <a:endParaRPr lang="cs-CZ" dirty="0"/>
          </a:p>
          <a:p>
            <a:r>
              <a:rPr lang="cs-CZ" dirty="0" smtClean="0"/>
              <a:t>Prezentace má formu tabulek s průměrnými výsledky, kde průměr 3,5 a vyšší je označen zeleně (pozitivní), průměr 3,0 a nižší je označen červeně (průměrné a negativní výsledky). </a:t>
            </a:r>
          </a:p>
        </p:txBody>
      </p:sp>
      <p:sp>
        <p:nvSpPr>
          <p:cNvPr id="5" name="CustomShape 1"/>
          <p:cNvSpPr/>
          <p:nvPr/>
        </p:nvSpPr>
        <p:spPr>
          <a:xfrm>
            <a:off x="566640" y="226080"/>
            <a:ext cx="9070920" cy="20005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r>
              <a:rPr lang="cs-CZ" sz="1300" spc="-1" dirty="0">
                <a:solidFill>
                  <a:srgbClr val="EA7500"/>
                </a:solidFill>
                <a:latin typeface="Source Sans Pro"/>
              </a:rPr>
              <a:t>Hodnocení kvality </a:t>
            </a:r>
            <a:r>
              <a:rPr lang="cs-CZ" sz="1300" spc="-1" dirty="0" smtClean="0">
                <a:solidFill>
                  <a:srgbClr val="EA7500"/>
                </a:solidFill>
                <a:latin typeface="Source Sans Pro"/>
              </a:rPr>
              <a:t>absolventů z pohledu zaměstnavatelů v roce 2024</a:t>
            </a:r>
            <a:endParaRPr lang="cs-CZ" sz="1300" spc="-1" dirty="0">
              <a:latin typeface="Sourc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2093872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CustomShape 2"/>
          <p:cNvSpPr/>
          <p:nvPr/>
        </p:nvSpPr>
        <p:spPr>
          <a:xfrm>
            <a:off x="566640" y="504000"/>
            <a:ext cx="9308880" cy="110799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 lvl="0"/>
            <a:r>
              <a:rPr lang="cs-CZ" sz="3600" b="1" spc="-1" dirty="0">
                <a:solidFill>
                  <a:srgbClr val="EA7500"/>
                </a:solidFill>
                <a:latin typeface="Source Sans Pro"/>
                <a:ea typeface="DejaVu Sans"/>
              </a:rPr>
              <a:t>3 </a:t>
            </a:r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/ Relevance </a:t>
            </a:r>
            <a:r>
              <a:rPr lang="cs-CZ" sz="3600" b="1" spc="-1" dirty="0">
                <a:solidFill>
                  <a:srgbClr val="EA7500"/>
                </a:solidFill>
                <a:latin typeface="Source Sans Pro"/>
                <a:ea typeface="DejaVu Sans"/>
              </a:rPr>
              <a:t>pro trh práce  </a:t>
            </a:r>
          </a:p>
          <a:p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 </a:t>
            </a:r>
            <a:endParaRPr lang="cs-CZ" sz="3600" b="1" spc="-1" dirty="0">
              <a:solidFill>
                <a:srgbClr val="EA7500"/>
              </a:solidFill>
              <a:latin typeface="Source Sans Pro"/>
              <a:ea typeface="DejaVu Sans"/>
            </a:endParaRP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2643204"/>
              </p:ext>
            </p:extLst>
          </p:nvPr>
        </p:nvGraphicFramePr>
        <p:xfrm>
          <a:off x="566640" y="1611996"/>
          <a:ext cx="9070919" cy="3683905"/>
        </p:xfrm>
        <a:graphic>
          <a:graphicData uri="http://schemas.openxmlformats.org/drawingml/2006/table">
            <a:tbl>
              <a:tblPr firstRow="1" firstCol="1">
                <a:tableStyleId>{93296810-A885-4BE3-A3E7-6D5BEEA58F35}</a:tableStyleId>
              </a:tblPr>
              <a:tblGrid>
                <a:gridCol w="4186578">
                  <a:extLst>
                    <a:ext uri="{9D8B030D-6E8A-4147-A177-3AD203B41FA5}">
                      <a16:colId xmlns:a16="http://schemas.microsoft.com/office/drawing/2014/main" val="4288113964"/>
                    </a:ext>
                  </a:extLst>
                </a:gridCol>
                <a:gridCol w="697763">
                  <a:extLst>
                    <a:ext uri="{9D8B030D-6E8A-4147-A177-3AD203B41FA5}">
                      <a16:colId xmlns:a16="http://schemas.microsoft.com/office/drawing/2014/main" val="185106806"/>
                    </a:ext>
                  </a:extLst>
                </a:gridCol>
                <a:gridCol w="697763">
                  <a:extLst>
                    <a:ext uri="{9D8B030D-6E8A-4147-A177-3AD203B41FA5}">
                      <a16:colId xmlns:a16="http://schemas.microsoft.com/office/drawing/2014/main" val="1085343791"/>
                    </a:ext>
                  </a:extLst>
                </a:gridCol>
                <a:gridCol w="697763">
                  <a:extLst>
                    <a:ext uri="{9D8B030D-6E8A-4147-A177-3AD203B41FA5}">
                      <a16:colId xmlns:a16="http://schemas.microsoft.com/office/drawing/2014/main" val="2731841293"/>
                    </a:ext>
                  </a:extLst>
                </a:gridCol>
                <a:gridCol w="697763">
                  <a:extLst>
                    <a:ext uri="{9D8B030D-6E8A-4147-A177-3AD203B41FA5}">
                      <a16:colId xmlns:a16="http://schemas.microsoft.com/office/drawing/2014/main" val="3446053377"/>
                    </a:ext>
                  </a:extLst>
                </a:gridCol>
                <a:gridCol w="697763">
                  <a:extLst>
                    <a:ext uri="{9D8B030D-6E8A-4147-A177-3AD203B41FA5}">
                      <a16:colId xmlns:a16="http://schemas.microsoft.com/office/drawing/2014/main" val="1014298945"/>
                    </a:ext>
                  </a:extLst>
                </a:gridCol>
                <a:gridCol w="697763">
                  <a:extLst>
                    <a:ext uri="{9D8B030D-6E8A-4147-A177-3AD203B41FA5}">
                      <a16:colId xmlns:a16="http://schemas.microsoft.com/office/drawing/2014/main" val="2658246283"/>
                    </a:ext>
                  </a:extLst>
                </a:gridCol>
                <a:gridCol w="697763">
                  <a:extLst>
                    <a:ext uri="{9D8B030D-6E8A-4147-A177-3AD203B41FA5}">
                      <a16:colId xmlns:a16="http://schemas.microsoft.com/office/drawing/2014/main" val="3567129088"/>
                    </a:ext>
                  </a:extLst>
                </a:gridCol>
              </a:tblGrid>
              <a:tr h="736781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</a:rPr>
                        <a:t>Položky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FAI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FAME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FHS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FLKŘ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FMK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FT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>
                          <a:effectLst/>
                        </a:rPr>
                        <a:t>UTB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35430675"/>
                  </a:ext>
                </a:extLst>
              </a:tr>
              <a:tr h="736781">
                <a:tc>
                  <a:txBody>
                    <a:bodyPr/>
                    <a:lstStyle/>
                    <a:p>
                      <a:pPr algn="l" fontAlgn="t"/>
                      <a:r>
                        <a:rPr lang="cs-CZ" sz="1800" u="none" strike="noStrike" dirty="0">
                          <a:effectLst/>
                        </a:rPr>
                        <a:t>Umožňuje uplatnění na trhu práce.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u="none" strike="noStrike" dirty="0">
                          <a:effectLst/>
                        </a:rPr>
                        <a:t>3,9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u="none" strike="noStrike" dirty="0">
                          <a:effectLst/>
                        </a:rPr>
                        <a:t>4,1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u="none" strike="noStrike" dirty="0">
                          <a:effectLst/>
                        </a:rPr>
                        <a:t>4,3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u="none" strike="noStrike" dirty="0">
                          <a:effectLst/>
                        </a:rPr>
                        <a:t>3,8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u="none" strike="noStrike">
                          <a:effectLst/>
                        </a:rPr>
                        <a:t>4,3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u="none" strike="noStrike">
                          <a:effectLst/>
                        </a:rPr>
                        <a:t>4,1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u="none" strike="noStrike">
                          <a:effectLst/>
                        </a:rPr>
                        <a:t>4,1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67720375"/>
                  </a:ext>
                </a:extLst>
              </a:tr>
              <a:tr h="736781">
                <a:tc>
                  <a:txBody>
                    <a:bodyPr/>
                    <a:lstStyle/>
                    <a:p>
                      <a:pPr algn="l" fontAlgn="t"/>
                      <a:r>
                        <a:rPr lang="cs-CZ" sz="1800" u="none" strike="noStrike">
                          <a:effectLst/>
                        </a:rPr>
                        <a:t>Dává dobré kariérní příležitosti.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u="none" strike="noStrike">
                          <a:effectLst/>
                        </a:rPr>
                        <a:t>4,0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u="none" strike="noStrike" dirty="0">
                          <a:effectLst/>
                        </a:rPr>
                        <a:t>4,1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u="none" strike="noStrike" dirty="0">
                          <a:effectLst/>
                        </a:rPr>
                        <a:t>4,1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u="none" strike="noStrike" dirty="0">
                          <a:effectLst/>
                        </a:rPr>
                        <a:t>3,6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u="none" strike="noStrike" dirty="0">
                          <a:effectLst/>
                        </a:rPr>
                        <a:t>4,3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u="none" strike="noStrike">
                          <a:effectLst/>
                        </a:rPr>
                        <a:t>4,1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u="none" strike="noStrike">
                          <a:effectLst/>
                        </a:rPr>
                        <a:t>4,0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0757374"/>
                  </a:ext>
                </a:extLst>
              </a:tr>
              <a:tr h="736781">
                <a:tc>
                  <a:txBody>
                    <a:bodyPr/>
                    <a:lstStyle/>
                    <a:p>
                      <a:pPr algn="l" fontAlgn="t"/>
                      <a:r>
                        <a:rPr lang="cs-CZ" sz="1800" u="none" strike="noStrike">
                          <a:effectLst/>
                        </a:rPr>
                        <a:t>Rozvíjí znalosti a dovednosti, které jsou užitečné v pracovním životě.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u="none" strike="noStrike">
                          <a:effectLst/>
                        </a:rPr>
                        <a:t>3,8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u="none" strike="noStrike">
                          <a:effectLst/>
                        </a:rPr>
                        <a:t>4,0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u="none" strike="noStrike">
                          <a:effectLst/>
                        </a:rPr>
                        <a:t>3,9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u="none" strike="noStrike">
                          <a:effectLst/>
                        </a:rPr>
                        <a:t>4,0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u="none" strike="noStrike" dirty="0">
                          <a:effectLst/>
                        </a:rPr>
                        <a:t>4,1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u="none" strike="noStrike" dirty="0">
                          <a:effectLst/>
                        </a:rPr>
                        <a:t>3,7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u="none" strike="noStrike" dirty="0">
                          <a:effectLst/>
                        </a:rPr>
                        <a:t>3,9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9300729"/>
                  </a:ext>
                </a:extLst>
              </a:tr>
              <a:tr h="736781">
                <a:tc>
                  <a:txBody>
                    <a:bodyPr/>
                    <a:lstStyle/>
                    <a:p>
                      <a:pPr algn="l" fontAlgn="t"/>
                      <a:r>
                        <a:rPr lang="cs-CZ" sz="1800" u="none" strike="noStrike">
                          <a:effectLst/>
                        </a:rPr>
                        <a:t>Umožňuje dostatečnou praxi.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u="none" strike="noStrike">
                          <a:effectLst/>
                        </a:rPr>
                        <a:t>3,1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u="none" strike="noStrike" dirty="0">
                          <a:effectLst/>
                        </a:rPr>
                        <a:t>3,5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u="none" strike="noStrike" dirty="0">
                          <a:effectLst/>
                        </a:rPr>
                        <a:t>3,5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u="none" strike="noStrike">
                          <a:effectLst/>
                        </a:rPr>
                        <a:t>3,4</a:t>
                      </a:r>
                      <a:endParaRPr lang="cs-CZ" sz="18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u="none" strike="noStrike" dirty="0">
                          <a:effectLst/>
                        </a:rPr>
                        <a:t>3,6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u="none" strike="noStrike" dirty="0">
                          <a:effectLst/>
                        </a:rPr>
                        <a:t>3,4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800" u="none" strike="noStrike" dirty="0">
                          <a:effectLst/>
                        </a:rPr>
                        <a:t>3,4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/>
                </a:tc>
                <a:extLst>
                  <a:ext uri="{0D108BD9-81ED-4DB2-BD59-A6C34878D82A}">
                    <a16:rowId xmlns:a16="http://schemas.microsoft.com/office/drawing/2014/main" val="1109710441"/>
                  </a:ext>
                </a:extLst>
              </a:tr>
            </a:tbl>
          </a:graphicData>
        </a:graphic>
      </p:graphicFrame>
      <p:sp>
        <p:nvSpPr>
          <p:cNvPr id="6" name="CustomShape 1"/>
          <p:cNvSpPr/>
          <p:nvPr/>
        </p:nvSpPr>
        <p:spPr>
          <a:xfrm>
            <a:off x="566640" y="226080"/>
            <a:ext cx="9070920" cy="20005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r>
              <a:rPr lang="cs-CZ" sz="1300" spc="-1" dirty="0">
                <a:solidFill>
                  <a:srgbClr val="EA7500"/>
                </a:solidFill>
                <a:latin typeface="Source Sans Pro"/>
              </a:rPr>
              <a:t>Hodnocení kvality </a:t>
            </a:r>
            <a:r>
              <a:rPr lang="cs-CZ" sz="1300" spc="-1" dirty="0" smtClean="0">
                <a:solidFill>
                  <a:srgbClr val="EA7500"/>
                </a:solidFill>
                <a:latin typeface="Source Sans Pro"/>
              </a:rPr>
              <a:t>absolventů z pohledu zaměstnavatelů v roce 2024</a:t>
            </a:r>
            <a:endParaRPr lang="cs-CZ" sz="1300" spc="-1" dirty="0">
              <a:latin typeface="Sourc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1707643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CustomShape 2"/>
          <p:cNvSpPr/>
          <p:nvPr/>
        </p:nvSpPr>
        <p:spPr>
          <a:xfrm>
            <a:off x="566640" y="504000"/>
            <a:ext cx="9308880" cy="1107996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 lvl="0"/>
            <a:r>
              <a:rPr lang="cs-CZ" sz="3600" b="1" spc="-1" dirty="0">
                <a:solidFill>
                  <a:srgbClr val="EA7500"/>
                </a:solidFill>
                <a:latin typeface="Source Sans Pro"/>
                <a:ea typeface="DejaVu Sans"/>
              </a:rPr>
              <a:t>3 </a:t>
            </a:r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/ </a:t>
            </a:r>
            <a:r>
              <a:rPr lang="cs-CZ" sz="3600" b="1" spc="-1" dirty="0" smtClean="0">
                <a:solidFill>
                  <a:srgbClr val="EA7500"/>
                </a:solidFill>
                <a:latin typeface="Source Sans Pro"/>
              </a:rPr>
              <a:t>Výsledky učení</a:t>
            </a:r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 </a:t>
            </a:r>
            <a:endParaRPr lang="cs-CZ" sz="3600" b="1" spc="-1" dirty="0">
              <a:solidFill>
                <a:srgbClr val="EA7500"/>
              </a:solidFill>
              <a:latin typeface="Source Sans Pro"/>
              <a:ea typeface="DejaVu Sans"/>
            </a:endParaRPr>
          </a:p>
          <a:p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 </a:t>
            </a:r>
            <a:endParaRPr lang="cs-CZ" sz="3600" b="1" spc="-1" dirty="0">
              <a:solidFill>
                <a:srgbClr val="EA7500"/>
              </a:solidFill>
              <a:latin typeface="Source Sans Pro"/>
              <a:ea typeface="DejaVu Sans"/>
            </a:endParaRPr>
          </a:p>
        </p:txBody>
      </p:sp>
      <p:graphicFrame>
        <p:nvGraphicFramePr>
          <p:cNvPr id="3" name="Tabulk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9976982"/>
              </p:ext>
            </p:extLst>
          </p:nvPr>
        </p:nvGraphicFramePr>
        <p:xfrm>
          <a:off x="566640" y="1223376"/>
          <a:ext cx="9070918" cy="3827182"/>
        </p:xfrm>
        <a:graphic>
          <a:graphicData uri="http://schemas.openxmlformats.org/drawingml/2006/table">
            <a:tbl>
              <a:tblPr firstRow="1" firstCol="1">
                <a:tableStyleId>{93296810-A885-4BE3-A3E7-6D5BEEA58F35}</a:tableStyleId>
              </a:tblPr>
              <a:tblGrid>
                <a:gridCol w="4186577">
                  <a:extLst>
                    <a:ext uri="{9D8B030D-6E8A-4147-A177-3AD203B41FA5}">
                      <a16:colId xmlns:a16="http://schemas.microsoft.com/office/drawing/2014/main" val="3924842430"/>
                    </a:ext>
                  </a:extLst>
                </a:gridCol>
                <a:gridCol w="697763">
                  <a:extLst>
                    <a:ext uri="{9D8B030D-6E8A-4147-A177-3AD203B41FA5}">
                      <a16:colId xmlns:a16="http://schemas.microsoft.com/office/drawing/2014/main" val="53844563"/>
                    </a:ext>
                  </a:extLst>
                </a:gridCol>
                <a:gridCol w="697763">
                  <a:extLst>
                    <a:ext uri="{9D8B030D-6E8A-4147-A177-3AD203B41FA5}">
                      <a16:colId xmlns:a16="http://schemas.microsoft.com/office/drawing/2014/main" val="2751646963"/>
                    </a:ext>
                  </a:extLst>
                </a:gridCol>
                <a:gridCol w="697763">
                  <a:extLst>
                    <a:ext uri="{9D8B030D-6E8A-4147-A177-3AD203B41FA5}">
                      <a16:colId xmlns:a16="http://schemas.microsoft.com/office/drawing/2014/main" val="3719074350"/>
                    </a:ext>
                  </a:extLst>
                </a:gridCol>
                <a:gridCol w="697763">
                  <a:extLst>
                    <a:ext uri="{9D8B030D-6E8A-4147-A177-3AD203B41FA5}">
                      <a16:colId xmlns:a16="http://schemas.microsoft.com/office/drawing/2014/main" val="2554306663"/>
                    </a:ext>
                  </a:extLst>
                </a:gridCol>
                <a:gridCol w="697763">
                  <a:extLst>
                    <a:ext uri="{9D8B030D-6E8A-4147-A177-3AD203B41FA5}">
                      <a16:colId xmlns:a16="http://schemas.microsoft.com/office/drawing/2014/main" val="3793298214"/>
                    </a:ext>
                  </a:extLst>
                </a:gridCol>
                <a:gridCol w="697763">
                  <a:extLst>
                    <a:ext uri="{9D8B030D-6E8A-4147-A177-3AD203B41FA5}">
                      <a16:colId xmlns:a16="http://schemas.microsoft.com/office/drawing/2014/main" val="3143303317"/>
                    </a:ext>
                  </a:extLst>
                </a:gridCol>
                <a:gridCol w="697763">
                  <a:extLst>
                    <a:ext uri="{9D8B030D-6E8A-4147-A177-3AD203B41FA5}">
                      <a16:colId xmlns:a16="http://schemas.microsoft.com/office/drawing/2014/main" val="1817940083"/>
                    </a:ext>
                  </a:extLst>
                </a:gridCol>
              </a:tblGrid>
              <a:tr h="333515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u="none" strike="noStrike" dirty="0">
                          <a:effectLst/>
                        </a:rPr>
                        <a:t>Položky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FAI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FAME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FHS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FLKŘ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FMK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FT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600" u="none" strike="noStrike">
                          <a:effectLst/>
                        </a:rPr>
                        <a:t>UTB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 anchor="b"/>
                </a:tc>
                <a:extLst>
                  <a:ext uri="{0D108BD9-81ED-4DB2-BD59-A6C34878D82A}">
                    <a16:rowId xmlns:a16="http://schemas.microsoft.com/office/drawing/2014/main" val="754373842"/>
                  </a:ext>
                </a:extLst>
              </a:tr>
              <a:tr h="333515"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u="none" strike="noStrike" dirty="0" smtClean="0">
                          <a:effectLst/>
                        </a:rPr>
                        <a:t>Odborné teoretické znalosti</a:t>
                      </a:r>
                      <a:r>
                        <a:rPr lang="cs-CZ" sz="1600" u="none" strike="noStrike" dirty="0">
                          <a:effectLst/>
                        </a:rPr>
                        <a:t>.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 dirty="0">
                          <a:effectLst/>
                        </a:rPr>
                        <a:t>4,1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 dirty="0">
                          <a:effectLst/>
                        </a:rPr>
                        <a:t>4,0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 dirty="0">
                          <a:effectLst/>
                        </a:rPr>
                        <a:t>4,0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 dirty="0">
                          <a:effectLst/>
                        </a:rPr>
                        <a:t>4,0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 dirty="0">
                          <a:effectLst/>
                        </a:rPr>
                        <a:t>3,7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 dirty="0">
                          <a:effectLst/>
                        </a:rPr>
                        <a:t>3,8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 dirty="0">
                          <a:effectLst/>
                        </a:rPr>
                        <a:t>3,9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9636420"/>
                  </a:ext>
                </a:extLst>
              </a:tr>
              <a:tr h="333515"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u="none" strike="noStrike" dirty="0" smtClean="0">
                          <a:effectLst/>
                        </a:rPr>
                        <a:t>Koncepční analytické myšlení.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 dirty="0">
                          <a:effectLst/>
                        </a:rPr>
                        <a:t>3,9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 dirty="0">
                          <a:effectLst/>
                        </a:rPr>
                        <a:t>3,7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 dirty="0">
                          <a:effectLst/>
                        </a:rPr>
                        <a:t>3,4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 dirty="0">
                          <a:effectLst/>
                        </a:rPr>
                        <a:t>3,6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 dirty="0">
                          <a:effectLst/>
                        </a:rPr>
                        <a:t>3,8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>
                          <a:effectLst/>
                        </a:rPr>
                        <a:t>3,4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 dirty="0">
                          <a:effectLst/>
                        </a:rPr>
                        <a:t>3,6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7250994"/>
                  </a:ext>
                </a:extLst>
              </a:tr>
              <a:tr h="333515"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u="none" strike="noStrike" dirty="0" smtClean="0">
                          <a:effectLst/>
                        </a:rPr>
                        <a:t>Organizační schopnosti </a:t>
                      </a:r>
                      <a:r>
                        <a:rPr lang="cs-CZ" sz="1600" u="none" strike="noStrike" dirty="0">
                          <a:effectLst/>
                        </a:rPr>
                        <a:t>a </a:t>
                      </a:r>
                      <a:r>
                        <a:rPr lang="cs-CZ" sz="1600" u="none" strike="noStrike" dirty="0" smtClean="0">
                          <a:effectLst/>
                        </a:rPr>
                        <a:t>dovednosti</a:t>
                      </a:r>
                      <a:r>
                        <a:rPr lang="cs-CZ" sz="1600" u="none" strike="noStrike" dirty="0">
                          <a:effectLst/>
                        </a:rPr>
                        <a:t>.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>
                          <a:effectLst/>
                        </a:rPr>
                        <a:t>3,5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 dirty="0">
                          <a:effectLst/>
                        </a:rPr>
                        <a:t>3,5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 dirty="0">
                          <a:effectLst/>
                        </a:rPr>
                        <a:t>3,5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>
                          <a:effectLst/>
                        </a:rPr>
                        <a:t>3,5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 dirty="0">
                          <a:effectLst/>
                        </a:rPr>
                        <a:t>3,6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>
                          <a:effectLst/>
                        </a:rPr>
                        <a:t>3,4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 dirty="0">
                          <a:effectLst/>
                        </a:rPr>
                        <a:t>3,5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6094405"/>
                  </a:ext>
                </a:extLst>
              </a:tr>
              <a:tr h="333515"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u="none" strike="noStrike" dirty="0" smtClean="0">
                          <a:effectLst/>
                        </a:rPr>
                        <a:t>Schopnost </a:t>
                      </a:r>
                      <a:r>
                        <a:rPr lang="cs-CZ" sz="1600" u="none" strike="noStrike" dirty="0">
                          <a:effectLst/>
                        </a:rPr>
                        <a:t>argumentovat a kriticky myslet.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>
                          <a:effectLst/>
                        </a:rPr>
                        <a:t>3,6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 dirty="0">
                          <a:effectLst/>
                        </a:rPr>
                        <a:t>3,8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 dirty="0">
                          <a:effectLst/>
                        </a:rPr>
                        <a:t>3,6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>
                          <a:effectLst/>
                        </a:rPr>
                        <a:t>3,6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 dirty="0">
                          <a:effectLst/>
                        </a:rPr>
                        <a:t>4,1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>
                          <a:effectLst/>
                        </a:rPr>
                        <a:t>3,2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 dirty="0">
                          <a:effectLst/>
                        </a:rPr>
                        <a:t>3,7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7046346"/>
                  </a:ext>
                </a:extLst>
              </a:tr>
              <a:tr h="333515"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u="none" strike="noStrike" dirty="0" smtClean="0">
                          <a:effectLst/>
                        </a:rPr>
                        <a:t>Schopnost </a:t>
                      </a:r>
                      <a:r>
                        <a:rPr lang="cs-CZ" sz="1600" u="none" strike="noStrike" dirty="0">
                          <a:effectLst/>
                        </a:rPr>
                        <a:t>týmové práce.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 dirty="0">
                          <a:effectLst/>
                        </a:rPr>
                        <a:t>3,8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 dirty="0">
                          <a:effectLst/>
                        </a:rPr>
                        <a:t>3,8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 dirty="0">
                          <a:effectLst/>
                        </a:rPr>
                        <a:t>3,9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>
                          <a:effectLst/>
                        </a:rPr>
                        <a:t>3,7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 dirty="0">
                          <a:effectLst/>
                        </a:rPr>
                        <a:t>4,3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 dirty="0">
                          <a:effectLst/>
                        </a:rPr>
                        <a:t>3,6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 dirty="0">
                          <a:effectLst/>
                        </a:rPr>
                        <a:t>3,9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552493"/>
                  </a:ext>
                </a:extLst>
              </a:tr>
              <a:tr h="333515"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u="none" strike="noStrike" dirty="0" smtClean="0">
                          <a:effectLst/>
                        </a:rPr>
                        <a:t>Schopnost </a:t>
                      </a:r>
                      <a:r>
                        <a:rPr lang="cs-CZ" sz="1600" u="none" strike="noStrike" dirty="0">
                          <a:effectLst/>
                        </a:rPr>
                        <a:t>samostatné práce.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>
                          <a:effectLst/>
                        </a:rPr>
                        <a:t>4,1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 dirty="0">
                          <a:effectLst/>
                        </a:rPr>
                        <a:t>4,0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 dirty="0">
                          <a:effectLst/>
                        </a:rPr>
                        <a:t>3,8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>
                          <a:effectLst/>
                        </a:rPr>
                        <a:t>4,0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 dirty="0">
                          <a:effectLst/>
                        </a:rPr>
                        <a:t>4,2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 dirty="0">
                          <a:effectLst/>
                        </a:rPr>
                        <a:t>4,0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 dirty="0">
                          <a:effectLst/>
                        </a:rPr>
                        <a:t>4,0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9912470"/>
                  </a:ext>
                </a:extLst>
              </a:tr>
              <a:tr h="333515"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u="none" strike="noStrike" dirty="0" smtClean="0">
                          <a:effectLst/>
                        </a:rPr>
                        <a:t>Komunikační dovednosti.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>
                          <a:effectLst/>
                        </a:rPr>
                        <a:t>3,5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 dirty="0">
                          <a:effectLst/>
                        </a:rPr>
                        <a:t>3,8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 dirty="0">
                          <a:effectLst/>
                        </a:rPr>
                        <a:t>3,9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 dirty="0">
                          <a:effectLst/>
                        </a:rPr>
                        <a:t>3,8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 dirty="0">
                          <a:effectLst/>
                        </a:rPr>
                        <a:t>4,4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>
                          <a:effectLst/>
                        </a:rPr>
                        <a:t>3,4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 dirty="0">
                          <a:effectLst/>
                        </a:rPr>
                        <a:t>3,8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6481996"/>
                  </a:ext>
                </a:extLst>
              </a:tr>
              <a:tr h="333515"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u="none" strike="noStrike" dirty="0" smtClean="0">
                          <a:effectLst/>
                        </a:rPr>
                        <a:t>Schopnost </a:t>
                      </a:r>
                      <a:r>
                        <a:rPr lang="cs-CZ" sz="1600" u="none" strike="noStrike" dirty="0">
                          <a:effectLst/>
                        </a:rPr>
                        <a:t>sebeprezentace.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>
                          <a:effectLst/>
                        </a:rPr>
                        <a:t>3,7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 dirty="0">
                          <a:effectLst/>
                        </a:rPr>
                        <a:t>3,9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 dirty="0">
                          <a:effectLst/>
                        </a:rPr>
                        <a:t>3,8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>
                          <a:effectLst/>
                        </a:rPr>
                        <a:t>4,2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 dirty="0">
                          <a:effectLst/>
                        </a:rPr>
                        <a:t>4,2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 dirty="0">
                          <a:effectLst/>
                        </a:rPr>
                        <a:t>3,4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 dirty="0">
                          <a:effectLst/>
                        </a:rPr>
                        <a:t>3,9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0038614"/>
                  </a:ext>
                </a:extLst>
              </a:tr>
              <a:tr h="333515"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u="none" strike="noStrike" dirty="0" smtClean="0">
                          <a:effectLst/>
                        </a:rPr>
                        <a:t>Schopnost </a:t>
                      </a:r>
                      <a:r>
                        <a:rPr lang="cs-CZ" sz="1600" u="none" strike="noStrike" dirty="0">
                          <a:effectLst/>
                        </a:rPr>
                        <a:t>inovativně přemýšlet.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>
                          <a:effectLst/>
                        </a:rPr>
                        <a:t>3,6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 dirty="0">
                          <a:effectLst/>
                        </a:rPr>
                        <a:t>3,7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 dirty="0">
                          <a:effectLst/>
                        </a:rPr>
                        <a:t>3,5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>
                          <a:effectLst/>
                        </a:rPr>
                        <a:t>3,6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 dirty="0">
                          <a:effectLst/>
                        </a:rPr>
                        <a:t>4,1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 dirty="0">
                          <a:effectLst/>
                        </a:rPr>
                        <a:t>3,4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 dirty="0">
                          <a:effectLst/>
                        </a:rPr>
                        <a:t>3,7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244257"/>
                  </a:ext>
                </a:extLst>
              </a:tr>
              <a:tr h="333515">
                <a:tc>
                  <a:txBody>
                    <a:bodyPr/>
                    <a:lstStyle/>
                    <a:p>
                      <a:pPr algn="l" fontAlgn="t"/>
                      <a:r>
                        <a:rPr lang="cs-CZ" sz="1600" u="none" strike="noStrike" dirty="0" smtClean="0">
                          <a:effectLst/>
                        </a:rPr>
                        <a:t>Znalosti </a:t>
                      </a:r>
                      <a:r>
                        <a:rPr lang="cs-CZ" sz="1600" u="none" strike="noStrike" dirty="0">
                          <a:effectLst/>
                        </a:rPr>
                        <a:t>vědeckých pracovních postupů a výzkumu.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>
                          <a:effectLst/>
                        </a:rPr>
                        <a:t>4,0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 dirty="0">
                          <a:effectLst/>
                        </a:rPr>
                        <a:t>3,6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>
                          <a:effectLst/>
                        </a:rPr>
                        <a:t>3,2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 dirty="0">
                          <a:effectLst/>
                        </a:rPr>
                        <a:t>3,5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>
                          <a:effectLst/>
                        </a:rPr>
                        <a:t>3,1</a:t>
                      </a:r>
                      <a:endParaRPr lang="cs-CZ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 dirty="0">
                          <a:effectLst/>
                        </a:rPr>
                        <a:t>3,7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600" u="none" strike="noStrike" dirty="0">
                          <a:effectLst/>
                        </a:rPr>
                        <a:t>3,5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266261"/>
                  </a:ext>
                </a:extLst>
              </a:tr>
            </a:tbl>
          </a:graphicData>
        </a:graphic>
      </p:graphicFrame>
      <p:sp>
        <p:nvSpPr>
          <p:cNvPr id="6" name="CustomShape 1"/>
          <p:cNvSpPr/>
          <p:nvPr/>
        </p:nvSpPr>
        <p:spPr>
          <a:xfrm>
            <a:off x="566640" y="226080"/>
            <a:ext cx="9070920" cy="20005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r>
              <a:rPr lang="cs-CZ" sz="1300" spc="-1" dirty="0">
                <a:solidFill>
                  <a:srgbClr val="EA7500"/>
                </a:solidFill>
                <a:latin typeface="Source Sans Pro"/>
              </a:rPr>
              <a:t>Hodnocení kvality </a:t>
            </a:r>
            <a:r>
              <a:rPr lang="cs-CZ" sz="1300" spc="-1" dirty="0" smtClean="0">
                <a:solidFill>
                  <a:srgbClr val="EA7500"/>
                </a:solidFill>
                <a:latin typeface="Source Sans Pro"/>
              </a:rPr>
              <a:t>absolventů z pohledu zaměstnavatelů v roce 2024</a:t>
            </a:r>
            <a:endParaRPr lang="cs-CZ" sz="1300" spc="-1" dirty="0">
              <a:latin typeface="Sourc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3723849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CustomShape 2"/>
          <p:cNvSpPr/>
          <p:nvPr/>
        </p:nvSpPr>
        <p:spPr>
          <a:xfrm>
            <a:off x="566640" y="504000"/>
            <a:ext cx="9308880" cy="1661993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 lvl="0"/>
            <a:r>
              <a:rPr lang="cs-CZ" sz="3600" b="1" spc="-1" dirty="0">
                <a:solidFill>
                  <a:srgbClr val="EA7500"/>
                </a:solidFill>
                <a:latin typeface="Source Sans Pro"/>
                <a:ea typeface="DejaVu Sans"/>
              </a:rPr>
              <a:t>3 </a:t>
            </a:r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/ </a:t>
            </a:r>
            <a:r>
              <a:rPr lang="cs-CZ" sz="3600" b="1" spc="-1" dirty="0">
                <a:solidFill>
                  <a:srgbClr val="EA7500"/>
                </a:solidFill>
                <a:latin typeface="Source Sans Pro"/>
              </a:rPr>
              <a:t>Obecné pracovní dovednosti</a:t>
            </a:r>
          </a:p>
          <a:p>
            <a:pPr lvl="0"/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 </a:t>
            </a:r>
            <a:endParaRPr lang="cs-CZ" sz="3600" b="1" spc="-1" dirty="0">
              <a:solidFill>
                <a:srgbClr val="EA7500"/>
              </a:solidFill>
              <a:latin typeface="Source Sans Pro"/>
              <a:ea typeface="DejaVu Sans"/>
            </a:endParaRPr>
          </a:p>
          <a:p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 </a:t>
            </a:r>
            <a:endParaRPr lang="cs-CZ" sz="3600" b="1" spc="-1" dirty="0">
              <a:solidFill>
                <a:srgbClr val="EA7500"/>
              </a:solidFill>
              <a:latin typeface="Source Sans Pro"/>
              <a:ea typeface="DejaVu Sans"/>
            </a:endParaRPr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071328"/>
              </p:ext>
            </p:extLst>
          </p:nvPr>
        </p:nvGraphicFramePr>
        <p:xfrm>
          <a:off x="566640" y="1199198"/>
          <a:ext cx="9070918" cy="4412613"/>
        </p:xfrm>
        <a:graphic>
          <a:graphicData uri="http://schemas.openxmlformats.org/drawingml/2006/table">
            <a:tbl>
              <a:tblPr firstRow="1" firstCol="1">
                <a:tableStyleId>{93296810-A885-4BE3-A3E7-6D5BEEA58F35}</a:tableStyleId>
              </a:tblPr>
              <a:tblGrid>
                <a:gridCol w="4186577">
                  <a:extLst>
                    <a:ext uri="{9D8B030D-6E8A-4147-A177-3AD203B41FA5}">
                      <a16:colId xmlns:a16="http://schemas.microsoft.com/office/drawing/2014/main" val="2865291923"/>
                    </a:ext>
                  </a:extLst>
                </a:gridCol>
                <a:gridCol w="697763">
                  <a:extLst>
                    <a:ext uri="{9D8B030D-6E8A-4147-A177-3AD203B41FA5}">
                      <a16:colId xmlns:a16="http://schemas.microsoft.com/office/drawing/2014/main" val="968410890"/>
                    </a:ext>
                  </a:extLst>
                </a:gridCol>
                <a:gridCol w="697763">
                  <a:extLst>
                    <a:ext uri="{9D8B030D-6E8A-4147-A177-3AD203B41FA5}">
                      <a16:colId xmlns:a16="http://schemas.microsoft.com/office/drawing/2014/main" val="713966799"/>
                    </a:ext>
                  </a:extLst>
                </a:gridCol>
                <a:gridCol w="697763">
                  <a:extLst>
                    <a:ext uri="{9D8B030D-6E8A-4147-A177-3AD203B41FA5}">
                      <a16:colId xmlns:a16="http://schemas.microsoft.com/office/drawing/2014/main" val="3078857826"/>
                    </a:ext>
                  </a:extLst>
                </a:gridCol>
                <a:gridCol w="697763">
                  <a:extLst>
                    <a:ext uri="{9D8B030D-6E8A-4147-A177-3AD203B41FA5}">
                      <a16:colId xmlns:a16="http://schemas.microsoft.com/office/drawing/2014/main" val="232732545"/>
                    </a:ext>
                  </a:extLst>
                </a:gridCol>
                <a:gridCol w="697763">
                  <a:extLst>
                    <a:ext uri="{9D8B030D-6E8A-4147-A177-3AD203B41FA5}">
                      <a16:colId xmlns:a16="http://schemas.microsoft.com/office/drawing/2014/main" val="3636856882"/>
                    </a:ext>
                  </a:extLst>
                </a:gridCol>
                <a:gridCol w="697763">
                  <a:extLst>
                    <a:ext uri="{9D8B030D-6E8A-4147-A177-3AD203B41FA5}">
                      <a16:colId xmlns:a16="http://schemas.microsoft.com/office/drawing/2014/main" val="3783253700"/>
                    </a:ext>
                  </a:extLst>
                </a:gridCol>
                <a:gridCol w="697763">
                  <a:extLst>
                    <a:ext uri="{9D8B030D-6E8A-4147-A177-3AD203B41FA5}">
                      <a16:colId xmlns:a16="http://schemas.microsoft.com/office/drawing/2014/main" val="2371808457"/>
                    </a:ext>
                  </a:extLst>
                </a:gridCol>
              </a:tblGrid>
              <a:tr h="273113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 dirty="0">
                          <a:effectLst/>
                        </a:rPr>
                        <a:t>Položky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FAI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FAME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FHS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FLKŘ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FMK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FT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400" u="none" strike="noStrike">
                          <a:effectLst/>
                        </a:rPr>
                        <a:t>UTB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 anchor="b"/>
                </a:tc>
                <a:extLst>
                  <a:ext uri="{0D108BD9-81ED-4DB2-BD59-A6C34878D82A}">
                    <a16:rowId xmlns:a16="http://schemas.microsoft.com/office/drawing/2014/main" val="102544303"/>
                  </a:ext>
                </a:extLst>
              </a:tr>
              <a:tr h="273113">
                <a:tc>
                  <a:txBody>
                    <a:bodyPr/>
                    <a:lstStyle/>
                    <a:p>
                      <a:pPr algn="l" fontAlgn="t"/>
                      <a:r>
                        <a:rPr lang="cs-CZ" sz="1400" u="none" strike="noStrike" dirty="0">
                          <a:effectLst/>
                        </a:rPr>
                        <a:t>Aktivně užívat cizí jazyk v mluvené formě.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>
                          <a:effectLst/>
                        </a:rPr>
                        <a:t>3,4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3,5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>
                          <a:effectLst/>
                        </a:rPr>
                        <a:t>3,4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>
                          <a:effectLst/>
                        </a:rPr>
                        <a:t>3,1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3,9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>
                          <a:effectLst/>
                        </a:rPr>
                        <a:t>2,9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>
                          <a:effectLst/>
                        </a:rPr>
                        <a:t>3,3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/>
                </a:tc>
                <a:extLst>
                  <a:ext uri="{0D108BD9-81ED-4DB2-BD59-A6C34878D82A}">
                    <a16:rowId xmlns:a16="http://schemas.microsoft.com/office/drawing/2014/main" val="3948166622"/>
                  </a:ext>
                </a:extLst>
              </a:tr>
              <a:tr h="273113">
                <a:tc>
                  <a:txBody>
                    <a:bodyPr/>
                    <a:lstStyle/>
                    <a:p>
                      <a:pPr algn="l" fontAlgn="t"/>
                      <a:r>
                        <a:rPr lang="cs-CZ" sz="1400" u="none" strike="noStrike" dirty="0">
                          <a:effectLst/>
                        </a:rPr>
                        <a:t>Aktivně užívat cizí jazyk v písemné formě.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3,5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3,7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>
                          <a:effectLst/>
                        </a:rPr>
                        <a:t>3,4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>
                          <a:effectLst/>
                        </a:rPr>
                        <a:t>3,0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3,8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>
                          <a:effectLst/>
                        </a:rPr>
                        <a:t>3,2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>
                          <a:effectLst/>
                        </a:rPr>
                        <a:t>3,4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/>
                </a:tc>
                <a:extLst>
                  <a:ext uri="{0D108BD9-81ED-4DB2-BD59-A6C34878D82A}">
                    <a16:rowId xmlns:a16="http://schemas.microsoft.com/office/drawing/2014/main" val="86785967"/>
                  </a:ext>
                </a:extLst>
              </a:tr>
              <a:tr h="273113">
                <a:tc>
                  <a:txBody>
                    <a:bodyPr/>
                    <a:lstStyle/>
                    <a:p>
                      <a:pPr algn="l" fontAlgn="t"/>
                      <a:r>
                        <a:rPr lang="cs-CZ" sz="1400" u="none" strike="noStrike" dirty="0">
                          <a:effectLst/>
                        </a:rPr>
                        <a:t>Efektivně organizovat svůj čas.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3,7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3,7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3,5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3,7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>
                          <a:effectLst/>
                        </a:rPr>
                        <a:t>3,4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>
                          <a:effectLst/>
                        </a:rPr>
                        <a:t>3,1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3,5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6456896"/>
                  </a:ext>
                </a:extLst>
              </a:tr>
              <a:tr h="273113">
                <a:tc>
                  <a:txBody>
                    <a:bodyPr/>
                    <a:lstStyle/>
                    <a:p>
                      <a:pPr algn="l" fontAlgn="t"/>
                      <a:r>
                        <a:rPr lang="cs-CZ" sz="1400" u="none" strike="noStrike" dirty="0">
                          <a:effectLst/>
                        </a:rPr>
                        <a:t>Dodržovat zadané termíny a disciplínu ve firmě.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3,8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3,8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3,6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4,0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3,5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3,6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3,7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1139883"/>
                  </a:ext>
                </a:extLst>
              </a:tr>
              <a:tr h="273113">
                <a:tc>
                  <a:txBody>
                    <a:bodyPr/>
                    <a:lstStyle/>
                    <a:p>
                      <a:pPr algn="l" fontAlgn="t"/>
                      <a:r>
                        <a:rPr lang="cs-CZ" sz="1400" u="none" strike="noStrike">
                          <a:effectLst/>
                        </a:rPr>
                        <a:t>Informovat o progresu ve své pracovní činnosti.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3,8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3,6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3,6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3,8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>
                          <a:effectLst/>
                        </a:rPr>
                        <a:t>3,3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3,7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3,6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6057023"/>
                  </a:ext>
                </a:extLst>
              </a:tr>
              <a:tr h="273113">
                <a:tc>
                  <a:txBody>
                    <a:bodyPr/>
                    <a:lstStyle/>
                    <a:p>
                      <a:pPr algn="l" fontAlgn="t"/>
                      <a:r>
                        <a:rPr lang="cs-CZ" sz="1400" u="none" strike="noStrike">
                          <a:effectLst/>
                        </a:rPr>
                        <a:t>Přizpůsobovat se potřebám organizace.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3,6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3,7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3,7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4,1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3,9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3,6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3,8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0941066"/>
                  </a:ext>
                </a:extLst>
              </a:tr>
              <a:tr h="273113">
                <a:tc>
                  <a:txBody>
                    <a:bodyPr/>
                    <a:lstStyle/>
                    <a:p>
                      <a:pPr algn="l" fontAlgn="t"/>
                      <a:r>
                        <a:rPr lang="cs-CZ" sz="1400" u="none" strike="noStrike">
                          <a:effectLst/>
                        </a:rPr>
                        <a:t>Vyhledávat a osvojovat si nové informace.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4,2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4,1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3,9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4,0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4,3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4,1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4,1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0607452"/>
                  </a:ext>
                </a:extLst>
              </a:tr>
              <a:tr h="273113">
                <a:tc>
                  <a:txBody>
                    <a:bodyPr/>
                    <a:lstStyle/>
                    <a:p>
                      <a:pPr algn="l" fontAlgn="t"/>
                      <a:r>
                        <a:rPr lang="pl-PL" sz="1400" u="none" strike="noStrike">
                          <a:effectLst/>
                        </a:rPr>
                        <a:t>Nahlížet na pracovní problémy z více stran.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3,9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3,8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3,5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3,9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3,8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3,6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3,8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6044043"/>
                  </a:ext>
                </a:extLst>
              </a:tr>
              <a:tr h="273113">
                <a:tc>
                  <a:txBody>
                    <a:bodyPr/>
                    <a:lstStyle/>
                    <a:p>
                      <a:pPr algn="l" fontAlgn="t"/>
                      <a:r>
                        <a:rPr lang="cs-CZ" sz="1400" u="none" strike="noStrike">
                          <a:effectLst/>
                        </a:rPr>
                        <a:t>Sdílet informace s kolegy.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4,2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3,9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4,0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4,1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4,3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3,6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4,0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9903344"/>
                  </a:ext>
                </a:extLst>
              </a:tr>
              <a:tr h="273113">
                <a:tc>
                  <a:txBody>
                    <a:bodyPr/>
                    <a:lstStyle/>
                    <a:p>
                      <a:pPr algn="l" fontAlgn="t"/>
                      <a:r>
                        <a:rPr lang="cs-CZ" sz="1400" u="none" strike="noStrike">
                          <a:effectLst/>
                        </a:rPr>
                        <a:t>Poradit si ve standardních pracovních situacích.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3,9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3,9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3,7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4,0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4,2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3,6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3,9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1818784"/>
                  </a:ext>
                </a:extLst>
              </a:tr>
              <a:tr h="273113">
                <a:tc>
                  <a:txBody>
                    <a:bodyPr/>
                    <a:lstStyle/>
                    <a:p>
                      <a:pPr algn="l" fontAlgn="t"/>
                      <a:r>
                        <a:rPr lang="cs-CZ" sz="1400" u="none" strike="noStrike">
                          <a:effectLst/>
                        </a:rPr>
                        <a:t>Pracovat pod tlakem a řešit nestandardní pracovní situace.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3,9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3,5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>
                          <a:effectLst/>
                        </a:rPr>
                        <a:t>3,3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3,8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3,9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3,4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3,6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6931574"/>
                  </a:ext>
                </a:extLst>
              </a:tr>
              <a:tr h="273113">
                <a:tc>
                  <a:txBody>
                    <a:bodyPr/>
                    <a:lstStyle/>
                    <a:p>
                      <a:pPr algn="l" fontAlgn="t"/>
                      <a:r>
                        <a:rPr lang="pl-PL" sz="1400" u="none" strike="noStrike">
                          <a:effectLst/>
                        </a:rPr>
                        <a:t>Identifikovat chyby v pracovních procesech.</a:t>
                      </a:r>
                      <a:endParaRPr lang="pl-PL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3,6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3,9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>
                          <a:effectLst/>
                        </a:rPr>
                        <a:t>3,3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3,8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3,5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>
                          <a:effectLst/>
                        </a:rPr>
                        <a:t>3,2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3,6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6245796"/>
                  </a:ext>
                </a:extLst>
              </a:tr>
              <a:tr h="273113">
                <a:tc>
                  <a:txBody>
                    <a:bodyPr/>
                    <a:lstStyle/>
                    <a:p>
                      <a:pPr algn="l" fontAlgn="t"/>
                      <a:r>
                        <a:rPr lang="cs-CZ" sz="1400" u="none" strike="noStrike">
                          <a:effectLst/>
                        </a:rPr>
                        <a:t>Vybírat optimální postupy při řešení problémů.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3,6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3,7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3,5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3,7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3,9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>
                          <a:effectLst/>
                        </a:rPr>
                        <a:t>3,4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3,6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4882234"/>
                  </a:ext>
                </a:extLst>
              </a:tr>
              <a:tr h="273113">
                <a:tc>
                  <a:txBody>
                    <a:bodyPr/>
                    <a:lstStyle/>
                    <a:p>
                      <a:pPr algn="l" fontAlgn="t"/>
                      <a:r>
                        <a:rPr lang="cs-CZ" sz="1400" u="none" strike="noStrike">
                          <a:effectLst/>
                        </a:rPr>
                        <a:t>Rozpoznat priority v řešení úkolů včetně ekonomických aspektů.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3,5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3,6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>
                          <a:effectLst/>
                        </a:rPr>
                        <a:t>3,1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3,8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>
                          <a:effectLst/>
                        </a:rPr>
                        <a:t>3,4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>
                          <a:effectLst/>
                        </a:rPr>
                        <a:t>3,4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/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cs-CZ" sz="1400" u="none" strike="noStrike" dirty="0">
                          <a:effectLst/>
                        </a:rPr>
                        <a:t>3,5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352" marR="4352" marT="4352" marB="0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027877"/>
                  </a:ext>
                </a:extLst>
              </a:tr>
            </a:tbl>
          </a:graphicData>
        </a:graphic>
      </p:graphicFrame>
      <p:sp>
        <p:nvSpPr>
          <p:cNvPr id="6" name="CustomShape 1"/>
          <p:cNvSpPr/>
          <p:nvPr/>
        </p:nvSpPr>
        <p:spPr>
          <a:xfrm>
            <a:off x="566640" y="226080"/>
            <a:ext cx="9070920" cy="20005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r>
              <a:rPr lang="cs-CZ" sz="1300" spc="-1" dirty="0">
                <a:solidFill>
                  <a:srgbClr val="EA7500"/>
                </a:solidFill>
                <a:latin typeface="Source Sans Pro"/>
              </a:rPr>
              <a:t>Hodnocení kvality </a:t>
            </a:r>
            <a:r>
              <a:rPr lang="cs-CZ" sz="1300" spc="-1" dirty="0" smtClean="0">
                <a:solidFill>
                  <a:srgbClr val="EA7500"/>
                </a:solidFill>
                <a:latin typeface="Source Sans Pro"/>
              </a:rPr>
              <a:t>absolventů z pohledu zaměstnavatelů v roce 2024</a:t>
            </a:r>
            <a:endParaRPr lang="cs-CZ" sz="1300" spc="-1" dirty="0">
              <a:latin typeface="Source Sans Pro"/>
            </a:endParaRPr>
          </a:p>
        </p:txBody>
      </p:sp>
    </p:spTree>
    <p:extLst>
      <p:ext uri="{BB962C8B-B14F-4D97-AF65-F5344CB8AC3E}">
        <p14:creationId xmlns:p14="http://schemas.microsoft.com/office/powerpoint/2010/main" val="1984156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CustomShape 2"/>
          <p:cNvSpPr/>
          <p:nvPr/>
        </p:nvSpPr>
        <p:spPr>
          <a:xfrm>
            <a:off x="566640" y="504000"/>
            <a:ext cx="9070920" cy="55399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0" rIns="0" bIns="0">
            <a:spAutoFit/>
          </a:bodyPr>
          <a:lstStyle/>
          <a:p>
            <a:pPr>
              <a:lnSpc>
                <a:spcPct val="100000"/>
              </a:lnSpc>
            </a:pPr>
            <a:r>
              <a:rPr lang="cs-CZ" sz="3600" b="1" spc="-1" dirty="0">
                <a:solidFill>
                  <a:srgbClr val="EA7500"/>
                </a:solidFill>
                <a:latin typeface="Source Sans Pro"/>
                <a:ea typeface="DejaVu Sans"/>
              </a:rPr>
              <a:t>4</a:t>
            </a:r>
            <a:r>
              <a:rPr lang="cs-CZ" sz="3600" b="1" strike="noStrike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 </a:t>
            </a:r>
            <a:r>
              <a:rPr lang="cs-CZ" sz="3600" b="1" spc="-1" dirty="0" smtClean="0">
                <a:solidFill>
                  <a:srgbClr val="EA7500"/>
                </a:solidFill>
                <a:latin typeface="Source Sans Pro"/>
                <a:ea typeface="DejaVu Sans"/>
              </a:rPr>
              <a:t>/ Vývoj výsledků v čase </a:t>
            </a:r>
            <a:endParaRPr lang="cs-CZ" sz="3600" b="0" strike="noStrike" spc="-1" dirty="0">
              <a:latin typeface="Arial"/>
            </a:endParaRPr>
          </a:p>
        </p:txBody>
      </p:sp>
      <p:sp>
        <p:nvSpPr>
          <p:cNvPr id="5" name="CustomShape 1"/>
          <p:cNvSpPr/>
          <p:nvPr/>
        </p:nvSpPr>
        <p:spPr>
          <a:xfrm>
            <a:off x="566640" y="226080"/>
            <a:ext cx="9070920" cy="200055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>
            <a:spAutoFit/>
          </a:bodyPr>
          <a:lstStyle/>
          <a:p>
            <a:r>
              <a:rPr lang="cs-CZ" sz="1300" spc="-1" dirty="0">
                <a:solidFill>
                  <a:srgbClr val="EA7500"/>
                </a:solidFill>
                <a:latin typeface="Source Sans Pro"/>
              </a:rPr>
              <a:t>Hodnocení kvality </a:t>
            </a:r>
            <a:r>
              <a:rPr lang="cs-CZ" sz="1300" spc="-1" dirty="0" smtClean="0">
                <a:solidFill>
                  <a:srgbClr val="EA7500"/>
                </a:solidFill>
                <a:latin typeface="Source Sans Pro"/>
              </a:rPr>
              <a:t>absolventů z pohledu zaměstnavatelů v roce 2024</a:t>
            </a:r>
            <a:endParaRPr lang="cs-CZ" sz="1300" spc="-1" dirty="0">
              <a:latin typeface="Source Sans Pro"/>
            </a:endParaRPr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0708276"/>
              </p:ext>
            </p:extLst>
          </p:nvPr>
        </p:nvGraphicFramePr>
        <p:xfrm>
          <a:off x="566640" y="1135863"/>
          <a:ext cx="9126000" cy="1825108"/>
        </p:xfrm>
        <a:graphic>
          <a:graphicData uri="http://schemas.openxmlformats.org/drawingml/2006/table">
            <a:tbl>
              <a:tblPr firstRow="1" firstCol="1">
                <a:tableStyleId>{93296810-A885-4BE3-A3E7-6D5BEEA58F35}</a:tableStyleId>
              </a:tblPr>
              <a:tblGrid>
                <a:gridCol w="4744500">
                  <a:extLst>
                    <a:ext uri="{9D8B030D-6E8A-4147-A177-3AD203B41FA5}">
                      <a16:colId xmlns:a16="http://schemas.microsoft.com/office/drawing/2014/main" val="2201728796"/>
                    </a:ext>
                  </a:extLst>
                </a:gridCol>
                <a:gridCol w="1584960">
                  <a:extLst>
                    <a:ext uri="{9D8B030D-6E8A-4147-A177-3AD203B41FA5}">
                      <a16:colId xmlns:a16="http://schemas.microsoft.com/office/drawing/2014/main" val="698555275"/>
                    </a:ext>
                  </a:extLst>
                </a:gridCol>
                <a:gridCol w="1516380">
                  <a:extLst>
                    <a:ext uri="{9D8B030D-6E8A-4147-A177-3AD203B41FA5}">
                      <a16:colId xmlns:a16="http://schemas.microsoft.com/office/drawing/2014/main" val="2537247012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3849113522"/>
                    </a:ext>
                  </a:extLst>
                </a:gridCol>
              </a:tblGrid>
              <a:tr h="535921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 smtClean="0">
                          <a:effectLst/>
                        </a:rPr>
                        <a:t>Oblasti hodnocení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933" marR="6933" marT="693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2018</a:t>
                      </a:r>
                    </a:p>
                    <a:p>
                      <a:pPr algn="ctr" fontAlgn="ctr"/>
                      <a:r>
                        <a:rPr lang="cs-CZ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(n = 283)</a:t>
                      </a:r>
                      <a:endParaRPr lang="cs-CZ" sz="1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933" marR="6933" marT="693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2021</a:t>
                      </a:r>
                    </a:p>
                    <a:p>
                      <a:pPr algn="ctr" fontAlgn="ctr"/>
                      <a:r>
                        <a:rPr lang="cs-CZ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(n = 198)</a:t>
                      </a:r>
                      <a:endParaRPr lang="cs-CZ" sz="1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933" marR="6933" marT="693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2024</a:t>
                      </a:r>
                    </a:p>
                    <a:p>
                      <a:pPr algn="ctr" fontAlgn="ctr"/>
                      <a:r>
                        <a:rPr lang="cs-CZ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(n = 115)</a:t>
                      </a:r>
                      <a:endParaRPr lang="cs-CZ" sz="18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6933" marR="6933" marT="6933" marB="0" anchor="ctr"/>
                </a:tc>
                <a:extLst>
                  <a:ext uri="{0D108BD9-81ED-4DB2-BD59-A6C34878D82A}">
                    <a16:rowId xmlns:a16="http://schemas.microsoft.com/office/drawing/2014/main" val="2277222601"/>
                  </a:ext>
                </a:extLst>
              </a:tr>
              <a:tr h="404433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>
                          <a:effectLst/>
                        </a:rPr>
                        <a:t>Relevance pro trh práce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933" marR="6933" marT="69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3,9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933" marR="6933" marT="6933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3,8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933" marR="6933" marT="6933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3,9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933" marR="6933" marT="6933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8315554"/>
                  </a:ext>
                </a:extLst>
              </a:tr>
              <a:tr h="404433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 smtClean="0">
                          <a:effectLst/>
                        </a:rPr>
                        <a:t>Výsledky </a:t>
                      </a:r>
                      <a:r>
                        <a:rPr lang="cs-CZ" sz="1800" u="none" strike="noStrike" dirty="0">
                          <a:effectLst/>
                        </a:rPr>
                        <a:t>učení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933" marR="6933" marT="69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 smtClean="0">
                          <a:effectLst/>
                        </a:rPr>
                        <a:t>3,7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933" marR="6933" marT="6933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 smtClean="0">
                          <a:effectLst/>
                        </a:rPr>
                        <a:t>3,6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933" marR="6933" marT="6933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 smtClean="0">
                          <a:effectLst/>
                        </a:rPr>
                        <a:t>3,8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933" marR="6933" marT="6933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2762775"/>
                  </a:ext>
                </a:extLst>
              </a:tr>
              <a:tr h="460669">
                <a:tc>
                  <a:txBody>
                    <a:bodyPr/>
                    <a:lstStyle/>
                    <a:p>
                      <a:pPr algn="l" fontAlgn="b"/>
                      <a:r>
                        <a:rPr lang="cs-CZ" sz="1800" u="none" strike="noStrike" dirty="0" smtClean="0">
                          <a:effectLst/>
                        </a:rPr>
                        <a:t>Obecné </a:t>
                      </a:r>
                      <a:r>
                        <a:rPr lang="cs-CZ" sz="1800" u="none" strike="noStrike" dirty="0">
                          <a:effectLst/>
                        </a:rPr>
                        <a:t>pracovní dovednosti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933" marR="6933" marT="69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 smtClean="0">
                          <a:effectLst/>
                        </a:rPr>
                        <a:t>3,5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933" marR="6933" marT="6933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 smtClean="0">
                          <a:effectLst/>
                        </a:rPr>
                        <a:t>3,4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933" marR="6933" marT="6933" marB="0" anchor="b">
                    <a:solidFill>
                      <a:srgbClr val="FDEFE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800" u="none" strike="noStrike" dirty="0" smtClean="0">
                          <a:effectLst/>
                        </a:rPr>
                        <a:t>3,7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933" marR="6933" marT="6933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1149903"/>
                  </a:ext>
                </a:extLst>
              </a:tr>
            </a:tbl>
          </a:graphicData>
        </a:graphic>
      </p:graphicFrame>
      <p:sp>
        <p:nvSpPr>
          <p:cNvPr id="6" name="TextovéPole 5"/>
          <p:cNvSpPr txBox="1"/>
          <p:nvPr/>
        </p:nvSpPr>
        <p:spPr>
          <a:xfrm>
            <a:off x="566640" y="3038836"/>
            <a:ext cx="91717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 smtClean="0"/>
              <a:t>Pozn. Tabulka obsahuje agregované výsledky pro UTB.</a:t>
            </a:r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2634485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1661</TotalTime>
  <Words>991</Words>
  <Application>Microsoft Office PowerPoint</Application>
  <PresentationFormat>Vlastní</PresentationFormat>
  <Paragraphs>359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3</vt:i4>
      </vt:variant>
      <vt:variant>
        <vt:lpstr>Nadpisy snímků</vt:lpstr>
      </vt:variant>
      <vt:variant>
        <vt:i4>11</vt:i4>
      </vt:variant>
    </vt:vector>
  </HeadingPairs>
  <TitlesOfParts>
    <vt:vector size="21" baseType="lpstr">
      <vt:lpstr>Microsoft YaHei</vt:lpstr>
      <vt:lpstr>Arial</vt:lpstr>
      <vt:lpstr>DejaVu Sans</vt:lpstr>
      <vt:lpstr>Source Sans Pro</vt:lpstr>
      <vt:lpstr>SourceSansPro-Light</vt:lpstr>
      <vt:lpstr>Symbol</vt:lpstr>
      <vt:lpstr>Wingdings</vt:lpstr>
      <vt:lpstr>Office Theme</vt:lpstr>
      <vt:lpstr>Office Theme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subject/>
  <dc:creator>Uživatel</dc:creator>
  <dc:description/>
  <cp:lastModifiedBy>Uživatel</cp:lastModifiedBy>
  <cp:revision>129</cp:revision>
  <dcterms:created xsi:type="dcterms:W3CDTF">2019-09-03T10:06:13Z</dcterms:created>
  <dcterms:modified xsi:type="dcterms:W3CDTF">2024-05-06T21:13:56Z</dcterms:modified>
  <dc:language>cs-CZ</dc:language>
</cp:coreProperties>
</file>