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sldIdLst>
    <p:sldId id="256" r:id="rId4"/>
    <p:sldId id="258" r:id="rId5"/>
    <p:sldId id="263" r:id="rId6"/>
    <p:sldId id="271" r:id="rId7"/>
    <p:sldId id="273" r:id="rId8"/>
    <p:sldId id="278" r:id="rId9"/>
    <p:sldId id="281" r:id="rId10"/>
    <p:sldId id="282" r:id="rId11"/>
    <p:sldId id="270" r:id="rId12"/>
    <p:sldId id="283" r:id="rId13"/>
    <p:sldId id="262" r:id="rId14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FE9"/>
    <a:srgbClr val="D99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7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studenti%202023%20data%20a%20v&#253;sled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zam&#283;stnavatel&#233;%2024\data%20zamestnavatele%20SAZ%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619-4EEA-9247-079BFAC317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19-4EEA-9247-079BFAC317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619-4EEA-9247-079BFAC317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619-4EEA-9247-079BFAC317A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619-4EEA-9247-079BFAC317A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619-4EEA-9247-079BFAC317A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619-4EEA-9247-079BFAC317AF}"/>
              </c:ext>
            </c:extLst>
          </c:dPt>
          <c:cat>
            <c:strRef>
              <c:f>respondenti!$B$5:$B$11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respondenti!$C$5:$C$11</c:f>
              <c:numCache>
                <c:formatCode>###0</c:formatCode>
                <c:ptCount val="7"/>
                <c:pt idx="0">
                  <c:v>2</c:v>
                </c:pt>
                <c:pt idx="1">
                  <c:v>13</c:v>
                </c:pt>
                <c:pt idx="2">
                  <c:v>30</c:v>
                </c:pt>
                <c:pt idx="3">
                  <c:v>35</c:v>
                </c:pt>
                <c:pt idx="4">
                  <c:v>11</c:v>
                </c:pt>
                <c:pt idx="5">
                  <c:v>10</c:v>
                </c:pt>
                <c:pt idx="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619-4EEA-9247-079BFAC317A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6619-4EEA-9247-079BFAC317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6619-4EEA-9247-079BFAC317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6619-4EEA-9247-079BFAC317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6619-4EEA-9247-079BFAC317A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6619-4EEA-9247-079BFAC317A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6619-4EEA-9247-079BFAC317A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6619-4EEA-9247-079BFAC317AF}"/>
              </c:ext>
            </c:extLst>
          </c:dPt>
          <c:cat>
            <c:strRef>
              <c:f>respondenti!$B$5:$B$11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respondenti!$D$5:$D$11</c:f>
              <c:numCache>
                <c:formatCode>###0.0</c:formatCode>
                <c:ptCount val="7"/>
                <c:pt idx="0">
                  <c:v>1.7391304347826086</c:v>
                </c:pt>
                <c:pt idx="1">
                  <c:v>11.304347826086957</c:v>
                </c:pt>
                <c:pt idx="2">
                  <c:v>26.086956521739129</c:v>
                </c:pt>
                <c:pt idx="3">
                  <c:v>30.434782608695656</c:v>
                </c:pt>
                <c:pt idx="4">
                  <c:v>9.5652173913043477</c:v>
                </c:pt>
                <c:pt idx="5">
                  <c:v>8.695652173913043</c:v>
                </c:pt>
                <c:pt idx="6">
                  <c:v>12.173913043478262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6619-4EEA-9247-079BFAC317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172031"/>
            <a:ext cx="5543280" cy="19697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Hodnocení kvality </a:t>
            </a: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absolventů SP z pohledu zaměstnavatelů</a:t>
            </a:r>
            <a:endParaRPr lang="cs-CZ" sz="32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 roce 2024</a:t>
            </a:r>
            <a:endParaRPr lang="cs-CZ" sz="3200" b="1" strike="noStrike" spc="-1" dirty="0" smtClean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Shrnutí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87680" y="1242060"/>
            <a:ext cx="93573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Celkové výsledky jsou pozitivní, vůbec nezaznamenáváme známky pod střední hodnotou škály (&lt;3).</a:t>
            </a:r>
          </a:p>
          <a:p>
            <a:r>
              <a:rPr lang="cs-CZ" sz="1600" dirty="0" smtClean="0"/>
              <a:t>Ve výsledcích napříč fakultami většinou nejsou zásadní rozdíly (jde o rozdíly na úrovni desetin bodů na 5stupňové škále). FT mírně negativně vybočuje v hodnocení oblasti Výsledky učení.</a:t>
            </a:r>
          </a:p>
          <a:p>
            <a:r>
              <a:rPr lang="cs-CZ" sz="1600" dirty="0" smtClean="0"/>
              <a:t>Slabší (ale stále mírně pozitivní) hodnocení mají napříč UTB jen dílčí položky: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dostatečnost praxe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Aktivní užívání AJ v mluvené i písemné formě</a:t>
            </a:r>
          </a:p>
          <a:p>
            <a:endParaRPr lang="cs-CZ" sz="1600" dirty="0"/>
          </a:p>
          <a:p>
            <a:r>
              <a:rPr lang="cs-CZ" sz="1600" dirty="0" smtClean="0">
                <a:solidFill>
                  <a:srgbClr val="FF0000"/>
                </a:solidFill>
              </a:rPr>
              <a:t>Problémem je obecně uvádění neexistujících kombinací studijních programů, úrovní studia a zaměření studia. Účast napříč fakultami i programy je slabá. Výsledky jsou pro hodnocení jednotlivých SP v naprosté většině nedostačující, je ke zvážení jejich doplnění (zejm. cílenou komunikací fakult se zaměstnavateli reflektující specifika SP). </a:t>
            </a:r>
          </a:p>
          <a:p>
            <a:endParaRPr lang="cs-CZ" sz="1600" dirty="0" smtClean="0"/>
          </a:p>
          <a:p>
            <a:r>
              <a:rPr lang="cs-CZ" sz="1600" dirty="0" smtClean="0"/>
              <a:t>Srovnání výsledků v čase ukazuje, že hodnocení je napříč sledovanými roky převážně pozitivní.</a:t>
            </a:r>
          </a:p>
          <a:p>
            <a:r>
              <a:rPr lang="cs-CZ" sz="1600" dirty="0" smtClean="0"/>
              <a:t>Jak </a:t>
            </a:r>
            <a:r>
              <a:rPr lang="cs-CZ" sz="1600" dirty="0"/>
              <a:t>vedení UTB, tak jednotlivé fakulty mají k dispozici podrobné výsledky šetření vztažené na jednotlivé </a:t>
            </a:r>
            <a:r>
              <a:rPr lang="cs-CZ" sz="1600" dirty="0" smtClean="0"/>
              <a:t>SP. </a:t>
            </a:r>
            <a:r>
              <a:rPr lang="cs-CZ" sz="1600" dirty="0"/>
              <a:t>Mají možnost s výsledky cíleně pracovat a stavět na nich opatření vedoucí k udržení pozitivního hodnocení, nebo k jeho zlepšení</a:t>
            </a:r>
            <a:r>
              <a:rPr lang="cs-CZ" sz="1600" dirty="0" smtClean="0"/>
              <a:t>.</a:t>
            </a:r>
            <a:endParaRPr lang="cs-CZ" sz="1600" dirty="0"/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44208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Mgr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, 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Ph.D.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spc="-1" dirty="0" smtClean="0">
                <a:solidFill>
                  <a:srgbClr val="666666"/>
                </a:solidFill>
                <a:latin typeface="Source Sans Pro"/>
              </a:rPr>
              <a:t>Prorektorka pro pedagogickou činnost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303280" y="1152000"/>
            <a:ext cx="7214100" cy="31854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Zaměření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2 /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Respondenti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3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Přehled 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celkových 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výsledků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4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/	</a:t>
            </a:r>
            <a:r>
              <a:rPr lang="cs-CZ" sz="2400" b="1" strike="noStrike" spc="-1" dirty="0" smtClean="0">
                <a:latin typeface="Source Sans Pro"/>
                <a:ea typeface="Microsoft YaHei"/>
              </a:rPr>
              <a:t>Vývoj výsledků v čase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endParaRPr lang="cs-CZ" sz="2400" b="1" strike="noStrike" spc="-1" dirty="0" smtClean="0">
              <a:solidFill>
                <a:srgbClr val="EA7500"/>
              </a:solidFill>
              <a:latin typeface="Source Sans Pro"/>
              <a:ea typeface="Microsoft YaHei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5 /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Shrnutí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Zaměření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Šetření vychází z převzatého a částečně modifikovaného dotazníku </a:t>
            </a:r>
            <a:r>
              <a:rPr lang="cs-CZ" dirty="0"/>
              <a:t>norského původu „</a:t>
            </a:r>
            <a:r>
              <a:rPr lang="cs-CZ" dirty="0" err="1" smtClean="0"/>
              <a:t>Studiebarometeret</a:t>
            </a:r>
            <a:r>
              <a:rPr lang="cs-CZ" dirty="0" smtClean="0"/>
              <a:t>“, který je mezinárodně používán pro účely hodnocení kvality studia na VŠ.</a:t>
            </a:r>
          </a:p>
          <a:p>
            <a:r>
              <a:rPr lang="cs-CZ" dirty="0" smtClean="0"/>
              <a:t>Zatímco studenti a absolventi hodnotí úroveň studijních programů (SP), zaměstnavatelé hodnotí úroveň absolventů.</a:t>
            </a:r>
          </a:p>
          <a:p>
            <a:endParaRPr lang="cs-CZ" dirty="0"/>
          </a:p>
          <a:p>
            <a:r>
              <a:rPr lang="cs-CZ" b="1" dirty="0" smtClean="0"/>
              <a:t>Dotazník je členěn do následujících </a:t>
            </a:r>
            <a:r>
              <a:rPr lang="cs-CZ" b="1" dirty="0"/>
              <a:t>3</a:t>
            </a:r>
            <a:r>
              <a:rPr lang="cs-CZ" b="1" dirty="0" smtClean="0"/>
              <a:t> oblastí:</a:t>
            </a:r>
          </a:p>
          <a:p>
            <a:r>
              <a:rPr lang="cs-CZ" dirty="0" smtClean="0"/>
              <a:t>	2 oblasti jsou totožné jako v dotazníku pro studenty a absolventy</a:t>
            </a:r>
          </a:p>
          <a:p>
            <a:r>
              <a:rPr lang="cs-CZ" dirty="0"/>
              <a:t>	</a:t>
            </a:r>
            <a:r>
              <a:rPr lang="cs-CZ" dirty="0" smtClean="0"/>
              <a:t>	Relevance </a:t>
            </a:r>
            <a:r>
              <a:rPr lang="cs-CZ" dirty="0"/>
              <a:t>pro trh </a:t>
            </a:r>
            <a:r>
              <a:rPr lang="cs-CZ" dirty="0" smtClean="0"/>
              <a:t>práce</a:t>
            </a:r>
          </a:p>
          <a:p>
            <a:r>
              <a:rPr lang="cs-CZ" dirty="0"/>
              <a:t>	</a:t>
            </a:r>
            <a:r>
              <a:rPr lang="cs-CZ" dirty="0" smtClean="0"/>
              <a:t>	Výsledky učení</a:t>
            </a:r>
          </a:p>
          <a:p>
            <a:r>
              <a:rPr lang="cs-CZ" dirty="0"/>
              <a:t>	</a:t>
            </a:r>
            <a:r>
              <a:rPr lang="cs-CZ" dirty="0" smtClean="0"/>
              <a:t>1 oblast je </a:t>
            </a:r>
            <a:r>
              <a:rPr lang="cs-CZ" dirty="0"/>
              <a:t>pouze v dotazníku pro zaměstnavatele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Obecné </a:t>
            </a:r>
            <a:r>
              <a:rPr lang="cs-CZ" dirty="0"/>
              <a:t>pracovní </a:t>
            </a:r>
            <a:r>
              <a:rPr lang="cs-CZ" dirty="0" smtClean="0"/>
              <a:t>dovednosti</a:t>
            </a:r>
            <a:endParaRPr lang="cs-CZ" dirty="0"/>
          </a:p>
          <a:p>
            <a:r>
              <a:rPr lang="cs-CZ" dirty="0" smtClean="0"/>
              <a:t>	</a:t>
            </a:r>
            <a:endParaRPr lang="cs-CZ" dirty="0"/>
          </a:p>
          <a:p>
            <a:r>
              <a:rPr lang="cs-CZ" dirty="0" smtClean="0"/>
              <a:t>Dotazník obsahuje celkem 28 položek, ke kterým se respondenti vyjadřují na 5ti bodové </a:t>
            </a:r>
            <a:r>
              <a:rPr lang="cs-CZ" dirty="0" err="1" smtClean="0"/>
              <a:t>Likertově</a:t>
            </a:r>
            <a:r>
              <a:rPr lang="cs-CZ" dirty="0" smtClean="0"/>
              <a:t> škále. Hodnocení výsledků je zpracováno formou průměrů, čím vyšší známka, tím pozitivnější hodnocení, a naopak.</a:t>
            </a:r>
            <a:endParaRPr lang="cs-CZ" sz="1600" dirty="0"/>
          </a:p>
          <a:p>
            <a:r>
              <a:rPr lang="cs-CZ" sz="1400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espondenti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7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605831"/>
              </p:ext>
            </p:extLst>
          </p:nvPr>
        </p:nvGraphicFramePr>
        <p:xfrm>
          <a:off x="566640" y="1291807"/>
          <a:ext cx="4378740" cy="380597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1551720">
                  <a:extLst>
                    <a:ext uri="{9D8B030D-6E8A-4147-A177-3AD203B41FA5}">
                      <a16:colId xmlns:a16="http://schemas.microsoft.com/office/drawing/2014/main" val="1188636317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898199476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791977958"/>
                    </a:ext>
                  </a:extLst>
                </a:gridCol>
              </a:tblGrid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Fakulta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206176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18583920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46888504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FAME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26,1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76492132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FHS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30,4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5013892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FLKŘ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9,6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169558407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8,7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52628033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596393769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Celkem UTB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80066211"/>
                  </a:ext>
                </a:extLst>
              </a:tr>
            </a:tbl>
          </a:graphicData>
        </a:graphic>
      </p:graphicFrame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233449"/>
              </p:ext>
            </p:extLst>
          </p:nvPr>
        </p:nvGraphicFramePr>
        <p:xfrm>
          <a:off x="5047675" y="1291806"/>
          <a:ext cx="4572000" cy="380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927156"/>
              </p:ext>
            </p:extLst>
          </p:nvPr>
        </p:nvGraphicFramePr>
        <p:xfrm>
          <a:off x="5047675" y="1291805"/>
          <a:ext cx="4589885" cy="380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13908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57200" y="432000"/>
            <a:ext cx="921258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Přehled celkových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výsledků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187450" y="1288475"/>
            <a:ext cx="78955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Následující </a:t>
            </a:r>
            <a:r>
              <a:rPr lang="cs-CZ" b="1" dirty="0" err="1" smtClean="0"/>
              <a:t>slidy</a:t>
            </a:r>
            <a:r>
              <a:rPr lang="cs-CZ" b="1" dirty="0" smtClean="0"/>
              <a:t> shrnují výsledky podle definovaných částí hodnocení:</a:t>
            </a:r>
          </a:p>
          <a:p>
            <a:endParaRPr lang="cs-CZ" b="1" dirty="0" smtClean="0"/>
          </a:p>
          <a:p>
            <a:r>
              <a:rPr lang="cs-CZ" dirty="0" smtClean="0"/>
              <a:t>	Relevance </a:t>
            </a:r>
            <a:r>
              <a:rPr lang="cs-CZ" dirty="0"/>
              <a:t>pro trh práce</a:t>
            </a:r>
          </a:p>
          <a:p>
            <a:r>
              <a:rPr lang="cs-CZ" dirty="0"/>
              <a:t>	</a:t>
            </a:r>
            <a:r>
              <a:rPr lang="cs-CZ" dirty="0" smtClean="0"/>
              <a:t>Výsledky </a:t>
            </a:r>
            <a:r>
              <a:rPr lang="cs-CZ" dirty="0"/>
              <a:t>učení</a:t>
            </a:r>
          </a:p>
          <a:p>
            <a:r>
              <a:rPr lang="cs-CZ" dirty="0" smtClean="0"/>
              <a:t>	</a:t>
            </a:r>
            <a:r>
              <a:rPr lang="cs-CZ" dirty="0"/>
              <a:t>Obecné pracovní dovednosti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Prezentace má formu tabulek s průměrnými výsledky, kde průměr 3,5 a vyšší je označen zeleně (pozitivní), průměr 3,0 a nižší je označen červeně (průměrné a negativní výsledky). </a:t>
            </a:r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9387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Relevance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pro trh práce 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643204"/>
              </p:ext>
            </p:extLst>
          </p:nvPr>
        </p:nvGraphicFramePr>
        <p:xfrm>
          <a:off x="566640" y="1611996"/>
          <a:ext cx="9070919" cy="3683905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86578">
                  <a:extLst>
                    <a:ext uri="{9D8B030D-6E8A-4147-A177-3AD203B41FA5}">
                      <a16:colId xmlns:a16="http://schemas.microsoft.com/office/drawing/2014/main" val="4288113964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185106806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1085343791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73184129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446053377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1014298945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65824628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567129088"/>
                    </a:ext>
                  </a:extLst>
                </a:gridCol>
              </a:tblGrid>
              <a:tr h="7367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Položky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FAI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FAME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FHS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FLKŘ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FMK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FT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UTB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5430675"/>
                  </a:ext>
                </a:extLst>
              </a:tr>
              <a:tr h="73678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Umožňuje uplatnění na trhu práce.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720375"/>
                  </a:ext>
                </a:extLst>
              </a:tr>
              <a:tr h="73678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Dává dobré kariérní příležitosti.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757374"/>
                  </a:ext>
                </a:extLst>
              </a:tr>
              <a:tr h="73678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Rozvíjí znalosti a dovednosti, které jsou užitečné v pracovním životě.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3,8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3,9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300729"/>
                  </a:ext>
                </a:extLst>
              </a:tr>
              <a:tr h="73678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Umožňuje dostatečnou praxi.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3,1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3,4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09710441"/>
                  </a:ext>
                </a:extLst>
              </a:tr>
            </a:tbl>
          </a:graphicData>
        </a:graphic>
      </p:graphicFrame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70764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Výsledky učení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976982"/>
              </p:ext>
            </p:extLst>
          </p:nvPr>
        </p:nvGraphicFramePr>
        <p:xfrm>
          <a:off x="566640" y="1223376"/>
          <a:ext cx="9070918" cy="3827182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86577">
                  <a:extLst>
                    <a:ext uri="{9D8B030D-6E8A-4147-A177-3AD203B41FA5}">
                      <a16:colId xmlns:a16="http://schemas.microsoft.com/office/drawing/2014/main" val="3924842430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5384456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75164696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719074350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55430666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793298214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143303317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1817940083"/>
                    </a:ext>
                  </a:extLst>
                </a:gridCol>
              </a:tblGrid>
              <a:tr h="33351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Položky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FAI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FAME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FHS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FLKŘ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FMK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UTB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extLst>
                  <a:ext uri="{0D108BD9-81ED-4DB2-BD59-A6C34878D82A}">
                    <a16:rowId xmlns:a16="http://schemas.microsoft.com/office/drawing/2014/main" val="754373842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Odborné teoretické znalosti</a:t>
                      </a:r>
                      <a:r>
                        <a:rPr lang="cs-CZ" sz="1600" u="none" strike="noStrike" dirty="0">
                          <a:effectLst/>
                        </a:rPr>
                        <a:t>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636420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Koncepční analytické myšlení.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250994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Organizační schopnosti </a:t>
                      </a:r>
                      <a:r>
                        <a:rPr lang="cs-CZ" sz="1600" u="none" strike="noStrike" dirty="0">
                          <a:effectLst/>
                        </a:rPr>
                        <a:t>a </a:t>
                      </a:r>
                      <a:r>
                        <a:rPr lang="cs-CZ" sz="1600" u="none" strike="noStrike" dirty="0" smtClean="0">
                          <a:effectLst/>
                        </a:rPr>
                        <a:t>dovednosti</a:t>
                      </a:r>
                      <a:r>
                        <a:rPr lang="cs-CZ" sz="1600" u="none" strike="noStrike" dirty="0">
                          <a:effectLst/>
                        </a:rPr>
                        <a:t>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94405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argumentovat a kriticky myslet.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046346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týmové práce.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52493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samostatné práce.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4,1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4,0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912470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Komunikační dovednosti.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481996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sebeprezentace.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4,2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038614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inovativně přemýšlet.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44257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Znalosti </a:t>
                      </a:r>
                      <a:r>
                        <a:rPr lang="cs-CZ" sz="1600" u="none" strike="noStrike" dirty="0">
                          <a:effectLst/>
                        </a:rPr>
                        <a:t>vědeckých pracovních postupů a výzkumu.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4,0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266261"/>
                  </a:ext>
                </a:extLst>
              </a:tr>
            </a:tbl>
          </a:graphicData>
        </a:graphic>
      </p:graphicFrame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72384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308880" cy="16619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Obecné pracovní dovednosti</a:t>
            </a:r>
          </a:p>
          <a:p>
            <a:pPr lvl="0"/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71328"/>
              </p:ext>
            </p:extLst>
          </p:nvPr>
        </p:nvGraphicFramePr>
        <p:xfrm>
          <a:off x="566640" y="1199198"/>
          <a:ext cx="9070918" cy="4412613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86577">
                  <a:extLst>
                    <a:ext uri="{9D8B030D-6E8A-4147-A177-3AD203B41FA5}">
                      <a16:colId xmlns:a16="http://schemas.microsoft.com/office/drawing/2014/main" val="286529192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968410890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713966799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078857826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32732545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636856882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783253700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371808457"/>
                    </a:ext>
                  </a:extLst>
                </a:gridCol>
              </a:tblGrid>
              <a:tr h="273113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Položky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FAI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FAME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FHS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FLKŘ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FMK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FT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UTB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extLst>
                  <a:ext uri="{0D108BD9-81ED-4DB2-BD59-A6C34878D82A}">
                    <a16:rowId xmlns:a16="http://schemas.microsoft.com/office/drawing/2014/main" val="102544303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Aktivně užívat cizí jazyk v mluvené formě.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2,9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extLst>
                  <a:ext uri="{0D108BD9-81ED-4DB2-BD59-A6C34878D82A}">
                    <a16:rowId xmlns:a16="http://schemas.microsoft.com/office/drawing/2014/main" val="3948166622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Aktivně užívat cizí jazyk v písemné formě.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extLst>
                  <a:ext uri="{0D108BD9-81ED-4DB2-BD59-A6C34878D82A}">
                    <a16:rowId xmlns:a16="http://schemas.microsoft.com/office/drawing/2014/main" val="86785967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Efektivně organizovat svůj čas.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456896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Dodržovat zadané termíny a disciplínu ve firmě.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139883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Informovat o progresu ve své pracovní činnosti.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057023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Přizpůsobovat se potřebám organizace.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941066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Vyhledávat a osvojovat si nové informace.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607452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u="none" strike="noStrike">
                          <a:effectLst/>
                        </a:rPr>
                        <a:t>Nahlížet na pracovní problémy z více stran.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044043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Sdílet informace s kolegy.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903344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Poradit si ve standardních pracovních situacích.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818784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Pracovat pod tlakem a řešit nestandardní pracovní situace.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931574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u="none" strike="noStrike">
                          <a:effectLst/>
                        </a:rPr>
                        <a:t>Identifikovat chyby v pracovních procesech.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245796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Vybírat optimální postupy při řešení problémů.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882234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Rozpoznat priority v řešení úkolů včetně ekonomických aspektů.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7877"/>
                  </a:ext>
                </a:extLst>
              </a:tr>
            </a:tbl>
          </a:graphicData>
        </a:graphic>
      </p:graphicFrame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98415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4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výsledků v čase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708276"/>
              </p:ext>
            </p:extLst>
          </p:nvPr>
        </p:nvGraphicFramePr>
        <p:xfrm>
          <a:off x="566640" y="1135863"/>
          <a:ext cx="9126000" cy="1825108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744500">
                  <a:extLst>
                    <a:ext uri="{9D8B030D-6E8A-4147-A177-3AD203B41FA5}">
                      <a16:colId xmlns:a16="http://schemas.microsoft.com/office/drawing/2014/main" val="2201728796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698555275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53724701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849113522"/>
                    </a:ext>
                  </a:extLst>
                </a:gridCol>
              </a:tblGrid>
              <a:tr h="53592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smtClean="0">
                          <a:effectLst/>
                        </a:rPr>
                        <a:t>Oblasti hodnocení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283)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198)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115)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ctr"/>
                </a:tc>
                <a:extLst>
                  <a:ext uri="{0D108BD9-81ED-4DB2-BD59-A6C34878D82A}">
                    <a16:rowId xmlns:a16="http://schemas.microsoft.com/office/drawing/2014/main" val="2277222601"/>
                  </a:ext>
                </a:extLst>
              </a:tr>
              <a:tr h="40443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Relevance pro trh práce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3,8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315554"/>
                  </a:ext>
                </a:extLst>
              </a:tr>
              <a:tr h="40443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smtClean="0">
                          <a:effectLst/>
                        </a:rPr>
                        <a:t>Výsledky </a:t>
                      </a:r>
                      <a:r>
                        <a:rPr lang="cs-CZ" sz="1800" u="none" strike="noStrike" dirty="0">
                          <a:effectLst/>
                        </a:rPr>
                        <a:t>učení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762775"/>
                  </a:ext>
                </a:extLst>
              </a:tr>
              <a:tr h="460669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smtClean="0">
                          <a:effectLst/>
                        </a:rPr>
                        <a:t>Obecné </a:t>
                      </a:r>
                      <a:r>
                        <a:rPr lang="cs-CZ" sz="1800" u="none" strike="noStrike" dirty="0">
                          <a:effectLst/>
                        </a:rPr>
                        <a:t>pracovní dovednosti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149903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66640" y="3038836"/>
            <a:ext cx="917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Pozn. Tabulka obsahuje agregované výsledky pro UTB.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6344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1661</TotalTime>
  <Words>991</Words>
  <Application>Microsoft Office PowerPoint</Application>
  <PresentationFormat>Vlastní</PresentationFormat>
  <Paragraphs>359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11</vt:i4>
      </vt:variant>
    </vt:vector>
  </HeadingPairs>
  <TitlesOfParts>
    <vt:vector size="21" baseType="lpstr">
      <vt:lpstr>Microsoft YaHei</vt:lpstr>
      <vt:lpstr>Arial</vt:lpstr>
      <vt:lpstr>DejaVu Sans</vt:lpstr>
      <vt:lpstr>Source Sans Pro</vt:lpstr>
      <vt:lpstr>SourceSansPro-Light</vt:lpstr>
      <vt:lpstr>Symbol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Uživatel</cp:lastModifiedBy>
  <cp:revision>129</cp:revision>
  <dcterms:created xsi:type="dcterms:W3CDTF">2019-09-03T10:06:13Z</dcterms:created>
  <dcterms:modified xsi:type="dcterms:W3CDTF">2024-05-06T21:13:56Z</dcterms:modified>
  <dc:language>cs-CZ</dc:language>
</cp:coreProperties>
</file>