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4.xml" ContentType="application/vnd.openxmlformats-officedocument.drawingml.chart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5.xml" ContentType="application/vnd.openxmlformats-officedocument.drawingml.chart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</p:sldMasterIdLst>
  <p:notesMasterIdLst>
    <p:notesMasterId r:id="rId36"/>
  </p:notesMasterIdLst>
  <p:handoutMasterIdLst>
    <p:handoutMasterId r:id="rId37"/>
  </p:handoutMasterIdLst>
  <p:sldIdLst>
    <p:sldId id="332" r:id="rId3"/>
    <p:sldId id="289" r:id="rId4"/>
    <p:sldId id="290" r:id="rId5"/>
    <p:sldId id="291" r:id="rId6"/>
    <p:sldId id="292" r:id="rId7"/>
    <p:sldId id="293" r:id="rId8"/>
    <p:sldId id="294" r:id="rId9"/>
    <p:sldId id="297" r:id="rId10"/>
    <p:sldId id="298" r:id="rId11"/>
    <p:sldId id="299" r:id="rId12"/>
    <p:sldId id="300" r:id="rId13"/>
    <p:sldId id="303" r:id="rId14"/>
    <p:sldId id="305" r:id="rId15"/>
    <p:sldId id="306" r:id="rId16"/>
    <p:sldId id="311" r:id="rId17"/>
    <p:sldId id="309" r:id="rId18"/>
    <p:sldId id="308" r:id="rId19"/>
    <p:sldId id="307" r:id="rId20"/>
    <p:sldId id="316" r:id="rId21"/>
    <p:sldId id="313" r:id="rId22"/>
    <p:sldId id="321" r:id="rId23"/>
    <p:sldId id="319" r:id="rId24"/>
    <p:sldId id="312" r:id="rId25"/>
    <p:sldId id="317" r:id="rId26"/>
    <p:sldId id="323" r:id="rId27"/>
    <p:sldId id="322" r:id="rId28"/>
    <p:sldId id="325" r:id="rId29"/>
    <p:sldId id="329" r:id="rId30"/>
    <p:sldId id="327" r:id="rId31"/>
    <p:sldId id="333" r:id="rId32"/>
    <p:sldId id="328" r:id="rId33"/>
    <p:sldId id="330" r:id="rId34"/>
    <p:sldId id="286" r:id="rId35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1" clrIdx="0"/>
  <p:cmAuthor id="1" name="RNDr. Alexander Černý" initials="RAČ" lastIdx="21" clrIdx="1">
    <p:extLst/>
  </p:cmAuthor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001"/>
    <a:srgbClr val="D0D0CE"/>
    <a:srgbClr val="FF6600"/>
    <a:srgbClr val="BFFFDD"/>
    <a:srgbClr val="FF9933"/>
    <a:srgbClr val="FF9966"/>
    <a:srgbClr val="800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9" autoAdjust="0"/>
    <p:restoredTop sz="93682" autoAdjust="0"/>
  </p:normalViewPr>
  <p:slideViewPr>
    <p:cSldViewPr snapToGrid="0">
      <p:cViewPr varScale="1">
        <p:scale>
          <a:sx n="83" d="100"/>
          <a:sy n="83" d="100"/>
        </p:scale>
        <p:origin x="1872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8342541436464134E-2"/>
          <c:y val="1.9230769230769246E-2"/>
          <c:w val="0.72486187845303895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629016</c:v>
                </c:pt>
                <c:pt idx="1">
                  <c:v>616226</c:v>
                </c:pt>
                <c:pt idx="2">
                  <c:v>597408</c:v>
                </c:pt>
                <c:pt idx="3">
                  <c:v>560953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59116022099447552"/>
                  <c:y val="4.3706293706293746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4143646408839752"/>
                  <c:y val="5.2447552447552462E-2"/>
                </c:manualLayout>
              </c:layout>
              <c:spPr>
                <a:noFill/>
                <a:ln w="25393">
                  <a:noFill/>
                </a:ln>
              </c:spPr>
              <c:txPr>
                <a:bodyPr/>
                <a:lstStyle/>
                <a:p>
                  <a:pPr>
                    <a:defRPr sz="1799" b="1" i="0" u="none" strike="noStrike" baseline="0">
                      <a:solidFill>
                        <a:schemeClr val="tx1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195928</c:v>
                </c:pt>
                <c:pt idx="1">
                  <c:v>267003</c:v>
                </c:pt>
                <c:pt idx="2">
                  <c:v>196508</c:v>
                </c:pt>
                <c:pt idx="3">
                  <c:v>193517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362638936"/>
        <c:axId val="362639720"/>
        <c:axId val="0"/>
      </c:bar3DChart>
      <c:catAx>
        <c:axId val="362638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62639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2639720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62638936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198891640416063"/>
          <c:y val="0.16066574969354064"/>
          <c:w val="0.15138121546961325"/>
          <c:h val="0.52713633263074544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9"/>
          <c:y val="1.9230769230769253E-2"/>
          <c:w val="0.7138121546961326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35012</c:v>
                </c:pt>
                <c:pt idx="1">
                  <c:v>32649</c:v>
                </c:pt>
                <c:pt idx="2">
                  <c:v>46611</c:v>
                </c:pt>
                <c:pt idx="3">
                  <c:v>175633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3"/>
              <c:layout>
                <c:manualLayout>
                  <c:x val="1.3271890171451115E-2"/>
                  <c:y val="-2.5678438309803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Mode val="edge"/>
                  <c:yMode val="edge"/>
                  <c:x val="0.4607734806629834"/>
                  <c:y val="0.344405594405594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3812154696132597"/>
                  <c:y val="0.470279720279720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451097</c:v>
                </c:pt>
                <c:pt idx="1">
                  <c:v>416510</c:v>
                </c:pt>
                <c:pt idx="2">
                  <c:v>183398</c:v>
                </c:pt>
                <c:pt idx="3">
                  <c:v>9665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362640112"/>
        <c:axId val="362640504"/>
        <c:axId val="0"/>
      </c:bar3DChart>
      <c:catAx>
        <c:axId val="362640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62640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2640504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62640112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15659325611053088"/>
          <c:w val="0.15027624309392276"/>
          <c:h val="0.5504396582433300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1602209944751388"/>
          <c:y val="1.9230769230769253E-2"/>
          <c:w val="0.70497237569060778"/>
          <c:h val="0.8741258741258750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Vzdělávací činnost a programové financování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Sheet1!$B$2:$E$2</c:f>
              <c:numCache>
                <c:formatCode>#,##0</c:formatCode>
                <c:ptCount val="4"/>
                <c:pt idx="0">
                  <c:v>664028</c:v>
                </c:pt>
                <c:pt idx="1">
                  <c:v>648875</c:v>
                </c:pt>
                <c:pt idx="2">
                  <c:v>644019</c:v>
                </c:pt>
                <c:pt idx="3">
                  <c:v>736586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VVaI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Mode val="edge"/>
                  <c:yMode val="edge"/>
                  <c:x val="0.46187845303867436"/>
                  <c:y val="0.173076923076923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Mode val="edge"/>
                  <c:yMode val="edge"/>
                  <c:x val="0.54475138121546951"/>
                  <c:y val="0.215034965034965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Sheet1!$B$3:$E$3</c:f>
              <c:numCache>
                <c:formatCode>#,##0</c:formatCode>
                <c:ptCount val="4"/>
                <c:pt idx="0">
                  <c:v>647025</c:v>
                </c:pt>
                <c:pt idx="1">
                  <c:v>683513</c:v>
                </c:pt>
                <c:pt idx="2">
                  <c:v>379906</c:v>
                </c:pt>
                <c:pt idx="3">
                  <c:v>203182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362634232"/>
        <c:axId val="362634624"/>
        <c:axId val="0"/>
      </c:bar3DChart>
      <c:catAx>
        <c:axId val="362634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62634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2634624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362634232"/>
        <c:crosses val="autoZero"/>
        <c:crossBetween val="between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84088397790055269"/>
          <c:y val="0.27447552447552431"/>
          <c:w val="0.15469613259668524"/>
          <c:h val="0.45929582272359398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386740331491708"/>
          <c:y val="1.9230769230769291E-2"/>
          <c:w val="0.71381215469613268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FPP</c:v>
                </c:pt>
              </c:strCache>
            </c:strRef>
          </c:tx>
          <c:spPr>
            <a:solidFill>
              <a:srgbClr val="CCFFFF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Sheet1!$B$2:$H$2</c:f>
              <c:numCache>
                <c:formatCode>#,##0</c:formatCode>
                <c:ptCount val="7"/>
                <c:pt idx="0">
                  <c:v>185432</c:v>
                </c:pt>
                <c:pt idx="1">
                  <c:v>250937</c:v>
                </c:pt>
                <c:pt idx="2">
                  <c:v>301651</c:v>
                </c:pt>
                <c:pt idx="3">
                  <c:v>305955</c:v>
                </c:pt>
                <c:pt idx="4">
                  <c:v>372234</c:v>
                </c:pt>
                <c:pt idx="5">
                  <c:v>455265</c:v>
                </c:pt>
                <c:pt idx="6">
                  <c:v>501099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FRIM</c:v>
                </c:pt>
              </c:strCache>
            </c:strRef>
          </c:tx>
          <c:spPr>
            <a:solidFill>
              <a:srgbClr val="FF99CC"/>
            </a:solidFill>
            <a:ln w="1268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9956259573814675E-3"/>
                  <c:y val="-2.4767778279768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9983307377869639E-3"/>
                  <c:y val="-3.3077939835999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71">
                <a:noFill/>
              </a:ln>
            </c:spPr>
            <c:txPr>
              <a:bodyPr/>
              <a:lstStyle/>
              <a:p>
                <a:pPr>
                  <a:defRPr sz="1798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Sheet1!$B$1:$H$1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Sheet1!$B$3:$H$3</c:f>
              <c:numCache>
                <c:formatCode>#,##0</c:formatCode>
                <c:ptCount val="7"/>
                <c:pt idx="0">
                  <c:v>121835</c:v>
                </c:pt>
                <c:pt idx="1">
                  <c:v>116404</c:v>
                </c:pt>
                <c:pt idx="2">
                  <c:v>65593</c:v>
                </c:pt>
                <c:pt idx="3">
                  <c:v>124369</c:v>
                </c:pt>
                <c:pt idx="4">
                  <c:v>139450</c:v>
                </c:pt>
                <c:pt idx="5">
                  <c:v>143877</c:v>
                </c:pt>
                <c:pt idx="6">
                  <c:v>114644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02855128"/>
        <c:axId val="402859048"/>
        <c:axId val="0"/>
      </c:bar3DChart>
      <c:catAx>
        <c:axId val="402855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02859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2859048"/>
        <c:scaling>
          <c:orientation val="minMax"/>
        </c:scaling>
        <c:delete val="0"/>
        <c:axPos val="l"/>
        <c:majorGridlines>
          <c:spPr>
            <a:ln w="3171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8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02855128"/>
        <c:crosses val="autoZero"/>
        <c:crossBetween val="between"/>
      </c:valAx>
      <c:spPr>
        <a:noFill/>
        <a:ln w="25379">
          <a:noFill/>
        </a:ln>
      </c:spPr>
    </c:plotArea>
    <c:legend>
      <c:legendPos val="r"/>
      <c:layout>
        <c:manualLayout>
          <c:xMode val="edge"/>
          <c:yMode val="edge"/>
          <c:x val="0.83425414364640882"/>
          <c:y val="0.30944055944055948"/>
          <c:w val="0.15027624309392262"/>
          <c:h val="0.32867132867132876"/>
        </c:manualLayout>
      </c:layout>
      <c:overlay val="0"/>
      <c:spPr>
        <a:noFill/>
        <a:ln w="3171">
          <a:solidFill>
            <a:schemeClr val="tx1"/>
          </a:solidFill>
          <a:prstDash val="solid"/>
        </a:ln>
      </c:spPr>
      <c:txPr>
        <a:bodyPr/>
        <a:lstStyle/>
        <a:p>
          <a:pPr>
            <a:defRPr sz="1654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8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7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1712707182320441E-2"/>
          <c:y val="1.9230769230769291E-2"/>
          <c:w val="0.72596685082872925"/>
          <c:h val="0.8741258741258773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Stipendijní fond</c:v>
                </c:pt>
              </c:strCache>
            </c:strRef>
          </c:tx>
          <c:spPr>
            <a:solidFill>
              <a:srgbClr val="CCFFFF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Sheet1!$B$2:$I$2</c:f>
              <c:numCache>
                <c:formatCode>#,##0</c:formatCode>
                <c:ptCount val="7"/>
                <c:pt idx="0">
                  <c:v>10846</c:v>
                </c:pt>
                <c:pt idx="1">
                  <c:v>16599</c:v>
                </c:pt>
                <c:pt idx="2">
                  <c:v>21411</c:v>
                </c:pt>
                <c:pt idx="3">
                  <c:v>25661</c:v>
                </c:pt>
                <c:pt idx="4">
                  <c:v>28836</c:v>
                </c:pt>
                <c:pt idx="5">
                  <c:v>29626</c:v>
                </c:pt>
                <c:pt idx="6">
                  <c:v>34287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FÚUP</c:v>
                </c:pt>
              </c:strCache>
            </c:strRef>
          </c:tx>
          <c:spPr>
            <a:solidFill>
              <a:srgbClr val="FF99CC"/>
            </a:solidFill>
            <a:ln w="12696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5"/>
              <c:layout>
                <c:manualLayout>
                  <c:x val="-2.8311731676213029E-3"/>
                  <c:y val="-2.4626538925584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4.9357956421759493E-3"/>
                  <c:y val="2.3218487442841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393">
                <a:noFill/>
              </a:ln>
            </c:spPr>
            <c:txPr>
              <a:bodyPr/>
              <a:lstStyle/>
              <a:p>
                <a:pPr>
                  <a:defRPr sz="1799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Sheet1!$B$1:$I$1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Sheet1!$B$3:$I$3</c:f>
              <c:numCache>
                <c:formatCode>#,##0</c:formatCode>
                <c:ptCount val="7"/>
                <c:pt idx="0">
                  <c:v>8888</c:v>
                </c:pt>
                <c:pt idx="1">
                  <c:v>6058</c:v>
                </c:pt>
                <c:pt idx="2">
                  <c:v>6001</c:v>
                </c:pt>
                <c:pt idx="3">
                  <c:v>8678</c:v>
                </c:pt>
                <c:pt idx="4">
                  <c:v>10349</c:v>
                </c:pt>
                <c:pt idx="5">
                  <c:v>12119</c:v>
                </c:pt>
                <c:pt idx="6">
                  <c:v>13966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gapDepth val="0"/>
        <c:shape val="box"/>
        <c:axId val="402858656"/>
        <c:axId val="402855912"/>
        <c:axId val="0"/>
      </c:bar3DChart>
      <c:catAx>
        <c:axId val="402858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02855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02855912"/>
        <c:scaling>
          <c:orientation val="minMax"/>
        </c:scaling>
        <c:delete val="0"/>
        <c:axPos val="l"/>
        <c:majorGridlines>
          <c:spPr>
            <a:ln w="3174">
              <a:solidFill>
                <a:schemeClr val="tx1"/>
              </a:solidFill>
              <a:prstDash val="solid"/>
            </a:ln>
          </c:spPr>
        </c:majorGridlines>
        <c:numFmt formatCode="#,##0" sourceLinked="1"/>
        <c:majorTickMark val="out"/>
        <c:minorTickMark val="none"/>
        <c:tickLblPos val="nextTo"/>
        <c:spPr>
          <a:ln w="317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799" b="1" i="0" u="none" strike="noStrike" baseline="0">
                <a:solidFill>
                  <a:schemeClr val="tx1"/>
                </a:solidFill>
                <a:latin typeface="Arial Narrow"/>
                <a:ea typeface="Arial Narrow"/>
                <a:cs typeface="Arial Narrow"/>
              </a:defRPr>
            </a:pPr>
            <a:endParaRPr lang="cs-CZ"/>
          </a:p>
        </c:txPr>
        <c:crossAx val="402858656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83646408839779007"/>
          <c:y val="0.30069930069930068"/>
          <c:w val="0.15027624309392293"/>
          <c:h val="0.32867132867132876"/>
        </c:manualLayout>
      </c:layout>
      <c:overlay val="0"/>
      <c:spPr>
        <a:noFill/>
        <a:ln w="3174">
          <a:solidFill>
            <a:schemeClr val="tx1"/>
          </a:solidFill>
          <a:prstDash val="solid"/>
        </a:ln>
      </c:spPr>
      <c:txPr>
        <a:bodyPr/>
        <a:lstStyle/>
        <a:p>
          <a:pPr>
            <a:defRPr sz="1655" b="1" i="0" u="none" strike="noStrike" baseline="0">
              <a:solidFill>
                <a:schemeClr val="tx1"/>
              </a:solidFill>
              <a:latin typeface="Arial Narrow"/>
              <a:ea typeface="Arial Narrow"/>
              <a:cs typeface="Arial Narrow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9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cs-CZ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>
            <a:lvl1pPr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>
            <a:lvl1pPr algn="r"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b" anchorCtr="0" compatLnSpc="1">
            <a:prstTxWarp prst="textNoShape">
              <a:avLst/>
            </a:prstTxWarp>
          </a:bodyPr>
          <a:lstStyle>
            <a:lvl1pPr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b" anchorCtr="0" compatLnSpc="1">
            <a:prstTxWarp prst="textNoShape">
              <a:avLst/>
            </a:prstTxWarp>
          </a:bodyPr>
          <a:lstStyle>
            <a:lvl1pPr algn="r" defTabSz="906985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>
            <a:lvl1pPr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4" y="2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>
            <a:lvl1pPr algn="r"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985" y="4714653"/>
            <a:ext cx="5435708" cy="446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b" anchorCtr="0" compatLnSpc="1">
            <a:prstTxWarp prst="textNoShape">
              <a:avLst/>
            </a:prstTxWarp>
          </a:bodyPr>
          <a:lstStyle>
            <a:lvl1pPr defTabSz="90698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693" tIns="45346" rIns="90693" bIns="45346" numCol="1" anchor="b" anchorCtr="0" compatLnSpc="1">
            <a:prstTxWarp prst="textNoShape">
              <a:avLst/>
            </a:prstTxWarp>
          </a:bodyPr>
          <a:lstStyle>
            <a:lvl1pPr algn="r" defTabSz="906985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6858" indent="-283407"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3627" indent="-226725"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7078" indent="-226725"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0529" indent="-226725" defTabSz="9147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3980" indent="-226725" defTabSz="914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7431" indent="-226725" defTabSz="914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0882" indent="-226725" defTabSz="914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4333" indent="-226725" defTabSz="914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6759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181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761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113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1928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950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987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3458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5438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967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059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8085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9888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99738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4742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0917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45293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5981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2167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9532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230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7261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963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36432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2192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038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9484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920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392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96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07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5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5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5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5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26" name="Rectangle 54"/>
          <p:cNvSpPr>
            <a:spLocks noGrp="1" noChangeArrowheads="1"/>
          </p:cNvSpPr>
          <p:nvPr>
            <p:ph type="ctrTitle"/>
          </p:nvPr>
        </p:nvSpPr>
        <p:spPr bwMode="auto">
          <a:xfrm>
            <a:off x="611188" y="54927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127" name="Rectangle 55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31913" y="3573463"/>
            <a:ext cx="6400800" cy="20875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 b="1">
                <a:latin typeface="Berlin CE" pitchFamily="2" charset="0"/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41574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535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20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2565400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1800" b="1" dirty="0" smtClean="0">
                <a:solidFill>
                  <a:srgbClr val="000000"/>
                </a:solidFill>
              </a:rPr>
              <a:t>Akademický senát UTB, 16. května 2017, Zlín</a:t>
            </a:r>
          </a:p>
        </p:txBody>
      </p:sp>
      <p:sp>
        <p:nvSpPr>
          <p:cNvPr id="6" name="Rectangle 11"/>
          <p:cNvSpPr>
            <a:spLocks noChangeArrowheads="1"/>
          </p:cNvSpPr>
          <p:nvPr userDrawn="1"/>
        </p:nvSpPr>
        <p:spPr bwMode="auto">
          <a:xfrm>
            <a:off x="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5867400" y="2565400"/>
            <a:ext cx="3276600" cy="576263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2590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0"/>
          </p:nvPr>
        </p:nvSpPr>
        <p:spPr>
          <a:xfrm>
            <a:off x="1259632" y="6597352"/>
            <a:ext cx="914400" cy="914400"/>
          </a:xfrm>
        </p:spPr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836613"/>
            <a:ext cx="4279900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836613"/>
            <a:ext cx="4281487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24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6588125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836613"/>
            <a:ext cx="8713787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4472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92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57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15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101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0895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959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Rectangle 42"/>
          <p:cNvSpPr>
            <a:spLocks noChangeArrowheads="1"/>
          </p:cNvSpPr>
          <p:nvPr userDrawn="1"/>
        </p:nvSpPr>
        <p:spPr bwMode="auto">
          <a:xfrm>
            <a:off x="0" y="0"/>
            <a:ext cx="6588125" cy="911225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68" name="Rectangle 44"/>
          <p:cNvSpPr>
            <a:spLocks noChangeArrowheads="1"/>
          </p:cNvSpPr>
          <p:nvPr userDrawn="1"/>
        </p:nvSpPr>
        <p:spPr bwMode="auto">
          <a:xfrm>
            <a:off x="0" y="911225"/>
            <a:ext cx="9144000" cy="71438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45" descr="utb_logo_cz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61925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800000"/>
          </a:solidFill>
          <a:latin typeface="Berlin C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66"/>
        </a:buClr>
        <a:buFont typeface="Wingdings" pitchFamily="2" charset="2"/>
        <a:buChar char="v"/>
        <a:defRPr sz="16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0"/>
            <a:ext cx="6588125" cy="620713"/>
          </a:xfrm>
          <a:prstGeom prst="rect">
            <a:avLst/>
          </a:prstGeom>
          <a:solidFill>
            <a:srgbClr val="FF8001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 userDrawn="1"/>
        </p:nvSpPr>
        <p:spPr bwMode="auto">
          <a:xfrm>
            <a:off x="36513" y="6524625"/>
            <a:ext cx="9144000" cy="333375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 sz="1800" smtClean="0">
                <a:solidFill>
                  <a:srgbClr val="000000"/>
                </a:solidFill>
              </a:rPr>
              <a:t>     </a:t>
            </a:r>
            <a:r>
              <a:rPr lang="cs-CZ" altLang="cs-CZ" sz="1400" b="1" smtClean="0">
                <a:solidFill>
                  <a:srgbClr val="000000"/>
                </a:solidFill>
              </a:rPr>
              <a:t> Akademický senát dne 6. května 2014</a:t>
            </a:r>
          </a:p>
        </p:txBody>
      </p:sp>
      <p:sp>
        <p:nvSpPr>
          <p:cNvPr id="1028" name="Rectangle 10"/>
          <p:cNvSpPr>
            <a:spLocks noChangeArrowheads="1"/>
          </p:cNvSpPr>
          <p:nvPr userDrawn="1"/>
        </p:nvSpPr>
        <p:spPr bwMode="auto">
          <a:xfrm>
            <a:off x="0" y="620713"/>
            <a:ext cx="9144000" cy="71437"/>
          </a:xfrm>
          <a:prstGeom prst="rect">
            <a:avLst/>
          </a:prstGeom>
          <a:solidFill>
            <a:srgbClr val="D0D0CE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cs-CZ" altLang="cs-CZ" sz="1800" smtClean="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0"/>
            <a:ext cx="25558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05575"/>
            <a:ext cx="3524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List_aplikace_Microsoft_Excel_97_20031.xls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573463"/>
            <a:ext cx="8496300" cy="2087562"/>
          </a:xfrm>
        </p:spPr>
        <p:txBody>
          <a:bodyPr/>
          <a:lstStyle/>
          <a:p>
            <a:pPr eaLnBrk="1" hangingPunct="1"/>
            <a:endParaRPr lang="cs-CZ" altLang="cs-CZ" sz="1000" dirty="0" smtClean="0">
              <a:latin typeface="Arial" charset="0"/>
            </a:endParaRPr>
          </a:p>
          <a:p>
            <a:pPr eaLnBrk="1" hangingPunct="1"/>
            <a:r>
              <a:rPr lang="cs-CZ" altLang="cs-CZ" sz="3200" dirty="0" smtClean="0">
                <a:latin typeface="Arial" charset="0"/>
              </a:rPr>
              <a:t>VÝROČNÍ ZPRÁVA O HOSPODAŘENÍ 2016</a:t>
            </a:r>
          </a:p>
          <a:p>
            <a:pPr eaLnBrk="1" hangingPunct="1"/>
            <a:endParaRPr lang="cs-CZ" altLang="cs-CZ" sz="3200" dirty="0" smtClean="0">
              <a:latin typeface="Arial" charset="0"/>
            </a:endParaRPr>
          </a:p>
          <a:p>
            <a:pPr eaLnBrk="1" hangingPunct="1"/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cs-CZ" altLang="cs-CZ" sz="1600" dirty="0" smtClean="0">
                <a:latin typeface="Arial" charset="0"/>
              </a:rPr>
              <a:t>RNDr. Alexander Černý</a:t>
            </a:r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Skladba výnosů v roce 2016 dle zdrojů (v tis. Kč)</a:t>
            </a:r>
          </a:p>
        </p:txBody>
      </p:sp>
      <p:graphicFrame>
        <p:nvGraphicFramePr>
          <p:cNvPr id="5" name="Obj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61331908"/>
              </p:ext>
            </p:extLst>
          </p:nvPr>
        </p:nvGraphicFramePr>
        <p:xfrm>
          <a:off x="419100" y="1143000"/>
          <a:ext cx="8440738" cy="470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30" name="List" r:id="rId5" imgW="8982129" imgH="4714818" progId="Excel.Sheet.8">
                  <p:embed/>
                </p:oleObj>
              </mc:Choice>
              <mc:Fallback>
                <p:oleObj name="List" r:id="rId5" imgW="8982129" imgH="4714818" progId="Excel.Sheet.8">
                  <p:embed/>
                  <p:pic>
                    <p:nvPicPr>
                      <p:cNvPr id="0" name="Picture 4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1143000"/>
                        <a:ext cx="8440738" cy="4702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590096" y="5437187"/>
            <a:ext cx="69199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Pozn.: bez zúčtování odpisů, fondů a aktivace, zúčtováno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2948216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96084"/>
              </p:ext>
            </p:extLst>
          </p:nvPr>
        </p:nvGraphicFramePr>
        <p:xfrm>
          <a:off x="265176" y="1268413"/>
          <a:ext cx="8622792" cy="4218422"/>
        </p:xfrm>
        <a:graphic>
          <a:graphicData uri="http://schemas.openxmlformats.org/drawingml/2006/table">
            <a:tbl>
              <a:tblPr/>
              <a:tblGrid>
                <a:gridCol w="3048223"/>
                <a:gridCol w="1480921"/>
                <a:gridCol w="1306484"/>
                <a:gridCol w="1393582"/>
                <a:gridCol w="1393582"/>
              </a:tblGrid>
              <a:tr h="5420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2014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2015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za vlastní výkony </a:t>
                      </a:r>
                      <a:b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za zboží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78 082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82 748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87 130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82 766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79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Aktivace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Úroky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 bankovních účtů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3 012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1 378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Smluvní pokuty a úroky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1 736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Kurzové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zisky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Zúčtování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fondů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17 068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28 463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35 653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44 225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Jiné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ostatní výnosy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140 032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181 225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214 153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211 360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Tržby z prodeje majetku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2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Přijaté příspěvky (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dary) </a:t>
                      </a:r>
                    </a:p>
                  </a:txBody>
                  <a:tcPr marL="9526" marR="9526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2 375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51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CELKEM</a:t>
                      </a:r>
                      <a:r>
                        <a:rPr lang="cs-CZ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VÝNOSY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241 010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300 017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341 784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341 198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7201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Skladba výnosů bez dotací 2013 – 2016 (v tis. Kč)</a:t>
            </a:r>
          </a:p>
        </p:txBody>
      </p:sp>
    </p:spTree>
    <p:extLst>
      <p:ext uri="{BB962C8B-B14F-4D97-AF65-F5344CB8AC3E}">
        <p14:creationId xmlns:p14="http://schemas.microsoft.com/office/powerpoint/2010/main" val="2228937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Výnosy celoživotního vzdělávání v letech 2013 – 2016    (v tis. Kč)</a:t>
            </a:r>
          </a:p>
        </p:txBody>
      </p:sp>
      <p:graphicFrame>
        <p:nvGraphicFramePr>
          <p:cNvPr id="5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140277"/>
              </p:ext>
            </p:extLst>
          </p:nvPr>
        </p:nvGraphicFramePr>
        <p:xfrm>
          <a:off x="265339" y="1199597"/>
          <a:ext cx="8613486" cy="4798867"/>
        </p:xfrm>
        <a:graphic>
          <a:graphicData uri="http://schemas.openxmlformats.org/drawingml/2006/table">
            <a:tbl>
              <a:tblPr/>
              <a:tblGrid>
                <a:gridCol w="4459376"/>
                <a:gridCol w="967256"/>
                <a:gridCol w="1085552"/>
                <a:gridCol w="1050651"/>
                <a:gridCol w="1050651"/>
              </a:tblGrid>
              <a:tr h="5031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55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3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390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695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151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203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12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238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303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4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1 845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522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656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486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7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981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1 177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1 120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167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2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527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693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799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4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3 934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3 232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3 484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1 850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955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Hospodaření KMZ v letech 2013 – 2016 (v tis. Kč)</a:t>
            </a:r>
          </a:p>
        </p:txBody>
      </p:sp>
      <p:graphicFrame>
        <p:nvGraphicFramePr>
          <p:cNvPr id="5" name="Group 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6643277"/>
              </p:ext>
            </p:extLst>
          </p:nvPr>
        </p:nvGraphicFramePr>
        <p:xfrm>
          <a:off x="395288" y="1412875"/>
          <a:ext cx="8373809" cy="1878013"/>
        </p:xfrm>
        <a:graphic>
          <a:graphicData uri="http://schemas.openxmlformats.org/drawingml/2006/table">
            <a:tbl>
              <a:tblPr/>
              <a:tblGrid>
                <a:gridCol w="2734502"/>
                <a:gridCol w="1562022"/>
                <a:gridCol w="1343077"/>
                <a:gridCol w="1367104"/>
                <a:gridCol w="1367104"/>
              </a:tblGrid>
              <a:tr h="5032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810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stravování 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24 706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24 210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24 785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24 700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8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stravování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26 376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24 366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24 811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24 905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- 1 670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- 156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- 26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- 205</a:t>
                      </a:r>
                    </a:p>
                  </a:txBody>
                  <a:tcPr marL="91438" marR="91438"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87520"/>
              </p:ext>
            </p:extLst>
          </p:nvPr>
        </p:nvGraphicFramePr>
        <p:xfrm>
          <a:off x="395288" y="3790950"/>
          <a:ext cx="8373810" cy="1881188"/>
        </p:xfrm>
        <a:graphic>
          <a:graphicData uri="http://schemas.openxmlformats.org/drawingml/2006/table">
            <a:tbl>
              <a:tblPr/>
              <a:tblGrid>
                <a:gridCol w="2740241"/>
                <a:gridCol w="1565298"/>
                <a:gridCol w="1363461"/>
                <a:gridCol w="1352405"/>
                <a:gridCol w="1352405"/>
              </a:tblGrid>
              <a:tr h="5014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KMZ -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5093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výnosy ubytování 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22 411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22 393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23 988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25 331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náklady ubytování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19 586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20 170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22 171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22 541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2 825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2 223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1 817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2 790</a:t>
                      </a:r>
                    </a:p>
                  </a:txBody>
                  <a:tcPr marL="91438" marR="91438" marT="45703" marB="4570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005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Náklady KMZ v letech 2013 – 2016 (v tis. Kč)</a:t>
            </a:r>
          </a:p>
        </p:txBody>
      </p:sp>
      <p:graphicFrame>
        <p:nvGraphicFramePr>
          <p:cNvPr id="5" name="Group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948045"/>
              </p:ext>
            </p:extLst>
          </p:nvPr>
        </p:nvGraphicFramePr>
        <p:xfrm>
          <a:off x="265176" y="1268413"/>
          <a:ext cx="8631936" cy="4660902"/>
        </p:xfrm>
        <a:graphic>
          <a:graphicData uri="http://schemas.openxmlformats.org/drawingml/2006/table">
            <a:tbl>
              <a:tblPr/>
              <a:tblGrid>
                <a:gridCol w="3094687"/>
                <a:gridCol w="1303027"/>
                <a:gridCol w="1465906"/>
                <a:gridCol w="1384158"/>
                <a:gridCol w="1384158"/>
              </a:tblGrid>
              <a:tr h="669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materiálu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9 107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8 733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10 251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8 927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spotřeba energie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6 188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5 564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5 806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5 781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prodané zboží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3 707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3 301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2 759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3 040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59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opravy a udržování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1 529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1 376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1 310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1 138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služby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4 581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4 556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4 513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4 921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osobní náklady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12 687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13 016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13 624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14 696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odpisy (včetně tzv. dotačních)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4 335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4 292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5 085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5 682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náklady (včetně vnitropodnikových)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3 828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3 698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3 634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3 261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45 962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44 536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46 982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47 446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487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Výnosy KMZ v letech 2013 – 2016 (v tis. Kč)</a:t>
            </a:r>
          </a:p>
        </p:txBody>
      </p:sp>
      <p:graphicFrame>
        <p:nvGraphicFramePr>
          <p:cNvPr id="5" name="Group 8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4127671"/>
              </p:ext>
            </p:extLst>
          </p:nvPr>
        </p:nvGraphicFramePr>
        <p:xfrm>
          <a:off x="269694" y="1150675"/>
          <a:ext cx="8618275" cy="5443539"/>
        </p:xfrm>
        <a:graphic>
          <a:graphicData uri="http://schemas.openxmlformats.org/drawingml/2006/table">
            <a:tbl>
              <a:tblPr/>
              <a:tblGrid>
                <a:gridCol w="4037130"/>
                <a:gridCol w="1141006"/>
                <a:gridCol w="1250479"/>
                <a:gridCol w="1094830"/>
                <a:gridCol w="1094830"/>
              </a:tblGrid>
              <a:tr h="6699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(včetně vnitropodnikových výnosů)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52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dotace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3 762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3 546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3 705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3 402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zaměstnanců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2 364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2 323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2 116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2 291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- příspěvek UTB na stravování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2 023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2 062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1 926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1 973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7 251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6 965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6 404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6 435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stravování ostatní, prodej zboží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9 066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9 262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10 582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10 599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ubytování studentů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16 137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16 357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17 339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17 024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54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výnosy – zúčtování odpisů </a:t>
                      </a:r>
                      <a:b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 majetku poříz. z dotace 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2 767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2 652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3 123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3 358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ostatní výnosy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3 747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3 436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3 578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4 949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47 117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46 603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48 773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50 031</a:t>
                      </a:r>
                    </a:p>
                  </a:txBody>
                  <a:tcPr marL="91447" marR="91447"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876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4245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Náklady hlavní činnosti UTB za rok 2016 (v tis. Kč)</a:t>
            </a:r>
          </a:p>
        </p:txBody>
      </p:sp>
      <p:graphicFrame>
        <p:nvGraphicFramePr>
          <p:cNvPr id="5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9004554"/>
              </p:ext>
            </p:extLst>
          </p:nvPr>
        </p:nvGraphicFramePr>
        <p:xfrm>
          <a:off x="246888" y="1244537"/>
          <a:ext cx="8622792" cy="3679765"/>
        </p:xfrm>
        <a:graphic>
          <a:graphicData uri="http://schemas.openxmlformats.org/drawingml/2006/table">
            <a:tbl>
              <a:tblPr/>
              <a:tblGrid>
                <a:gridCol w="5266944"/>
                <a:gridCol w="1632672"/>
                <a:gridCol w="1723176"/>
              </a:tblGrid>
              <a:tr h="5033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Náklady UTB v hlavní činnosti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1 058 472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100,0 %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z toho    osobní náklady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461 056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43,6 %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jiné ostatní náklady*)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196 595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18,6 %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odpisy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dlouh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 majetku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202 659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19,1 %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 služby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81 386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7,7 %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spotřeba materiálu a energie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74 514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7,0 %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cestovné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25 730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2,4 %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ostatní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16 532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1,6 %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90"/>
          <p:cNvSpPr>
            <a:spLocks noChangeArrowheads="1"/>
          </p:cNvSpPr>
          <p:nvPr/>
        </p:nvSpPr>
        <p:spPr bwMode="auto">
          <a:xfrm>
            <a:off x="246888" y="5251387"/>
            <a:ext cx="862279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tabLst>
                <a:tab pos="357188" algn="l"/>
              </a:tabLst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	</a:t>
            </a:r>
            <a:r>
              <a:rPr lang="cs-CZ" altLang="cs-CZ" sz="1800" dirty="0" smtClean="0">
                <a:latin typeface="Arial" charset="0"/>
                <a:cs typeface="Arial" charset="0"/>
              </a:rPr>
              <a:t>zejména tvorba fondů, vyplacená stipendia studentům, převody prostředků 	společně realizovaných studijních programů (IMS, VOŠE, VOŠP)</a:t>
            </a:r>
          </a:p>
        </p:txBody>
      </p:sp>
    </p:spTree>
    <p:extLst>
      <p:ext uri="{BB962C8B-B14F-4D97-AF65-F5344CB8AC3E}">
        <p14:creationId xmlns:p14="http://schemas.microsoft.com/office/powerpoint/2010/main" val="1201461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17666"/>
              </p:ext>
            </p:extLst>
          </p:nvPr>
        </p:nvGraphicFramePr>
        <p:xfrm>
          <a:off x="280307" y="1243594"/>
          <a:ext cx="8607662" cy="5327651"/>
        </p:xfrm>
        <a:graphic>
          <a:graphicData uri="http://schemas.openxmlformats.org/drawingml/2006/table">
            <a:tbl>
              <a:tblPr/>
              <a:tblGrid>
                <a:gridCol w="3755981"/>
                <a:gridCol w="1335592"/>
                <a:gridCol w="1325027"/>
                <a:gridCol w="1095531"/>
                <a:gridCol w="1095531"/>
              </a:tblGrid>
              <a:tr h="5581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2013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L="9524" marR="71989" marT="9523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9524" marR="71989" marT="95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3779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materiálu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66 529 </a:t>
                      </a: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109 412  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67 269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52 011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Spotřeba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24 832 </a:t>
                      </a: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23 927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28 302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28 564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Prodané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zboží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3 929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3 162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3 459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Opravy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udržování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10 891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14 627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13 912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16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Cestovné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34 077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29 927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26 398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Náklady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 reprezentaci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2 333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2 596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služby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121 732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97 749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Mzdové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352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366 660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348 026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357 383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99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soc. a zdrav. pojištění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118 473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112 896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115 645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pojištění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Zákonné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Ostatní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sociální náklady</a:t>
                      </a: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Daně a poplatky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4" marR="9524" marT="9523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1 280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1 412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1 156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4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nedobytné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pohledávky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8000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8510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Přehled účetních nákladů UTB za roky 2013 – 2016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(v tis. Kč)</a:t>
            </a:r>
          </a:p>
        </p:txBody>
      </p:sp>
    </p:spTree>
    <p:extLst>
      <p:ext uri="{BB962C8B-B14F-4D97-AF65-F5344CB8AC3E}">
        <p14:creationId xmlns:p14="http://schemas.microsoft.com/office/powerpoint/2010/main" val="2764289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756406"/>
              </p:ext>
            </p:extLst>
          </p:nvPr>
        </p:nvGraphicFramePr>
        <p:xfrm>
          <a:off x="265176" y="1249998"/>
          <a:ext cx="8595362" cy="4769506"/>
        </p:xfrm>
        <a:graphic>
          <a:graphicData uri="http://schemas.openxmlformats.org/drawingml/2006/table">
            <a:tbl>
              <a:tblPr/>
              <a:tblGrid>
                <a:gridCol w="3389576"/>
                <a:gridCol w="1232574"/>
                <a:gridCol w="1264638"/>
                <a:gridCol w="1354287"/>
                <a:gridCol w="1354287"/>
              </a:tblGrid>
              <a:tr h="553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Náklady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Sml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pokuty a úroky z prodlení,</a:t>
                      </a:r>
                      <a:b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ostatní pokuty</a:t>
                      </a:r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 penále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464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1 312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- 690*)</a:t>
                      </a: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Kurzové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ztráty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342   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350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52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Dary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524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Manka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 škody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141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Jiné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náklady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199 304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199 854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210 454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197 541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Odpisy dlouhodobého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majetku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134 877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175 566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206 872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202 785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0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Zůstat.cena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prod.dl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majetku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Poskytnuté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členské příspěvky</a:t>
                      </a: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1 183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1 364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Daň </a:t>
                      </a: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příjmů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942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3 023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3 062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1 903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00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Aktivace materiálu, zboží a</a:t>
                      </a:r>
                      <a:b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vnitroorg</a:t>
                      </a: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služeb, dl. majetku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cs-CZ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- 2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307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75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CELKEM NÁKLADY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8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061 300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1 174 120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1 130 125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1 088 036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8510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Přehled účetních nákladů UTB za roky 2013 – 2016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(v tis. Kč)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46888" y="6199632"/>
            <a:ext cx="863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57188" algn="l"/>
              </a:tabLst>
            </a:pPr>
            <a:r>
              <a:rPr lang="cs-CZ" dirty="0" smtClean="0"/>
              <a:t>*)	prominutí pokut a penále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837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5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Vybrané náklady dle součástí za rok 2016 (v tis. Kč)</a:t>
            </a:r>
          </a:p>
        </p:txBody>
      </p:sp>
      <p:graphicFrame>
        <p:nvGraphicFramePr>
          <p:cNvPr id="5" name="Group 1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7021625"/>
              </p:ext>
            </p:extLst>
          </p:nvPr>
        </p:nvGraphicFramePr>
        <p:xfrm>
          <a:off x="203202" y="1175659"/>
          <a:ext cx="8766628" cy="5367514"/>
        </p:xfrm>
        <a:graphic>
          <a:graphicData uri="http://schemas.openxmlformats.org/drawingml/2006/table">
            <a:tbl>
              <a:tblPr/>
              <a:tblGrid>
                <a:gridCol w="3726531"/>
                <a:gridCol w="2213074"/>
                <a:gridCol w="2827023"/>
              </a:tblGrid>
              <a:tr h="348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spotřeba materiálu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 toho drobný majetek 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19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8 873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2 893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4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118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3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3 343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1 714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8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4 726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1 475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2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3 335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876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54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1 704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8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1 030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470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04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8 927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360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02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581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5 427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1 604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3 143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335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1 847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521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8 414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1 902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52 011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13 036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565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4245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Hospodářský výsledek UTB (v tis. Kč)</a:t>
            </a:r>
          </a:p>
        </p:txBody>
      </p:sp>
      <p:graphicFrame>
        <p:nvGraphicFramePr>
          <p:cNvPr id="6" name="Group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8580100"/>
              </p:ext>
            </p:extLst>
          </p:nvPr>
        </p:nvGraphicFramePr>
        <p:xfrm>
          <a:off x="898525" y="1844675"/>
          <a:ext cx="7345363" cy="2813051"/>
        </p:xfrm>
        <a:graphic>
          <a:graphicData uri="http://schemas.openxmlformats.org/drawingml/2006/table">
            <a:tbl>
              <a:tblPr/>
              <a:tblGrid>
                <a:gridCol w="2592388"/>
                <a:gridCol w="1655762"/>
                <a:gridCol w="1584325"/>
                <a:gridCol w="1512888"/>
              </a:tblGrid>
              <a:tr h="504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Hlavní činnost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460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1 056 267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1 057 550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- 1 283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1 092 215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1 096 468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- 4 253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Výnosy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Náklady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HV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45 798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28 583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+ 17 215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2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49 958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33 657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+ 16 301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138"/>
          <p:cNvSpPr>
            <a:spLocks noChangeArrowheads="1"/>
          </p:cNvSpPr>
          <p:nvPr/>
        </p:nvSpPr>
        <p:spPr bwMode="auto">
          <a:xfrm rot="10800000" flipV="1">
            <a:off x="822325" y="5331897"/>
            <a:ext cx="69199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Meziroční nárůst HV v doplňkové činnosti o 5,6 %</a:t>
            </a:r>
          </a:p>
        </p:txBody>
      </p:sp>
      <p:sp>
        <p:nvSpPr>
          <p:cNvPr id="8" name="Rectangle 143"/>
          <p:cNvSpPr>
            <a:spLocks noChangeArrowheads="1"/>
          </p:cNvSpPr>
          <p:nvPr/>
        </p:nvSpPr>
        <p:spPr bwMode="auto">
          <a:xfrm>
            <a:off x="827088" y="1154111"/>
            <a:ext cx="70564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Hospodářský výsledek UTB dle Výkazu zisku a ztráty</a:t>
            </a:r>
          </a:p>
        </p:txBody>
      </p:sp>
    </p:spTree>
    <p:extLst>
      <p:ext uri="{BB962C8B-B14F-4D97-AF65-F5344CB8AC3E}">
        <p14:creationId xmlns:p14="http://schemas.microsoft.com/office/powerpoint/2010/main" val="161135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Cestovné dle součástí za rok 2016 (v tis. Kč)</a:t>
            </a:r>
          </a:p>
        </p:txBody>
      </p:sp>
      <p:graphicFrame>
        <p:nvGraphicFramePr>
          <p:cNvPr id="5" name="Group 1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4732393"/>
              </p:ext>
            </p:extLst>
          </p:nvPr>
        </p:nvGraphicFramePr>
        <p:xfrm>
          <a:off x="135845" y="1058180"/>
          <a:ext cx="8785225" cy="5630680"/>
        </p:xfrm>
        <a:graphic>
          <a:graphicData uri="http://schemas.openxmlformats.org/drawingml/2006/table">
            <a:tbl>
              <a:tblPr/>
              <a:tblGrid>
                <a:gridCol w="4752975"/>
                <a:gridCol w="1871662"/>
                <a:gridCol w="2160588"/>
              </a:tblGrid>
              <a:tr h="4322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Zahraničí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Tuzemsko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1 375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1 197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807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2 666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760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2 007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728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2 442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1 155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1 064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392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503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1 848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598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3 835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421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3 041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518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19 932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6 466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912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Cestovné dle zdrojů a součástí za rok 2016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(v tis. Kč)</a:t>
            </a:r>
          </a:p>
        </p:txBody>
      </p:sp>
      <p:graphicFrame>
        <p:nvGraphicFramePr>
          <p:cNvPr id="5" name="Group 15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5048869"/>
              </p:ext>
            </p:extLst>
          </p:nvPr>
        </p:nvGraphicFramePr>
        <p:xfrm>
          <a:off x="174171" y="1082620"/>
          <a:ext cx="8785225" cy="5598899"/>
        </p:xfrm>
        <a:graphic>
          <a:graphicData uri="http://schemas.openxmlformats.org/drawingml/2006/table">
            <a:tbl>
              <a:tblPr/>
              <a:tblGrid>
                <a:gridCol w="4752975"/>
                <a:gridCol w="1871663"/>
                <a:gridCol w="2160587"/>
              </a:tblGrid>
              <a:tr h="2249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Součást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Zdroj 1100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Ostatní zdroje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technologická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1 631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941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5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logistiky a krizového řízení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519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622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aplikované informatiky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1 121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2 305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multimediálních komunikací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1 322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1 413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managementu a ekonomiky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1 134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2 463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Fakulta humanitních studií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451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1 005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Univerzitní institut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577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Koleje a menza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Knihovna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Rektorát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465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1 981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Celoškolská střediska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CEBIA-Tech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4 010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Centrum polymerních systémů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3 558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7 212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19 186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1735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4245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  <a:cs typeface="Arial" charset="0"/>
              </a:rPr>
              <a:t>Struktura stipendií UTB 2016 (v tis. Kč)  </a:t>
            </a:r>
          </a:p>
        </p:txBody>
      </p:sp>
      <p:graphicFrame>
        <p:nvGraphicFramePr>
          <p:cNvPr id="5" name="Group 5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0668723"/>
              </p:ext>
            </p:extLst>
          </p:nvPr>
        </p:nvGraphicFramePr>
        <p:xfrm>
          <a:off x="236310" y="1154793"/>
          <a:ext cx="8640763" cy="5375293"/>
        </p:xfrm>
        <a:graphic>
          <a:graphicData uri="http://schemas.openxmlformats.org/drawingml/2006/table">
            <a:tbl>
              <a:tblPr/>
              <a:tblGrid>
                <a:gridCol w="6048375"/>
                <a:gridCol w="1368425"/>
                <a:gridCol w="1223963"/>
              </a:tblGrid>
              <a:tr h="5047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Druh stipendia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Vyplaceno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Podíl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studijní výsledky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1 820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2,2 %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8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vynikající vědecké, výzkumné, vývojové, umělecké nebo další tvůrčí výsledky přispívající k prohloubení znalostí 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0,9 %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10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za výzkumnou, vývojovou a inovační činnost dle zvl. právního předpisu (zákon č. 130/2002 Sb.)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10 713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13,1 %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1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případě tíživé sociální situace studenta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0,9 %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0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 případech zvláštního zřetele (zejména ubyt. stipendia)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25 960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31,8 %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zahraničí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10 935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13,4 %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7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na podporu studia v ČR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16 180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19,8 %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studentům doktorských studijních programů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14 590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17,9 %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0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Celkem za UTB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81 612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100,0 %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56208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Vyplacená stipendia dle součástí  v letech 2013 – 2016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(v tis. Kč)</a:t>
            </a:r>
          </a:p>
        </p:txBody>
      </p:sp>
      <p:graphicFrame>
        <p:nvGraphicFramePr>
          <p:cNvPr id="5" name="Group 2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9067304"/>
              </p:ext>
            </p:extLst>
          </p:nvPr>
        </p:nvGraphicFramePr>
        <p:xfrm>
          <a:off x="207736" y="1198789"/>
          <a:ext cx="8680233" cy="5289343"/>
        </p:xfrm>
        <a:graphic>
          <a:graphicData uri="http://schemas.openxmlformats.org/drawingml/2006/table">
            <a:tbl>
              <a:tblPr/>
              <a:tblGrid>
                <a:gridCol w="4084647"/>
                <a:gridCol w="1078964"/>
                <a:gridCol w="1096090"/>
                <a:gridCol w="1210266"/>
                <a:gridCol w="1210266"/>
              </a:tblGrid>
              <a:tr h="4014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Součást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2015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technologická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15 964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18 438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16 726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16 800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logistiky a krizového řízení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2 066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1 870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2 148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2 152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6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aplikované informatiky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11 741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12 433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11 493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10 257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multimediálních komunikací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6 988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7 540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8 336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7 758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managementu a ekonomiky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13 198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14 687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17 638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16 541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Fakulta humanitních studií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4 664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5 345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6 019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5 921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Univerzitní institut 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Rektorát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13 546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16 653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16 946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19 138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Celoškolská střediska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736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453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612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CEBIA-Tech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482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854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895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Centrum polymerních systémů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1 971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1 643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68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Knihovna UTB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Celkem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69 397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77 687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82 843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81 612</a:t>
                      </a:r>
                    </a:p>
                  </a:txBody>
                  <a:tcPr marL="91436" marR="91436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217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Mzdy za rok 2016 dle zdrojů (v tis. Kč)</a:t>
            </a:r>
          </a:p>
        </p:txBody>
      </p:sp>
      <p:graphicFrame>
        <p:nvGraphicFramePr>
          <p:cNvPr id="5" name="Group 6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174467"/>
              </p:ext>
            </p:extLst>
          </p:nvPr>
        </p:nvGraphicFramePr>
        <p:xfrm>
          <a:off x="323850" y="1399016"/>
          <a:ext cx="8569325" cy="4013142"/>
        </p:xfrm>
        <a:graphic>
          <a:graphicData uri="http://schemas.openxmlformats.org/drawingml/2006/table">
            <a:tbl>
              <a:tblPr/>
              <a:tblGrid>
                <a:gridCol w="4392613"/>
                <a:gridCol w="1368425"/>
                <a:gridCol w="1439862"/>
                <a:gridCol w="1368425"/>
              </a:tblGrid>
              <a:tr h="4382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OON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Podíl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bez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237 196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18 385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71,6 %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Kapitola 333 – MŠMT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65 769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1 260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18,8 %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zdrojů národní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10 579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2 555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3,7 %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zdrojů zahraniční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0,1 %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5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Operační programy EU – ostatní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Fondy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817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0,2 %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Doplňková činnost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7 351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1 321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2,4 %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9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zdroje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9 672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1 575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3,2 %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331 634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25 188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100,0 %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323850" y="5873162"/>
            <a:ext cx="828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OON: DPP, DPČ, autorské honoráře externím pracovníkům</a:t>
            </a:r>
          </a:p>
        </p:txBody>
      </p:sp>
    </p:spTree>
    <p:extLst>
      <p:ext uri="{BB962C8B-B14F-4D97-AF65-F5344CB8AC3E}">
        <p14:creationId xmlns:p14="http://schemas.microsoft.com/office/powerpoint/2010/main" val="1756963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Podíl osobních nákladů na celkových výnosech UTB </a:t>
            </a:r>
            <a:b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</a:br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za rok 2016 (v tis. Kč)</a:t>
            </a:r>
          </a:p>
        </p:txBody>
      </p:sp>
      <p:graphicFrame>
        <p:nvGraphicFramePr>
          <p:cNvPr id="5" name="Group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9857714"/>
              </p:ext>
            </p:extLst>
          </p:nvPr>
        </p:nvGraphicFramePr>
        <p:xfrm>
          <a:off x="900113" y="2636838"/>
          <a:ext cx="7200900" cy="1260475"/>
        </p:xfrm>
        <a:graphic>
          <a:graphicData uri="http://schemas.openxmlformats.org/drawingml/2006/table">
            <a:tbl>
              <a:tblPr/>
              <a:tblGrid>
                <a:gridCol w="2663825"/>
                <a:gridCol w="2447925"/>
                <a:gridCol w="2089150"/>
              </a:tblGrid>
              <a:tr h="647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Osobní náklady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Celkové 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61277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473 416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1 102 065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42,96 %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559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5027171"/>
              </p:ext>
            </p:extLst>
          </p:nvPr>
        </p:nvGraphicFramePr>
        <p:xfrm>
          <a:off x="827088" y="1557338"/>
          <a:ext cx="7345362" cy="4403725"/>
        </p:xfrm>
        <a:graphic>
          <a:graphicData uri="http://schemas.openxmlformats.org/drawingml/2006/table">
            <a:tbl>
              <a:tblPr/>
              <a:tblGrid>
                <a:gridCol w="1619250"/>
                <a:gridCol w="1871662"/>
                <a:gridCol w="1944688"/>
                <a:gridCol w="1909762"/>
              </a:tblGrid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Rok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Změna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Změna v %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- 1,0 %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+ 0,1 %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- 0,5 %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+ 2,4 %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125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+ 4,1 %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+ 7,4 %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45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>
              <a:buFont typeface="Wingdings" pitchFamily="2" charset="2"/>
              <a:buNone/>
            </a:pPr>
            <a:r>
              <a:rPr lang="cs-CZ" altLang="cs-CZ" kern="0" dirty="0" smtClean="0">
                <a:latin typeface="Arial" charset="0"/>
              </a:rPr>
              <a:t>Přepočtený počet zaměstnanců UTB</a:t>
            </a:r>
          </a:p>
        </p:txBody>
      </p:sp>
    </p:spTree>
    <p:extLst>
      <p:ext uri="{BB962C8B-B14F-4D97-AF65-F5344CB8AC3E}">
        <p14:creationId xmlns:p14="http://schemas.microsoft.com/office/powerpoint/2010/main" val="1805177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047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Průměrná měsíční mzda dle kategorií a zdrojů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za rok 2016 (v tis. Kč)</a:t>
            </a:r>
          </a:p>
        </p:txBody>
      </p:sp>
      <p:graphicFrame>
        <p:nvGraphicFramePr>
          <p:cNvPr id="5" name="Group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93626"/>
              </p:ext>
            </p:extLst>
          </p:nvPr>
        </p:nvGraphicFramePr>
        <p:xfrm>
          <a:off x="179388" y="1196975"/>
          <a:ext cx="8785225" cy="4359278"/>
        </p:xfrm>
        <a:graphic>
          <a:graphicData uri="http://schemas.openxmlformats.org/drawingml/2006/table">
            <a:tbl>
              <a:tblPr/>
              <a:tblGrid>
                <a:gridCol w="3095625"/>
                <a:gridCol w="2089150"/>
                <a:gridCol w="1584325"/>
                <a:gridCol w="2016125"/>
              </a:tblGrid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Kategorie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Kap. 333 MŠMT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Ost. zdroje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Pedagog. pracovník VaV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45 650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42 403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44 901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Profesor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47 849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64 333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48 271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Docent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45 076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53 625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45 440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Odborný 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34 138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50 431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34 606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Asistent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28 111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21 250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27 940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Lektor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28 256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28 598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Vědecký pracovník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30 945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35 896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31 935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Ostatní (THP, dělník)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28 150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33 875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28 439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Pracovník KMZ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14 975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16 114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15 899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za UTB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33 133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28 107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32 628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79388" y="5753989"/>
            <a:ext cx="828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cs-CZ" altLang="cs-CZ" sz="1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Ost</a:t>
            </a: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. zdroje: zejména </a:t>
            </a:r>
            <a:r>
              <a:rPr lang="cs-CZ" altLang="cs-CZ" sz="1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VaV</a:t>
            </a: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mimo MŠMT, fondy, doplňková činnost</a:t>
            </a:r>
          </a:p>
        </p:txBody>
      </p:sp>
    </p:spTree>
    <p:extLst>
      <p:ext uri="{BB962C8B-B14F-4D97-AF65-F5344CB8AC3E}">
        <p14:creationId xmlns:p14="http://schemas.microsoft.com/office/powerpoint/2010/main" val="1634950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6867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Stav finančních prostředků na běžných účtech UTB</a:t>
            </a:r>
          </a:p>
        </p:txBody>
      </p:sp>
      <p:graphicFrame>
        <p:nvGraphicFramePr>
          <p:cNvPr id="5" name="Group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7019323"/>
              </p:ext>
            </p:extLst>
          </p:nvPr>
        </p:nvGraphicFramePr>
        <p:xfrm>
          <a:off x="725714" y="1378859"/>
          <a:ext cx="7661049" cy="4445640"/>
        </p:xfrm>
        <a:graphic>
          <a:graphicData uri="http://schemas.openxmlformats.org/drawingml/2006/table">
            <a:tbl>
              <a:tblPr/>
              <a:tblGrid>
                <a:gridCol w="1414124"/>
                <a:gridCol w="3048654"/>
                <a:gridCol w="3198271"/>
              </a:tblGrid>
              <a:tr h="7635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Rok 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Počet bankovních účtů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 31. 12.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Stav k 31. 12. v tis. Kč</a:t>
                      </a:r>
                      <a:r>
                        <a:rPr kumimoji="0" lang="en-US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en-US" alt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732 865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602 738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635 667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692 444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605 810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8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606 033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16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401 558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2009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300 337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60"/>
          <p:cNvSpPr>
            <a:spLocks noChangeArrowheads="1"/>
          </p:cNvSpPr>
          <p:nvPr/>
        </p:nvSpPr>
        <p:spPr bwMode="auto">
          <a:xfrm>
            <a:off x="717233" y="5435600"/>
            <a:ext cx="7632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 zahrnuje zejména prostředky fondů UTB</a:t>
            </a:r>
            <a:endParaRPr lang="cs-CZ" altLang="cs-CZ" sz="1800" dirty="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9957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Stavu fondů UTB od roku 2010 (v tis. Kč)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767560"/>
              </p:ext>
            </p:extLst>
          </p:nvPr>
        </p:nvGraphicFramePr>
        <p:xfrm>
          <a:off x="434848" y="1188966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2966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9108083"/>
              </p:ext>
            </p:extLst>
          </p:nvPr>
        </p:nvGraphicFramePr>
        <p:xfrm>
          <a:off x="354924" y="1245871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Použité provozní příspěvky a dotace v letech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2013 – 2016  (v tis. Kč)</a:t>
            </a:r>
          </a:p>
        </p:txBody>
      </p:sp>
    </p:spTree>
    <p:extLst>
      <p:ext uri="{BB962C8B-B14F-4D97-AF65-F5344CB8AC3E}">
        <p14:creationId xmlns:p14="http://schemas.microsoft.com/office/powerpoint/2010/main" val="3301931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221387"/>
              </p:ext>
            </p:extLst>
          </p:nvPr>
        </p:nvGraphicFramePr>
        <p:xfrm>
          <a:off x="461555" y="2515867"/>
          <a:ext cx="8405272" cy="1451612"/>
        </p:xfrm>
        <a:graphic>
          <a:graphicData uri="http://schemas.openxmlformats.org/drawingml/2006/table">
            <a:tbl>
              <a:tblPr/>
              <a:tblGrid>
                <a:gridCol w="3552508"/>
                <a:gridCol w="1175899"/>
                <a:gridCol w="1272761"/>
                <a:gridCol w="1202052"/>
                <a:gridCol w="1202052"/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akce „UTB – Vzdělávací</a:t>
                      </a:r>
                      <a: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b="1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komplex“</a:t>
                      </a:r>
                    </a:p>
                    <a:p>
                      <a:pPr algn="r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2013</a:t>
                      </a: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2014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2015</a:t>
                      </a:r>
                      <a:endParaRPr kumimoji="0" lang="cs-CZ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marR="0" lvl="0" indent="-3420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2016</a:t>
                      </a:r>
                      <a:endParaRPr kumimoji="0" lang="cs-CZ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000" indent="-342000" algn="l" fontAlgn="b"/>
                      <a:r>
                        <a:rPr lang="cs-CZ" sz="20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investiční dotace</a:t>
                      </a:r>
                    </a:p>
                    <a:p>
                      <a:pPr marL="342000" indent="-342000" algn="r" fontAlgn="b"/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1 740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134 719</a:t>
                      </a:r>
                      <a:endParaRPr kumimoji="0" lang="cs-CZ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4" y="6170588"/>
            <a:ext cx="71906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1200" b="1" dirty="0" smtClean="0">
                <a:solidFill>
                  <a:srgbClr val="000000"/>
                </a:solidFill>
                <a:latin typeface="Arial"/>
                <a:cs typeface="Arial"/>
              </a:rPr>
              <a:t>*</a:t>
            </a:r>
            <a:endParaRPr lang="cs-CZ" altLang="cs-CZ" sz="12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Programové financování z MŠMT  (v tis. Kč)</a:t>
            </a:r>
          </a:p>
        </p:txBody>
      </p:sp>
    </p:spTree>
    <p:extLst>
      <p:ext uri="{BB962C8B-B14F-4D97-AF65-F5344CB8AC3E}">
        <p14:creationId xmlns:p14="http://schemas.microsoft.com/office/powerpoint/2010/main" val="2374724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98019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Stav fondů UTB od roku 2010 (v tis. Kč)</a:t>
            </a:r>
          </a:p>
        </p:txBody>
      </p:sp>
      <p:graphicFrame>
        <p:nvGraphicFramePr>
          <p:cNvPr id="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8917414"/>
              </p:ext>
            </p:extLst>
          </p:nvPr>
        </p:nvGraphicFramePr>
        <p:xfrm>
          <a:off x="325120" y="1217022"/>
          <a:ext cx="8612188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720142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8196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Výrok auditora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0825" y="836613"/>
            <a:ext cx="8713788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 smtClean="0">
              <a:latin typeface="Arial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cs-CZ" altLang="cs-CZ" b="1" kern="0" dirty="0" smtClean="0">
                <a:latin typeface="Arial" charset="0"/>
              </a:rPr>
              <a:t>Výrok auditora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cs-CZ" altLang="cs-CZ" sz="2800" b="1" i="1" kern="0" dirty="0" smtClean="0">
              <a:latin typeface="Arial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 smtClean="0">
                <a:latin typeface="Arial" charset="0"/>
              </a:rPr>
              <a:t>     Podle našeho názoru účetní závěrka podává věrný a poctivý obraz aktiv a </a:t>
            </a:r>
            <a:r>
              <a:rPr lang="cs-CZ" altLang="cs-CZ" sz="2000" i="1" kern="0" smtClean="0">
                <a:latin typeface="Arial" charset="0"/>
              </a:rPr>
              <a:t>pasiv veřejné vysoké </a:t>
            </a:r>
            <a:r>
              <a:rPr lang="cs-CZ" altLang="cs-CZ" sz="2000" i="1" kern="0" dirty="0" smtClean="0">
                <a:latin typeface="Arial" charset="0"/>
              </a:rPr>
              <a:t>školy Univerzita Tomáše Bati ve Zlíně </a:t>
            </a:r>
            <a:br>
              <a:rPr lang="cs-CZ" altLang="cs-CZ" sz="2000" i="1" kern="0" dirty="0" smtClean="0">
                <a:latin typeface="Arial" charset="0"/>
              </a:rPr>
            </a:br>
            <a:r>
              <a:rPr lang="cs-CZ" altLang="cs-CZ" sz="2000" i="1" kern="0" dirty="0" smtClean="0">
                <a:latin typeface="Arial" charset="0"/>
              </a:rPr>
              <a:t>k 31. 12. 2016 a nákladů a výnosů a výsledku jejího hospodaření za období od 1. 1. 2016 do 31. 12. 2016, v souladu s českými účetními předpisy.</a:t>
            </a:r>
          </a:p>
          <a:p>
            <a:pPr eaLnBrk="1" hangingPunct="1">
              <a:lnSpc>
                <a:spcPct val="90000"/>
              </a:lnSpc>
            </a:pPr>
            <a:endParaRPr lang="cs-CZ" altLang="cs-CZ" sz="2000" i="1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i="1" kern="0" dirty="0" smtClean="0">
                <a:latin typeface="Arial" charset="0"/>
              </a:rPr>
              <a:t>    V Brně dne 21. dubna 2017</a:t>
            </a:r>
            <a:endParaRPr lang="cs-CZ" altLang="cs-CZ" sz="20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b="1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BDO </a:t>
            </a:r>
            <a:r>
              <a:rPr lang="cs-CZ" altLang="cs-CZ" sz="2000" b="1" kern="0" dirty="0">
                <a:latin typeface="Arial" charset="0"/>
              </a:rPr>
              <a:t>CA s. r. </a:t>
            </a:r>
            <a:r>
              <a:rPr lang="cs-CZ" altLang="cs-CZ" sz="2000" b="1" kern="0" dirty="0" smtClean="0">
                <a:latin typeface="Arial" charset="0"/>
              </a:rPr>
              <a:t>o., evidenční číslo 305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zastoupená partnerem:</a:t>
            </a:r>
            <a:endParaRPr lang="cs-CZ" altLang="cs-CZ" sz="20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000" kern="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Ing. Rostislav Chalupa</a:t>
            </a:r>
            <a:endParaRPr lang="cs-CZ" altLang="cs-CZ" sz="1600" kern="0" dirty="0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000" b="1" kern="0" dirty="0" smtClean="0">
                <a:latin typeface="Arial" charset="0"/>
              </a:rPr>
              <a:t>	evidenční číslo 1245</a:t>
            </a:r>
            <a:endParaRPr lang="cs-CZ" altLang="cs-CZ" sz="2800" b="1" kern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1150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9388" y="836613"/>
            <a:ext cx="8713787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  <a:defRPr/>
            </a:pPr>
            <a:endParaRPr lang="cs-CZ" sz="3600" kern="0" dirty="0" smtClean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endParaRPr lang="cs-CZ" sz="3600" kern="0" dirty="0">
              <a:latin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cs-CZ" sz="3600" kern="0" dirty="0" smtClean="0">
                <a:latin typeface="Arial" pitchFamily="34" charset="0"/>
              </a:rPr>
              <a:t>Děkuji za pozornost</a:t>
            </a:r>
          </a:p>
          <a:p>
            <a:pPr algn="ctr"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>
              <a:buFontTx/>
              <a:buNone/>
              <a:defRPr/>
            </a:pPr>
            <a:endParaRPr lang="cs-CZ" b="1" kern="0" dirty="0" smtClean="0">
              <a:latin typeface="Arial" pitchFamily="34" charset="0"/>
            </a:endParaRPr>
          </a:p>
          <a:p>
            <a:pPr marL="0" indent="0">
              <a:buFontTx/>
              <a:buNone/>
              <a:defRPr/>
            </a:pPr>
            <a:endParaRPr lang="cs-CZ" kern="0" dirty="0" smtClean="0">
              <a:latin typeface="Arial" pitchFamily="34" charset="0"/>
            </a:endParaRPr>
          </a:p>
        </p:txBody>
      </p:sp>
      <p:sp>
        <p:nvSpPr>
          <p:cNvPr id="5" name="Nadpis 6"/>
          <p:cNvSpPr txBox="1">
            <a:spLocks/>
          </p:cNvSpPr>
          <p:nvPr/>
        </p:nvSpPr>
        <p:spPr bwMode="auto">
          <a:xfrm>
            <a:off x="-1" y="29047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r>
              <a:rPr lang="cs-CZ" altLang="cs-CZ" kern="0" dirty="0" smtClean="0">
                <a:latin typeface="Arial" pitchFamily="34" charset="0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-1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Použité kapitálové příspěvky a dotace v letech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2013 – 2016  (v tis. Kč)</a:t>
            </a:r>
          </a:p>
        </p:txBody>
      </p:sp>
      <p:graphicFrame>
        <p:nvGraphicFramePr>
          <p:cNvPr id="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1179364"/>
              </p:ext>
            </p:extLst>
          </p:nvPr>
        </p:nvGraphicFramePr>
        <p:xfrm>
          <a:off x="352552" y="1211391"/>
          <a:ext cx="8612187" cy="4725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3" y="6016701"/>
            <a:ext cx="85686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None/>
              <a:tabLst>
                <a:tab pos="265113" algn="l"/>
              </a:tabLst>
            </a:pP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Pokles prostředků </a:t>
            </a:r>
            <a:r>
              <a:rPr lang="cs-CZ" altLang="cs-CZ" sz="1600" dirty="0" err="1" smtClean="0">
                <a:solidFill>
                  <a:srgbClr val="000000"/>
                </a:solidFill>
                <a:latin typeface="Arial"/>
                <a:cs typeface="Arial"/>
              </a:rPr>
              <a:t>VVaI</a:t>
            </a: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 způsoben ukončením projektů OP </a:t>
            </a:r>
            <a:r>
              <a:rPr lang="cs-CZ" altLang="cs-CZ" sz="1600" dirty="0" err="1" smtClean="0">
                <a:solidFill>
                  <a:srgbClr val="000000"/>
                </a:solidFill>
                <a:latin typeface="Arial"/>
                <a:cs typeface="Arial"/>
              </a:rPr>
              <a:t>VaVpI</a:t>
            </a: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, nárůst prostředků ve vzdělávací činnosti způsoben čerpáním prostředků na akci UTB – Vzdělávací komplex.</a:t>
            </a:r>
            <a:endParaRPr lang="cs-CZ" altLang="cs-CZ" sz="16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601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969092"/>
              </p:ext>
            </p:extLst>
          </p:nvPr>
        </p:nvGraphicFramePr>
        <p:xfrm>
          <a:off x="279845" y="1122282"/>
          <a:ext cx="8612187" cy="544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Použité příspěvky a dotace celkem v letech </a:t>
            </a:r>
            <a:br>
              <a:rPr lang="cs-CZ" altLang="cs-CZ" kern="0" dirty="0" smtClean="0">
                <a:latin typeface="Arial" charset="0"/>
              </a:rPr>
            </a:br>
            <a:r>
              <a:rPr lang="cs-CZ" altLang="cs-CZ" kern="0" dirty="0" smtClean="0">
                <a:latin typeface="Arial" charset="0"/>
              </a:rPr>
              <a:t>2013 – 2016 (v tis. Kč)</a:t>
            </a:r>
          </a:p>
        </p:txBody>
      </p:sp>
    </p:spTree>
    <p:extLst>
      <p:ext uri="{BB962C8B-B14F-4D97-AF65-F5344CB8AC3E}">
        <p14:creationId xmlns:p14="http://schemas.microsoft.com/office/powerpoint/2010/main" val="4264459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" y="291656"/>
            <a:ext cx="65881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Struktura financování UTB v roce 2016 z veřejných zdrojů (v tis. Kč)</a:t>
            </a:r>
          </a:p>
        </p:txBody>
      </p:sp>
      <p:graphicFrame>
        <p:nvGraphicFramePr>
          <p:cNvPr id="8" name="Group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7077351"/>
              </p:ext>
            </p:extLst>
          </p:nvPr>
        </p:nvGraphicFramePr>
        <p:xfrm>
          <a:off x="323850" y="1662594"/>
          <a:ext cx="8497888" cy="3213101"/>
        </p:xfrm>
        <a:graphic>
          <a:graphicData uri="http://schemas.openxmlformats.org/drawingml/2006/table">
            <a:tbl>
              <a:tblPr/>
              <a:tblGrid>
                <a:gridCol w="4908550"/>
                <a:gridCol w="1571625"/>
                <a:gridCol w="2017713"/>
              </a:tblGrid>
              <a:tr h="936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Struktura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Použito </a:t>
                      </a:r>
                    </a:p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vyplaceno ve </a:t>
                      </a:r>
                    </a:p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mzdách</a:t>
                      </a:r>
                      <a:r>
                        <a:rPr kumimoji="0" lang="en-US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 prostředky z veřejných zdrojů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939 768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336 863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v tom  - přes kapitolu MŠMT (včetně  </a:t>
                      </a:r>
                    </a:p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 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889 827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322 610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54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</a:t>
                      </a:r>
                      <a:r>
                        <a:rPr kumimoji="0" lang="cs-CZ" altLang="cs-CZ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VaV</a:t>
                      </a: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z ostatních veřej. zdrojů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31 678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13 476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   - ostatní veřejné zdroje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18 263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Obdélník 7"/>
          <p:cNvSpPr>
            <a:spLocks noChangeArrowheads="1"/>
          </p:cNvSpPr>
          <p:nvPr/>
        </p:nvSpPr>
        <p:spPr bwMode="auto">
          <a:xfrm>
            <a:off x="323850" y="5256589"/>
            <a:ext cx="7127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</a:t>
            </a:r>
            <a:r>
              <a:rPr lang="cs-CZ" altLang="cs-CZ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) zahrnuty DPP, DPČ, autorské honoráře externím pracovníkům</a:t>
            </a:r>
          </a:p>
        </p:txBody>
      </p:sp>
    </p:spTree>
    <p:extLst>
      <p:ext uri="{BB962C8B-B14F-4D97-AF65-F5344CB8AC3E}">
        <p14:creationId xmlns:p14="http://schemas.microsoft.com/office/powerpoint/2010/main" val="1538522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292068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solidFill>
                  <a:srgbClr val="000000"/>
                </a:solidFill>
                <a:latin typeface="Arial" charset="0"/>
              </a:rPr>
              <a:t>Výnosy hlavní činnosti UTB za rok 2016 (v tis. Kč)</a:t>
            </a:r>
          </a:p>
        </p:txBody>
      </p:sp>
      <p:graphicFrame>
        <p:nvGraphicFramePr>
          <p:cNvPr id="5" name="Group 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373151"/>
              </p:ext>
            </p:extLst>
          </p:nvPr>
        </p:nvGraphicFramePr>
        <p:xfrm>
          <a:off x="541338" y="1268413"/>
          <a:ext cx="7991475" cy="2949576"/>
        </p:xfrm>
        <a:graphic>
          <a:graphicData uri="http://schemas.openxmlformats.org/drawingml/2006/table">
            <a:tbl>
              <a:tblPr/>
              <a:tblGrid>
                <a:gridCol w="4649788"/>
                <a:gridCol w="1744662"/>
                <a:gridCol w="1597025"/>
              </a:tblGrid>
              <a:tr h="39370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Výnosy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Podíl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8001"/>
                    </a:solidFill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Výnosy UTB v hlavní činnosti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1 056 267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z toho    provozní dotace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754 469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71,4 %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jiné ostatní výnosy*)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217 602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20,6 %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tržby z prodeje služeb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39 483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3,7 %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zúčtování fondů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42 079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4,0 %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             ostatní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2 634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0" latinLnBrk="0" hangingPunct="0">
                        <a:spcBef>
                          <a:spcPct val="20000"/>
                        </a:spcBef>
                        <a:defRPr sz="20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defRPr sz="18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defRPr sz="1600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defRPr sz="1400" b="1" kern="1200">
                          <a:solidFill>
                            <a:schemeClr val="tx1"/>
                          </a:solidFill>
                          <a:latin typeface="Arial Narrow" pitchFamily="34" charset="0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200" kern="1200"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0,2 %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46"/>
          <p:cNvSpPr>
            <a:spLocks noChangeArrowheads="1"/>
          </p:cNvSpPr>
          <p:nvPr/>
        </p:nvSpPr>
        <p:spPr bwMode="auto">
          <a:xfrm>
            <a:off x="541337" y="4468368"/>
            <a:ext cx="79914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defTabSz="357188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*)	zejména zúčtování odpisů u majetku pořízeného z dotace  a 	převedených prostředků příspěvku (</a:t>
            </a:r>
            <a:r>
              <a:rPr lang="cs-CZ" altLang="cs-CZ" sz="2000" dirty="0" smtClean="0">
                <a:latin typeface="Arial" charset="0"/>
                <a:cs typeface="Arial" charset="0"/>
              </a:rPr>
              <a:t>195 819 tis. Kč), </a:t>
            </a:r>
          </a:p>
          <a:p>
            <a:pPr algn="just" defTabSz="357188"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solidFill>
                  <a:srgbClr val="000000"/>
                </a:solidFill>
                <a:latin typeface="Arial" charset="0"/>
                <a:cs typeface="Arial" charset="0"/>
              </a:rPr>
              <a:t>	</a:t>
            </a:r>
            <a:r>
              <a:rPr lang="cs-CZ" altLang="cs-CZ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výnosy ve formě poplatků za studium – tvorba stipendijního 	</a:t>
            </a:r>
            <a:r>
              <a:rPr lang="cs-CZ" altLang="cs-CZ" sz="2000" dirty="0" smtClean="0">
                <a:latin typeface="Arial" charset="0"/>
                <a:cs typeface="Arial" charset="0"/>
              </a:rPr>
              <a:t>fondu	(13 116 tis. Kč)</a:t>
            </a:r>
          </a:p>
        </p:txBody>
      </p:sp>
    </p:spTree>
    <p:extLst>
      <p:ext uri="{BB962C8B-B14F-4D97-AF65-F5344CB8AC3E}">
        <p14:creationId xmlns:p14="http://schemas.microsoft.com/office/powerpoint/2010/main" val="3476465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010931"/>
              </p:ext>
            </p:extLst>
          </p:nvPr>
        </p:nvGraphicFramePr>
        <p:xfrm>
          <a:off x="274176" y="1249829"/>
          <a:ext cx="8613791" cy="4622121"/>
        </p:xfrm>
        <a:graphic>
          <a:graphicData uri="http://schemas.openxmlformats.org/drawingml/2006/table">
            <a:tbl>
              <a:tblPr/>
              <a:tblGrid>
                <a:gridCol w="3666268"/>
                <a:gridCol w="1198861"/>
                <a:gridCol w="1297614"/>
                <a:gridCol w="1225524"/>
                <a:gridCol w="1225524"/>
              </a:tblGrid>
              <a:tr h="4504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Dotace </a:t>
                      </a:r>
                      <a:r>
                        <a:rPr lang="cs-CZ" sz="18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 příspěvky 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2013</a:t>
                      </a: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2014</a:t>
                      </a: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2015</a:t>
                      </a:r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*)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2016</a:t>
                      </a:r>
                      <a:endParaRPr lang="cs-CZ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I. (A+K)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557 271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542 412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518 965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517 195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>
                        <a:spcAft>
                          <a:spcPts val="0"/>
                        </a:spcAft>
                        <a:tabLst>
                          <a:tab pos="539750" algn="l"/>
                        </a:tabLst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spolufinancování LCFT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19 778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23 128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>
                        <a:spcAft>
                          <a:spcPts val="0"/>
                        </a:spcAft>
                        <a:tabLst/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kapitálový příspěvek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20 000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19 500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36 000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35 868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II. (C,J,S,U)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42 014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40 179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37 336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III. (G, 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31 228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30 939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31 866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31 661 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12 219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12 050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6 223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4 897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RO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IV. (D, F)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11 888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r>
                        <a:rPr lang="cs-CZ" sz="18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880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SVV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22 248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22 333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23 493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24 542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RVO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61 974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84 175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95 325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112 680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 toho kapitálová dotace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6 707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10 545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8 200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9 400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0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6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723 940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732 437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721 716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737 294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952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38"/>
          <p:cNvSpPr>
            <a:spLocks noChangeArrowheads="1"/>
          </p:cNvSpPr>
          <p:nvPr/>
        </p:nvSpPr>
        <p:spPr bwMode="auto">
          <a:xfrm rot="10800000" flipV="1">
            <a:off x="319313" y="6016701"/>
            <a:ext cx="85686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 b="1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None/>
              <a:tabLst>
                <a:tab pos="265113" algn="l"/>
              </a:tabLst>
            </a:pP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*)	Není zahrnut příspěvek, který UTB obdržela v roce 2015 na posílení institucionálního</a:t>
            </a:r>
            <a:b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cs-CZ" altLang="cs-CZ" sz="1600" dirty="0" smtClean="0">
                <a:solidFill>
                  <a:srgbClr val="000000"/>
                </a:solidFill>
                <a:latin typeface="Arial"/>
                <a:cs typeface="Arial"/>
              </a:rPr>
              <a:t>	financování roku 2016 (15 919 tis. Kč), zahrnuto v roce 2016</a:t>
            </a:r>
            <a:endParaRPr lang="cs-CZ" altLang="cs-CZ" sz="16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Zúčtované dotace a příspěvky z MŠMT (v tis. Kč)</a:t>
            </a:r>
          </a:p>
        </p:txBody>
      </p:sp>
    </p:spTree>
    <p:extLst>
      <p:ext uri="{BB962C8B-B14F-4D97-AF65-F5344CB8AC3E}">
        <p14:creationId xmlns:p14="http://schemas.microsoft.com/office/powerpoint/2010/main" val="1264462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507380"/>
              </p:ext>
            </p:extLst>
          </p:nvPr>
        </p:nvGraphicFramePr>
        <p:xfrm>
          <a:off x="265177" y="1114779"/>
          <a:ext cx="8631937" cy="4797548"/>
        </p:xfrm>
        <a:graphic>
          <a:graphicData uri="http://schemas.openxmlformats.org/drawingml/2006/table">
            <a:tbl>
              <a:tblPr/>
              <a:tblGrid>
                <a:gridCol w="3197466"/>
                <a:gridCol w="1198778"/>
                <a:gridCol w="1358619"/>
                <a:gridCol w="1438537"/>
                <a:gridCol w="1438537"/>
              </a:tblGrid>
              <a:tr h="8326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Provozní dotace: projekty   </a:t>
                      </a:r>
                      <a:b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a granty (včetně</a:t>
                      </a:r>
                      <a:b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pl-PL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spoluřešitelských)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</a:p>
                    <a:p>
                      <a:pPr algn="r" fontAlgn="b"/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  <a:p>
                      <a:pPr algn="r" fontAlgn="b"/>
                      <a:endParaRPr lang="cs-CZ" sz="18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  <a:p>
                      <a:pPr algn="r" fontAlgn="b"/>
                      <a:endParaRPr lang="cs-CZ" sz="18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2016*)</a:t>
                      </a:r>
                    </a:p>
                    <a:p>
                      <a:pPr algn="r" fontAlgn="b"/>
                      <a:endParaRPr lang="cs-CZ" sz="1800" b="1" u="none" strike="noStrike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8001"/>
                    </a:solidFill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ERDF (OP </a:t>
                      </a:r>
                      <a:r>
                        <a:rPr lang="cs-CZ" sz="1800" u="none" strike="noStrike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VaVpI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a OP PI)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 </a:t>
                      </a:r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85 266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15 371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ESF (zejména OP VK)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61 432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82 800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26 033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-2 142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28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GAČR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11 887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9 209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7 946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8 546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TAČR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23 176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23 255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24 036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22 056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vnitra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2 173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2 185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zemědělství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1 521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1 821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1 681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2 025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Ministerstvo zdravotnictví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MPO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2 480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1 240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582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Národní program udržitelnosti</a:t>
                      </a:r>
                      <a:b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800" u="none" strike="noStrike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MŠMT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1 699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19 728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33 034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ÚSC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1 916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1 608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1 425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Zahraniční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u="none" strike="noStrike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 </a:t>
                      </a:r>
                      <a:r>
                        <a:rPr lang="cs-CZ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864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12 094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14 078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21 774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Ostatní </a:t>
                      </a:r>
                      <a:r>
                        <a:rPr lang="cs-CZ" sz="18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dotace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1 896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2 170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2 382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2 272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38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l" fontAlgn="b"/>
                      <a:r>
                        <a:rPr lang="cs-CZ" sz="18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Celkem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9523" marT="9527" marB="0" anchor="b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170 676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221 971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000000"/>
                      </a:solidFill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 Narrow"/>
                        </a:defRPr>
                      </a:lvl9pPr>
                    </a:lstStyle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113 528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0000"/>
                      </a:solidFill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90 809</a:t>
                      </a:r>
                      <a:endParaRPr lang="cs-CZ" sz="1800" b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3" marR="72000" marT="0" marB="0">
                    <a:lnL w="12700" cmpd="sng">
                      <a:solidFill>
                        <a:srgbClr val="000000"/>
                      </a:solidFill>
                    </a:lnL>
                    <a:lnR w="12700" cmpd="sng">
                      <a:solidFill>
                        <a:srgbClr val="000000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0CE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295842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 eaLnBrk="1" hangingPunct="1"/>
            <a:r>
              <a:rPr lang="cs-CZ" altLang="cs-CZ" kern="0" dirty="0" smtClean="0">
                <a:latin typeface="Arial" charset="0"/>
              </a:rPr>
              <a:t>Provozní dotace – projekty a granty (v tis. Kč)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65178" y="5998464"/>
            <a:ext cx="8631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7188" algn="l"/>
              </a:tabLst>
            </a:pPr>
            <a:r>
              <a:rPr lang="cs-CZ" sz="1600" dirty="0" smtClean="0"/>
              <a:t>*)	U ERDF a ESF projektů zahrnuje položka převod způsobilých výdajů minulých let </a:t>
            </a:r>
            <a:br>
              <a:rPr lang="cs-CZ" sz="1600" dirty="0" smtClean="0"/>
            </a:br>
            <a:r>
              <a:rPr lang="cs-CZ" sz="1600" dirty="0" smtClean="0"/>
              <a:t>	do nezpůsobilých výdajů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26926096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Berlin CE"/>
        <a:ea typeface=""/>
        <a:cs typeface=""/>
      </a:majorFont>
      <a:minorFont>
        <a:latin typeface="J Baskerville TxN CE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12274</TotalTime>
  <Words>2577</Words>
  <Application>Microsoft Office PowerPoint</Application>
  <PresentationFormat>Předvádění na obrazovce (4:3)</PresentationFormat>
  <Paragraphs>1105</Paragraphs>
  <Slides>33</Slides>
  <Notes>33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1" baseType="lpstr">
      <vt:lpstr>Arial</vt:lpstr>
      <vt:lpstr>Arial Narrow</vt:lpstr>
      <vt:lpstr>Berlin CE</vt:lpstr>
      <vt:lpstr>J Baskerville TxN CE</vt:lpstr>
      <vt:lpstr>Wingdings</vt:lpstr>
      <vt:lpstr>Výchozí návrh</vt:lpstr>
      <vt:lpstr>1_Výchozí návrh</vt:lpstr>
      <vt:lpstr>List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Večeřová;Černý</dc:creator>
  <cp:lastModifiedBy>RNDr. Alexander Černý</cp:lastModifiedBy>
  <cp:revision>1022</cp:revision>
  <cp:lastPrinted>2017-04-28T13:49:02Z</cp:lastPrinted>
  <dcterms:created xsi:type="dcterms:W3CDTF">2006-02-27T10:09:50Z</dcterms:created>
  <dcterms:modified xsi:type="dcterms:W3CDTF">2017-05-16T06:12:28Z</dcterms:modified>
</cp:coreProperties>
</file>