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56" r:id="rId1"/>
  </p:sldMasterIdLst>
  <p:sldIdLst>
    <p:sldId id="256" r:id="rId2"/>
    <p:sldId id="257" r:id="rId3"/>
    <p:sldId id="258" r:id="rId4"/>
    <p:sldId id="263" r:id="rId5"/>
    <p:sldId id="265" r:id="rId6"/>
    <p:sldId id="284" r:id="rId7"/>
    <p:sldId id="272" r:id="rId8"/>
    <p:sldId id="259" r:id="rId9"/>
    <p:sldId id="261" r:id="rId10"/>
    <p:sldId id="262" r:id="rId11"/>
    <p:sldId id="273" r:id="rId12"/>
    <p:sldId id="274" r:id="rId13"/>
    <p:sldId id="275" r:id="rId14"/>
    <p:sldId id="276" r:id="rId15"/>
    <p:sldId id="277" r:id="rId16"/>
    <p:sldId id="279" r:id="rId17"/>
    <p:sldId id="281" r:id="rId18"/>
    <p:sldId id="282" r:id="rId19"/>
    <p:sldId id="280" r:id="rId20"/>
  </p:sldIdLst>
  <p:sldSz cx="9144000" cy="6858000" type="screen4x3"/>
  <p:notesSz cx="6858000" cy="9144000"/>
  <p:defaultTextStyle>
    <a:defPPr>
      <a:defRPr lang="sk-SK"/>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á snímka">
    <p:bg>
      <p:bgRef idx="1001">
        <a:schemeClr val="bg1"/>
      </p:bgRef>
    </p:bg>
    <p:spTree>
      <p:nvGrpSpPr>
        <p:cNvPr id="1" name=""/>
        <p:cNvGrpSpPr/>
        <p:nvPr/>
      </p:nvGrpSpPr>
      <p:grpSpPr>
        <a:xfrm>
          <a:off x="0" y="0"/>
          <a:ext cx="0" cy="0"/>
          <a:chOff x="0" y="0"/>
          <a:chExt cx="0" cy="0"/>
        </a:xfrm>
      </p:grpSpPr>
      <p:sp>
        <p:nvSpPr>
          <p:cNvPr id="8" name="Nadpis 7"/>
          <p:cNvSpPr>
            <a:spLocks noGrp="1"/>
          </p:cNvSpPr>
          <p:nvPr>
            <p:ph type="ctrTitle"/>
          </p:nvPr>
        </p:nvSpPr>
        <p:spPr>
          <a:xfrm>
            <a:off x="2286000" y="3124200"/>
            <a:ext cx="6172200" cy="1894362"/>
          </a:xfrm>
        </p:spPr>
        <p:txBody>
          <a:bodyPr/>
          <a:lstStyle>
            <a:lvl1pPr>
              <a:defRPr b="1"/>
            </a:lvl1pPr>
          </a:lstStyle>
          <a:p>
            <a:r>
              <a:rPr kumimoji="0" lang="sk-SK" smtClean="0"/>
              <a:t>Kliknite sem a upravte štýl predlohy nadpisov.</a:t>
            </a:r>
            <a:endParaRPr kumimoji="0" lang="en-US"/>
          </a:p>
        </p:txBody>
      </p:sp>
      <p:sp>
        <p:nvSpPr>
          <p:cNvPr id="9" name="Podnadpis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sk-SK" smtClean="0"/>
              <a:t>Kliknite sem a upravte štýl predlohy podnadpisov.</a:t>
            </a:r>
            <a:endParaRPr kumimoji="0" lang="en-US"/>
          </a:p>
        </p:txBody>
      </p:sp>
      <p:sp>
        <p:nvSpPr>
          <p:cNvPr id="28" name="Zástupný symbol dátumu 27"/>
          <p:cNvSpPr>
            <a:spLocks noGrp="1"/>
          </p:cNvSpPr>
          <p:nvPr>
            <p:ph type="dt" sz="half" idx="10"/>
          </p:nvPr>
        </p:nvSpPr>
        <p:spPr bwMode="auto">
          <a:xfrm rot="5400000">
            <a:off x="7764621" y="1174097"/>
            <a:ext cx="2286000" cy="381000"/>
          </a:xfrm>
        </p:spPr>
        <p:txBody>
          <a:bodyPr/>
          <a:lstStyle/>
          <a:p>
            <a:fld id="{A6319C08-CC32-46BB-A3BA-BEB10E41AA36}" type="datetimeFigureOut">
              <a:rPr lang="sk-SK" smtClean="0"/>
              <a:pPr/>
              <a:t>8. 9. 2019</a:t>
            </a:fld>
            <a:endParaRPr lang="sk-SK"/>
          </a:p>
        </p:txBody>
      </p:sp>
      <p:sp>
        <p:nvSpPr>
          <p:cNvPr id="17" name="Zástupný symbol päty 16"/>
          <p:cNvSpPr>
            <a:spLocks noGrp="1"/>
          </p:cNvSpPr>
          <p:nvPr>
            <p:ph type="ftr" sz="quarter" idx="11"/>
          </p:nvPr>
        </p:nvSpPr>
        <p:spPr bwMode="auto">
          <a:xfrm rot="5400000">
            <a:off x="7077269" y="4181669"/>
            <a:ext cx="3657600" cy="384048"/>
          </a:xfrm>
        </p:spPr>
        <p:txBody>
          <a:bodyPr/>
          <a:lstStyle/>
          <a:p>
            <a:endParaRPr lang="sk-SK"/>
          </a:p>
        </p:txBody>
      </p:sp>
      <p:sp>
        <p:nvSpPr>
          <p:cNvPr id="10" name="Obdĺžnik 9"/>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Obdĺžnik 11"/>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4" name="Obdĺžnik 13"/>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Obdĺžnik 18"/>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ovná spojnica 10"/>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Rovná spojnica 17"/>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0" name="Rovná spojnica 19"/>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Rovná spojnica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Rovná spojnica 14"/>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2" name="Rovná spojnica 21"/>
          <p:cNvSpPr>
            <a:spLocks noChangeShapeType="1"/>
          </p:cNvSpPr>
          <p:nvPr/>
        </p:nvSpPr>
        <p:spPr bwMode="auto">
          <a:xfrm>
            <a:off x="9113856"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7" name="Obdĺžnik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Ovál 20"/>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Ovál 22"/>
          <p:cNvSpPr/>
          <p:nvPr/>
        </p:nvSpPr>
        <p:spPr bwMode="auto">
          <a:xfrm>
            <a:off x="1309632"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4" name="Ovál 23"/>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Ovál 25"/>
          <p:cNvSpPr/>
          <p:nvPr/>
        </p:nvSpPr>
        <p:spPr bwMode="auto">
          <a:xfrm>
            <a:off x="1664208" y="5788152"/>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5" name="Ovál 24"/>
          <p:cNvSpPr/>
          <p:nvPr/>
        </p:nvSpPr>
        <p:spPr>
          <a:xfrm>
            <a:off x="1905000" y="4495800"/>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9" name="Zástupný symbol čísla snímky 28"/>
          <p:cNvSpPr>
            <a:spLocks noGrp="1"/>
          </p:cNvSpPr>
          <p:nvPr>
            <p:ph type="sldNum" sz="quarter" idx="12"/>
          </p:nvPr>
        </p:nvSpPr>
        <p:spPr bwMode="auto">
          <a:xfrm>
            <a:off x="1325544" y="4928702"/>
            <a:ext cx="609600" cy="517524"/>
          </a:xfrm>
        </p:spPr>
        <p:txBody>
          <a:bodyPr/>
          <a:lstStyle/>
          <a:p>
            <a:fld id="{65F55E5B-3FB0-42E7-B5F1-D80D76267599}" type="slidenum">
              <a:rPr lang="sk-SK" smtClean="0"/>
              <a:pPr/>
              <a:t>‹#›</a:t>
            </a:fld>
            <a:endParaRPr lang="sk-SK"/>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z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kumimoji="0" lang="sk-SK" smtClean="0"/>
              <a:t>Kliknite sem a upravte štýl predlohy nadpisov.</a:t>
            </a:r>
            <a:endParaRPr kumimoji="0" lang="en-US"/>
          </a:p>
        </p:txBody>
      </p:sp>
      <p:sp>
        <p:nvSpPr>
          <p:cNvPr id="3" name="Zástupný symbol zvislého textu 2"/>
          <p:cNvSpPr>
            <a:spLocks noGrp="1"/>
          </p:cNvSpPr>
          <p:nvPr>
            <p:ph type="body" orient="vert" idx="1"/>
          </p:nvPr>
        </p:nvSpPr>
        <p:spPr/>
        <p:txBody>
          <a:bodyPr vert="eaVert"/>
          <a:lstStyle/>
          <a:p>
            <a:pPr lvl="0" eaLnBrk="1" latinLnBrk="0" hangingPunct="1"/>
            <a:r>
              <a:rPr lang="sk-SK" smtClean="0"/>
              <a:t>Kliknite sem a upravte štýly predlohy textu.</a:t>
            </a:r>
          </a:p>
          <a:p>
            <a:pPr lvl="1" eaLnBrk="1" latinLnBrk="0" hangingPunct="1"/>
            <a:r>
              <a:rPr lang="sk-SK" smtClean="0"/>
              <a:t>Druhá úroveň</a:t>
            </a:r>
          </a:p>
          <a:p>
            <a:pPr lvl="2" eaLnBrk="1" latinLnBrk="0" hangingPunct="1"/>
            <a:r>
              <a:rPr lang="sk-SK" smtClean="0"/>
              <a:t>Tretia úroveň</a:t>
            </a:r>
          </a:p>
          <a:p>
            <a:pPr lvl="3" eaLnBrk="1" latinLnBrk="0" hangingPunct="1"/>
            <a:r>
              <a:rPr lang="sk-SK" smtClean="0"/>
              <a:t>Štvrtá úroveň</a:t>
            </a:r>
          </a:p>
          <a:p>
            <a:pPr lvl="4" eaLnBrk="1" latinLnBrk="0" hangingPunct="1"/>
            <a:r>
              <a:rPr lang="sk-SK" smtClean="0"/>
              <a:t>Piata úroveň</a:t>
            </a:r>
            <a:endParaRPr kumimoji="0" lang="en-US"/>
          </a:p>
        </p:txBody>
      </p:sp>
      <p:sp>
        <p:nvSpPr>
          <p:cNvPr id="4" name="Zástupný symbol dátumu 3"/>
          <p:cNvSpPr>
            <a:spLocks noGrp="1"/>
          </p:cNvSpPr>
          <p:nvPr>
            <p:ph type="dt" sz="half" idx="10"/>
          </p:nvPr>
        </p:nvSpPr>
        <p:spPr/>
        <p:txBody>
          <a:bodyPr/>
          <a:lstStyle/>
          <a:p>
            <a:fld id="{A6319C08-CC32-46BB-A3BA-BEB10E41AA36}" type="datetimeFigureOut">
              <a:rPr lang="sk-SK" smtClean="0"/>
              <a:pPr/>
              <a:t>8. 9. 2019</a:t>
            </a:fld>
            <a:endParaRPr lang="sk-SK"/>
          </a:p>
        </p:txBody>
      </p:sp>
      <p:sp>
        <p:nvSpPr>
          <p:cNvPr id="5" name="Zástupný symbol päty 4"/>
          <p:cNvSpPr>
            <a:spLocks noGrp="1"/>
          </p:cNvSpPr>
          <p:nvPr>
            <p:ph type="ftr" sz="quarter" idx="11"/>
          </p:nvPr>
        </p:nvSpPr>
        <p:spPr/>
        <p:txBody>
          <a:bodyPr/>
          <a:lstStyle/>
          <a:p>
            <a:endParaRPr lang="sk-SK"/>
          </a:p>
        </p:txBody>
      </p:sp>
      <p:sp>
        <p:nvSpPr>
          <p:cNvPr id="6" name="Zástupný symbol čísla snímky 5"/>
          <p:cNvSpPr>
            <a:spLocks noGrp="1"/>
          </p:cNvSpPr>
          <p:nvPr>
            <p:ph type="sldNum" sz="quarter" idx="12"/>
          </p:nvPr>
        </p:nvSpPr>
        <p:spPr/>
        <p:txBody>
          <a:bodyPr/>
          <a:lstStyle/>
          <a:p>
            <a:fld id="{65F55E5B-3FB0-42E7-B5F1-D80D76267599}" type="slidenum">
              <a:rPr lang="sk-SK" smtClean="0"/>
              <a:pPr/>
              <a:t>‹#›</a:t>
            </a:fld>
            <a:endParaRPr lang="sk-SK"/>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Zvislý nadpis a text">
    <p:spTree>
      <p:nvGrpSpPr>
        <p:cNvPr id="1" name=""/>
        <p:cNvGrpSpPr/>
        <p:nvPr/>
      </p:nvGrpSpPr>
      <p:grpSpPr>
        <a:xfrm>
          <a:off x="0" y="0"/>
          <a:ext cx="0" cy="0"/>
          <a:chOff x="0" y="0"/>
          <a:chExt cx="0" cy="0"/>
        </a:xfrm>
      </p:grpSpPr>
      <p:sp>
        <p:nvSpPr>
          <p:cNvPr id="2" name="Zvislý nadpis 1"/>
          <p:cNvSpPr>
            <a:spLocks noGrp="1"/>
          </p:cNvSpPr>
          <p:nvPr>
            <p:ph type="title" orient="vert"/>
          </p:nvPr>
        </p:nvSpPr>
        <p:spPr>
          <a:xfrm>
            <a:off x="6629400" y="274639"/>
            <a:ext cx="1676400" cy="5851525"/>
          </a:xfrm>
        </p:spPr>
        <p:txBody>
          <a:bodyPr vert="eaVert"/>
          <a:lstStyle/>
          <a:p>
            <a:r>
              <a:rPr kumimoji="0" lang="sk-SK" smtClean="0"/>
              <a:t>Kliknite sem a upravte štýl predlohy nadpisov.</a:t>
            </a:r>
            <a:endParaRPr kumimoji="0" lang="en-US"/>
          </a:p>
        </p:txBody>
      </p:sp>
      <p:sp>
        <p:nvSpPr>
          <p:cNvPr id="3" name="Zástupný symbol zvislého textu 2"/>
          <p:cNvSpPr>
            <a:spLocks noGrp="1"/>
          </p:cNvSpPr>
          <p:nvPr>
            <p:ph type="body" orient="vert" idx="1"/>
          </p:nvPr>
        </p:nvSpPr>
        <p:spPr>
          <a:xfrm>
            <a:off x="457200" y="274638"/>
            <a:ext cx="6019800" cy="5851525"/>
          </a:xfrm>
        </p:spPr>
        <p:txBody>
          <a:bodyPr vert="eaVert"/>
          <a:lstStyle/>
          <a:p>
            <a:pPr lvl="0" eaLnBrk="1" latinLnBrk="0" hangingPunct="1"/>
            <a:r>
              <a:rPr lang="sk-SK" smtClean="0"/>
              <a:t>Kliknite sem a upravte štýly predlohy textu.</a:t>
            </a:r>
          </a:p>
          <a:p>
            <a:pPr lvl="1" eaLnBrk="1" latinLnBrk="0" hangingPunct="1"/>
            <a:r>
              <a:rPr lang="sk-SK" smtClean="0"/>
              <a:t>Druhá úroveň</a:t>
            </a:r>
          </a:p>
          <a:p>
            <a:pPr lvl="2" eaLnBrk="1" latinLnBrk="0" hangingPunct="1"/>
            <a:r>
              <a:rPr lang="sk-SK" smtClean="0"/>
              <a:t>Tretia úroveň</a:t>
            </a:r>
          </a:p>
          <a:p>
            <a:pPr lvl="3" eaLnBrk="1" latinLnBrk="0" hangingPunct="1"/>
            <a:r>
              <a:rPr lang="sk-SK" smtClean="0"/>
              <a:t>Štvrtá úroveň</a:t>
            </a:r>
          </a:p>
          <a:p>
            <a:pPr lvl="4" eaLnBrk="1" latinLnBrk="0" hangingPunct="1"/>
            <a:r>
              <a:rPr lang="sk-SK" smtClean="0"/>
              <a:t>Piata úroveň</a:t>
            </a:r>
            <a:endParaRPr kumimoji="0" lang="en-US"/>
          </a:p>
        </p:txBody>
      </p:sp>
      <p:sp>
        <p:nvSpPr>
          <p:cNvPr id="4" name="Zástupný symbol dátumu 3"/>
          <p:cNvSpPr>
            <a:spLocks noGrp="1"/>
          </p:cNvSpPr>
          <p:nvPr>
            <p:ph type="dt" sz="half" idx="10"/>
          </p:nvPr>
        </p:nvSpPr>
        <p:spPr/>
        <p:txBody>
          <a:bodyPr/>
          <a:lstStyle/>
          <a:p>
            <a:fld id="{A6319C08-CC32-46BB-A3BA-BEB10E41AA36}" type="datetimeFigureOut">
              <a:rPr lang="sk-SK" smtClean="0"/>
              <a:pPr/>
              <a:t>8. 9. 2019</a:t>
            </a:fld>
            <a:endParaRPr lang="sk-SK"/>
          </a:p>
        </p:txBody>
      </p:sp>
      <p:sp>
        <p:nvSpPr>
          <p:cNvPr id="5" name="Zástupný symbol päty 4"/>
          <p:cNvSpPr>
            <a:spLocks noGrp="1"/>
          </p:cNvSpPr>
          <p:nvPr>
            <p:ph type="ftr" sz="quarter" idx="11"/>
          </p:nvPr>
        </p:nvSpPr>
        <p:spPr/>
        <p:txBody>
          <a:bodyPr/>
          <a:lstStyle/>
          <a:p>
            <a:endParaRPr lang="sk-SK"/>
          </a:p>
        </p:txBody>
      </p:sp>
      <p:sp>
        <p:nvSpPr>
          <p:cNvPr id="6" name="Zástupný symbol čísla snímky 5"/>
          <p:cNvSpPr>
            <a:spLocks noGrp="1"/>
          </p:cNvSpPr>
          <p:nvPr>
            <p:ph type="sldNum" sz="quarter" idx="12"/>
          </p:nvPr>
        </p:nvSpPr>
        <p:spPr/>
        <p:txBody>
          <a:bodyPr/>
          <a:lstStyle/>
          <a:p>
            <a:fld id="{65F55E5B-3FB0-42E7-B5F1-D80D76267599}" type="slidenum">
              <a:rPr lang="sk-SK" smtClean="0"/>
              <a:pPr/>
              <a:t>‹#›</a:t>
            </a:fld>
            <a:endParaRPr lang="sk-SK"/>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kumimoji="0" lang="sk-SK" smtClean="0"/>
              <a:t>Kliknite sem a upravte štýl predlohy nadpisov.</a:t>
            </a:r>
            <a:endParaRPr kumimoji="0" lang="en-US"/>
          </a:p>
        </p:txBody>
      </p:sp>
      <p:sp>
        <p:nvSpPr>
          <p:cNvPr id="8" name="Zástupný symbol obsahu 7"/>
          <p:cNvSpPr>
            <a:spLocks noGrp="1"/>
          </p:cNvSpPr>
          <p:nvPr>
            <p:ph sz="quarter" idx="1"/>
          </p:nvPr>
        </p:nvSpPr>
        <p:spPr>
          <a:xfrm>
            <a:off x="457200" y="1600200"/>
            <a:ext cx="7467600" cy="4873752"/>
          </a:xfrm>
        </p:spPr>
        <p:txBody>
          <a:bodyPr/>
          <a:lstStyle/>
          <a:p>
            <a:pPr lvl="0" eaLnBrk="1" latinLnBrk="0" hangingPunct="1"/>
            <a:r>
              <a:rPr lang="sk-SK" smtClean="0"/>
              <a:t>Kliknite sem a upravte štýly predlohy textu.</a:t>
            </a:r>
          </a:p>
          <a:p>
            <a:pPr lvl="1" eaLnBrk="1" latinLnBrk="0" hangingPunct="1"/>
            <a:r>
              <a:rPr lang="sk-SK" smtClean="0"/>
              <a:t>Druhá úroveň</a:t>
            </a:r>
          </a:p>
          <a:p>
            <a:pPr lvl="2" eaLnBrk="1" latinLnBrk="0" hangingPunct="1"/>
            <a:r>
              <a:rPr lang="sk-SK" smtClean="0"/>
              <a:t>Tretia úroveň</a:t>
            </a:r>
          </a:p>
          <a:p>
            <a:pPr lvl="3" eaLnBrk="1" latinLnBrk="0" hangingPunct="1"/>
            <a:r>
              <a:rPr lang="sk-SK" smtClean="0"/>
              <a:t>Štvrtá úroveň</a:t>
            </a:r>
          </a:p>
          <a:p>
            <a:pPr lvl="4" eaLnBrk="1" latinLnBrk="0" hangingPunct="1"/>
            <a:r>
              <a:rPr lang="sk-SK" smtClean="0"/>
              <a:t>Piata úroveň</a:t>
            </a:r>
            <a:endParaRPr kumimoji="0" lang="en-US"/>
          </a:p>
        </p:txBody>
      </p:sp>
      <p:sp>
        <p:nvSpPr>
          <p:cNvPr id="7" name="Zástupný symbol dátumu 6"/>
          <p:cNvSpPr>
            <a:spLocks noGrp="1"/>
          </p:cNvSpPr>
          <p:nvPr>
            <p:ph type="dt" sz="half" idx="14"/>
          </p:nvPr>
        </p:nvSpPr>
        <p:spPr/>
        <p:txBody>
          <a:bodyPr rtlCol="0"/>
          <a:lstStyle/>
          <a:p>
            <a:fld id="{A6319C08-CC32-46BB-A3BA-BEB10E41AA36}" type="datetimeFigureOut">
              <a:rPr lang="sk-SK" smtClean="0"/>
              <a:pPr/>
              <a:t>8. 9. 2019</a:t>
            </a:fld>
            <a:endParaRPr lang="sk-SK"/>
          </a:p>
        </p:txBody>
      </p:sp>
      <p:sp>
        <p:nvSpPr>
          <p:cNvPr id="9" name="Zástupný symbol čísla snímky 8"/>
          <p:cNvSpPr>
            <a:spLocks noGrp="1"/>
          </p:cNvSpPr>
          <p:nvPr>
            <p:ph type="sldNum" sz="quarter" idx="15"/>
          </p:nvPr>
        </p:nvSpPr>
        <p:spPr/>
        <p:txBody>
          <a:bodyPr rtlCol="0"/>
          <a:lstStyle/>
          <a:p>
            <a:fld id="{65F55E5B-3FB0-42E7-B5F1-D80D76267599}" type="slidenum">
              <a:rPr lang="sk-SK" smtClean="0"/>
              <a:pPr/>
              <a:t>‹#›</a:t>
            </a:fld>
            <a:endParaRPr lang="sk-SK"/>
          </a:p>
        </p:txBody>
      </p:sp>
      <p:sp>
        <p:nvSpPr>
          <p:cNvPr id="10" name="Zástupný symbol päty 9"/>
          <p:cNvSpPr>
            <a:spLocks noGrp="1"/>
          </p:cNvSpPr>
          <p:nvPr>
            <p:ph type="ftr" sz="quarter" idx="16"/>
          </p:nvPr>
        </p:nvSpPr>
        <p:spPr/>
        <p:txBody>
          <a:bodyPr rtlCol="0"/>
          <a:lstStyle/>
          <a:p>
            <a:endParaRPr lang="sk-SK"/>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Hlavička sekcie">
    <p:bg>
      <p:bgRef idx="1001">
        <a:schemeClr val="bg2"/>
      </p:bgRef>
    </p:bg>
    <p:spTree>
      <p:nvGrpSpPr>
        <p:cNvPr id="1" name=""/>
        <p:cNvGrpSpPr/>
        <p:nvPr/>
      </p:nvGrpSpPr>
      <p:grpSpPr>
        <a:xfrm>
          <a:off x="0" y="0"/>
          <a:ext cx="0" cy="0"/>
          <a:chOff x="0" y="0"/>
          <a:chExt cx="0" cy="0"/>
        </a:xfrm>
      </p:grpSpPr>
      <p:sp>
        <p:nvSpPr>
          <p:cNvPr id="2" name="Nadpis 1"/>
          <p:cNvSpPr>
            <a:spLocks noGrp="1"/>
          </p:cNvSpPr>
          <p:nvPr>
            <p:ph type="title"/>
          </p:nvPr>
        </p:nvSpPr>
        <p:spPr>
          <a:xfrm>
            <a:off x="2286000" y="2895600"/>
            <a:ext cx="6172200" cy="2053590"/>
          </a:xfrm>
        </p:spPr>
        <p:txBody>
          <a:bodyPr/>
          <a:lstStyle>
            <a:lvl1pPr algn="l">
              <a:buNone/>
              <a:defRPr sz="3000" b="1" cap="small" baseline="0"/>
            </a:lvl1pPr>
          </a:lstStyle>
          <a:p>
            <a:r>
              <a:rPr kumimoji="0" lang="sk-SK" smtClean="0"/>
              <a:t>Kliknite sem a upravte štýl predlohy nadpisov.</a:t>
            </a:r>
            <a:endParaRPr kumimoji="0" lang="en-US"/>
          </a:p>
        </p:txBody>
      </p:sp>
      <p:sp>
        <p:nvSpPr>
          <p:cNvPr id="3" name="Zástupný symbol textu 2"/>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sk-SK" smtClean="0"/>
              <a:t>Kliknite sem a upravte štýly predlohy textu.</a:t>
            </a:r>
          </a:p>
        </p:txBody>
      </p:sp>
      <p:sp>
        <p:nvSpPr>
          <p:cNvPr id="4" name="Zástupný symbol dátumu 3"/>
          <p:cNvSpPr>
            <a:spLocks noGrp="1"/>
          </p:cNvSpPr>
          <p:nvPr>
            <p:ph type="dt" sz="half" idx="10"/>
          </p:nvPr>
        </p:nvSpPr>
        <p:spPr bwMode="auto">
          <a:xfrm rot="5400000">
            <a:off x="7763256" y="1170432"/>
            <a:ext cx="2286000" cy="381000"/>
          </a:xfrm>
        </p:spPr>
        <p:txBody>
          <a:bodyPr/>
          <a:lstStyle/>
          <a:p>
            <a:fld id="{A6319C08-CC32-46BB-A3BA-BEB10E41AA36}" type="datetimeFigureOut">
              <a:rPr lang="sk-SK" smtClean="0"/>
              <a:pPr/>
              <a:t>8. 9. 2019</a:t>
            </a:fld>
            <a:endParaRPr lang="sk-SK"/>
          </a:p>
        </p:txBody>
      </p:sp>
      <p:sp>
        <p:nvSpPr>
          <p:cNvPr id="5" name="Zástupný symbol päty 4"/>
          <p:cNvSpPr>
            <a:spLocks noGrp="1"/>
          </p:cNvSpPr>
          <p:nvPr>
            <p:ph type="ftr" sz="quarter" idx="11"/>
          </p:nvPr>
        </p:nvSpPr>
        <p:spPr bwMode="auto">
          <a:xfrm rot="5400000">
            <a:off x="7077456" y="4178808"/>
            <a:ext cx="3657600" cy="384048"/>
          </a:xfrm>
        </p:spPr>
        <p:txBody>
          <a:bodyPr/>
          <a:lstStyle/>
          <a:p>
            <a:endParaRPr lang="sk-SK"/>
          </a:p>
        </p:txBody>
      </p:sp>
      <p:sp>
        <p:nvSpPr>
          <p:cNvPr id="9" name="Obdĺžnik 8"/>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Obdĺžnik 9"/>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Obdĺžnik 10"/>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Obdĺžnik 11"/>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Rovná spojnica 12"/>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Rovná spojnica 13"/>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Rovná spojnica 14"/>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Rovná spojnica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7" name="Rovná spojnica 16"/>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Obdĺžnik 1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Ovál 18"/>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0" name="Ovál 19"/>
          <p:cNvSpPr/>
          <p:nvPr/>
        </p:nvSpPr>
        <p:spPr bwMode="auto">
          <a:xfrm>
            <a:off x="1324704"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Ovál 20"/>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Ovál 21"/>
          <p:cNvSpPr/>
          <p:nvPr/>
        </p:nvSpPr>
        <p:spPr bwMode="auto">
          <a:xfrm>
            <a:off x="1664208" y="5791200"/>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Ovál 22"/>
          <p:cNvSpPr/>
          <p:nvPr/>
        </p:nvSpPr>
        <p:spPr bwMode="auto">
          <a:xfrm>
            <a:off x="1879040" y="4479888"/>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Rovná spojnica 25"/>
          <p:cNvSpPr>
            <a:spLocks noChangeShapeType="1"/>
          </p:cNvSpPr>
          <p:nvPr/>
        </p:nvSpPr>
        <p:spPr bwMode="auto">
          <a:xfrm>
            <a:off x="9097944"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Zástupný symbol čísla snímky 5"/>
          <p:cNvSpPr>
            <a:spLocks noGrp="1"/>
          </p:cNvSpPr>
          <p:nvPr>
            <p:ph type="sldNum" sz="quarter" idx="12"/>
          </p:nvPr>
        </p:nvSpPr>
        <p:spPr bwMode="auto">
          <a:xfrm>
            <a:off x="1340616" y="4928702"/>
            <a:ext cx="609600" cy="517524"/>
          </a:xfrm>
        </p:spPr>
        <p:txBody>
          <a:bodyPr/>
          <a:lstStyle/>
          <a:p>
            <a:fld id="{65F55E5B-3FB0-42E7-B5F1-D80D76267599}" type="slidenum">
              <a:rPr lang="sk-SK" smtClean="0"/>
              <a:pPr/>
              <a:t>‹#›</a:t>
            </a:fld>
            <a:endParaRPr lang="sk-SK"/>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kumimoji="0" lang="sk-SK" smtClean="0"/>
              <a:t>Kliknite sem a upravte štýl predlohy nadpisov.</a:t>
            </a:r>
            <a:endParaRPr kumimoji="0" lang="en-US"/>
          </a:p>
        </p:txBody>
      </p:sp>
      <p:sp>
        <p:nvSpPr>
          <p:cNvPr id="5" name="Zástupný symbol dátumu 4"/>
          <p:cNvSpPr>
            <a:spLocks noGrp="1"/>
          </p:cNvSpPr>
          <p:nvPr>
            <p:ph type="dt" sz="half" idx="10"/>
          </p:nvPr>
        </p:nvSpPr>
        <p:spPr/>
        <p:txBody>
          <a:bodyPr/>
          <a:lstStyle/>
          <a:p>
            <a:fld id="{A6319C08-CC32-46BB-A3BA-BEB10E41AA36}" type="datetimeFigureOut">
              <a:rPr lang="sk-SK" smtClean="0"/>
              <a:pPr/>
              <a:t>8. 9. 2019</a:t>
            </a:fld>
            <a:endParaRPr lang="sk-SK"/>
          </a:p>
        </p:txBody>
      </p:sp>
      <p:sp>
        <p:nvSpPr>
          <p:cNvPr id="6" name="Zástupný symbol päty 5"/>
          <p:cNvSpPr>
            <a:spLocks noGrp="1"/>
          </p:cNvSpPr>
          <p:nvPr>
            <p:ph type="ftr" sz="quarter" idx="11"/>
          </p:nvPr>
        </p:nvSpPr>
        <p:spPr/>
        <p:txBody>
          <a:bodyPr/>
          <a:lstStyle/>
          <a:p>
            <a:endParaRPr lang="sk-SK"/>
          </a:p>
        </p:txBody>
      </p:sp>
      <p:sp>
        <p:nvSpPr>
          <p:cNvPr id="7" name="Zástupný symbol čísla snímky 6"/>
          <p:cNvSpPr>
            <a:spLocks noGrp="1"/>
          </p:cNvSpPr>
          <p:nvPr>
            <p:ph type="sldNum" sz="quarter" idx="12"/>
          </p:nvPr>
        </p:nvSpPr>
        <p:spPr/>
        <p:txBody>
          <a:bodyPr/>
          <a:lstStyle/>
          <a:p>
            <a:fld id="{65F55E5B-3FB0-42E7-B5F1-D80D76267599}" type="slidenum">
              <a:rPr lang="sk-SK" smtClean="0"/>
              <a:pPr/>
              <a:t>‹#›</a:t>
            </a:fld>
            <a:endParaRPr lang="sk-SK"/>
          </a:p>
        </p:txBody>
      </p:sp>
      <p:sp>
        <p:nvSpPr>
          <p:cNvPr id="9" name="Zástupný symbol obsahu 8"/>
          <p:cNvSpPr>
            <a:spLocks noGrp="1"/>
          </p:cNvSpPr>
          <p:nvPr>
            <p:ph sz="quarter" idx="1"/>
          </p:nvPr>
        </p:nvSpPr>
        <p:spPr>
          <a:xfrm>
            <a:off x="457200" y="1600200"/>
            <a:ext cx="3657600" cy="4572000"/>
          </a:xfrm>
        </p:spPr>
        <p:txBody>
          <a:bodyPr/>
          <a:lstStyle/>
          <a:p>
            <a:pPr lvl="0" eaLnBrk="1" latinLnBrk="0" hangingPunct="1"/>
            <a:r>
              <a:rPr lang="sk-SK" smtClean="0"/>
              <a:t>Kliknite sem a upravte štýly predlohy textu.</a:t>
            </a:r>
          </a:p>
          <a:p>
            <a:pPr lvl="1" eaLnBrk="1" latinLnBrk="0" hangingPunct="1"/>
            <a:r>
              <a:rPr lang="sk-SK" smtClean="0"/>
              <a:t>Druhá úroveň</a:t>
            </a:r>
          </a:p>
          <a:p>
            <a:pPr lvl="2" eaLnBrk="1" latinLnBrk="0" hangingPunct="1"/>
            <a:r>
              <a:rPr lang="sk-SK" smtClean="0"/>
              <a:t>Tretia úroveň</a:t>
            </a:r>
          </a:p>
          <a:p>
            <a:pPr lvl="3" eaLnBrk="1" latinLnBrk="0" hangingPunct="1"/>
            <a:r>
              <a:rPr lang="sk-SK" smtClean="0"/>
              <a:t>Štvrtá úroveň</a:t>
            </a:r>
          </a:p>
          <a:p>
            <a:pPr lvl="4" eaLnBrk="1" latinLnBrk="0" hangingPunct="1"/>
            <a:r>
              <a:rPr lang="sk-SK" smtClean="0"/>
              <a:t>Piata úroveň</a:t>
            </a:r>
            <a:endParaRPr kumimoji="0" lang="en-US"/>
          </a:p>
        </p:txBody>
      </p:sp>
      <p:sp>
        <p:nvSpPr>
          <p:cNvPr id="11" name="Zástupný symbol obsahu 10"/>
          <p:cNvSpPr>
            <a:spLocks noGrp="1"/>
          </p:cNvSpPr>
          <p:nvPr>
            <p:ph sz="quarter" idx="2"/>
          </p:nvPr>
        </p:nvSpPr>
        <p:spPr>
          <a:xfrm>
            <a:off x="4270248" y="1600200"/>
            <a:ext cx="3657600" cy="4572000"/>
          </a:xfrm>
        </p:spPr>
        <p:txBody>
          <a:bodyPr/>
          <a:lstStyle/>
          <a:p>
            <a:pPr lvl="0" eaLnBrk="1" latinLnBrk="0" hangingPunct="1"/>
            <a:r>
              <a:rPr lang="sk-SK" smtClean="0"/>
              <a:t>Kliknite sem a upravte štýly predlohy textu.</a:t>
            </a:r>
          </a:p>
          <a:p>
            <a:pPr lvl="1" eaLnBrk="1" latinLnBrk="0" hangingPunct="1"/>
            <a:r>
              <a:rPr lang="sk-SK" smtClean="0"/>
              <a:t>Druhá úroveň</a:t>
            </a:r>
          </a:p>
          <a:p>
            <a:pPr lvl="2" eaLnBrk="1" latinLnBrk="0" hangingPunct="1"/>
            <a:r>
              <a:rPr lang="sk-SK" smtClean="0"/>
              <a:t>Tretia úroveň</a:t>
            </a:r>
          </a:p>
          <a:p>
            <a:pPr lvl="3" eaLnBrk="1" latinLnBrk="0" hangingPunct="1"/>
            <a:r>
              <a:rPr lang="sk-SK" smtClean="0"/>
              <a:t>Štvrtá úroveň</a:t>
            </a:r>
          </a:p>
          <a:p>
            <a:pPr lvl="4" eaLnBrk="1" latinLnBrk="0" hangingPunct="1"/>
            <a:r>
              <a:rPr lang="sk-SK" smtClean="0"/>
              <a:t>Piata úroveň</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anie">
    <p:spTree>
      <p:nvGrpSpPr>
        <p:cNvPr id="1" name=""/>
        <p:cNvGrpSpPr/>
        <p:nvPr/>
      </p:nvGrpSpPr>
      <p:grpSpPr>
        <a:xfrm>
          <a:off x="0" y="0"/>
          <a:ext cx="0" cy="0"/>
          <a:chOff x="0" y="0"/>
          <a:chExt cx="0" cy="0"/>
        </a:xfrm>
      </p:grpSpPr>
      <p:sp>
        <p:nvSpPr>
          <p:cNvPr id="2" name="Nadpis 1"/>
          <p:cNvSpPr>
            <a:spLocks noGrp="1"/>
          </p:cNvSpPr>
          <p:nvPr>
            <p:ph type="title"/>
          </p:nvPr>
        </p:nvSpPr>
        <p:spPr>
          <a:xfrm>
            <a:off x="457200" y="273050"/>
            <a:ext cx="7543800" cy="1143000"/>
          </a:xfrm>
        </p:spPr>
        <p:txBody>
          <a:bodyPr anchor="b"/>
          <a:lstStyle>
            <a:lvl1pPr>
              <a:defRPr/>
            </a:lvl1pPr>
          </a:lstStyle>
          <a:p>
            <a:r>
              <a:rPr kumimoji="0" lang="sk-SK" smtClean="0"/>
              <a:t>Kliknite sem a upravte štýl predlohy nadpisov.</a:t>
            </a:r>
            <a:endParaRPr kumimoji="0" lang="en-US"/>
          </a:p>
        </p:txBody>
      </p:sp>
      <p:sp>
        <p:nvSpPr>
          <p:cNvPr id="7" name="Zástupný symbol dátumu 6"/>
          <p:cNvSpPr>
            <a:spLocks noGrp="1"/>
          </p:cNvSpPr>
          <p:nvPr>
            <p:ph type="dt" sz="half" idx="10"/>
          </p:nvPr>
        </p:nvSpPr>
        <p:spPr/>
        <p:txBody>
          <a:bodyPr/>
          <a:lstStyle/>
          <a:p>
            <a:fld id="{A6319C08-CC32-46BB-A3BA-BEB10E41AA36}" type="datetimeFigureOut">
              <a:rPr lang="sk-SK" smtClean="0"/>
              <a:pPr/>
              <a:t>8. 9. 2019</a:t>
            </a:fld>
            <a:endParaRPr lang="sk-SK"/>
          </a:p>
        </p:txBody>
      </p:sp>
      <p:sp>
        <p:nvSpPr>
          <p:cNvPr id="8" name="Zástupný symbol päty 7"/>
          <p:cNvSpPr>
            <a:spLocks noGrp="1"/>
          </p:cNvSpPr>
          <p:nvPr>
            <p:ph type="ftr" sz="quarter" idx="11"/>
          </p:nvPr>
        </p:nvSpPr>
        <p:spPr/>
        <p:txBody>
          <a:bodyPr/>
          <a:lstStyle/>
          <a:p>
            <a:endParaRPr lang="sk-SK"/>
          </a:p>
        </p:txBody>
      </p:sp>
      <p:sp>
        <p:nvSpPr>
          <p:cNvPr id="9" name="Zástupný symbol čísla snímky 8"/>
          <p:cNvSpPr>
            <a:spLocks noGrp="1"/>
          </p:cNvSpPr>
          <p:nvPr>
            <p:ph type="sldNum" sz="quarter" idx="12"/>
          </p:nvPr>
        </p:nvSpPr>
        <p:spPr/>
        <p:txBody>
          <a:bodyPr/>
          <a:lstStyle/>
          <a:p>
            <a:fld id="{65F55E5B-3FB0-42E7-B5F1-D80D76267599}" type="slidenum">
              <a:rPr lang="sk-SK" smtClean="0"/>
              <a:pPr/>
              <a:t>‹#›</a:t>
            </a:fld>
            <a:endParaRPr lang="sk-SK"/>
          </a:p>
        </p:txBody>
      </p:sp>
      <p:sp>
        <p:nvSpPr>
          <p:cNvPr id="11" name="Zástupný symbol obsahu 10"/>
          <p:cNvSpPr>
            <a:spLocks noGrp="1"/>
          </p:cNvSpPr>
          <p:nvPr>
            <p:ph sz="quarter" idx="2"/>
          </p:nvPr>
        </p:nvSpPr>
        <p:spPr>
          <a:xfrm>
            <a:off x="457200" y="2362200"/>
            <a:ext cx="3657600" cy="3886200"/>
          </a:xfrm>
        </p:spPr>
        <p:txBody>
          <a:bodyPr/>
          <a:lstStyle/>
          <a:p>
            <a:pPr lvl="0" eaLnBrk="1" latinLnBrk="0" hangingPunct="1"/>
            <a:r>
              <a:rPr lang="sk-SK" smtClean="0"/>
              <a:t>Kliknite sem a upravte štýly predlohy textu.</a:t>
            </a:r>
          </a:p>
          <a:p>
            <a:pPr lvl="1" eaLnBrk="1" latinLnBrk="0" hangingPunct="1"/>
            <a:r>
              <a:rPr lang="sk-SK" smtClean="0"/>
              <a:t>Druhá úroveň</a:t>
            </a:r>
          </a:p>
          <a:p>
            <a:pPr lvl="2" eaLnBrk="1" latinLnBrk="0" hangingPunct="1"/>
            <a:r>
              <a:rPr lang="sk-SK" smtClean="0"/>
              <a:t>Tretia úroveň</a:t>
            </a:r>
          </a:p>
          <a:p>
            <a:pPr lvl="3" eaLnBrk="1" latinLnBrk="0" hangingPunct="1"/>
            <a:r>
              <a:rPr lang="sk-SK" smtClean="0"/>
              <a:t>Štvrtá úroveň</a:t>
            </a:r>
          </a:p>
          <a:p>
            <a:pPr lvl="4" eaLnBrk="1" latinLnBrk="0" hangingPunct="1"/>
            <a:r>
              <a:rPr lang="sk-SK" smtClean="0"/>
              <a:t>Piata úroveň</a:t>
            </a:r>
            <a:endParaRPr kumimoji="0" lang="en-US"/>
          </a:p>
        </p:txBody>
      </p:sp>
      <p:sp>
        <p:nvSpPr>
          <p:cNvPr id="13" name="Zástupný symbol obsahu 12"/>
          <p:cNvSpPr>
            <a:spLocks noGrp="1"/>
          </p:cNvSpPr>
          <p:nvPr>
            <p:ph sz="quarter" idx="4"/>
          </p:nvPr>
        </p:nvSpPr>
        <p:spPr>
          <a:xfrm>
            <a:off x="4371975" y="2362200"/>
            <a:ext cx="3657600" cy="3886200"/>
          </a:xfrm>
        </p:spPr>
        <p:txBody>
          <a:bodyPr/>
          <a:lstStyle/>
          <a:p>
            <a:pPr lvl="0" eaLnBrk="1" latinLnBrk="0" hangingPunct="1"/>
            <a:r>
              <a:rPr lang="sk-SK" smtClean="0"/>
              <a:t>Kliknite sem a upravte štýly predlohy textu.</a:t>
            </a:r>
          </a:p>
          <a:p>
            <a:pPr lvl="1" eaLnBrk="1" latinLnBrk="0" hangingPunct="1"/>
            <a:r>
              <a:rPr lang="sk-SK" smtClean="0"/>
              <a:t>Druhá úroveň</a:t>
            </a:r>
          </a:p>
          <a:p>
            <a:pPr lvl="2" eaLnBrk="1" latinLnBrk="0" hangingPunct="1"/>
            <a:r>
              <a:rPr lang="sk-SK" smtClean="0"/>
              <a:t>Tretia úroveň</a:t>
            </a:r>
          </a:p>
          <a:p>
            <a:pPr lvl="3" eaLnBrk="1" latinLnBrk="0" hangingPunct="1"/>
            <a:r>
              <a:rPr lang="sk-SK" smtClean="0"/>
              <a:t>Štvrtá úroveň</a:t>
            </a:r>
          </a:p>
          <a:p>
            <a:pPr lvl="4" eaLnBrk="1" latinLnBrk="0" hangingPunct="1"/>
            <a:r>
              <a:rPr lang="sk-SK" smtClean="0"/>
              <a:t>Piata úroveň</a:t>
            </a:r>
            <a:endParaRPr kumimoji="0" lang="en-US"/>
          </a:p>
        </p:txBody>
      </p:sp>
      <p:sp>
        <p:nvSpPr>
          <p:cNvPr id="12" name="Zástupný symbol textu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sk-SK" smtClean="0"/>
              <a:t>Kliknite sem a upravte štýly predlohy textu.</a:t>
            </a:r>
          </a:p>
        </p:txBody>
      </p:sp>
      <p:sp>
        <p:nvSpPr>
          <p:cNvPr id="14" name="Zástupný symbol textu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sk-SK" smtClean="0"/>
              <a:t>Kliknite sem a upravte štýly predlohy textu.</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Len nadpis">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kumimoji="0" lang="sk-SK" smtClean="0"/>
              <a:t>Kliknite sem a upravte štýl predlohy nadpisov.</a:t>
            </a:r>
            <a:endParaRPr kumimoji="0" lang="en-US"/>
          </a:p>
        </p:txBody>
      </p:sp>
      <p:sp>
        <p:nvSpPr>
          <p:cNvPr id="6" name="Zástupný symbol dátumu 5"/>
          <p:cNvSpPr>
            <a:spLocks noGrp="1"/>
          </p:cNvSpPr>
          <p:nvPr>
            <p:ph type="dt" sz="half" idx="10"/>
          </p:nvPr>
        </p:nvSpPr>
        <p:spPr/>
        <p:txBody>
          <a:bodyPr rtlCol="0"/>
          <a:lstStyle/>
          <a:p>
            <a:fld id="{A6319C08-CC32-46BB-A3BA-BEB10E41AA36}" type="datetimeFigureOut">
              <a:rPr lang="sk-SK" smtClean="0"/>
              <a:pPr/>
              <a:t>8. 9. 2019</a:t>
            </a:fld>
            <a:endParaRPr lang="sk-SK"/>
          </a:p>
        </p:txBody>
      </p:sp>
      <p:sp>
        <p:nvSpPr>
          <p:cNvPr id="7" name="Zástupný symbol čísla snímky 6"/>
          <p:cNvSpPr>
            <a:spLocks noGrp="1"/>
          </p:cNvSpPr>
          <p:nvPr>
            <p:ph type="sldNum" sz="quarter" idx="11"/>
          </p:nvPr>
        </p:nvSpPr>
        <p:spPr/>
        <p:txBody>
          <a:bodyPr rtlCol="0"/>
          <a:lstStyle/>
          <a:p>
            <a:fld id="{65F55E5B-3FB0-42E7-B5F1-D80D76267599}" type="slidenum">
              <a:rPr lang="sk-SK" smtClean="0"/>
              <a:pPr/>
              <a:t>‹#›</a:t>
            </a:fld>
            <a:endParaRPr lang="sk-SK"/>
          </a:p>
        </p:txBody>
      </p:sp>
      <p:sp>
        <p:nvSpPr>
          <p:cNvPr id="8" name="Zástupný symbol päty 7"/>
          <p:cNvSpPr>
            <a:spLocks noGrp="1"/>
          </p:cNvSpPr>
          <p:nvPr>
            <p:ph type="ftr" sz="quarter" idx="12"/>
          </p:nvPr>
        </p:nvSpPr>
        <p:spPr/>
        <p:txBody>
          <a:bodyPr rtlCol="0"/>
          <a:lstStyle/>
          <a:p>
            <a:endParaRPr lang="sk-SK"/>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a">
    <p:spTree>
      <p:nvGrpSpPr>
        <p:cNvPr id="1" name=""/>
        <p:cNvGrpSpPr/>
        <p:nvPr/>
      </p:nvGrpSpPr>
      <p:grpSpPr>
        <a:xfrm>
          <a:off x="0" y="0"/>
          <a:ext cx="0" cy="0"/>
          <a:chOff x="0" y="0"/>
          <a:chExt cx="0" cy="0"/>
        </a:xfrm>
      </p:grpSpPr>
      <p:sp>
        <p:nvSpPr>
          <p:cNvPr id="2" name="Zástupný symbol dátumu 1"/>
          <p:cNvSpPr>
            <a:spLocks noGrp="1"/>
          </p:cNvSpPr>
          <p:nvPr>
            <p:ph type="dt" sz="half" idx="10"/>
          </p:nvPr>
        </p:nvSpPr>
        <p:spPr/>
        <p:txBody>
          <a:bodyPr/>
          <a:lstStyle/>
          <a:p>
            <a:fld id="{A6319C08-CC32-46BB-A3BA-BEB10E41AA36}" type="datetimeFigureOut">
              <a:rPr lang="sk-SK" smtClean="0"/>
              <a:pPr/>
              <a:t>8. 9. 2019</a:t>
            </a:fld>
            <a:endParaRPr lang="sk-SK"/>
          </a:p>
        </p:txBody>
      </p:sp>
      <p:sp>
        <p:nvSpPr>
          <p:cNvPr id="3" name="Zástupný symbol päty 2"/>
          <p:cNvSpPr>
            <a:spLocks noGrp="1"/>
          </p:cNvSpPr>
          <p:nvPr>
            <p:ph type="ftr" sz="quarter" idx="11"/>
          </p:nvPr>
        </p:nvSpPr>
        <p:spPr/>
        <p:txBody>
          <a:bodyPr/>
          <a:lstStyle/>
          <a:p>
            <a:endParaRPr lang="sk-SK"/>
          </a:p>
        </p:txBody>
      </p:sp>
      <p:sp>
        <p:nvSpPr>
          <p:cNvPr id="4" name="Zástupný symbol čísla snímky 3"/>
          <p:cNvSpPr>
            <a:spLocks noGrp="1"/>
          </p:cNvSpPr>
          <p:nvPr>
            <p:ph type="sldNum" sz="quarter" idx="12"/>
          </p:nvPr>
        </p:nvSpPr>
        <p:spPr/>
        <p:txBody>
          <a:bodyPr/>
          <a:lstStyle/>
          <a:p>
            <a:fld id="{65F55E5B-3FB0-42E7-B5F1-D80D76267599}" type="slidenum">
              <a:rPr lang="sk-SK" smtClean="0"/>
              <a:pPr/>
              <a:t>‹#›</a:t>
            </a:fld>
            <a:endParaRPr lang="sk-SK"/>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popisom">
    <p:bg>
      <p:bgRef idx="1001">
        <a:schemeClr val="bg1"/>
      </p:bgRef>
    </p:bg>
    <p:spTree>
      <p:nvGrpSpPr>
        <p:cNvPr id="1" name=""/>
        <p:cNvGrpSpPr/>
        <p:nvPr/>
      </p:nvGrpSpPr>
      <p:grpSpPr>
        <a:xfrm>
          <a:off x="0" y="0"/>
          <a:ext cx="0" cy="0"/>
          <a:chOff x="0" y="0"/>
          <a:chExt cx="0" cy="0"/>
        </a:xfrm>
      </p:grpSpPr>
      <p:sp>
        <p:nvSpPr>
          <p:cNvPr id="10" name="Rovná spojnica 9"/>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 name="Nadpis 1"/>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sk-SK" smtClean="0"/>
              <a:t>Kliknite sem a upravte štýl predlohy nadpisov.</a:t>
            </a:r>
            <a:endParaRPr kumimoji="0" lang="en-US"/>
          </a:p>
        </p:txBody>
      </p:sp>
      <p:sp>
        <p:nvSpPr>
          <p:cNvPr id="3" name="Zástupný symbol textu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sk-SK" smtClean="0"/>
              <a:t>Kliknite sem a upravte štýly predlohy textu.</a:t>
            </a:r>
          </a:p>
        </p:txBody>
      </p:sp>
      <p:sp>
        <p:nvSpPr>
          <p:cNvPr id="8" name="Rovná spojnica 7"/>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Rovná spojnica 8"/>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Rovná spojnica 10"/>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Obdĺžnik 11"/>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Rovná spojnica 12"/>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Ovál 13"/>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8" name="Zástupný symbol obsahu 17"/>
          <p:cNvSpPr>
            <a:spLocks noGrp="1"/>
          </p:cNvSpPr>
          <p:nvPr>
            <p:ph sz="quarter" idx="1"/>
          </p:nvPr>
        </p:nvSpPr>
        <p:spPr>
          <a:xfrm>
            <a:off x="304800" y="274320"/>
            <a:ext cx="5638800" cy="6327648"/>
          </a:xfrm>
        </p:spPr>
        <p:txBody>
          <a:bodyPr/>
          <a:lstStyle/>
          <a:p>
            <a:pPr lvl="0" eaLnBrk="1" latinLnBrk="0" hangingPunct="1"/>
            <a:r>
              <a:rPr lang="sk-SK" smtClean="0"/>
              <a:t>Kliknite sem a upravte štýly predlohy textu.</a:t>
            </a:r>
          </a:p>
          <a:p>
            <a:pPr lvl="1" eaLnBrk="1" latinLnBrk="0" hangingPunct="1"/>
            <a:r>
              <a:rPr lang="sk-SK" smtClean="0"/>
              <a:t>Druhá úroveň</a:t>
            </a:r>
          </a:p>
          <a:p>
            <a:pPr lvl="2" eaLnBrk="1" latinLnBrk="0" hangingPunct="1"/>
            <a:r>
              <a:rPr lang="sk-SK" smtClean="0"/>
              <a:t>Tretia úroveň</a:t>
            </a:r>
          </a:p>
          <a:p>
            <a:pPr lvl="3" eaLnBrk="1" latinLnBrk="0" hangingPunct="1"/>
            <a:r>
              <a:rPr lang="sk-SK" smtClean="0"/>
              <a:t>Štvrtá úroveň</a:t>
            </a:r>
          </a:p>
          <a:p>
            <a:pPr lvl="4" eaLnBrk="1" latinLnBrk="0" hangingPunct="1"/>
            <a:r>
              <a:rPr lang="sk-SK" smtClean="0"/>
              <a:t>Piata úroveň</a:t>
            </a:r>
            <a:endParaRPr kumimoji="0" lang="en-US"/>
          </a:p>
        </p:txBody>
      </p:sp>
      <p:sp>
        <p:nvSpPr>
          <p:cNvPr id="21" name="Zástupný symbol dátumu 20"/>
          <p:cNvSpPr>
            <a:spLocks noGrp="1"/>
          </p:cNvSpPr>
          <p:nvPr>
            <p:ph type="dt" sz="half" idx="14"/>
          </p:nvPr>
        </p:nvSpPr>
        <p:spPr/>
        <p:txBody>
          <a:bodyPr rtlCol="0"/>
          <a:lstStyle/>
          <a:p>
            <a:fld id="{A6319C08-CC32-46BB-A3BA-BEB10E41AA36}" type="datetimeFigureOut">
              <a:rPr lang="sk-SK" smtClean="0"/>
              <a:pPr/>
              <a:t>8. 9. 2019</a:t>
            </a:fld>
            <a:endParaRPr lang="sk-SK"/>
          </a:p>
        </p:txBody>
      </p:sp>
      <p:sp>
        <p:nvSpPr>
          <p:cNvPr id="22" name="Zástupný symbol čísla snímky 21"/>
          <p:cNvSpPr>
            <a:spLocks noGrp="1"/>
          </p:cNvSpPr>
          <p:nvPr>
            <p:ph type="sldNum" sz="quarter" idx="15"/>
          </p:nvPr>
        </p:nvSpPr>
        <p:spPr/>
        <p:txBody>
          <a:bodyPr rtlCol="0"/>
          <a:lstStyle/>
          <a:p>
            <a:fld id="{65F55E5B-3FB0-42E7-B5F1-D80D76267599}" type="slidenum">
              <a:rPr lang="sk-SK" smtClean="0"/>
              <a:pPr/>
              <a:t>‹#›</a:t>
            </a:fld>
            <a:endParaRPr lang="sk-SK"/>
          </a:p>
        </p:txBody>
      </p:sp>
      <p:sp>
        <p:nvSpPr>
          <p:cNvPr id="23" name="Zástupný symbol päty 22"/>
          <p:cNvSpPr>
            <a:spLocks noGrp="1"/>
          </p:cNvSpPr>
          <p:nvPr>
            <p:ph type="ftr" sz="quarter" idx="16"/>
          </p:nvPr>
        </p:nvSpPr>
        <p:spPr/>
        <p:txBody>
          <a:bodyPr rtlCol="0"/>
          <a:lstStyle/>
          <a:p>
            <a:endParaRPr lang="sk-SK"/>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ok s popisom">
    <p:spTree>
      <p:nvGrpSpPr>
        <p:cNvPr id="1" name=""/>
        <p:cNvGrpSpPr/>
        <p:nvPr/>
      </p:nvGrpSpPr>
      <p:grpSpPr>
        <a:xfrm>
          <a:off x="0" y="0"/>
          <a:ext cx="0" cy="0"/>
          <a:chOff x="0" y="0"/>
          <a:chExt cx="0" cy="0"/>
        </a:xfrm>
      </p:grpSpPr>
      <p:sp>
        <p:nvSpPr>
          <p:cNvPr id="9" name="Rovná spojnica 8"/>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Ovál 12"/>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 name="Nadpis 1"/>
          <p:cNvSpPr>
            <a:spLocks noGrp="1"/>
          </p:cNvSpPr>
          <p:nvPr>
            <p:ph type="title"/>
          </p:nvPr>
        </p:nvSpPr>
        <p:spPr>
          <a:xfrm rot="5400000">
            <a:off x="3350133" y="3200400"/>
            <a:ext cx="6309360" cy="457200"/>
          </a:xfrm>
        </p:spPr>
        <p:txBody>
          <a:bodyPr anchor="b"/>
          <a:lstStyle>
            <a:lvl1pPr algn="l">
              <a:buNone/>
              <a:defRPr sz="2000" b="1"/>
            </a:lvl1pPr>
          </a:lstStyle>
          <a:p>
            <a:r>
              <a:rPr kumimoji="0" lang="sk-SK" smtClean="0"/>
              <a:t>Kliknite sem a upravte štýl predlohy nadpisov.</a:t>
            </a:r>
            <a:endParaRPr kumimoji="0" lang="en-US"/>
          </a:p>
        </p:txBody>
      </p:sp>
      <p:sp>
        <p:nvSpPr>
          <p:cNvPr id="3" name="Zástupný symbol obrázka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lstStyle>
            <a:lvl1pPr marL="0" indent="0">
              <a:buNone/>
              <a:defRPr sz="3200"/>
            </a:lvl1pPr>
          </a:lstStyle>
          <a:p>
            <a:pPr algn="ctr" eaLnBrk="1" latinLnBrk="0" hangingPunct="1">
              <a:buFontTx/>
              <a:buNone/>
            </a:pPr>
            <a:r>
              <a:rPr kumimoji="0" lang="sk-SK" smtClean="0"/>
              <a:t>Ak chcete pridať obrázok, kliknite na ikonu</a:t>
            </a:r>
            <a:endParaRPr kumimoji="0" lang="en-US" dirty="0"/>
          </a:p>
        </p:txBody>
      </p:sp>
      <p:sp>
        <p:nvSpPr>
          <p:cNvPr id="4" name="Zástupný symbol textu 3"/>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sk-SK" smtClean="0"/>
              <a:t>Kliknite sem a upravte štýly predlohy textu.</a:t>
            </a:r>
          </a:p>
        </p:txBody>
      </p:sp>
      <p:sp>
        <p:nvSpPr>
          <p:cNvPr id="10" name="Rovná spojnica 9"/>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1" name="Obdĺžnik 10"/>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ovná spojnica 11"/>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9" name="Rovná spojnica 18"/>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Rovná spojnica 19"/>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Zástupný symbol dátumu 16"/>
          <p:cNvSpPr>
            <a:spLocks noGrp="1"/>
          </p:cNvSpPr>
          <p:nvPr>
            <p:ph type="dt" sz="half" idx="10"/>
          </p:nvPr>
        </p:nvSpPr>
        <p:spPr/>
        <p:txBody>
          <a:bodyPr rtlCol="0"/>
          <a:lstStyle/>
          <a:p>
            <a:fld id="{A6319C08-CC32-46BB-A3BA-BEB10E41AA36}" type="datetimeFigureOut">
              <a:rPr lang="sk-SK" smtClean="0"/>
              <a:pPr/>
              <a:t>8. 9. 2019</a:t>
            </a:fld>
            <a:endParaRPr lang="sk-SK"/>
          </a:p>
        </p:txBody>
      </p:sp>
      <p:sp>
        <p:nvSpPr>
          <p:cNvPr id="18" name="Zástupný symbol čísla snímky 17"/>
          <p:cNvSpPr>
            <a:spLocks noGrp="1"/>
          </p:cNvSpPr>
          <p:nvPr>
            <p:ph type="sldNum" sz="quarter" idx="11"/>
          </p:nvPr>
        </p:nvSpPr>
        <p:spPr/>
        <p:txBody>
          <a:bodyPr rtlCol="0"/>
          <a:lstStyle/>
          <a:p>
            <a:fld id="{65F55E5B-3FB0-42E7-B5F1-D80D76267599}" type="slidenum">
              <a:rPr lang="sk-SK" smtClean="0"/>
              <a:pPr/>
              <a:t>‹#›</a:t>
            </a:fld>
            <a:endParaRPr lang="sk-SK"/>
          </a:p>
        </p:txBody>
      </p:sp>
      <p:sp>
        <p:nvSpPr>
          <p:cNvPr id="21" name="Zástupný symbol päty 20"/>
          <p:cNvSpPr>
            <a:spLocks noGrp="1"/>
          </p:cNvSpPr>
          <p:nvPr>
            <p:ph type="ftr" sz="quarter" idx="12"/>
          </p:nvPr>
        </p:nvSpPr>
        <p:spPr/>
        <p:txBody>
          <a:bodyPr rtlCol="0"/>
          <a:lstStyle/>
          <a:p>
            <a:endParaRPr lang="sk-SK"/>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 name="Rovná spojnica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Zástupný symbol nadpisu 21"/>
          <p:cNvSpPr>
            <a:spLocks noGrp="1"/>
          </p:cNvSpPr>
          <p:nvPr>
            <p:ph type="title"/>
          </p:nvPr>
        </p:nvSpPr>
        <p:spPr>
          <a:xfrm>
            <a:off x="457200" y="274638"/>
            <a:ext cx="7467600" cy="1143000"/>
          </a:xfrm>
          <a:prstGeom prst="rect">
            <a:avLst/>
          </a:prstGeom>
        </p:spPr>
        <p:txBody>
          <a:bodyPr vert="horz" anchor="b">
            <a:normAutofit/>
          </a:bodyPr>
          <a:lstStyle/>
          <a:p>
            <a:r>
              <a:rPr kumimoji="0" lang="sk-SK" smtClean="0"/>
              <a:t>Kliknite sem a upravte štýl predlohy nadpisov.</a:t>
            </a:r>
            <a:endParaRPr kumimoji="0" lang="en-US"/>
          </a:p>
        </p:txBody>
      </p:sp>
      <p:sp>
        <p:nvSpPr>
          <p:cNvPr id="13" name="Zástupný symbol textu 12"/>
          <p:cNvSpPr>
            <a:spLocks noGrp="1"/>
          </p:cNvSpPr>
          <p:nvPr>
            <p:ph type="body" idx="1"/>
          </p:nvPr>
        </p:nvSpPr>
        <p:spPr>
          <a:xfrm>
            <a:off x="457200" y="1600200"/>
            <a:ext cx="7467600" cy="4873752"/>
          </a:xfrm>
          <a:prstGeom prst="rect">
            <a:avLst/>
          </a:prstGeom>
        </p:spPr>
        <p:txBody>
          <a:bodyPr vert="horz">
            <a:normAutofit/>
          </a:bodyPr>
          <a:lstStyle/>
          <a:p>
            <a:pPr lvl="0" eaLnBrk="1" latinLnBrk="0" hangingPunct="1"/>
            <a:r>
              <a:rPr kumimoji="0" lang="sk-SK" smtClean="0"/>
              <a:t>Kliknite sem a upravte štýly predlohy textu.</a:t>
            </a:r>
          </a:p>
          <a:p>
            <a:pPr lvl="1" eaLnBrk="1" latinLnBrk="0" hangingPunct="1"/>
            <a:r>
              <a:rPr kumimoji="0" lang="sk-SK" smtClean="0"/>
              <a:t>Druhá úroveň</a:t>
            </a:r>
          </a:p>
          <a:p>
            <a:pPr lvl="2" eaLnBrk="1" latinLnBrk="0" hangingPunct="1"/>
            <a:r>
              <a:rPr kumimoji="0" lang="sk-SK" smtClean="0"/>
              <a:t>Tretia úroveň</a:t>
            </a:r>
          </a:p>
          <a:p>
            <a:pPr lvl="3" eaLnBrk="1" latinLnBrk="0" hangingPunct="1"/>
            <a:r>
              <a:rPr kumimoji="0" lang="sk-SK" smtClean="0"/>
              <a:t>Štvrtá úroveň</a:t>
            </a:r>
          </a:p>
          <a:p>
            <a:pPr lvl="4" eaLnBrk="1" latinLnBrk="0" hangingPunct="1"/>
            <a:r>
              <a:rPr kumimoji="0" lang="sk-SK" smtClean="0"/>
              <a:t>Piata úroveň</a:t>
            </a:r>
            <a:endParaRPr kumimoji="0" lang="en-US"/>
          </a:p>
        </p:txBody>
      </p:sp>
      <p:sp>
        <p:nvSpPr>
          <p:cNvPr id="14" name="Zástupný symbol dátumu 13"/>
          <p:cNvSpPr>
            <a:spLocks noGrp="1"/>
          </p:cNvSpPr>
          <p:nvPr>
            <p:ph type="dt" sz="half" idx="2"/>
          </p:nvPr>
        </p:nvSpPr>
        <p:spPr>
          <a:xfrm rot="5400000">
            <a:off x="7589520" y="1081851"/>
            <a:ext cx="2011680" cy="384048"/>
          </a:xfrm>
          <a:prstGeom prst="rect">
            <a:avLst/>
          </a:prstGeom>
        </p:spPr>
        <p:txBody>
          <a:bodyPr vert="horz" anchor="ctr" anchorCtr="0"/>
          <a:lstStyle>
            <a:lvl1pPr algn="r" eaLnBrk="1" latinLnBrk="0" hangingPunct="1">
              <a:defRPr kumimoji="0" sz="1200">
                <a:solidFill>
                  <a:schemeClr val="tx2"/>
                </a:solidFill>
              </a:defRPr>
            </a:lvl1pPr>
          </a:lstStyle>
          <a:p>
            <a:fld id="{A6319C08-CC32-46BB-A3BA-BEB10E41AA36}" type="datetimeFigureOut">
              <a:rPr lang="sk-SK" smtClean="0"/>
              <a:pPr/>
              <a:t>8. 9. 2019</a:t>
            </a:fld>
            <a:endParaRPr lang="sk-SK"/>
          </a:p>
        </p:txBody>
      </p:sp>
      <p:sp>
        <p:nvSpPr>
          <p:cNvPr id="3" name="Zástupný symbol päty 2"/>
          <p:cNvSpPr>
            <a:spLocks noGrp="1"/>
          </p:cNvSpPr>
          <p:nvPr>
            <p:ph type="ftr" sz="quarter" idx="3"/>
          </p:nvPr>
        </p:nvSpPr>
        <p:spPr>
          <a:xfrm rot="5400000">
            <a:off x="6990186" y="3737240"/>
            <a:ext cx="3200400" cy="365760"/>
          </a:xfrm>
          <a:prstGeom prst="rect">
            <a:avLst/>
          </a:prstGeom>
        </p:spPr>
        <p:txBody>
          <a:bodyPr vert="horz" anchor="ctr" anchorCtr="0"/>
          <a:lstStyle>
            <a:lvl1pPr algn="l" eaLnBrk="1" latinLnBrk="0" hangingPunct="1">
              <a:defRPr kumimoji="0" sz="1200">
                <a:solidFill>
                  <a:schemeClr val="tx2"/>
                </a:solidFill>
              </a:defRPr>
            </a:lvl1pPr>
          </a:lstStyle>
          <a:p>
            <a:endParaRPr lang="sk-SK"/>
          </a:p>
        </p:txBody>
      </p:sp>
      <p:sp>
        <p:nvSpPr>
          <p:cNvPr id="7" name="Rovná spojnica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9" name="Rovná spojnica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0" name="Obdĺžnik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ovná spojnica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Ovál 11"/>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Zástupný symbol čísla snímky 22"/>
          <p:cNvSpPr>
            <a:spLocks noGrp="1"/>
          </p:cNvSpPr>
          <p:nvPr>
            <p:ph type="sldNum" sz="quarter" idx="4"/>
          </p:nvPr>
        </p:nvSpPr>
        <p:spPr>
          <a:xfrm>
            <a:off x="8129016" y="5734050"/>
            <a:ext cx="609600" cy="521208"/>
          </a:xfrm>
          <a:prstGeom prst="rect">
            <a:avLst/>
          </a:prstGeom>
        </p:spPr>
        <p:txBody>
          <a:bodyPr vert="horz" anchor="ctr"/>
          <a:lstStyle>
            <a:lvl1pPr algn="ctr" eaLnBrk="1" latinLnBrk="0" hangingPunct="1">
              <a:defRPr kumimoji="0" sz="1400" b="1">
                <a:solidFill>
                  <a:srgbClr val="FFFFFF"/>
                </a:solidFill>
              </a:defRPr>
            </a:lvl1pPr>
          </a:lstStyle>
          <a:p>
            <a:fld id="{65F55E5B-3FB0-42E7-B5F1-D80D76267599}" type="slidenum">
              <a:rPr lang="sk-SK" smtClean="0"/>
              <a:pPr/>
              <a:t>‹#›</a:t>
            </a:fld>
            <a:endParaRPr lang="sk-SK"/>
          </a:p>
        </p:txBody>
      </p:sp>
    </p:spTree>
  </p:cSld>
  <p:clrMap bg1="lt1" tx1="dk1" bg2="lt2" tx2="dk2" accent1="accent1" accent2="accent2" accent3="accent3" accent4="accent4" accent5="accent5" accent6="accent6" hlink="hlink" folHlink="folHlink"/>
  <p:sldLayoutIdLst>
    <p:sldLayoutId id="2147483757" r:id="rId1"/>
    <p:sldLayoutId id="2147483758" r:id="rId2"/>
    <p:sldLayoutId id="2147483759" r:id="rId3"/>
    <p:sldLayoutId id="2147483760" r:id="rId4"/>
    <p:sldLayoutId id="2147483761" r:id="rId5"/>
    <p:sldLayoutId id="2147483762" r:id="rId6"/>
    <p:sldLayoutId id="2147483763" r:id="rId7"/>
    <p:sldLayoutId id="2147483764" r:id="rId8"/>
    <p:sldLayoutId id="2147483765" r:id="rId9"/>
    <p:sldLayoutId id="2147483766" r:id="rId10"/>
    <p:sldLayoutId id="2147483767" r:id="rId11"/>
  </p:sldLayoutIdLst>
  <p:txStyles>
    <p:titleStyle>
      <a:lvl1pPr algn="l" rtl="0"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hyperlink" Target="https://www2.deloitte.com/content/dam/Deloitte/global/Documents/Financial-Services/gx-fsi-dcfs-2018-banking-outlook.pdf"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a:xfrm>
            <a:off x="428596" y="1500174"/>
            <a:ext cx="8229600" cy="1827215"/>
          </a:xfrm>
        </p:spPr>
        <p:txBody>
          <a:bodyPr>
            <a:normAutofit fontScale="90000"/>
          </a:bodyPr>
          <a:lstStyle/>
          <a:p>
            <a:r>
              <a:rPr lang="cs-CZ" b="1" dirty="0" smtClean="0"/>
              <a:t/>
            </a:r>
            <a:br>
              <a:rPr lang="cs-CZ" b="1" dirty="0" smtClean="0"/>
            </a:br>
            <a:r>
              <a:rPr lang="cs-CZ" b="1" dirty="0" smtClean="0"/>
              <a:t/>
            </a:r>
            <a:br>
              <a:rPr lang="cs-CZ" b="1" dirty="0" smtClean="0"/>
            </a:br>
            <a:r>
              <a:rPr smtClean="0"/>
              <a:t>Significant trends, approaches and tools in the area of commercial bank performance management in financial risk management.</a:t>
            </a:r>
            <a:r>
              <a:rPr lang="sk-SK" dirty="0" smtClean="0"/>
              <a:t/>
            </a:r>
            <a:br>
              <a:rPr lang="sk-SK" dirty="0" smtClean="0"/>
            </a:br>
            <a:r>
              <a:rPr lang="sk-SK" dirty="0" smtClean="0"/>
              <a:t/>
            </a:r>
            <a:br>
              <a:rPr lang="sk-SK" dirty="0" smtClean="0"/>
            </a:br>
            <a:endParaRPr lang="sk-SK" dirty="0"/>
          </a:p>
        </p:txBody>
      </p:sp>
      <p:sp>
        <p:nvSpPr>
          <p:cNvPr id="3" name="Podnadpis 2"/>
          <p:cNvSpPr>
            <a:spLocks noGrp="1"/>
          </p:cNvSpPr>
          <p:nvPr>
            <p:ph type="subTitle" idx="1"/>
          </p:nvPr>
        </p:nvSpPr>
        <p:spPr/>
        <p:txBody>
          <a:bodyPr>
            <a:normAutofit/>
          </a:bodyPr>
          <a:lstStyle/>
          <a:p>
            <a:r>
              <a:rPr lang="sk-SK" sz="2400" dirty="0" smtClean="0"/>
              <a:t>prof. Ing. Jaroslav </a:t>
            </a:r>
            <a:r>
              <a:rPr lang="sk-SK" sz="2400" dirty="0" err="1" smtClean="0"/>
              <a:t>Belás</a:t>
            </a:r>
            <a:r>
              <a:rPr lang="sk-SK" sz="2400" dirty="0" smtClean="0"/>
              <a:t>, PhD.</a:t>
            </a:r>
            <a:endParaRPr lang="sk-SK" sz="240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b="1" dirty="0" smtClean="0"/>
              <a:t>Bank </a:t>
            </a:r>
            <a:r>
              <a:rPr lang="sk-SK" b="1" dirty="0" err="1" smtClean="0"/>
              <a:t>performance</a:t>
            </a:r>
            <a:endParaRPr lang="sk-SK" dirty="0"/>
          </a:p>
        </p:txBody>
      </p:sp>
      <p:sp>
        <p:nvSpPr>
          <p:cNvPr id="3" name="Zástupný symbol obsahu 2"/>
          <p:cNvSpPr>
            <a:spLocks noGrp="1"/>
          </p:cNvSpPr>
          <p:nvPr>
            <p:ph sz="quarter" idx="1"/>
          </p:nvPr>
        </p:nvSpPr>
        <p:spPr/>
        <p:txBody>
          <a:bodyPr/>
          <a:lstStyle/>
          <a:p>
            <a:r>
              <a:rPr lang="en-US" b="1" dirty="0" smtClean="0"/>
              <a:t>The performance of the commercial bank can be measured by </a:t>
            </a:r>
            <a:r>
              <a:rPr lang="en-US" b="1" i="1" dirty="0" smtClean="0"/>
              <a:t>various methods,</a:t>
            </a:r>
            <a:r>
              <a:rPr lang="en-US" b="1" dirty="0" smtClean="0"/>
              <a:t> indicators or approaches. </a:t>
            </a:r>
            <a:endParaRPr lang="sk-SK" b="1" dirty="0" smtClean="0"/>
          </a:p>
          <a:p>
            <a:r>
              <a:rPr lang="en-US" b="1" dirty="0" smtClean="0"/>
              <a:t>The most important indicators of performance of a commercial bank are the indicators of financial performance of the bank (profit, </a:t>
            </a:r>
            <a:r>
              <a:rPr lang="en-US" b="1" dirty="0" err="1" smtClean="0"/>
              <a:t>rentability</a:t>
            </a:r>
            <a:r>
              <a:rPr lang="en-US" b="1" dirty="0" smtClean="0"/>
              <a:t>, RORAC), because they represent in </a:t>
            </a:r>
            <a:r>
              <a:rPr lang="en-US" b="1" dirty="0" err="1" smtClean="0"/>
              <a:t>synthetical</a:t>
            </a:r>
            <a:r>
              <a:rPr lang="en-US" b="1" dirty="0" smtClean="0"/>
              <a:t> form the current performance (quality) of the given bank in relation to the invested capital, or in relation to the risk of the bank business.</a:t>
            </a:r>
            <a:endParaRPr lang="sk-SK" b="1" dirty="0" smtClean="0"/>
          </a:p>
          <a:p>
            <a:endParaRPr lang="sk-SK"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a:xfrm>
            <a:off x="457200" y="642918"/>
            <a:ext cx="7467600" cy="1214446"/>
          </a:xfrm>
        </p:spPr>
        <p:txBody>
          <a:bodyPr>
            <a:normAutofit fontScale="90000"/>
          </a:bodyPr>
          <a:lstStyle/>
          <a:p>
            <a:pPr eaLnBrk="1" hangingPunct="1">
              <a:defRPr/>
            </a:pPr>
            <a:r>
              <a:rPr lang="en-US" sz="4000" b="1" dirty="0" smtClean="0"/>
              <a:t>Maximizing the Value of the Firm </a:t>
            </a:r>
            <a:endParaRPr lang="sk-SK" sz="4000" b="1" dirty="0" smtClean="0"/>
          </a:p>
        </p:txBody>
      </p:sp>
      <p:sp>
        <p:nvSpPr>
          <p:cNvPr id="7171" name="Rectangle 3"/>
          <p:cNvSpPr>
            <a:spLocks noGrp="1" noChangeArrowheads="1"/>
          </p:cNvSpPr>
          <p:nvPr>
            <p:ph type="body" idx="1"/>
          </p:nvPr>
        </p:nvSpPr>
        <p:spPr>
          <a:xfrm>
            <a:off x="457200" y="2143116"/>
            <a:ext cx="7467600" cy="4330836"/>
          </a:xfrm>
        </p:spPr>
        <p:txBody>
          <a:bodyPr>
            <a:normAutofit lnSpcReduction="10000"/>
          </a:bodyPr>
          <a:lstStyle/>
          <a:p>
            <a:pPr eaLnBrk="1" hangingPunct="1">
              <a:lnSpc>
                <a:spcPct val="80000"/>
              </a:lnSpc>
              <a:buFont typeface="Wingdings" pitchFamily="2" charset="2"/>
              <a:buNone/>
              <a:defRPr/>
            </a:pPr>
            <a:r>
              <a:rPr lang="sk-SK" sz="2400" dirty="0" smtClean="0"/>
              <a:t>a </a:t>
            </a:r>
            <a:r>
              <a:rPr lang="sk-SK" sz="2400" b="1" i="1" dirty="0" smtClean="0"/>
              <a:t>k</a:t>
            </a:r>
            <a:r>
              <a:rPr lang="en-US" sz="2400" b="1" i="1" dirty="0" err="1" smtClean="0"/>
              <a:t>ey</a:t>
            </a:r>
            <a:r>
              <a:rPr lang="en-US" sz="2400" b="1" i="1" dirty="0" smtClean="0"/>
              <a:t> </a:t>
            </a:r>
            <a:r>
              <a:rPr lang="sk-SK" sz="2400" b="1" i="1" dirty="0" smtClean="0"/>
              <a:t>o</a:t>
            </a:r>
            <a:r>
              <a:rPr lang="en-US" sz="2400" b="1" i="1" dirty="0" err="1" smtClean="0"/>
              <a:t>bjective</a:t>
            </a:r>
            <a:r>
              <a:rPr lang="en-US" sz="2400" dirty="0" smtClean="0"/>
              <a:t> for </a:t>
            </a:r>
            <a:r>
              <a:rPr lang="sk-SK" sz="2400" dirty="0" smtClean="0"/>
              <a:t>a</a:t>
            </a:r>
            <a:r>
              <a:rPr lang="en-US" sz="2400" dirty="0" err="1" smtClean="0"/>
              <a:t>ny</a:t>
            </a:r>
            <a:r>
              <a:rPr lang="en-US" sz="2400" dirty="0" smtClean="0"/>
              <a:t> </a:t>
            </a:r>
            <a:r>
              <a:rPr lang="sk-SK" sz="2400" dirty="0" smtClean="0"/>
              <a:t>b</a:t>
            </a:r>
            <a:r>
              <a:rPr lang="en-US" sz="2400" dirty="0" err="1" smtClean="0"/>
              <a:t>ank</a:t>
            </a:r>
            <a:endParaRPr lang="sk-SK" sz="2400" dirty="0" smtClean="0"/>
          </a:p>
          <a:p>
            <a:pPr eaLnBrk="1" hangingPunct="1">
              <a:lnSpc>
                <a:spcPct val="80000"/>
              </a:lnSpc>
              <a:defRPr/>
            </a:pPr>
            <a:r>
              <a:rPr lang="sk-SK" sz="2400" dirty="0" smtClean="0"/>
              <a:t>w</a:t>
            </a:r>
            <a:r>
              <a:rPr lang="en-US" sz="2400" dirty="0" err="1" smtClean="0"/>
              <a:t>hile</a:t>
            </a:r>
            <a:r>
              <a:rPr lang="en-US" sz="2400" dirty="0" smtClean="0"/>
              <a:t> all of the foregoing goals have something to recommend them, increasingly banks are finding that they </a:t>
            </a:r>
            <a:r>
              <a:rPr lang="en-US" sz="2400" b="1" i="1" dirty="0" smtClean="0"/>
              <a:t>must pay close attention to the value of their stock</a:t>
            </a:r>
            <a:endParaRPr lang="sk-SK" sz="2400" b="1" i="1" dirty="0" smtClean="0"/>
          </a:p>
          <a:p>
            <a:pPr eaLnBrk="1" hangingPunct="1">
              <a:lnSpc>
                <a:spcPct val="80000"/>
              </a:lnSpc>
              <a:defRPr/>
            </a:pPr>
            <a:r>
              <a:rPr lang="en-US" sz="2400" dirty="0" smtClean="0"/>
              <a:t>basic principles of financial management, as that science is practiced today, suggest strongly that attempting to maximize a bank's stock value </a:t>
            </a:r>
            <a:r>
              <a:rPr lang="en-US" sz="2400" b="1" dirty="0" smtClean="0"/>
              <a:t>is the key objective that should have priority</a:t>
            </a:r>
            <a:r>
              <a:rPr lang="en-US" sz="2400" dirty="0" smtClean="0"/>
              <a:t> </a:t>
            </a:r>
            <a:r>
              <a:rPr lang="en-US" sz="2400" b="1" i="1" dirty="0" smtClean="0"/>
              <a:t>over all others</a:t>
            </a:r>
            <a:endParaRPr lang="sk-SK" sz="2400" b="1" i="1" dirty="0" smtClean="0"/>
          </a:p>
          <a:p>
            <a:pPr>
              <a:lnSpc>
                <a:spcPct val="80000"/>
              </a:lnSpc>
              <a:defRPr/>
            </a:pPr>
            <a:r>
              <a:rPr lang="sk-SK" dirty="0" smtClean="0"/>
              <a:t>i</a:t>
            </a:r>
            <a:r>
              <a:rPr lang="en-US" dirty="0" smtClean="0"/>
              <a:t>f the stock fails to rise in value commensurate with stockholder expectations, current investors may seek to unload their shares and </a:t>
            </a:r>
            <a:r>
              <a:rPr lang="en-US" b="1" i="1" dirty="0" smtClean="0"/>
              <a:t>the bank will have difficulty</a:t>
            </a:r>
            <a:r>
              <a:rPr lang="en-US" dirty="0" smtClean="0"/>
              <a:t> in raising new capital to support its future growth</a:t>
            </a:r>
            <a:r>
              <a:rPr lang="sk-SK" dirty="0" smtClean="0"/>
              <a:t> </a:t>
            </a:r>
          </a:p>
        </p:txBody>
      </p:sp>
    </p:spTree>
  </p:cSld>
  <p:clrMapOvr>
    <a:masterClrMapping/>
  </p:clrMapOvr>
  <p:transition>
    <p:newsflash/>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p:txBody>
          <a:bodyPr/>
          <a:lstStyle/>
          <a:p>
            <a:pPr eaLnBrk="1" hangingPunct="1">
              <a:defRPr/>
            </a:pPr>
            <a:r>
              <a:rPr lang="sk-SK" b="1" dirty="0" err="1" smtClean="0"/>
              <a:t>Value</a:t>
            </a:r>
            <a:r>
              <a:rPr lang="sk-SK" b="1" dirty="0" smtClean="0"/>
              <a:t> of </a:t>
            </a:r>
            <a:r>
              <a:rPr lang="sk-SK" b="1" dirty="0" err="1" smtClean="0"/>
              <a:t>the</a:t>
            </a:r>
            <a:r>
              <a:rPr lang="sk-SK" b="1" dirty="0" smtClean="0"/>
              <a:t> </a:t>
            </a:r>
            <a:r>
              <a:rPr lang="sk-SK" b="1" dirty="0" err="1" smtClean="0"/>
              <a:t>bank´s</a:t>
            </a:r>
            <a:r>
              <a:rPr lang="sk-SK" b="1" dirty="0" smtClean="0"/>
              <a:t> </a:t>
            </a:r>
            <a:r>
              <a:rPr lang="sk-SK" b="1" dirty="0" err="1" smtClean="0"/>
              <a:t>stock</a:t>
            </a:r>
            <a:endParaRPr lang="sk-SK" b="1" dirty="0" smtClean="0"/>
          </a:p>
        </p:txBody>
      </p:sp>
      <p:sp>
        <p:nvSpPr>
          <p:cNvPr id="8195" name="Rectangle 3"/>
          <p:cNvSpPr>
            <a:spLocks noGrp="1" noChangeArrowheads="1"/>
          </p:cNvSpPr>
          <p:nvPr>
            <p:ph type="body" idx="1"/>
          </p:nvPr>
        </p:nvSpPr>
        <p:spPr>
          <a:xfrm>
            <a:off x="500034" y="1773238"/>
            <a:ext cx="8110566" cy="4114800"/>
          </a:xfrm>
        </p:spPr>
        <p:txBody>
          <a:bodyPr/>
          <a:lstStyle/>
          <a:p>
            <a:pPr eaLnBrk="1" hangingPunct="1">
              <a:lnSpc>
                <a:spcPct val="90000"/>
              </a:lnSpc>
              <a:defRPr/>
            </a:pPr>
            <a:r>
              <a:rPr lang="sk-SK" sz="2800" b="1" dirty="0" smtClean="0"/>
              <a:t>bank</a:t>
            </a:r>
            <a:r>
              <a:rPr lang="en-US" sz="2800" b="1" dirty="0" smtClean="0"/>
              <a:t> stock price</a:t>
            </a:r>
            <a:r>
              <a:rPr lang="sk-SK" sz="2800" b="1" dirty="0" smtClean="0"/>
              <a:t> (Po)</a:t>
            </a:r>
            <a:r>
              <a:rPr lang="en-US" sz="2800" b="1" dirty="0" smtClean="0"/>
              <a:t> is a function of:</a:t>
            </a:r>
            <a:endParaRPr lang="sk-SK" sz="2800" b="1" dirty="0" smtClean="0"/>
          </a:p>
          <a:p>
            <a:pPr eaLnBrk="1" hangingPunct="1">
              <a:lnSpc>
                <a:spcPct val="90000"/>
              </a:lnSpc>
              <a:buFont typeface="Wingdings" pitchFamily="2" charset="2"/>
              <a:buNone/>
              <a:defRPr/>
            </a:pPr>
            <a:r>
              <a:rPr lang="sk-SK" sz="2800" dirty="0" smtClean="0"/>
              <a:t>                                                E (</a:t>
            </a:r>
            <a:r>
              <a:rPr lang="sk-SK" sz="2800" dirty="0" err="1" smtClean="0"/>
              <a:t>Dt</a:t>
            </a:r>
            <a:r>
              <a:rPr lang="sk-SK" sz="2800" dirty="0" smtClean="0"/>
              <a:t>)         </a:t>
            </a:r>
          </a:p>
          <a:p>
            <a:pPr eaLnBrk="1" hangingPunct="1">
              <a:lnSpc>
                <a:spcPct val="90000"/>
              </a:lnSpc>
              <a:buFont typeface="Wingdings" pitchFamily="2" charset="2"/>
              <a:buNone/>
              <a:defRPr/>
            </a:pPr>
            <a:r>
              <a:rPr lang="sk-SK" sz="2800" dirty="0" smtClean="0"/>
              <a:t>               Po =   suma (0,t)  –––––––––</a:t>
            </a:r>
          </a:p>
          <a:p>
            <a:pPr eaLnBrk="1" hangingPunct="1">
              <a:lnSpc>
                <a:spcPct val="90000"/>
              </a:lnSpc>
              <a:buFont typeface="Wingdings" pitchFamily="2" charset="2"/>
              <a:buNone/>
              <a:defRPr/>
            </a:pPr>
            <a:r>
              <a:rPr lang="sk-SK" sz="2800" dirty="0" smtClean="0"/>
              <a:t>                                                (1 + r)t </a:t>
            </a:r>
            <a:r>
              <a:rPr lang="el-GR" sz="2800" dirty="0" smtClean="0">
                <a:cs typeface="Arial" charset="0"/>
              </a:rPr>
              <a:t>Σ</a:t>
            </a:r>
            <a:r>
              <a:rPr lang="sk-SK" sz="2800" dirty="0" smtClean="0"/>
              <a:t/>
            </a:r>
            <a:br>
              <a:rPr lang="sk-SK" sz="2800" dirty="0" smtClean="0"/>
            </a:br>
            <a:r>
              <a:rPr lang="en-US" sz="2800" dirty="0" smtClean="0"/>
              <a:t>E(</a:t>
            </a:r>
            <a:r>
              <a:rPr lang="en-US" sz="2800" dirty="0" err="1" smtClean="0"/>
              <a:t>Dt</a:t>
            </a:r>
            <a:r>
              <a:rPr lang="en-US" sz="2800" dirty="0" smtClean="0"/>
              <a:t>) </a:t>
            </a:r>
            <a:r>
              <a:rPr lang="sk-SK" sz="2800" dirty="0" smtClean="0"/>
              <a:t>– </a:t>
            </a:r>
            <a:r>
              <a:rPr lang="sk-SK" sz="2800" dirty="0" err="1" smtClean="0"/>
              <a:t>discount</a:t>
            </a:r>
            <a:r>
              <a:rPr lang="sk-SK" sz="2800" dirty="0" smtClean="0"/>
              <a:t> faktor </a:t>
            </a:r>
            <a:r>
              <a:rPr lang="sk-SK" sz="2800" dirty="0" err="1" smtClean="0"/>
              <a:t>which</a:t>
            </a:r>
            <a:r>
              <a:rPr lang="sk-SK" sz="2800" dirty="0" smtClean="0"/>
              <a:t> </a:t>
            </a:r>
            <a:r>
              <a:rPr lang="en-US" sz="2800" dirty="0" smtClean="0"/>
              <a:t>represents stockholder dividends expected to be paid in future periods, discounted by a minimum acceptable rate of return (r) tied to the bank's perceived level of risk</a:t>
            </a:r>
            <a:endParaRPr lang="sk-SK" sz="2800" dirty="0" smtClean="0"/>
          </a:p>
        </p:txBody>
      </p:sp>
    </p:spTree>
  </p:cSld>
  <p:clrMapOvr>
    <a:masterClrMapping/>
  </p:clrMapOvr>
  <p:transition>
    <p:newsflash/>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lstStyle/>
          <a:p>
            <a:pPr eaLnBrk="1" hangingPunct="1">
              <a:defRPr/>
            </a:pPr>
            <a:r>
              <a:rPr lang="sk-SK" b="1" dirty="0" err="1" smtClean="0"/>
              <a:t>Value</a:t>
            </a:r>
            <a:r>
              <a:rPr lang="sk-SK" b="1" dirty="0" smtClean="0"/>
              <a:t> of </a:t>
            </a:r>
            <a:r>
              <a:rPr lang="sk-SK" b="1" dirty="0" err="1" smtClean="0"/>
              <a:t>the</a:t>
            </a:r>
            <a:r>
              <a:rPr lang="sk-SK" b="1" dirty="0" smtClean="0"/>
              <a:t> </a:t>
            </a:r>
            <a:r>
              <a:rPr lang="sk-SK" b="1" dirty="0" err="1" smtClean="0"/>
              <a:t>bank´s</a:t>
            </a:r>
            <a:r>
              <a:rPr lang="sk-SK" b="1" dirty="0" smtClean="0"/>
              <a:t> </a:t>
            </a:r>
            <a:r>
              <a:rPr lang="sk-SK" b="1" dirty="0" err="1" smtClean="0"/>
              <a:t>stock</a:t>
            </a:r>
            <a:endParaRPr lang="sk-SK" b="1" dirty="0" smtClean="0"/>
          </a:p>
        </p:txBody>
      </p:sp>
      <p:sp>
        <p:nvSpPr>
          <p:cNvPr id="9219" name="Rectangle 3"/>
          <p:cNvSpPr>
            <a:spLocks noGrp="1" noChangeArrowheads="1"/>
          </p:cNvSpPr>
          <p:nvPr>
            <p:ph type="body" idx="1"/>
          </p:nvPr>
        </p:nvSpPr>
        <p:spPr/>
        <p:txBody>
          <a:bodyPr/>
          <a:lstStyle/>
          <a:p>
            <a:pPr eaLnBrk="1" hangingPunct="1">
              <a:lnSpc>
                <a:spcPct val="90000"/>
              </a:lnSpc>
              <a:defRPr/>
            </a:pPr>
            <a:r>
              <a:rPr lang="sk-SK" sz="2800" smtClean="0"/>
              <a:t>t</a:t>
            </a:r>
            <a:r>
              <a:rPr lang="en-US" sz="2800" smtClean="0"/>
              <a:t>he minimum acceptable rate of return</a:t>
            </a:r>
            <a:r>
              <a:rPr lang="sk-SK" sz="2800" smtClean="0"/>
              <a:t> (</a:t>
            </a:r>
            <a:r>
              <a:rPr lang="en-US" sz="2800" smtClean="0"/>
              <a:t>r</a:t>
            </a:r>
            <a:r>
              <a:rPr lang="sk-SK" sz="2800" smtClean="0"/>
              <a:t>)</a:t>
            </a:r>
            <a:r>
              <a:rPr lang="en-US" sz="2800" smtClean="0"/>
              <a:t> is sometimes referred to as a bank's </a:t>
            </a:r>
            <a:r>
              <a:rPr lang="en-US" sz="2800" i="1" smtClean="0"/>
              <a:t>cost of capital 2nd </a:t>
            </a:r>
            <a:r>
              <a:rPr lang="en-US" sz="2800" smtClean="0"/>
              <a:t>has two main components: </a:t>
            </a:r>
            <a:endParaRPr lang="sk-SK" sz="2800" smtClean="0"/>
          </a:p>
          <a:p>
            <a:pPr eaLnBrk="1" hangingPunct="1">
              <a:lnSpc>
                <a:spcPct val="90000"/>
              </a:lnSpc>
              <a:buFont typeface="Wingdings" pitchFamily="2" charset="2"/>
              <a:buNone/>
              <a:defRPr/>
            </a:pPr>
            <a:r>
              <a:rPr lang="en-US" sz="2800" smtClean="0"/>
              <a:t>1</a:t>
            </a:r>
            <a:r>
              <a:rPr lang="sk-SK" sz="2800" smtClean="0"/>
              <a:t>.</a:t>
            </a:r>
            <a:r>
              <a:rPr lang="en-US" sz="2800" b="1" i="1" smtClean="0"/>
              <a:t>risk free rate of interest</a:t>
            </a:r>
            <a:r>
              <a:rPr lang="en-US" sz="2800" smtClean="0"/>
              <a:t> (often proxied by the current yield on government bonds)</a:t>
            </a:r>
            <a:endParaRPr lang="sk-SK" sz="2800" smtClean="0"/>
          </a:p>
          <a:p>
            <a:pPr eaLnBrk="1" hangingPunct="1">
              <a:lnSpc>
                <a:spcPct val="90000"/>
              </a:lnSpc>
              <a:buFont typeface="Wingdings" pitchFamily="2" charset="2"/>
              <a:buNone/>
              <a:defRPr/>
            </a:pPr>
            <a:r>
              <a:rPr lang="sk-SK" sz="2800" smtClean="0"/>
              <a:t>2.</a:t>
            </a:r>
            <a:r>
              <a:rPr lang="en-US" sz="2800" b="1" i="1" smtClean="0"/>
              <a:t>equity risk premium</a:t>
            </a:r>
            <a:r>
              <a:rPr lang="en-US" sz="2800" smtClean="0"/>
              <a:t> (which is designed to compensate an investor for accepting the risk of investing in bank stock rather than in risk free</a:t>
            </a:r>
            <a:r>
              <a:rPr lang="en-US" smtClean="0"/>
              <a:t> </a:t>
            </a:r>
            <a:r>
              <a:rPr lang="en-US" sz="2800" smtClean="0"/>
              <a:t>securities)</a:t>
            </a:r>
            <a:endParaRPr lang="sk-SK" sz="2800" smtClean="0"/>
          </a:p>
        </p:txBody>
      </p:sp>
    </p:spTree>
  </p:cSld>
  <p:clrMapOvr>
    <a:masterClrMapping/>
  </p:clrMapOvr>
  <p:transition>
    <p:newsflash/>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p:txBody>
          <a:bodyPr/>
          <a:lstStyle/>
          <a:p>
            <a:pPr eaLnBrk="1" hangingPunct="1">
              <a:defRPr/>
            </a:pPr>
            <a:r>
              <a:rPr lang="sk-SK" b="1" dirty="0" err="1" smtClean="0"/>
              <a:t>Value</a:t>
            </a:r>
            <a:r>
              <a:rPr lang="sk-SK" b="1" dirty="0" smtClean="0"/>
              <a:t> of </a:t>
            </a:r>
            <a:r>
              <a:rPr lang="sk-SK" b="1" dirty="0" err="1" smtClean="0"/>
              <a:t>the</a:t>
            </a:r>
            <a:r>
              <a:rPr lang="sk-SK" b="1" dirty="0" smtClean="0"/>
              <a:t> </a:t>
            </a:r>
            <a:r>
              <a:rPr lang="sk-SK" b="1" dirty="0" err="1" smtClean="0"/>
              <a:t>bank´s</a:t>
            </a:r>
            <a:r>
              <a:rPr lang="sk-SK" b="1" dirty="0" smtClean="0"/>
              <a:t> </a:t>
            </a:r>
            <a:r>
              <a:rPr lang="sk-SK" b="1" dirty="0" err="1" smtClean="0"/>
              <a:t>stock</a:t>
            </a:r>
            <a:endParaRPr lang="sk-SK" b="1" dirty="0" smtClean="0"/>
          </a:p>
        </p:txBody>
      </p:sp>
      <p:sp>
        <p:nvSpPr>
          <p:cNvPr id="10243" name="Rectangle 3"/>
          <p:cNvSpPr>
            <a:spLocks noGrp="1" noChangeArrowheads="1"/>
          </p:cNvSpPr>
          <p:nvPr>
            <p:ph type="body" idx="1"/>
          </p:nvPr>
        </p:nvSpPr>
        <p:spPr/>
        <p:txBody>
          <a:bodyPr/>
          <a:lstStyle/>
          <a:p>
            <a:pPr eaLnBrk="1" hangingPunct="1">
              <a:lnSpc>
                <a:spcPct val="80000"/>
              </a:lnSpc>
              <a:buFont typeface="Wingdings" pitchFamily="2" charset="2"/>
              <a:buNone/>
              <a:defRPr/>
            </a:pPr>
            <a:r>
              <a:rPr lang="en-US" sz="2000" b="1" dirty="0" smtClean="0"/>
              <a:t>value of the bank's stock will tend to rise if:</a:t>
            </a:r>
          </a:p>
          <a:p>
            <a:pPr eaLnBrk="1" hangingPunct="1">
              <a:lnSpc>
                <a:spcPct val="80000"/>
              </a:lnSpc>
              <a:defRPr/>
            </a:pPr>
            <a:r>
              <a:rPr lang="en-US" sz="2000" b="1" i="1" dirty="0" smtClean="0"/>
              <a:t>value of the stream</a:t>
            </a:r>
            <a:r>
              <a:rPr lang="en-US" sz="2000" dirty="0" smtClean="0"/>
              <a:t> of future stockholder dividends is expected to </a:t>
            </a:r>
            <a:r>
              <a:rPr lang="en-US" sz="2000" b="1" i="1" dirty="0" smtClean="0"/>
              <a:t>increase</a:t>
            </a:r>
            <a:r>
              <a:rPr lang="en-US" sz="2000" dirty="0" smtClean="0"/>
              <a:t>, due perhaps to recent growth in some of the markets served by the bank or</a:t>
            </a:r>
            <a:r>
              <a:rPr lang="sk-SK" sz="2000" dirty="0" smtClean="0"/>
              <a:t> </a:t>
            </a:r>
            <a:r>
              <a:rPr lang="en-US" sz="2000" dirty="0" smtClean="0"/>
              <a:t>perhaps because of profitable acquisitions the banking organization has made</a:t>
            </a:r>
          </a:p>
          <a:p>
            <a:pPr eaLnBrk="1" hangingPunct="1">
              <a:lnSpc>
                <a:spcPct val="80000"/>
              </a:lnSpc>
              <a:defRPr/>
            </a:pPr>
            <a:r>
              <a:rPr lang="en-US" sz="2000" dirty="0" smtClean="0"/>
              <a:t>banking organization's perceived </a:t>
            </a:r>
            <a:r>
              <a:rPr lang="en-US" sz="2000" b="1" i="1" dirty="0" smtClean="0"/>
              <a:t>level of risk has fallen</a:t>
            </a:r>
            <a:r>
              <a:rPr lang="en-US" sz="2000" dirty="0" smtClean="0"/>
              <a:t>, due perhaps to an increase in the bank's capital reserves, a decrease in its loan losses, or the perception of investors that the bank is less risky overall (perhaps because it has further diversified its service offerings and expanded the number of markets it serves) and, therefore, has a lower equity risk premium</a:t>
            </a:r>
          </a:p>
          <a:p>
            <a:pPr eaLnBrk="1" hangingPunct="1">
              <a:lnSpc>
                <a:spcPct val="80000"/>
              </a:lnSpc>
              <a:defRPr/>
            </a:pPr>
            <a:r>
              <a:rPr lang="sk-SK" sz="2000" b="1" dirty="0" smtClean="0"/>
              <a:t>e</a:t>
            </a:r>
            <a:r>
              <a:rPr lang="en-US" sz="2000" b="1" dirty="0" err="1" smtClean="0"/>
              <a:t>xpected</a:t>
            </a:r>
            <a:r>
              <a:rPr lang="en-US" sz="2000" b="1" dirty="0" smtClean="0"/>
              <a:t> dividend </a:t>
            </a:r>
            <a:r>
              <a:rPr lang="en-US" sz="2000" dirty="0" smtClean="0"/>
              <a:t>increases are combined with declining risk, as perceived by investors in the bank's stock</a:t>
            </a:r>
            <a:endParaRPr lang="sk-SK" sz="2000" dirty="0" smtClean="0"/>
          </a:p>
        </p:txBody>
      </p:sp>
    </p:spTree>
  </p:cSld>
  <p:clrMapOvr>
    <a:masterClrMapping/>
  </p:clrMapOvr>
  <p:transition>
    <p:newsflash/>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pPr eaLnBrk="1" hangingPunct="1">
              <a:defRPr/>
            </a:pPr>
            <a:r>
              <a:rPr lang="sk-SK" b="1" dirty="0" err="1" smtClean="0"/>
              <a:t>Value</a:t>
            </a:r>
            <a:r>
              <a:rPr lang="sk-SK" b="1" dirty="0" smtClean="0"/>
              <a:t> of </a:t>
            </a:r>
            <a:r>
              <a:rPr lang="sk-SK" b="1" dirty="0" err="1" smtClean="0"/>
              <a:t>the</a:t>
            </a:r>
            <a:r>
              <a:rPr lang="sk-SK" b="1" dirty="0" smtClean="0"/>
              <a:t> </a:t>
            </a:r>
            <a:r>
              <a:rPr lang="sk-SK" b="1" dirty="0" err="1" smtClean="0"/>
              <a:t>bank´s</a:t>
            </a:r>
            <a:r>
              <a:rPr lang="sk-SK" b="1" dirty="0" smtClean="0"/>
              <a:t> </a:t>
            </a:r>
            <a:r>
              <a:rPr lang="sk-SK" b="1" dirty="0" err="1" smtClean="0"/>
              <a:t>stock</a:t>
            </a:r>
            <a:endParaRPr lang="sk-SK" b="1" dirty="0" smtClean="0"/>
          </a:p>
        </p:txBody>
      </p:sp>
      <p:sp>
        <p:nvSpPr>
          <p:cNvPr id="11267" name="Rectangle 3"/>
          <p:cNvSpPr>
            <a:spLocks noGrp="1" noChangeArrowheads="1"/>
          </p:cNvSpPr>
          <p:nvPr>
            <p:ph type="body" idx="1"/>
          </p:nvPr>
        </p:nvSpPr>
        <p:spPr/>
        <p:txBody>
          <a:bodyPr/>
          <a:lstStyle/>
          <a:p>
            <a:pPr eaLnBrk="1" hangingPunct="1">
              <a:lnSpc>
                <a:spcPct val="90000"/>
              </a:lnSpc>
              <a:defRPr/>
            </a:pPr>
            <a:r>
              <a:rPr lang="sk-SK" sz="2000" dirty="0" smtClean="0"/>
              <a:t>i</a:t>
            </a:r>
            <a:r>
              <a:rPr lang="en-US" sz="2000" dirty="0" smtClean="0"/>
              <a:t>f the dividends a bank pays its stockholders </a:t>
            </a:r>
            <a:r>
              <a:rPr lang="en-US" sz="2000" b="1" i="1" dirty="0" smtClean="0"/>
              <a:t>are expected to grow at a constant rate over time</a:t>
            </a:r>
            <a:r>
              <a:rPr lang="en-US" sz="2000" dirty="0" smtClean="0"/>
              <a:t>, perhaps reflecting steady growth in earnings, the bank stock price equation can be greatly simplified into the form:</a:t>
            </a:r>
            <a:endParaRPr lang="de-DE" sz="2000" dirty="0" smtClean="0"/>
          </a:p>
          <a:p>
            <a:pPr eaLnBrk="1" hangingPunct="1">
              <a:lnSpc>
                <a:spcPct val="90000"/>
              </a:lnSpc>
              <a:buFont typeface="Wingdings" pitchFamily="2" charset="2"/>
              <a:buNone/>
              <a:defRPr/>
            </a:pPr>
            <a:r>
              <a:rPr lang="sk-SK" sz="2000" dirty="0" smtClean="0"/>
              <a:t>                                </a:t>
            </a:r>
            <a:r>
              <a:rPr lang="de-DE" sz="2000" b="1" dirty="0" smtClean="0"/>
              <a:t>Po = D1/(r - g)</a:t>
            </a:r>
            <a:endParaRPr lang="sk-SK" sz="2000" b="1" dirty="0" smtClean="0"/>
          </a:p>
          <a:p>
            <a:pPr eaLnBrk="1" hangingPunct="1">
              <a:lnSpc>
                <a:spcPct val="90000"/>
              </a:lnSpc>
              <a:buFont typeface="Wingdings" pitchFamily="2" charset="2"/>
              <a:buNone/>
              <a:defRPr/>
            </a:pPr>
            <a:endParaRPr lang="en-US" sz="2000" b="1" dirty="0" smtClean="0"/>
          </a:p>
          <a:p>
            <a:pPr eaLnBrk="1" hangingPunct="1">
              <a:lnSpc>
                <a:spcPct val="90000"/>
              </a:lnSpc>
              <a:defRPr/>
            </a:pPr>
            <a:r>
              <a:rPr lang="en-US" sz="2000" dirty="0" smtClean="0"/>
              <a:t>where </a:t>
            </a:r>
            <a:r>
              <a:rPr lang="en-US" sz="2000" b="1" dirty="0" smtClean="0"/>
              <a:t>D1</a:t>
            </a:r>
            <a:r>
              <a:rPr lang="en-US" sz="2000" dirty="0" smtClean="0"/>
              <a:t> is the expected dividend on bank stock in period 1, </a:t>
            </a:r>
            <a:r>
              <a:rPr lang="en-US" sz="2000" b="1" dirty="0" smtClean="0"/>
              <a:t>r</a:t>
            </a:r>
            <a:r>
              <a:rPr lang="en-US" sz="2000" dirty="0" smtClean="0"/>
              <a:t> is the rate of discount reflecting the perceived level of risk attached to investing in the bank's stock, </a:t>
            </a:r>
            <a:br>
              <a:rPr lang="en-US" sz="2000" dirty="0" smtClean="0"/>
            </a:br>
            <a:r>
              <a:rPr lang="en-US" sz="2000" b="1" dirty="0" smtClean="0"/>
              <a:t>g </a:t>
            </a:r>
            <a:r>
              <a:rPr lang="en-US" sz="2000" dirty="0" smtClean="0"/>
              <a:t>is the expected constant growth rate at which bank stock dividends will grow each year, and </a:t>
            </a:r>
            <a:r>
              <a:rPr lang="en-US" sz="2000" b="1" i="1" dirty="0" smtClean="0"/>
              <a:t>r must be greater than g</a:t>
            </a:r>
            <a:endParaRPr lang="sk-SK" sz="2000" b="1" i="1" dirty="0" smtClean="0"/>
          </a:p>
        </p:txBody>
      </p:sp>
    </p:spTree>
  </p:cSld>
  <p:clrMapOvr>
    <a:masterClrMapping/>
  </p:clrMapOvr>
  <p:transition>
    <p:newsflash/>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a:lstStyle/>
          <a:p>
            <a:pPr eaLnBrk="1" hangingPunct="1">
              <a:defRPr/>
            </a:pPr>
            <a:r>
              <a:rPr lang="en-US" b="1" dirty="0" smtClean="0"/>
              <a:t>Key Profitability Ratios in Banking</a:t>
            </a:r>
            <a:r>
              <a:rPr lang="sk-SK" b="1" dirty="0" smtClean="0"/>
              <a:t> </a:t>
            </a:r>
          </a:p>
        </p:txBody>
      </p:sp>
      <p:sp>
        <p:nvSpPr>
          <p:cNvPr id="13315" name="Rectangle 3"/>
          <p:cNvSpPr>
            <a:spLocks noGrp="1" noChangeArrowheads="1"/>
          </p:cNvSpPr>
          <p:nvPr>
            <p:ph type="body" idx="1"/>
          </p:nvPr>
        </p:nvSpPr>
        <p:spPr/>
        <p:txBody>
          <a:bodyPr/>
          <a:lstStyle/>
          <a:p>
            <a:pPr eaLnBrk="1" hangingPunct="1">
              <a:lnSpc>
                <a:spcPct val="90000"/>
              </a:lnSpc>
              <a:buFont typeface="Wingdings" pitchFamily="2" charset="2"/>
              <a:buNone/>
              <a:defRPr/>
            </a:pPr>
            <a:r>
              <a:rPr lang="sk-SK" smtClean="0"/>
              <a:t>   </a:t>
            </a:r>
            <a:r>
              <a:rPr lang="sk-SK" sz="2800" b="1" smtClean="0"/>
              <a:t>the most important ratio measures of bank profitability used today are the folloving:</a:t>
            </a:r>
          </a:p>
          <a:p>
            <a:pPr eaLnBrk="1" hangingPunct="1">
              <a:lnSpc>
                <a:spcPct val="90000"/>
              </a:lnSpc>
              <a:defRPr/>
            </a:pPr>
            <a:r>
              <a:rPr lang="sk-SK" sz="2800" smtClean="0"/>
              <a:t>ROE (return of equity capital)</a:t>
            </a:r>
          </a:p>
          <a:p>
            <a:pPr eaLnBrk="1" hangingPunct="1">
              <a:lnSpc>
                <a:spcPct val="90000"/>
              </a:lnSpc>
              <a:defRPr/>
            </a:pPr>
            <a:r>
              <a:rPr lang="sk-SK" sz="2800" smtClean="0"/>
              <a:t>ROA (return of assets)</a:t>
            </a:r>
          </a:p>
          <a:p>
            <a:pPr eaLnBrk="1" hangingPunct="1">
              <a:lnSpc>
                <a:spcPct val="90000"/>
              </a:lnSpc>
              <a:defRPr/>
            </a:pPr>
            <a:r>
              <a:rPr lang="sk-SK" sz="2800" smtClean="0"/>
              <a:t>NIM (net interest margin)</a:t>
            </a:r>
          </a:p>
          <a:p>
            <a:pPr eaLnBrk="1" hangingPunct="1">
              <a:lnSpc>
                <a:spcPct val="90000"/>
              </a:lnSpc>
              <a:defRPr/>
            </a:pPr>
            <a:r>
              <a:rPr lang="sk-SK" sz="2800" smtClean="0"/>
              <a:t>NNM (net noninterest margin)</a:t>
            </a:r>
          </a:p>
          <a:p>
            <a:pPr eaLnBrk="1" hangingPunct="1">
              <a:lnSpc>
                <a:spcPct val="90000"/>
              </a:lnSpc>
              <a:defRPr/>
            </a:pPr>
            <a:r>
              <a:rPr lang="sk-SK" sz="2800" smtClean="0"/>
              <a:t>NOM (net bank operating margin)</a:t>
            </a:r>
          </a:p>
          <a:p>
            <a:pPr eaLnBrk="1" hangingPunct="1">
              <a:lnSpc>
                <a:spcPct val="90000"/>
              </a:lnSpc>
              <a:defRPr/>
            </a:pPr>
            <a:r>
              <a:rPr lang="sk-SK" sz="2800" smtClean="0"/>
              <a:t>EPS (earnings per share)</a:t>
            </a:r>
          </a:p>
        </p:txBody>
      </p:sp>
    </p:spTree>
  </p:cSld>
  <p:clrMapOvr>
    <a:masterClrMapping/>
  </p:clrMapOvr>
  <p:transition>
    <p:newsflash/>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sk-SK" b="1" dirty="0" smtClean="0"/>
              <a:t>4. </a:t>
            </a:r>
            <a:r>
              <a:rPr lang="en-US" b="1" dirty="0" smtClean="0"/>
              <a:t>2018 Banking Industry Outlook</a:t>
            </a:r>
            <a:br>
              <a:rPr lang="en-US" b="1" dirty="0" smtClean="0"/>
            </a:br>
            <a:r>
              <a:rPr lang="en-US" b="1" dirty="0" smtClean="0"/>
              <a:t>Six themes driving banking industry trends</a:t>
            </a:r>
            <a:r>
              <a:rPr lang="sk-SK" b="1" dirty="0" smtClean="0"/>
              <a:t> (</a:t>
            </a:r>
            <a:r>
              <a:rPr lang="sk-SK" b="1" dirty="0" err="1" smtClean="0"/>
              <a:t>Deloitte</a:t>
            </a:r>
            <a:r>
              <a:rPr lang="sk-SK" b="1" dirty="0" smtClean="0"/>
              <a:t>)</a:t>
            </a:r>
            <a:endParaRPr lang="sk-SK" b="1" dirty="0"/>
          </a:p>
        </p:txBody>
      </p:sp>
      <p:sp>
        <p:nvSpPr>
          <p:cNvPr id="3" name="Zástupný symbol obsahu 2"/>
          <p:cNvSpPr>
            <a:spLocks noGrp="1"/>
          </p:cNvSpPr>
          <p:nvPr>
            <p:ph sz="quarter" idx="1"/>
          </p:nvPr>
        </p:nvSpPr>
        <p:spPr/>
        <p:txBody>
          <a:bodyPr>
            <a:normAutofit fontScale="85000" lnSpcReduction="10000"/>
          </a:bodyPr>
          <a:lstStyle/>
          <a:p>
            <a:pPr>
              <a:buNone/>
            </a:pPr>
            <a:r>
              <a:rPr lang="en-US" dirty="0" smtClean="0"/>
              <a:t>Playing the long game</a:t>
            </a:r>
          </a:p>
          <a:p>
            <a:r>
              <a:rPr lang="en-US" b="1" dirty="0" smtClean="0"/>
              <a:t>For banks globally, 2018 could be a pivotal year in accelerating the transformation into more strategically focused, technologically modern, and operationally agile institutions, so that they may remain dominant in a rapidly evolving ecosystem.</a:t>
            </a:r>
            <a:endParaRPr lang="en-US" dirty="0" smtClean="0"/>
          </a:p>
          <a:p>
            <a:r>
              <a:rPr lang="en-US" dirty="0" smtClean="0"/>
              <a:t>This metamorphosis is far from easy as most banks grapple with multiple challenges: complex and diverging regulations, legacy systems, disruptive models and technologies, new competitors, and, last but not least, an often restive customer base with ever-higher expectations.</a:t>
            </a:r>
            <a:endParaRPr lang="en-US" dirty="0" smtClean="0">
              <a:hlinkClick r:id="rId2"/>
            </a:endParaRPr>
          </a:p>
          <a:p>
            <a:r>
              <a:rPr lang="en-US" dirty="0" smtClean="0"/>
              <a:t>In this outlook we explore the challenges most banks face in balancing the need to restructure their foundations for the long-term with finding near-term growth.</a:t>
            </a:r>
          </a:p>
          <a:p>
            <a:endParaRPr lang="sk-SK"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en-US" b="1" dirty="0" smtClean="0"/>
              <a:t>2018 Banking Industry Outlook</a:t>
            </a:r>
            <a:br>
              <a:rPr lang="en-US" b="1" dirty="0" smtClean="0"/>
            </a:br>
            <a:r>
              <a:rPr lang="en-US" b="1" dirty="0" smtClean="0"/>
              <a:t>Six themes driving banking industry trends</a:t>
            </a:r>
            <a:r>
              <a:rPr lang="sk-SK" b="1" dirty="0" smtClean="0"/>
              <a:t> (</a:t>
            </a:r>
            <a:r>
              <a:rPr lang="sk-SK" b="1" dirty="0" err="1" smtClean="0"/>
              <a:t>Deloitte</a:t>
            </a:r>
            <a:r>
              <a:rPr lang="sk-SK" b="1" dirty="0" smtClean="0"/>
              <a:t>)</a:t>
            </a:r>
            <a:endParaRPr lang="sk-SK" dirty="0"/>
          </a:p>
        </p:txBody>
      </p:sp>
      <p:sp>
        <p:nvSpPr>
          <p:cNvPr id="3" name="Zástupný symbol obsahu 2"/>
          <p:cNvSpPr>
            <a:spLocks noGrp="1"/>
          </p:cNvSpPr>
          <p:nvPr>
            <p:ph sz="quarter" idx="1"/>
          </p:nvPr>
        </p:nvSpPr>
        <p:spPr/>
        <p:txBody>
          <a:bodyPr/>
          <a:lstStyle/>
          <a:p>
            <a:pPr>
              <a:buNone/>
            </a:pPr>
            <a:r>
              <a:rPr lang="en-US" b="1" dirty="0" smtClean="0"/>
              <a:t>We do so by identifying six macro themes that should be critical for long-term growth: </a:t>
            </a:r>
          </a:p>
          <a:p>
            <a:pPr marL="457200" indent="-457200">
              <a:buFont typeface="+mj-lt"/>
              <a:buAutoNum type="arabicPeriod"/>
            </a:pPr>
            <a:r>
              <a:rPr lang="en-US" b="1" dirty="0" smtClean="0"/>
              <a:t>Customer centricity</a:t>
            </a:r>
            <a:endParaRPr lang="sk-SK" b="1" dirty="0" smtClean="0"/>
          </a:p>
          <a:p>
            <a:pPr marL="457200" indent="-457200">
              <a:buFont typeface="+mj-lt"/>
              <a:buAutoNum type="arabicPeriod"/>
            </a:pPr>
            <a:r>
              <a:rPr lang="en-US" b="1" dirty="0" smtClean="0"/>
              <a:t>Regulatory recalibration</a:t>
            </a:r>
            <a:endParaRPr lang="sk-SK" b="1" dirty="0" smtClean="0"/>
          </a:p>
          <a:p>
            <a:pPr marL="457200" indent="-457200">
              <a:buFont typeface="+mj-lt"/>
              <a:buAutoNum type="arabicPeriod"/>
            </a:pPr>
            <a:r>
              <a:rPr lang="en-US" b="1" dirty="0" smtClean="0"/>
              <a:t>Technology management</a:t>
            </a:r>
            <a:endParaRPr lang="sk-SK" b="1" dirty="0" smtClean="0"/>
          </a:p>
          <a:p>
            <a:pPr marL="457200" indent="-457200">
              <a:buFont typeface="+mj-lt"/>
              <a:buAutoNum type="arabicPeriod"/>
            </a:pPr>
            <a:r>
              <a:rPr lang="en-US" b="1" dirty="0" smtClean="0"/>
              <a:t>Mitigating cyber risk</a:t>
            </a:r>
            <a:endParaRPr lang="sk-SK" b="1" dirty="0" smtClean="0"/>
          </a:p>
          <a:p>
            <a:pPr marL="457200" indent="-457200">
              <a:buFont typeface="+mj-lt"/>
              <a:buAutoNum type="arabicPeriod"/>
            </a:pPr>
            <a:r>
              <a:rPr lang="en-US" b="1" dirty="0" err="1" smtClean="0"/>
              <a:t>Fintechs</a:t>
            </a:r>
            <a:r>
              <a:rPr lang="en-US" b="1" dirty="0" smtClean="0"/>
              <a:t> and big techs</a:t>
            </a:r>
            <a:endParaRPr lang="sk-SK" b="1" dirty="0" smtClean="0"/>
          </a:p>
          <a:p>
            <a:pPr marL="457200" indent="-457200">
              <a:buFont typeface="+mj-lt"/>
              <a:buAutoNum type="arabicPeriod"/>
            </a:pPr>
            <a:r>
              <a:rPr lang="en-US" b="1" dirty="0" smtClean="0"/>
              <a:t>Reimagining the workforce.</a:t>
            </a:r>
          </a:p>
          <a:p>
            <a:endParaRPr lang="sk-SK"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b="1" dirty="0" err="1" smtClean="0"/>
              <a:t>Resources</a:t>
            </a:r>
            <a:endParaRPr lang="sk-SK" b="1" dirty="0"/>
          </a:p>
        </p:txBody>
      </p:sp>
      <p:sp>
        <p:nvSpPr>
          <p:cNvPr id="3" name="Zástupný symbol obsahu 2"/>
          <p:cNvSpPr>
            <a:spLocks noGrp="1"/>
          </p:cNvSpPr>
          <p:nvPr>
            <p:ph sz="quarter" idx="1"/>
          </p:nvPr>
        </p:nvSpPr>
        <p:spPr/>
        <p:txBody>
          <a:bodyPr/>
          <a:lstStyle/>
          <a:p>
            <a:pPr marL="457200" indent="-457200">
              <a:buFont typeface="+mj-lt"/>
              <a:buAutoNum type="arabicPeriod"/>
            </a:pPr>
            <a:r>
              <a:rPr lang="sk-SK" b="1" dirty="0" smtClean="0"/>
              <a:t>Belás, J. a kol. (2013). </a:t>
            </a:r>
            <a:r>
              <a:rPr lang="sk-SK" b="1" i="1" dirty="0" smtClean="0"/>
              <a:t>Finanční trhy, </a:t>
            </a:r>
            <a:r>
              <a:rPr lang="sk-SK" b="1" i="1" dirty="0" err="1" smtClean="0"/>
              <a:t>bankovnictví</a:t>
            </a:r>
            <a:r>
              <a:rPr lang="sk-SK" b="1" i="1" dirty="0" smtClean="0"/>
              <a:t>, </a:t>
            </a:r>
            <a:r>
              <a:rPr lang="sk-SK" b="1" i="1" dirty="0" err="1" smtClean="0"/>
              <a:t>pojišťovnictví</a:t>
            </a:r>
            <a:r>
              <a:rPr lang="sk-SK" b="1" i="1" dirty="0" smtClean="0"/>
              <a:t>. </a:t>
            </a:r>
            <a:r>
              <a:rPr lang="sk-SK" b="1" dirty="0" smtClean="0"/>
              <a:t>Žilina: Georg.</a:t>
            </a:r>
          </a:p>
          <a:p>
            <a:pPr marL="457200" indent="-457200">
              <a:buFont typeface="+mj-lt"/>
              <a:buAutoNum type="arabicPeriod"/>
            </a:pPr>
            <a:r>
              <a:rPr lang="sk-SK" b="1" dirty="0" smtClean="0"/>
              <a:t>Rose, P.S. (2002). </a:t>
            </a:r>
            <a:r>
              <a:rPr lang="sk-SK" b="1" i="1" dirty="0" err="1" smtClean="0"/>
              <a:t>Commercial</a:t>
            </a:r>
            <a:r>
              <a:rPr lang="sk-SK" b="1" i="1" dirty="0" smtClean="0"/>
              <a:t> Bank </a:t>
            </a:r>
            <a:r>
              <a:rPr lang="sk-SK" b="1" i="1" dirty="0" err="1" smtClean="0"/>
              <a:t>Management</a:t>
            </a:r>
            <a:r>
              <a:rPr lang="sk-SK" b="1" i="1" dirty="0" smtClean="0"/>
              <a:t>. </a:t>
            </a:r>
            <a:r>
              <a:rPr lang="sk-SK" b="1" dirty="0" smtClean="0"/>
              <a:t>International </a:t>
            </a:r>
            <a:r>
              <a:rPr lang="sk-SK" b="1" dirty="0" err="1" smtClean="0"/>
              <a:t>Edition</a:t>
            </a:r>
            <a:r>
              <a:rPr lang="sk-SK" b="1" dirty="0" smtClean="0"/>
              <a:t>, </a:t>
            </a:r>
            <a:r>
              <a:rPr lang="sk-SK" b="1" dirty="0" err="1" smtClean="0"/>
              <a:t>McGraw-Hill</a:t>
            </a:r>
            <a:r>
              <a:rPr lang="sk-SK" b="1" dirty="0" smtClean="0"/>
              <a:t> </a:t>
            </a:r>
            <a:r>
              <a:rPr lang="sk-SK" b="1" dirty="0" err="1" smtClean="0"/>
              <a:t>Irwing</a:t>
            </a:r>
            <a:r>
              <a:rPr lang="sk-SK" b="1" dirty="0" smtClean="0"/>
              <a:t>, New York.</a:t>
            </a:r>
          </a:p>
          <a:p>
            <a:pPr marL="457200" indent="-457200">
              <a:buFont typeface="+mj-lt"/>
              <a:buAutoNum type="arabicPeriod"/>
            </a:pPr>
            <a:r>
              <a:rPr lang="sk-SK" b="1" dirty="0" err="1" smtClean="0"/>
              <a:t>Deloitte</a:t>
            </a:r>
            <a:r>
              <a:rPr lang="sk-SK" b="1" dirty="0" smtClean="0"/>
              <a:t>. (2019). </a:t>
            </a:r>
            <a:r>
              <a:rPr lang="en-US" b="1" dirty="0" smtClean="0"/>
              <a:t>2018 Banking Industry Outlook</a:t>
            </a:r>
            <a:r>
              <a:rPr lang="sk-SK" b="1" dirty="0" smtClean="0"/>
              <a:t>.</a:t>
            </a:r>
          </a:p>
          <a:p>
            <a:pPr marL="457200" indent="-457200">
              <a:buFont typeface="+mj-lt"/>
              <a:buAutoNum type="arabicPeriod"/>
            </a:pPr>
            <a:endParaRPr lang="sk-SK" b="1" dirty="0" smtClean="0"/>
          </a:p>
          <a:p>
            <a:pPr marL="457200" indent="-457200">
              <a:buFont typeface="+mj-lt"/>
              <a:buAutoNum type="arabicPeriod"/>
            </a:pPr>
            <a:endParaRPr lang="sk-SK"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b="1" dirty="0" err="1" smtClean="0"/>
              <a:t>Content</a:t>
            </a:r>
            <a:endParaRPr lang="sk-SK" b="1" dirty="0"/>
          </a:p>
        </p:txBody>
      </p:sp>
      <p:sp>
        <p:nvSpPr>
          <p:cNvPr id="3" name="Zástupný symbol obsahu 2"/>
          <p:cNvSpPr>
            <a:spLocks noGrp="1"/>
          </p:cNvSpPr>
          <p:nvPr>
            <p:ph sz="quarter" idx="1"/>
          </p:nvPr>
        </p:nvSpPr>
        <p:spPr/>
        <p:txBody>
          <a:bodyPr/>
          <a:lstStyle/>
          <a:p>
            <a:pPr marL="457200" indent="-457200">
              <a:buAutoNum type="arabicPeriod"/>
            </a:pPr>
            <a:r>
              <a:rPr lang="sk-SK" b="1" dirty="0" err="1" smtClean="0"/>
              <a:t>Introduction</a:t>
            </a:r>
            <a:endParaRPr lang="sk-SK" b="1" dirty="0" smtClean="0"/>
          </a:p>
          <a:p>
            <a:pPr marL="457200" indent="-457200">
              <a:buAutoNum type="arabicPeriod"/>
            </a:pPr>
            <a:r>
              <a:rPr lang="sk-SK" b="1" dirty="0" err="1" smtClean="0"/>
              <a:t>Banking</a:t>
            </a:r>
            <a:r>
              <a:rPr lang="sk-SK" b="1" dirty="0" smtClean="0"/>
              <a:t> </a:t>
            </a:r>
            <a:r>
              <a:rPr lang="sk-SK" b="1" dirty="0" err="1" smtClean="0"/>
              <a:t>system</a:t>
            </a:r>
            <a:endParaRPr lang="sk-SK" b="1" dirty="0" smtClean="0"/>
          </a:p>
          <a:p>
            <a:pPr marL="457200" indent="-457200">
              <a:buAutoNum type="arabicPeriod"/>
            </a:pPr>
            <a:r>
              <a:rPr lang="sk-SK" b="1" dirty="0" smtClean="0"/>
              <a:t>Bank </a:t>
            </a:r>
            <a:r>
              <a:rPr lang="sk-SK" b="1" dirty="0" err="1" smtClean="0"/>
              <a:t>performance</a:t>
            </a:r>
            <a:endParaRPr lang="sk-SK" b="1" dirty="0" smtClean="0"/>
          </a:p>
          <a:p>
            <a:pPr marL="457200" indent="-457200">
              <a:buAutoNum type="arabicPeriod"/>
            </a:pPr>
            <a:r>
              <a:rPr lang="en-US" b="1" dirty="0" smtClean="0"/>
              <a:t>2018 Banking Industry Outlook</a:t>
            </a:r>
            <a:r>
              <a:rPr lang="sk-SK" b="1" dirty="0" smtClean="0"/>
              <a:t> </a:t>
            </a:r>
            <a:endParaRPr lang="sk-SK" b="1"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b="1" dirty="0" smtClean="0"/>
              <a:t>1. </a:t>
            </a:r>
            <a:r>
              <a:rPr lang="sk-SK" b="1" dirty="0" err="1" smtClean="0"/>
              <a:t>Introduction</a:t>
            </a:r>
            <a:endParaRPr lang="sk-SK" b="1" dirty="0"/>
          </a:p>
        </p:txBody>
      </p:sp>
      <p:sp>
        <p:nvSpPr>
          <p:cNvPr id="3" name="Zástupný symbol obsahu 2"/>
          <p:cNvSpPr>
            <a:spLocks noGrp="1"/>
          </p:cNvSpPr>
          <p:nvPr>
            <p:ph sz="quarter" idx="1"/>
          </p:nvPr>
        </p:nvSpPr>
        <p:spPr/>
        <p:txBody>
          <a:bodyPr>
            <a:normAutofit fontScale="92500"/>
          </a:bodyPr>
          <a:lstStyle/>
          <a:p>
            <a:r>
              <a:rPr lang="en-US" b="1" dirty="0" smtClean="0"/>
              <a:t>The commercial bank represents a specific subject, which exists in an environment of regulated competition. </a:t>
            </a:r>
            <a:endParaRPr lang="sk-SK" b="1" dirty="0" smtClean="0"/>
          </a:p>
          <a:p>
            <a:r>
              <a:rPr lang="en-US" b="1" dirty="0" smtClean="0"/>
              <a:t>The bank collects deposits from the individual economical subjects, grants loans to these economical subjects and does off balance transactions. </a:t>
            </a:r>
            <a:endParaRPr lang="sk-SK" b="1" dirty="0" smtClean="0"/>
          </a:p>
          <a:p>
            <a:r>
              <a:rPr lang="en-US" b="1" dirty="0" smtClean="0"/>
              <a:t>The goal of the commercial bank is it to reach adequate performance. </a:t>
            </a:r>
            <a:endParaRPr lang="sk-SK" b="1" dirty="0" smtClean="0"/>
          </a:p>
          <a:p>
            <a:r>
              <a:rPr lang="en-US" b="1" dirty="0" smtClean="0"/>
              <a:t>The commercial banks transform the money and capital in connection with the predefined basic monetary activities and with usage of specialized financial operations. </a:t>
            </a:r>
            <a:endParaRPr lang="sk-SK" b="1"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b="1" dirty="0" smtClean="0"/>
              <a:t>2.Banking </a:t>
            </a:r>
            <a:r>
              <a:rPr lang="sk-SK" b="1" dirty="0" err="1" smtClean="0"/>
              <a:t>system</a:t>
            </a:r>
            <a:endParaRPr lang="sk-SK" b="1" dirty="0"/>
          </a:p>
        </p:txBody>
      </p:sp>
      <p:sp>
        <p:nvSpPr>
          <p:cNvPr id="3" name="Zástupný symbol obsahu 2"/>
          <p:cNvSpPr>
            <a:spLocks noGrp="1"/>
          </p:cNvSpPr>
          <p:nvPr>
            <p:ph sz="quarter" idx="1"/>
          </p:nvPr>
        </p:nvSpPr>
        <p:spPr/>
        <p:txBody>
          <a:bodyPr/>
          <a:lstStyle/>
          <a:p>
            <a:pPr>
              <a:buNone/>
              <a:defRPr/>
            </a:pPr>
            <a:r>
              <a:rPr lang="en-US" b="1" dirty="0" smtClean="0"/>
              <a:t>banking can </a:t>
            </a:r>
            <a:r>
              <a:rPr lang="en-US" b="1" i="1" dirty="0" smtClean="0"/>
              <a:t>be defined as a system</a:t>
            </a:r>
            <a:r>
              <a:rPr lang="en-US" b="1" dirty="0" smtClean="0"/>
              <a:t>, which consists of these subsystems:</a:t>
            </a:r>
          </a:p>
          <a:p>
            <a:pPr>
              <a:defRPr/>
            </a:pPr>
            <a:r>
              <a:rPr lang="en-US" b="1" dirty="0" smtClean="0"/>
              <a:t>strategy</a:t>
            </a:r>
          </a:p>
          <a:p>
            <a:pPr>
              <a:defRPr/>
            </a:pPr>
            <a:r>
              <a:rPr lang="en-US" b="1" dirty="0" smtClean="0"/>
              <a:t>business model</a:t>
            </a:r>
          </a:p>
          <a:p>
            <a:pPr>
              <a:defRPr/>
            </a:pPr>
            <a:r>
              <a:rPr lang="en-US" b="1" dirty="0" smtClean="0"/>
              <a:t>financial model</a:t>
            </a:r>
          </a:p>
          <a:p>
            <a:pPr>
              <a:defRPr/>
            </a:pPr>
            <a:r>
              <a:rPr lang="en-US" b="1" dirty="0" smtClean="0"/>
              <a:t>organizational model</a:t>
            </a:r>
          </a:p>
          <a:p>
            <a:pPr algn="ctr">
              <a:buNone/>
              <a:defRPr/>
            </a:pPr>
            <a:r>
              <a:rPr lang="sk-SK" b="1" dirty="0" smtClean="0"/>
              <a:t>   i</a:t>
            </a:r>
            <a:r>
              <a:rPr lang="en-US" b="1" dirty="0" err="1" smtClean="0"/>
              <a:t>ts</a:t>
            </a:r>
            <a:r>
              <a:rPr lang="en-US" b="1" dirty="0" smtClean="0"/>
              <a:t> </a:t>
            </a:r>
            <a:r>
              <a:rPr lang="en-US" b="1" i="1" dirty="0" smtClean="0"/>
              <a:t>objective</a:t>
            </a:r>
            <a:r>
              <a:rPr lang="en-US" b="1" dirty="0" smtClean="0"/>
              <a:t> is  to reach </a:t>
            </a:r>
            <a:r>
              <a:rPr lang="en-US" b="1" i="1" dirty="0" smtClean="0"/>
              <a:t>profit </a:t>
            </a:r>
            <a:r>
              <a:rPr lang="sk-SK" b="1" i="1" dirty="0" smtClean="0"/>
              <a:t> </a:t>
            </a:r>
            <a:r>
              <a:rPr lang="en-US" b="1" dirty="0" smtClean="0"/>
              <a:t>through </a:t>
            </a:r>
            <a:r>
              <a:rPr lang="en-US" b="1" i="1" dirty="0" smtClean="0"/>
              <a:t>the satisfaction of the client needs</a:t>
            </a:r>
            <a:endParaRPr lang="sk-SK" b="1" i="1" dirty="0" smtClean="0"/>
          </a:p>
          <a:p>
            <a:endParaRPr lang="sk-SK" b="1"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2" name="Rectangle 2"/>
          <p:cNvSpPr>
            <a:spLocks noGrp="1" noChangeArrowheads="1"/>
          </p:cNvSpPr>
          <p:nvPr>
            <p:ph type="title"/>
          </p:nvPr>
        </p:nvSpPr>
        <p:spPr/>
        <p:txBody>
          <a:bodyPr/>
          <a:lstStyle/>
          <a:p>
            <a:pPr eaLnBrk="1" hangingPunct="1">
              <a:defRPr/>
            </a:pPr>
            <a:r>
              <a:rPr lang="sk-SK" b="1" dirty="0" smtClean="0"/>
              <a:t>Bank </a:t>
            </a:r>
            <a:r>
              <a:rPr lang="sk-SK" b="1" dirty="0" err="1" smtClean="0"/>
              <a:t>management</a:t>
            </a:r>
            <a:r>
              <a:rPr lang="sk-SK" b="1" dirty="0" smtClean="0"/>
              <a:t> model</a:t>
            </a:r>
          </a:p>
        </p:txBody>
      </p:sp>
      <p:sp>
        <p:nvSpPr>
          <p:cNvPr id="107523" name="Rectangle 3"/>
          <p:cNvSpPr>
            <a:spLocks noGrp="1" noChangeArrowheads="1"/>
          </p:cNvSpPr>
          <p:nvPr>
            <p:ph type="body" idx="1"/>
          </p:nvPr>
        </p:nvSpPr>
        <p:spPr/>
        <p:txBody>
          <a:bodyPr/>
          <a:lstStyle/>
          <a:p>
            <a:pPr eaLnBrk="1" hangingPunct="1">
              <a:buFont typeface="Wingdings" pitchFamily="2" charset="2"/>
              <a:buNone/>
              <a:defRPr/>
            </a:pPr>
            <a:r>
              <a:rPr lang="sk-SK" smtClean="0"/>
              <a:t>Picture </a:t>
            </a:r>
          </a:p>
        </p:txBody>
      </p:sp>
      <p:sp>
        <p:nvSpPr>
          <p:cNvPr id="18436" name="Rectangle 4"/>
          <p:cNvSpPr>
            <a:spLocks noChangeArrowheads="1"/>
          </p:cNvSpPr>
          <p:nvPr/>
        </p:nvSpPr>
        <p:spPr bwMode="auto">
          <a:xfrm>
            <a:off x="1214414" y="3429000"/>
            <a:ext cx="1296988" cy="914400"/>
          </a:xfrm>
          <a:prstGeom prst="rect">
            <a:avLst/>
          </a:prstGeom>
          <a:solidFill>
            <a:schemeClr val="accent1"/>
          </a:solidFill>
          <a:ln w="38100">
            <a:solidFill>
              <a:schemeClr val="tx1"/>
            </a:solidFill>
            <a:miter lim="800000"/>
            <a:headEnd/>
            <a:tailEnd/>
          </a:ln>
        </p:spPr>
        <p:txBody>
          <a:bodyPr wrap="none" anchor="ctr"/>
          <a:lstStyle/>
          <a:p>
            <a:pPr algn="ctr"/>
            <a:r>
              <a:rPr lang="sk-SK">
                <a:latin typeface="Arial" charset="0"/>
              </a:rPr>
              <a:t>Business</a:t>
            </a:r>
          </a:p>
          <a:p>
            <a:pPr algn="ctr"/>
            <a:r>
              <a:rPr lang="sk-SK">
                <a:latin typeface="Arial" charset="0"/>
              </a:rPr>
              <a:t>model</a:t>
            </a:r>
          </a:p>
        </p:txBody>
      </p:sp>
      <p:sp>
        <p:nvSpPr>
          <p:cNvPr id="18437" name="Rectangle 5"/>
          <p:cNvSpPr>
            <a:spLocks noChangeArrowheads="1"/>
          </p:cNvSpPr>
          <p:nvPr/>
        </p:nvSpPr>
        <p:spPr bwMode="auto">
          <a:xfrm>
            <a:off x="6877050" y="3429000"/>
            <a:ext cx="1201738" cy="914400"/>
          </a:xfrm>
          <a:prstGeom prst="rect">
            <a:avLst/>
          </a:prstGeom>
          <a:solidFill>
            <a:schemeClr val="accent1"/>
          </a:solidFill>
          <a:ln w="38100">
            <a:solidFill>
              <a:schemeClr val="tx1"/>
            </a:solidFill>
            <a:miter lim="800000"/>
            <a:headEnd/>
            <a:tailEnd/>
          </a:ln>
        </p:spPr>
        <p:txBody>
          <a:bodyPr wrap="none" anchor="ctr"/>
          <a:lstStyle/>
          <a:p>
            <a:pPr algn="ctr"/>
            <a:r>
              <a:rPr lang="sk-SK">
                <a:latin typeface="Arial" charset="0"/>
              </a:rPr>
              <a:t>Financial</a:t>
            </a:r>
          </a:p>
          <a:p>
            <a:pPr algn="ctr"/>
            <a:r>
              <a:rPr lang="sk-SK">
                <a:latin typeface="Arial" charset="0"/>
              </a:rPr>
              <a:t>model</a:t>
            </a:r>
          </a:p>
        </p:txBody>
      </p:sp>
      <p:sp>
        <p:nvSpPr>
          <p:cNvPr id="18438" name="Rectangle 6"/>
          <p:cNvSpPr>
            <a:spLocks noChangeArrowheads="1"/>
          </p:cNvSpPr>
          <p:nvPr/>
        </p:nvSpPr>
        <p:spPr bwMode="auto">
          <a:xfrm>
            <a:off x="3643306" y="2143116"/>
            <a:ext cx="1296987" cy="914400"/>
          </a:xfrm>
          <a:prstGeom prst="rect">
            <a:avLst/>
          </a:prstGeom>
          <a:solidFill>
            <a:schemeClr val="accent1"/>
          </a:solidFill>
          <a:ln w="38100">
            <a:solidFill>
              <a:schemeClr val="tx1"/>
            </a:solidFill>
            <a:miter lim="800000"/>
            <a:headEnd/>
            <a:tailEnd/>
          </a:ln>
        </p:spPr>
        <p:txBody>
          <a:bodyPr wrap="none" anchor="ctr"/>
          <a:lstStyle/>
          <a:p>
            <a:pPr algn="ctr"/>
            <a:r>
              <a:rPr lang="sk-SK">
                <a:latin typeface="Arial" charset="0"/>
              </a:rPr>
              <a:t>Strategy</a:t>
            </a:r>
          </a:p>
        </p:txBody>
      </p:sp>
      <p:sp>
        <p:nvSpPr>
          <p:cNvPr id="18439" name="Rectangle 7"/>
          <p:cNvSpPr>
            <a:spLocks noChangeArrowheads="1"/>
          </p:cNvSpPr>
          <p:nvPr/>
        </p:nvSpPr>
        <p:spPr bwMode="auto">
          <a:xfrm>
            <a:off x="3571868" y="4929198"/>
            <a:ext cx="1439862" cy="1058863"/>
          </a:xfrm>
          <a:prstGeom prst="rect">
            <a:avLst/>
          </a:prstGeom>
          <a:solidFill>
            <a:schemeClr val="accent1"/>
          </a:solidFill>
          <a:ln w="38100">
            <a:solidFill>
              <a:schemeClr val="tx1"/>
            </a:solidFill>
            <a:miter lim="800000"/>
            <a:headEnd/>
            <a:tailEnd/>
          </a:ln>
        </p:spPr>
        <p:txBody>
          <a:bodyPr wrap="none" anchor="ctr"/>
          <a:lstStyle/>
          <a:p>
            <a:pPr algn="ctr"/>
            <a:r>
              <a:rPr lang="sk-SK">
                <a:latin typeface="Arial" charset="0"/>
              </a:rPr>
              <a:t>Organization</a:t>
            </a:r>
          </a:p>
          <a:p>
            <a:pPr algn="ctr"/>
            <a:r>
              <a:rPr lang="sk-SK">
                <a:latin typeface="Arial" charset="0"/>
              </a:rPr>
              <a:t>model</a:t>
            </a:r>
          </a:p>
        </p:txBody>
      </p:sp>
      <p:sp>
        <p:nvSpPr>
          <p:cNvPr id="18440" name="AutoShape 8"/>
          <p:cNvSpPr>
            <a:spLocks noChangeArrowheads="1"/>
          </p:cNvSpPr>
          <p:nvPr/>
        </p:nvSpPr>
        <p:spPr bwMode="auto">
          <a:xfrm>
            <a:off x="3000364" y="3357562"/>
            <a:ext cx="1150938" cy="914400"/>
          </a:xfrm>
          <a:prstGeom prst="roundRect">
            <a:avLst>
              <a:gd name="adj" fmla="val 16667"/>
            </a:avLst>
          </a:prstGeom>
          <a:solidFill>
            <a:schemeClr val="accent1"/>
          </a:solidFill>
          <a:ln w="38100">
            <a:solidFill>
              <a:schemeClr val="tx1"/>
            </a:solidFill>
            <a:round/>
            <a:headEnd/>
            <a:tailEnd/>
          </a:ln>
        </p:spPr>
        <p:txBody>
          <a:bodyPr wrap="none" anchor="ctr"/>
          <a:lstStyle/>
          <a:p>
            <a:pPr algn="ctr"/>
            <a:r>
              <a:rPr lang="sk-SK">
                <a:latin typeface="Arial" charset="0"/>
              </a:rPr>
              <a:t>Customer</a:t>
            </a:r>
          </a:p>
        </p:txBody>
      </p:sp>
      <p:sp>
        <p:nvSpPr>
          <p:cNvPr id="18441" name="AutoShape 9"/>
          <p:cNvSpPr>
            <a:spLocks noChangeArrowheads="1"/>
          </p:cNvSpPr>
          <p:nvPr/>
        </p:nvSpPr>
        <p:spPr bwMode="auto">
          <a:xfrm>
            <a:off x="5143504" y="3429000"/>
            <a:ext cx="1079500" cy="914400"/>
          </a:xfrm>
          <a:prstGeom prst="roundRect">
            <a:avLst>
              <a:gd name="adj" fmla="val 16667"/>
            </a:avLst>
          </a:prstGeom>
          <a:solidFill>
            <a:schemeClr val="accent1"/>
          </a:solidFill>
          <a:ln w="38100">
            <a:solidFill>
              <a:schemeClr val="tx1"/>
            </a:solidFill>
            <a:round/>
            <a:headEnd/>
            <a:tailEnd/>
          </a:ln>
        </p:spPr>
        <p:txBody>
          <a:bodyPr wrap="none" anchor="ctr"/>
          <a:lstStyle/>
          <a:p>
            <a:pPr algn="ctr"/>
            <a:r>
              <a:rPr lang="sk-SK">
                <a:latin typeface="Arial" charset="0"/>
              </a:rPr>
              <a:t>Profit</a:t>
            </a:r>
          </a:p>
        </p:txBody>
      </p:sp>
      <p:sp>
        <p:nvSpPr>
          <p:cNvPr id="18442" name="AutoShape 10"/>
          <p:cNvSpPr>
            <a:spLocks noChangeArrowheads="1"/>
          </p:cNvSpPr>
          <p:nvPr/>
        </p:nvSpPr>
        <p:spPr bwMode="auto">
          <a:xfrm>
            <a:off x="4214810" y="3644900"/>
            <a:ext cx="862015" cy="485775"/>
          </a:xfrm>
          <a:prstGeom prst="rightArrow">
            <a:avLst>
              <a:gd name="adj1" fmla="val 50000"/>
              <a:gd name="adj2" fmla="val 33415"/>
            </a:avLst>
          </a:prstGeom>
          <a:solidFill>
            <a:schemeClr val="accent1"/>
          </a:solidFill>
          <a:ln w="38100">
            <a:solidFill>
              <a:schemeClr val="tx1"/>
            </a:solidFill>
            <a:miter lim="800000"/>
            <a:headEnd/>
            <a:tailEnd/>
          </a:ln>
        </p:spPr>
        <p:txBody>
          <a:bodyPr wrap="none" anchor="ctr"/>
          <a:lstStyle/>
          <a:p>
            <a:endParaRPr lang="sk-SK"/>
          </a:p>
        </p:txBody>
      </p:sp>
      <p:cxnSp>
        <p:nvCxnSpPr>
          <p:cNvPr id="14" name="Rovná spojovacia šípka 13"/>
          <p:cNvCxnSpPr>
            <a:stCxn id="18438" idx="3"/>
            <a:endCxn id="18437" idx="0"/>
          </p:cNvCxnSpPr>
          <p:nvPr/>
        </p:nvCxnSpPr>
        <p:spPr>
          <a:xfrm>
            <a:off x="4940293" y="2600316"/>
            <a:ext cx="2537626" cy="828684"/>
          </a:xfrm>
          <a:prstGeom prst="straightConnector1">
            <a:avLst/>
          </a:prstGeom>
          <a:ln w="38100">
            <a:solidFill>
              <a:schemeClr val="accent2"/>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6" name="Rovná spojovacia šípka 15"/>
          <p:cNvCxnSpPr>
            <a:stCxn id="18437" idx="2"/>
            <a:endCxn id="18439" idx="3"/>
          </p:cNvCxnSpPr>
          <p:nvPr/>
        </p:nvCxnSpPr>
        <p:spPr>
          <a:xfrm rot="5400000">
            <a:off x="5687210" y="3667921"/>
            <a:ext cx="1115230" cy="2466189"/>
          </a:xfrm>
          <a:prstGeom prst="straightConnector1">
            <a:avLst/>
          </a:prstGeom>
          <a:ln w="38100">
            <a:solidFill>
              <a:schemeClr val="accent2"/>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8" name="Rovná spojovacia šípka 17"/>
          <p:cNvCxnSpPr>
            <a:stCxn id="18439" idx="1"/>
            <a:endCxn id="18436" idx="2"/>
          </p:cNvCxnSpPr>
          <p:nvPr/>
        </p:nvCxnSpPr>
        <p:spPr>
          <a:xfrm rot="10800000">
            <a:off x="1862908" y="4343400"/>
            <a:ext cx="1708960" cy="1115230"/>
          </a:xfrm>
          <a:prstGeom prst="straightConnector1">
            <a:avLst/>
          </a:prstGeom>
          <a:ln w="38100">
            <a:solidFill>
              <a:srgbClr val="00B0F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20" name="Rovná spojovacia šípka 19"/>
          <p:cNvCxnSpPr>
            <a:stCxn id="18436" idx="0"/>
            <a:endCxn id="18438" idx="1"/>
          </p:cNvCxnSpPr>
          <p:nvPr/>
        </p:nvCxnSpPr>
        <p:spPr>
          <a:xfrm rot="5400000" flipH="1" flipV="1">
            <a:off x="2338765" y="2124459"/>
            <a:ext cx="828684" cy="1780398"/>
          </a:xfrm>
          <a:prstGeom prst="straightConnector1">
            <a:avLst/>
          </a:prstGeom>
          <a:ln w="38100">
            <a:solidFill>
              <a:schemeClr val="accent2"/>
            </a:solidFill>
            <a:headEnd type="arrow"/>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618" name="Rectangle 2"/>
          <p:cNvSpPr>
            <a:spLocks noGrp="1" noChangeArrowheads="1"/>
          </p:cNvSpPr>
          <p:nvPr>
            <p:ph type="title"/>
          </p:nvPr>
        </p:nvSpPr>
        <p:spPr/>
        <p:txBody>
          <a:bodyPr/>
          <a:lstStyle/>
          <a:p>
            <a:pPr eaLnBrk="1" hangingPunct="1">
              <a:defRPr/>
            </a:pPr>
            <a:r>
              <a:rPr lang="sk-SK" b="1" dirty="0" err="1" smtClean="0"/>
              <a:t>Financial</a:t>
            </a:r>
            <a:r>
              <a:rPr lang="sk-SK" b="1" dirty="0" smtClean="0"/>
              <a:t> model</a:t>
            </a:r>
          </a:p>
        </p:txBody>
      </p:sp>
      <p:sp>
        <p:nvSpPr>
          <p:cNvPr id="111619" name="Rectangle 3"/>
          <p:cNvSpPr>
            <a:spLocks noGrp="1" noChangeArrowheads="1"/>
          </p:cNvSpPr>
          <p:nvPr>
            <p:ph type="body" idx="1"/>
          </p:nvPr>
        </p:nvSpPr>
        <p:spPr/>
        <p:txBody>
          <a:bodyPr/>
          <a:lstStyle/>
          <a:p>
            <a:pPr eaLnBrk="1" hangingPunct="1">
              <a:buFont typeface="Wingdings" pitchFamily="2" charset="2"/>
              <a:buNone/>
              <a:defRPr/>
            </a:pPr>
            <a:endParaRPr lang="sk-SK" dirty="0" smtClean="0"/>
          </a:p>
        </p:txBody>
      </p:sp>
      <p:sp>
        <p:nvSpPr>
          <p:cNvPr id="20484" name="Rectangle 4"/>
          <p:cNvSpPr>
            <a:spLocks noChangeArrowheads="1"/>
          </p:cNvSpPr>
          <p:nvPr/>
        </p:nvSpPr>
        <p:spPr bwMode="auto">
          <a:xfrm>
            <a:off x="500034" y="3429000"/>
            <a:ext cx="1439862" cy="914400"/>
          </a:xfrm>
          <a:prstGeom prst="rect">
            <a:avLst/>
          </a:prstGeom>
          <a:solidFill>
            <a:schemeClr val="accent1"/>
          </a:solidFill>
          <a:ln w="38100">
            <a:solidFill>
              <a:schemeClr val="tx1"/>
            </a:solidFill>
            <a:miter lim="800000"/>
            <a:headEnd/>
            <a:tailEnd/>
          </a:ln>
        </p:spPr>
        <p:txBody>
          <a:bodyPr wrap="none" anchor="ctr"/>
          <a:lstStyle/>
          <a:p>
            <a:pPr algn="ctr"/>
            <a:r>
              <a:rPr lang="sk-SK" b="1" dirty="0">
                <a:latin typeface="Arial" charset="0"/>
              </a:rPr>
              <a:t>Risk</a:t>
            </a:r>
          </a:p>
          <a:p>
            <a:pPr algn="ctr"/>
            <a:r>
              <a:rPr lang="sk-SK" b="1" dirty="0" err="1">
                <a:latin typeface="Arial" charset="0"/>
              </a:rPr>
              <a:t>management</a:t>
            </a:r>
            <a:endParaRPr lang="sk-SK" b="1" dirty="0">
              <a:latin typeface="Arial" charset="0"/>
            </a:endParaRPr>
          </a:p>
        </p:txBody>
      </p:sp>
      <p:sp>
        <p:nvSpPr>
          <p:cNvPr id="20485" name="Rectangle 5"/>
          <p:cNvSpPr>
            <a:spLocks noChangeArrowheads="1"/>
          </p:cNvSpPr>
          <p:nvPr/>
        </p:nvSpPr>
        <p:spPr bwMode="auto">
          <a:xfrm>
            <a:off x="6429388" y="3357562"/>
            <a:ext cx="1511300" cy="1058862"/>
          </a:xfrm>
          <a:prstGeom prst="rect">
            <a:avLst/>
          </a:prstGeom>
          <a:solidFill>
            <a:schemeClr val="accent1"/>
          </a:solidFill>
          <a:ln w="38100">
            <a:solidFill>
              <a:schemeClr val="tx1"/>
            </a:solidFill>
            <a:miter lim="800000"/>
            <a:headEnd/>
            <a:tailEnd/>
          </a:ln>
        </p:spPr>
        <p:txBody>
          <a:bodyPr wrap="none" anchor="ctr"/>
          <a:lstStyle/>
          <a:p>
            <a:pPr algn="ctr"/>
            <a:r>
              <a:rPr lang="sk-SK" b="1" dirty="0" err="1">
                <a:latin typeface="Arial" charset="0"/>
              </a:rPr>
              <a:t>Product</a:t>
            </a:r>
            <a:endParaRPr lang="sk-SK" b="1" dirty="0">
              <a:latin typeface="Arial" charset="0"/>
            </a:endParaRPr>
          </a:p>
          <a:p>
            <a:pPr algn="ctr"/>
            <a:r>
              <a:rPr lang="sk-SK" b="1" dirty="0">
                <a:latin typeface="Arial" charset="0"/>
              </a:rPr>
              <a:t>rentability</a:t>
            </a:r>
          </a:p>
          <a:p>
            <a:pPr algn="ctr"/>
            <a:r>
              <a:rPr lang="sk-SK" b="1" dirty="0" err="1">
                <a:latin typeface="Arial" charset="0"/>
              </a:rPr>
              <a:t>management</a:t>
            </a:r>
            <a:endParaRPr lang="sk-SK" b="1" dirty="0">
              <a:latin typeface="Arial" charset="0"/>
            </a:endParaRPr>
          </a:p>
        </p:txBody>
      </p:sp>
      <p:sp>
        <p:nvSpPr>
          <p:cNvPr id="20486" name="Rectangle 6"/>
          <p:cNvSpPr>
            <a:spLocks noChangeArrowheads="1"/>
          </p:cNvSpPr>
          <p:nvPr/>
        </p:nvSpPr>
        <p:spPr bwMode="auto">
          <a:xfrm>
            <a:off x="3071802" y="1928802"/>
            <a:ext cx="1857388" cy="914400"/>
          </a:xfrm>
          <a:prstGeom prst="rect">
            <a:avLst/>
          </a:prstGeom>
          <a:solidFill>
            <a:schemeClr val="accent1"/>
          </a:solidFill>
          <a:ln w="38100">
            <a:solidFill>
              <a:schemeClr val="tx1"/>
            </a:solidFill>
            <a:miter lim="800000"/>
            <a:headEnd/>
            <a:tailEnd/>
          </a:ln>
        </p:spPr>
        <p:txBody>
          <a:bodyPr wrap="none" anchor="ctr"/>
          <a:lstStyle/>
          <a:p>
            <a:pPr algn="ctr"/>
            <a:r>
              <a:rPr lang="sk-SK" b="1" dirty="0">
                <a:latin typeface="Arial" charset="0"/>
              </a:rPr>
              <a:t>Bank</a:t>
            </a:r>
          </a:p>
          <a:p>
            <a:pPr algn="ctr"/>
            <a:r>
              <a:rPr lang="sk-SK" b="1" dirty="0" err="1">
                <a:latin typeface="Arial" charset="0"/>
              </a:rPr>
              <a:t>performance</a:t>
            </a:r>
            <a:endParaRPr lang="sk-SK" b="1" dirty="0">
              <a:latin typeface="Arial" charset="0"/>
            </a:endParaRPr>
          </a:p>
          <a:p>
            <a:pPr algn="ctr"/>
            <a:r>
              <a:rPr lang="sk-SK" b="1" dirty="0" err="1">
                <a:latin typeface="Arial" charset="0"/>
              </a:rPr>
              <a:t>management</a:t>
            </a:r>
            <a:endParaRPr lang="sk-SK" b="1" dirty="0">
              <a:latin typeface="Arial" charset="0"/>
            </a:endParaRPr>
          </a:p>
        </p:txBody>
      </p:sp>
      <p:sp>
        <p:nvSpPr>
          <p:cNvPr id="20487" name="AutoShape 8"/>
          <p:cNvSpPr>
            <a:spLocks noChangeArrowheads="1"/>
          </p:cNvSpPr>
          <p:nvPr/>
        </p:nvSpPr>
        <p:spPr bwMode="auto">
          <a:xfrm>
            <a:off x="2571736" y="3429000"/>
            <a:ext cx="1150938" cy="914400"/>
          </a:xfrm>
          <a:prstGeom prst="roundRect">
            <a:avLst>
              <a:gd name="adj" fmla="val 16667"/>
            </a:avLst>
          </a:prstGeom>
          <a:solidFill>
            <a:schemeClr val="accent1"/>
          </a:solidFill>
          <a:ln w="38100">
            <a:solidFill>
              <a:schemeClr val="tx1"/>
            </a:solidFill>
            <a:round/>
            <a:headEnd/>
            <a:tailEnd/>
          </a:ln>
        </p:spPr>
        <p:txBody>
          <a:bodyPr wrap="none" anchor="ctr"/>
          <a:lstStyle/>
          <a:p>
            <a:pPr algn="ctr"/>
            <a:r>
              <a:rPr lang="sk-SK" b="1" dirty="0">
                <a:latin typeface="Arial" charset="0"/>
              </a:rPr>
              <a:t>Customer</a:t>
            </a:r>
          </a:p>
        </p:txBody>
      </p:sp>
      <p:sp>
        <p:nvSpPr>
          <p:cNvPr id="20488" name="AutoShape 9"/>
          <p:cNvSpPr>
            <a:spLocks noChangeArrowheads="1"/>
          </p:cNvSpPr>
          <p:nvPr/>
        </p:nvSpPr>
        <p:spPr bwMode="auto">
          <a:xfrm>
            <a:off x="4572000" y="3357562"/>
            <a:ext cx="1079500" cy="914400"/>
          </a:xfrm>
          <a:prstGeom prst="roundRect">
            <a:avLst>
              <a:gd name="adj" fmla="val 16667"/>
            </a:avLst>
          </a:prstGeom>
          <a:solidFill>
            <a:schemeClr val="accent1"/>
          </a:solidFill>
          <a:ln w="38100">
            <a:solidFill>
              <a:schemeClr val="tx1"/>
            </a:solidFill>
            <a:round/>
            <a:headEnd/>
            <a:tailEnd/>
          </a:ln>
        </p:spPr>
        <p:txBody>
          <a:bodyPr wrap="none" anchor="ctr"/>
          <a:lstStyle/>
          <a:p>
            <a:pPr algn="ctr"/>
            <a:r>
              <a:rPr lang="sk-SK" b="1" dirty="0">
                <a:latin typeface="Arial" charset="0"/>
              </a:rPr>
              <a:t>Profit</a:t>
            </a:r>
          </a:p>
        </p:txBody>
      </p:sp>
      <p:sp>
        <p:nvSpPr>
          <p:cNvPr id="20489" name="AutoShape 10"/>
          <p:cNvSpPr>
            <a:spLocks noChangeArrowheads="1"/>
          </p:cNvSpPr>
          <p:nvPr/>
        </p:nvSpPr>
        <p:spPr bwMode="auto">
          <a:xfrm>
            <a:off x="3857620" y="3643314"/>
            <a:ext cx="649287" cy="485775"/>
          </a:xfrm>
          <a:prstGeom prst="rightArrow">
            <a:avLst>
              <a:gd name="adj1" fmla="val 50000"/>
              <a:gd name="adj2" fmla="val 33415"/>
            </a:avLst>
          </a:prstGeom>
          <a:solidFill>
            <a:schemeClr val="accent1"/>
          </a:solidFill>
          <a:ln w="38100">
            <a:solidFill>
              <a:schemeClr val="tx1"/>
            </a:solidFill>
            <a:miter lim="800000"/>
            <a:headEnd/>
            <a:tailEnd/>
          </a:ln>
        </p:spPr>
        <p:txBody>
          <a:bodyPr wrap="none" anchor="ctr"/>
          <a:lstStyle/>
          <a:p>
            <a:endParaRPr lang="sk-SK"/>
          </a:p>
        </p:txBody>
      </p:sp>
      <p:cxnSp>
        <p:nvCxnSpPr>
          <p:cNvPr id="11" name="Rovná spojovacia šípka 10"/>
          <p:cNvCxnSpPr>
            <a:endCxn id="20486" idx="1"/>
          </p:cNvCxnSpPr>
          <p:nvPr/>
        </p:nvCxnSpPr>
        <p:spPr>
          <a:xfrm flipV="1">
            <a:off x="1214414" y="2386002"/>
            <a:ext cx="1857388" cy="971560"/>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3" name="Rovná spojovacia šípka 12"/>
          <p:cNvCxnSpPr>
            <a:stCxn id="20486" idx="3"/>
          </p:cNvCxnSpPr>
          <p:nvPr/>
        </p:nvCxnSpPr>
        <p:spPr>
          <a:xfrm>
            <a:off x="4929190" y="2386002"/>
            <a:ext cx="2500330" cy="971560"/>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14" name="Obdĺžnik 13"/>
          <p:cNvSpPr/>
          <p:nvPr/>
        </p:nvSpPr>
        <p:spPr>
          <a:xfrm>
            <a:off x="3571868" y="5429264"/>
            <a:ext cx="914400"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sk-SK" b="1" dirty="0" smtClean="0">
                <a:solidFill>
                  <a:schemeClr val="tx1"/>
                </a:solidFill>
              </a:rPr>
              <a:t>FM</a:t>
            </a:r>
            <a:endParaRPr lang="sk-SK" b="1" dirty="0">
              <a:solidFill>
                <a:schemeClr val="tx1"/>
              </a:solidFill>
            </a:endParaRPr>
          </a:p>
        </p:txBody>
      </p:sp>
      <p:cxnSp>
        <p:nvCxnSpPr>
          <p:cNvPr id="16" name="Rovná spojovacia šípka 15"/>
          <p:cNvCxnSpPr>
            <a:stCxn id="20484" idx="2"/>
            <a:endCxn id="14" idx="0"/>
          </p:cNvCxnSpPr>
          <p:nvPr/>
        </p:nvCxnSpPr>
        <p:spPr>
          <a:xfrm rot="16200000" flipH="1">
            <a:off x="2081584" y="3481780"/>
            <a:ext cx="1085864" cy="2809103"/>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8" name="Rovná spojovacia šípka 17"/>
          <p:cNvCxnSpPr>
            <a:stCxn id="20485" idx="2"/>
            <a:endCxn id="14" idx="0"/>
          </p:cNvCxnSpPr>
          <p:nvPr/>
        </p:nvCxnSpPr>
        <p:spPr>
          <a:xfrm rot="5400000">
            <a:off x="5100633" y="3344859"/>
            <a:ext cx="1012840" cy="3155970"/>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p:txBody>
          <a:bodyPr/>
          <a:lstStyle/>
          <a:p>
            <a:pPr eaLnBrk="1" hangingPunct="1">
              <a:defRPr/>
            </a:pPr>
            <a:r>
              <a:rPr lang="en-US" b="1" dirty="0" smtClean="0"/>
              <a:t>Risk in Banking</a:t>
            </a:r>
            <a:r>
              <a:rPr lang="sk-SK" b="1" dirty="0" smtClean="0"/>
              <a:t> </a:t>
            </a:r>
          </a:p>
        </p:txBody>
      </p:sp>
      <p:sp>
        <p:nvSpPr>
          <p:cNvPr id="28675" name="Rectangle 3"/>
          <p:cNvSpPr>
            <a:spLocks noGrp="1" noChangeArrowheads="1"/>
          </p:cNvSpPr>
          <p:nvPr>
            <p:ph type="body" idx="1"/>
          </p:nvPr>
        </p:nvSpPr>
        <p:spPr/>
        <p:txBody>
          <a:bodyPr/>
          <a:lstStyle/>
          <a:p>
            <a:pPr eaLnBrk="1" hangingPunct="1">
              <a:lnSpc>
                <a:spcPct val="90000"/>
              </a:lnSpc>
              <a:buNone/>
              <a:defRPr/>
            </a:pPr>
            <a:r>
              <a:rPr lang="sk-SK" dirty="0" smtClean="0"/>
              <a:t>b</a:t>
            </a:r>
            <a:r>
              <a:rPr lang="en-US" dirty="0" err="1" smtClean="0"/>
              <a:t>ankers</a:t>
            </a:r>
            <a:r>
              <a:rPr lang="en-US" dirty="0" smtClean="0"/>
              <a:t> are concerned with six main types of risk:</a:t>
            </a:r>
            <a:endParaRPr lang="cs-CZ" dirty="0" smtClean="0"/>
          </a:p>
          <a:p>
            <a:pPr eaLnBrk="1" hangingPunct="1">
              <a:lnSpc>
                <a:spcPct val="90000"/>
              </a:lnSpc>
              <a:defRPr/>
            </a:pPr>
            <a:r>
              <a:rPr lang="sk-SK" b="1" i="1" dirty="0" smtClean="0"/>
              <a:t> c</a:t>
            </a:r>
            <a:r>
              <a:rPr lang="en-US" b="1" i="1" dirty="0" err="1" smtClean="0"/>
              <a:t>redit</a:t>
            </a:r>
            <a:r>
              <a:rPr lang="en-US" b="1" i="1" dirty="0" smtClean="0"/>
              <a:t> risk</a:t>
            </a:r>
          </a:p>
          <a:p>
            <a:pPr eaLnBrk="1" hangingPunct="1">
              <a:lnSpc>
                <a:spcPct val="90000"/>
              </a:lnSpc>
              <a:defRPr/>
            </a:pPr>
            <a:r>
              <a:rPr lang="en-US" b="1" i="1" dirty="0" smtClean="0"/>
              <a:t> </a:t>
            </a:r>
            <a:r>
              <a:rPr lang="sk-SK" b="1" i="1" dirty="0" smtClean="0"/>
              <a:t>l</a:t>
            </a:r>
            <a:r>
              <a:rPr lang="en-US" b="1" i="1" dirty="0" err="1" smtClean="0"/>
              <a:t>iquidity</a:t>
            </a:r>
            <a:r>
              <a:rPr lang="en-US" b="1" i="1" dirty="0" smtClean="0"/>
              <a:t> risk</a:t>
            </a:r>
          </a:p>
          <a:p>
            <a:pPr eaLnBrk="1" hangingPunct="1">
              <a:lnSpc>
                <a:spcPct val="90000"/>
              </a:lnSpc>
              <a:defRPr/>
            </a:pPr>
            <a:r>
              <a:rPr lang="en-US" b="1" i="1" dirty="0" smtClean="0"/>
              <a:t> </a:t>
            </a:r>
            <a:r>
              <a:rPr lang="sk-SK" b="1" i="1" dirty="0" smtClean="0"/>
              <a:t>m</a:t>
            </a:r>
            <a:r>
              <a:rPr lang="en-US" b="1" i="1" dirty="0" err="1" smtClean="0"/>
              <a:t>arket</a:t>
            </a:r>
            <a:r>
              <a:rPr lang="en-US" b="1" i="1" dirty="0" smtClean="0"/>
              <a:t> risk</a:t>
            </a:r>
          </a:p>
          <a:p>
            <a:pPr eaLnBrk="1" hangingPunct="1">
              <a:lnSpc>
                <a:spcPct val="90000"/>
              </a:lnSpc>
              <a:defRPr/>
            </a:pPr>
            <a:r>
              <a:rPr lang="en-US" b="1" i="1" dirty="0" smtClean="0"/>
              <a:t> </a:t>
            </a:r>
            <a:r>
              <a:rPr lang="sk-SK" b="1" i="1" dirty="0" smtClean="0"/>
              <a:t>i</a:t>
            </a:r>
            <a:r>
              <a:rPr lang="en-US" b="1" i="1" dirty="0" err="1" smtClean="0"/>
              <a:t>nterest</a:t>
            </a:r>
            <a:r>
              <a:rPr lang="en-US" b="1" i="1" dirty="0" smtClean="0"/>
              <a:t> rate risk</a:t>
            </a:r>
          </a:p>
          <a:p>
            <a:pPr eaLnBrk="1" hangingPunct="1">
              <a:lnSpc>
                <a:spcPct val="90000"/>
              </a:lnSpc>
              <a:defRPr/>
            </a:pPr>
            <a:r>
              <a:rPr lang="en-US" b="1" i="1" dirty="0" smtClean="0"/>
              <a:t> </a:t>
            </a:r>
            <a:r>
              <a:rPr lang="sk-SK" b="1" i="1" dirty="0" smtClean="0"/>
              <a:t>e</a:t>
            </a:r>
            <a:r>
              <a:rPr lang="en-US" b="1" i="1" dirty="0" err="1" smtClean="0"/>
              <a:t>arnings</a:t>
            </a:r>
            <a:r>
              <a:rPr lang="en-US" b="1" i="1" dirty="0" smtClean="0"/>
              <a:t> risk</a:t>
            </a:r>
          </a:p>
          <a:p>
            <a:pPr eaLnBrk="1" hangingPunct="1">
              <a:lnSpc>
                <a:spcPct val="90000"/>
              </a:lnSpc>
              <a:defRPr/>
            </a:pPr>
            <a:r>
              <a:rPr lang="sk-SK" b="1" i="1" dirty="0" smtClean="0"/>
              <a:t> s</a:t>
            </a:r>
            <a:r>
              <a:rPr lang="en-US" b="1" i="1" dirty="0" err="1" smtClean="0"/>
              <a:t>olvency</a:t>
            </a:r>
            <a:r>
              <a:rPr lang="en-US" b="1" i="1" dirty="0" smtClean="0"/>
              <a:t> risk</a:t>
            </a:r>
            <a:endParaRPr lang="sk-SK" b="1" i="1" dirty="0" smtClean="0"/>
          </a:p>
        </p:txBody>
      </p:sp>
    </p:spTree>
  </p:cSld>
  <p:clrMapOvr>
    <a:masterClrMapping/>
  </p:clrMapOvr>
  <p:transition>
    <p:newsflash/>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b="1" dirty="0" smtClean="0"/>
              <a:t>3. Bank </a:t>
            </a:r>
            <a:r>
              <a:rPr lang="sk-SK" b="1" dirty="0" err="1" smtClean="0"/>
              <a:t>performance</a:t>
            </a:r>
            <a:endParaRPr lang="sk-SK" b="1" dirty="0"/>
          </a:p>
        </p:txBody>
      </p:sp>
      <p:sp>
        <p:nvSpPr>
          <p:cNvPr id="3" name="Zástupný symbol obsahu 2"/>
          <p:cNvSpPr>
            <a:spLocks noGrp="1"/>
          </p:cNvSpPr>
          <p:nvPr>
            <p:ph sz="quarter" idx="1"/>
          </p:nvPr>
        </p:nvSpPr>
        <p:spPr/>
        <p:txBody>
          <a:bodyPr>
            <a:normAutofit lnSpcReduction="10000"/>
          </a:bodyPr>
          <a:lstStyle/>
          <a:p>
            <a:r>
              <a:rPr lang="en-US" b="1" i="1" dirty="0" smtClean="0"/>
              <a:t>The primary objective of a commercial bank</a:t>
            </a:r>
            <a:r>
              <a:rPr lang="en-US" b="1" dirty="0" smtClean="0"/>
              <a:t> is to reach the maximal profit (or to maximize the stock market value) and preserve the stability and security of the bank. </a:t>
            </a:r>
            <a:endParaRPr lang="sk-SK" b="1" dirty="0" smtClean="0"/>
          </a:p>
          <a:p>
            <a:r>
              <a:rPr lang="en-US" b="1" dirty="0" smtClean="0"/>
              <a:t>This objective is determined by the business strategy of the given organization and by existing </a:t>
            </a:r>
            <a:r>
              <a:rPr lang="en-US" b="1" i="1" dirty="0" smtClean="0"/>
              <a:t>barriers.</a:t>
            </a:r>
            <a:endParaRPr lang="sk-SK" b="1" i="1" dirty="0" smtClean="0"/>
          </a:p>
          <a:p>
            <a:r>
              <a:rPr lang="en-US" b="1" dirty="0" smtClean="0"/>
              <a:t>The commercial banks must respect beside the rules given by the national bank and regulatory institutions also these </a:t>
            </a:r>
            <a:r>
              <a:rPr lang="en-US" b="1" i="1" dirty="0" smtClean="0"/>
              <a:t>basic principles: principle of </a:t>
            </a:r>
            <a:r>
              <a:rPr lang="en-US" b="1" i="1" dirty="0" err="1" smtClean="0"/>
              <a:t>rentability</a:t>
            </a:r>
            <a:r>
              <a:rPr lang="en-US" b="1" i="1" dirty="0" smtClean="0"/>
              <a:t>, principle of liquidity, principle of solvency, principle of security.</a:t>
            </a:r>
            <a:r>
              <a:rPr lang="en-US" b="1" dirty="0" smtClean="0"/>
              <a:t> </a:t>
            </a:r>
            <a:endParaRPr lang="sk-SK" b="1"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sk-SK" b="1" dirty="0" smtClean="0"/>
              <a:t>Bank </a:t>
            </a:r>
            <a:r>
              <a:rPr lang="sk-SK" b="1" dirty="0" err="1" smtClean="0"/>
              <a:t>performance</a:t>
            </a:r>
            <a:endParaRPr lang="sk-SK" b="1" dirty="0"/>
          </a:p>
        </p:txBody>
      </p:sp>
      <p:sp>
        <p:nvSpPr>
          <p:cNvPr id="3" name="Zástupný symbol obsahu 2"/>
          <p:cNvSpPr>
            <a:spLocks noGrp="1"/>
          </p:cNvSpPr>
          <p:nvPr>
            <p:ph sz="quarter" idx="1"/>
          </p:nvPr>
        </p:nvSpPr>
        <p:spPr/>
        <p:txBody>
          <a:bodyPr/>
          <a:lstStyle/>
          <a:p>
            <a:r>
              <a:rPr lang="en-US" b="1" i="1" dirty="0" smtClean="0"/>
              <a:t>The performance of a commercial bank</a:t>
            </a:r>
            <a:r>
              <a:rPr lang="en-US" b="1" dirty="0" smtClean="0"/>
              <a:t> is the ability of commercial bank to reach the targeted results of business activities. </a:t>
            </a:r>
            <a:endParaRPr lang="sk-SK" b="1" dirty="0" smtClean="0"/>
          </a:p>
          <a:p>
            <a:r>
              <a:rPr lang="en-US" b="1" dirty="0" smtClean="0"/>
              <a:t>The performance of the bank represents also the ability to reach the targets given by the stockholders and the management through the decision making process in the bank. </a:t>
            </a:r>
            <a:endParaRPr lang="sk-SK" b="1" dirty="0" smtClean="0"/>
          </a:p>
          <a:p>
            <a:r>
              <a:rPr lang="en-US" b="1" dirty="0" smtClean="0"/>
              <a:t>These performance indicators are based especially on the strategy of the bank and comparison of the given bank with the results of the competition.</a:t>
            </a:r>
            <a:endParaRPr lang="sk-SK" b="1" dirty="0" smtClean="0"/>
          </a:p>
          <a:p>
            <a:endParaRPr lang="sk-SK"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rkáda">
  <a:themeElements>
    <a:clrScheme name="Arkáda">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Arkáda">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Arkáda">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Oriel</Template>
  <TotalTime>128</TotalTime>
  <Words>1052</Words>
  <Application>Microsoft Office PowerPoint</Application>
  <PresentationFormat>Prezentácia na obrazovke (4:3)</PresentationFormat>
  <Paragraphs>110</Paragraphs>
  <Slides>19</Slides>
  <Notes>0</Notes>
  <HiddenSlides>0</HiddenSlides>
  <MMClips>0</MMClips>
  <ScaleCrop>false</ScaleCrop>
  <HeadingPairs>
    <vt:vector size="4" baseType="variant">
      <vt:variant>
        <vt:lpstr>Motív</vt:lpstr>
      </vt:variant>
      <vt:variant>
        <vt:i4>1</vt:i4>
      </vt:variant>
      <vt:variant>
        <vt:lpstr>Nadpisy snímok</vt:lpstr>
      </vt:variant>
      <vt:variant>
        <vt:i4>19</vt:i4>
      </vt:variant>
    </vt:vector>
  </HeadingPairs>
  <TitlesOfParts>
    <vt:vector size="20" baseType="lpstr">
      <vt:lpstr>Arkáda</vt:lpstr>
      <vt:lpstr>  Significant trends, approaches and tools in the area of commercial bank performance management in financial risk management.  </vt:lpstr>
      <vt:lpstr>Content</vt:lpstr>
      <vt:lpstr>1. Introduction</vt:lpstr>
      <vt:lpstr>2.Banking system</vt:lpstr>
      <vt:lpstr>Bank management model</vt:lpstr>
      <vt:lpstr>Financial model</vt:lpstr>
      <vt:lpstr>Risk in Banking </vt:lpstr>
      <vt:lpstr>3. Bank performance</vt:lpstr>
      <vt:lpstr>Bank performance</vt:lpstr>
      <vt:lpstr>Bank performance</vt:lpstr>
      <vt:lpstr>Maximizing the Value of the Firm </vt:lpstr>
      <vt:lpstr>Value of the bank´s stock</vt:lpstr>
      <vt:lpstr>Value of the bank´s stock</vt:lpstr>
      <vt:lpstr>Value of the bank´s stock</vt:lpstr>
      <vt:lpstr>Value of the bank´s stock</vt:lpstr>
      <vt:lpstr>Key Profitability Ratios in Banking </vt:lpstr>
      <vt:lpstr>4. 2018 Banking Industry Outlook Six themes driving banking industry trends (Deloitte)</vt:lpstr>
      <vt:lpstr>2018 Banking Industry Outlook Six themes driving banking industry trends (Deloitte)</vt:lpstr>
      <vt:lpstr>Resources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Analýza trendů, institucí a nástrojů peněžního a kapitálového trhu</dc:title>
  <dc:creator>uzivatel</dc:creator>
  <cp:lastModifiedBy>uzivatel</cp:lastModifiedBy>
  <cp:revision>19</cp:revision>
  <dcterms:created xsi:type="dcterms:W3CDTF">2019-08-27T20:10:56Z</dcterms:created>
  <dcterms:modified xsi:type="dcterms:W3CDTF">2019-09-08T08:12:05Z</dcterms:modified>
</cp:coreProperties>
</file>

<file path=docProps/thumbnail.jpeg>
</file>