
<file path=[Content_Types].xml><?xml version="1.0" encoding="utf-8"?>
<Types xmlns="http://schemas.openxmlformats.org/package/2006/content-types">
  <Default Extension="png" ContentType="image/png"/>
  <Default Extension="emf" ContentType="image/x-emf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5.xml" ContentType="application/vnd.openxmlformats-officedocument.presentationml.notesSlide+xml"/>
  <Override PartName="/ppt/charts/chart3.xml" ContentType="application/vnd.openxmlformats-officedocument.drawingml.chart+xml"/>
  <Override PartName="/ppt/notesSlides/notesSlide6.xml" ContentType="application/vnd.openxmlformats-officedocument.presentationml.notesSlide+xml"/>
  <Override PartName="/ppt/charts/chart4.xml" ContentType="application/vnd.openxmlformats-officedocument.drawingml.chart+xml"/>
  <Override PartName="/ppt/notesSlides/notesSlide7.xml" ContentType="application/vnd.openxmlformats-officedocument.presentationml.notesSlide+xml"/>
  <Override PartName="/ppt/charts/chart5.xml" ContentType="application/vnd.openxmlformats-officedocument.drawingml.char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rts/chart6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charts/chart7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charts/chart8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charts/chart9.xml" ContentType="application/vnd.openxmlformats-officedocument.drawingml.chart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charts/chart10.xml" ContentType="application/vnd.openxmlformats-officedocument.drawingml.chart+xml"/>
  <Override PartName="/ppt/notesSlides/notesSlide39.xml" ContentType="application/vnd.openxmlformats-officedocument.presentationml.notesSlide+xml"/>
  <Override PartName="/ppt/charts/chart11.xml" ContentType="application/vnd.openxmlformats-officedocument.drawingml.chart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828" r:id="rId2"/>
  </p:sldMasterIdLst>
  <p:notesMasterIdLst>
    <p:notesMasterId r:id="rId45"/>
  </p:notesMasterIdLst>
  <p:handoutMasterIdLst>
    <p:handoutMasterId r:id="rId46"/>
  </p:handoutMasterIdLst>
  <p:sldIdLst>
    <p:sldId id="332" r:id="rId3"/>
    <p:sldId id="289" r:id="rId4"/>
    <p:sldId id="287" r:id="rId5"/>
    <p:sldId id="288" r:id="rId6"/>
    <p:sldId id="290" r:id="rId7"/>
    <p:sldId id="291" r:id="rId8"/>
    <p:sldId id="292" r:id="rId9"/>
    <p:sldId id="293" r:id="rId10"/>
    <p:sldId id="294" r:id="rId11"/>
    <p:sldId id="295" r:id="rId12"/>
    <p:sldId id="297" r:id="rId13"/>
    <p:sldId id="298" r:id="rId14"/>
    <p:sldId id="335" r:id="rId15"/>
    <p:sldId id="300" r:id="rId16"/>
    <p:sldId id="337" r:id="rId17"/>
    <p:sldId id="301" r:id="rId18"/>
    <p:sldId id="302" r:id="rId19"/>
    <p:sldId id="305" r:id="rId20"/>
    <p:sldId id="338" r:id="rId21"/>
    <p:sldId id="311" r:id="rId22"/>
    <p:sldId id="310" r:id="rId23"/>
    <p:sldId id="309" r:id="rId24"/>
    <p:sldId id="308" r:id="rId25"/>
    <p:sldId id="307" r:id="rId26"/>
    <p:sldId id="313" r:id="rId27"/>
    <p:sldId id="321" r:id="rId28"/>
    <p:sldId id="334" r:id="rId29"/>
    <p:sldId id="319" r:id="rId30"/>
    <p:sldId id="312" r:id="rId31"/>
    <p:sldId id="318" r:id="rId32"/>
    <p:sldId id="317" r:id="rId33"/>
    <p:sldId id="343" r:id="rId34"/>
    <p:sldId id="323" r:id="rId35"/>
    <p:sldId id="322" r:id="rId36"/>
    <p:sldId id="325" r:id="rId37"/>
    <p:sldId id="339" r:id="rId38"/>
    <p:sldId id="329" r:id="rId39"/>
    <p:sldId id="342" r:id="rId40"/>
    <p:sldId id="341" r:id="rId41"/>
    <p:sldId id="330" r:id="rId42"/>
    <p:sldId id="340" r:id="rId43"/>
    <p:sldId id="286" r:id="rId44"/>
  </p:sldIdLst>
  <p:sldSz cx="9144000" cy="6858000" type="screen4x3"/>
  <p:notesSz cx="6808788" cy="9940925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Ing. Hana Večeřová" initials="IHV" lastIdx="12" clrIdx="0"/>
  <p:cmAuthor id="1" name="RNDr. Alexander Černý" initials="RAČ" lastIdx="21" clrIdx="1"/>
  <p:cmAuthor id="2" name="lmacikova" initials="l" lastIdx="7" clrIdx="2"/>
  <p:cmAuthor id="3" name="Lenka" initials="L" lastIdx="1" clrIdx="3">
    <p:extLst>
      <p:ext uri="{19B8F6BF-5375-455C-9EA6-DF929625EA0E}">
        <p15:presenceInfo xmlns:p15="http://schemas.microsoft.com/office/powerpoint/2012/main" userId="Lenka" providerId="None"/>
      </p:ext>
    </p:extLst>
  </p:cmAuthor>
  <p:cmAuthor id="4" name="Večeřová Hana" initials="VH" lastIdx="1" clrIdx="4">
    <p:extLst>
      <p:ext uri="{19B8F6BF-5375-455C-9EA6-DF929625EA0E}">
        <p15:presenceInfo xmlns:p15="http://schemas.microsoft.com/office/powerpoint/2012/main" userId="S-1-5-21-770070720-3945125243-2690725130-1406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8001"/>
    <a:srgbClr val="D0D0CE"/>
    <a:srgbClr val="FF6600"/>
    <a:srgbClr val="BFFFDD"/>
    <a:srgbClr val="FF9933"/>
    <a:srgbClr val="FF9966"/>
    <a:srgbClr val="800000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07" autoAdjust="0"/>
    <p:restoredTop sz="93682" autoAdjust="0"/>
  </p:normalViewPr>
  <p:slideViewPr>
    <p:cSldViewPr snapToGrid="0">
      <p:cViewPr varScale="1">
        <p:scale>
          <a:sx n="80" d="100"/>
          <a:sy n="80" d="100"/>
        </p:scale>
        <p:origin x="869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27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8659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commentAuthors" Target="commentAuthors.xml"/><Relationship Id="rId50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presProps" Target="presProps.xml"/><Relationship Id="rId8" Type="http://schemas.openxmlformats.org/officeDocument/2006/relationships/slide" Target="slides/slide6.xml"/><Relationship Id="rId51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&#237;&#353;a\Desktop\Grafy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List_aplikace_Microsoft_Excel5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List_aplikace_Microsoft_Excel6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&#237;&#353;a\Desktop\St&#225;&#382;%20ud&#283;lat\Grafy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List_aplikace_Microsoft_Excel1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List_aplikace_Microsoft_Excel2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List_aplikace_Microsoft_Excel3.xlsx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&#237;&#353;a\Desktop\Grafy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&#237;&#353;a\Desktop\St&#225;&#382;%20ud&#283;lat\Grafy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&#237;&#353;a\Desktop\St&#225;&#382;%20ud&#283;lat\Grafy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List_aplikace_Microsoft_Excel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076066779752624"/>
          <c:y val="0.16755901100143616"/>
          <c:w val="0.87183313212961544"/>
          <c:h val="0.6435207295813582"/>
        </c:manualLayout>
      </c:layout>
      <c:bar3DChart>
        <c:barDir val="col"/>
        <c:grouping val="stacked"/>
        <c:varyColors val="0"/>
        <c:ser>
          <c:idx val="0"/>
          <c:order val="0"/>
          <c:tx>
            <c:v>HV</c:v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HV!$A$1:$A$4</c:f>
              <c:numCache>
                <c:formatCode>General</c:formatCode>
                <c:ptCount val="4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</c:numCache>
            </c:numRef>
          </c:cat>
          <c:val>
            <c:numRef>
              <c:f>HV!$B$1:$B$4</c:f>
              <c:numCache>
                <c:formatCode>#,##0</c:formatCode>
                <c:ptCount val="4"/>
                <c:pt idx="0">
                  <c:v>14029</c:v>
                </c:pt>
                <c:pt idx="1">
                  <c:v>15238</c:v>
                </c:pt>
                <c:pt idx="2">
                  <c:v>18425</c:v>
                </c:pt>
                <c:pt idx="3">
                  <c:v>25928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1CD-4A1F-8D91-19CEEB26932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6929408"/>
        <c:axId val="309245288"/>
        <c:axId val="0"/>
      </c:bar3DChart>
      <c:catAx>
        <c:axId val="69294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309245288"/>
        <c:crosses val="autoZero"/>
        <c:auto val="1"/>
        <c:lblAlgn val="ctr"/>
        <c:lblOffset val="100"/>
        <c:noMultiLvlLbl val="0"/>
      </c:catAx>
      <c:valAx>
        <c:axId val="3092452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/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solidFill>
            <a:schemeClr val="bg1"/>
          </a:solidFill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69294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93889587734080171"/>
          <c:y val="0.37780439479188754"/>
          <c:w val="5.4910428782436828E-2"/>
          <c:h val="6.034272315142444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hPercent val="75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chemeClr val="tx1"/>
          </a:solidFill>
          <a:prstDash val="solid"/>
        </a:ln>
      </c:spPr>
    </c:floor>
    <c:sideWall>
      <c:thickness val="0"/>
      <c:spPr>
        <a:noFill/>
        <a:ln w="12700">
          <a:solidFill>
            <a:schemeClr val="tx1"/>
          </a:solidFill>
          <a:prstDash val="solid"/>
        </a:ln>
      </c:spPr>
    </c:sideWall>
    <c:backWall>
      <c:thickness val="0"/>
      <c:spPr>
        <a:noFill/>
        <a:ln w="12700">
          <a:solidFill>
            <a:schemeClr val="tx1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0.10386740331491708"/>
          <c:y val="1.9230769230769291E-2"/>
          <c:w val="0.71381215469613268"/>
          <c:h val="0.87412587412587739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FPP</c:v>
                </c:pt>
              </c:strCache>
            </c:strRef>
          </c:tx>
          <c:spPr>
            <a:solidFill>
              <a:srgbClr val="CCFFFF"/>
            </a:solidFill>
            <a:ln w="12686">
              <a:solidFill>
                <a:schemeClr val="tx1"/>
              </a:solidFill>
              <a:prstDash val="solid"/>
            </a:ln>
          </c:spPr>
          <c:invertIfNegative val="0"/>
          <c:dLbls>
            <c:spPr>
              <a:noFill/>
              <a:ln w="25371">
                <a:noFill/>
              </a:ln>
            </c:spPr>
            <c:txPr>
              <a:bodyPr/>
              <a:lstStyle/>
              <a:p>
                <a:pPr>
                  <a:defRPr sz="1798" b="1" i="0" u="none" strike="noStrike" baseline="0">
                    <a:solidFill>
                      <a:schemeClr val="tx1"/>
                    </a:solidFill>
                    <a:latin typeface="Arial Narrow"/>
                    <a:ea typeface="Arial Narrow"/>
                    <a:cs typeface="Arial Narrow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Sheet1!$B$1:$H$1</c:f>
              <c:numCache>
                <c:formatCode>General</c:formatCode>
                <c:ptCount val="7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</c:numCache>
            </c:numRef>
          </c:cat>
          <c:val>
            <c:numRef>
              <c:f>Sheet1!$B$2:$H$2</c:f>
              <c:numCache>
                <c:formatCode>#,##0</c:formatCode>
                <c:ptCount val="7"/>
                <c:pt idx="0">
                  <c:v>305955</c:v>
                </c:pt>
                <c:pt idx="1">
                  <c:v>372234</c:v>
                </c:pt>
                <c:pt idx="2">
                  <c:v>455265</c:v>
                </c:pt>
                <c:pt idx="3">
                  <c:v>501099</c:v>
                </c:pt>
                <c:pt idx="4">
                  <c:v>523149</c:v>
                </c:pt>
                <c:pt idx="5">
                  <c:v>614790</c:v>
                </c:pt>
                <c:pt idx="6">
                  <c:v>651188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5BB-4601-8D5B-DF8764D24531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FRIM</c:v>
                </c:pt>
              </c:strCache>
            </c:strRef>
          </c:tx>
          <c:spPr>
            <a:solidFill>
              <a:srgbClr val="FF99CC"/>
            </a:solidFill>
            <a:ln w="12686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5"/>
              <c:layout>
                <c:manualLayout>
                  <c:x val="-2.9956259573814675E-3"/>
                  <c:y val="-2.47677782797681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F5BB-4601-8D5B-DF8764D24531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1.9983307377869639E-3"/>
                  <c:y val="-3.30779398359999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F5BB-4601-8D5B-DF8764D24531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25371">
                <a:noFill/>
              </a:ln>
            </c:spPr>
            <c:txPr>
              <a:bodyPr/>
              <a:lstStyle/>
              <a:p>
                <a:pPr>
                  <a:defRPr sz="1798" b="1" i="0" u="none" strike="noStrike" baseline="0">
                    <a:solidFill>
                      <a:schemeClr val="tx1"/>
                    </a:solidFill>
                    <a:latin typeface="Arial Narrow"/>
                    <a:ea typeface="Arial Narrow"/>
                    <a:cs typeface="Arial Narrow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Sheet1!$B$1:$H$1</c:f>
              <c:numCache>
                <c:formatCode>General</c:formatCode>
                <c:ptCount val="7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</c:numCache>
            </c:numRef>
          </c:cat>
          <c:val>
            <c:numRef>
              <c:f>Sheet1!$B$3:$H$3</c:f>
              <c:numCache>
                <c:formatCode>#,##0</c:formatCode>
                <c:ptCount val="7"/>
                <c:pt idx="0">
                  <c:v>124369</c:v>
                </c:pt>
                <c:pt idx="1">
                  <c:v>139450</c:v>
                </c:pt>
                <c:pt idx="2">
                  <c:v>143877</c:v>
                </c:pt>
                <c:pt idx="3">
                  <c:v>114644</c:v>
                </c:pt>
                <c:pt idx="4">
                  <c:v>106987</c:v>
                </c:pt>
                <c:pt idx="5">
                  <c:v>149645</c:v>
                </c:pt>
                <c:pt idx="6">
                  <c:v>184246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F5BB-4601-8D5B-DF8764D2453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gapDepth val="0"/>
        <c:shape val="box"/>
        <c:axId val="424438744"/>
        <c:axId val="424439136"/>
        <c:axId val="0"/>
      </c:bar3DChart>
      <c:catAx>
        <c:axId val="4244387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171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98" b="1" i="0" u="none" strike="noStrike" baseline="0">
                <a:solidFill>
                  <a:schemeClr val="tx1"/>
                </a:solidFill>
                <a:latin typeface="Arial Narrow"/>
                <a:ea typeface="Arial Narrow"/>
                <a:cs typeface="Arial Narrow"/>
              </a:defRPr>
            </a:pPr>
            <a:endParaRPr lang="cs-CZ"/>
          </a:p>
        </c:txPr>
        <c:crossAx val="42443913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24439136"/>
        <c:scaling>
          <c:orientation val="minMax"/>
        </c:scaling>
        <c:delete val="0"/>
        <c:axPos val="l"/>
        <c:majorGridlines>
          <c:spPr>
            <a:ln w="3171">
              <a:solidFill>
                <a:schemeClr val="tx1"/>
              </a:solidFill>
              <a:prstDash val="solid"/>
            </a:ln>
          </c:spPr>
        </c:majorGridlines>
        <c:numFmt formatCode="#,##0" sourceLinked="1"/>
        <c:majorTickMark val="out"/>
        <c:minorTickMark val="none"/>
        <c:tickLblPos val="nextTo"/>
        <c:spPr>
          <a:ln w="3171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98" b="1" i="0" u="none" strike="noStrike" baseline="0">
                <a:solidFill>
                  <a:schemeClr val="tx1"/>
                </a:solidFill>
                <a:latin typeface="Arial Narrow"/>
                <a:ea typeface="Arial Narrow"/>
                <a:cs typeface="Arial Narrow"/>
              </a:defRPr>
            </a:pPr>
            <a:endParaRPr lang="cs-CZ"/>
          </a:p>
        </c:txPr>
        <c:crossAx val="424438744"/>
        <c:crosses val="autoZero"/>
        <c:crossBetween val="between"/>
      </c:valAx>
      <c:spPr>
        <a:noFill/>
        <a:ln w="25379">
          <a:noFill/>
        </a:ln>
      </c:spPr>
    </c:plotArea>
    <c:legend>
      <c:legendPos val="r"/>
      <c:layout>
        <c:manualLayout>
          <c:xMode val="edge"/>
          <c:yMode val="edge"/>
          <c:x val="0.83425414364640882"/>
          <c:y val="0.30944055944055948"/>
          <c:w val="0.15027624309392262"/>
          <c:h val="0.32867132867132876"/>
        </c:manualLayout>
      </c:layout>
      <c:overlay val="0"/>
      <c:spPr>
        <a:noFill/>
        <a:ln w="3171">
          <a:solidFill>
            <a:schemeClr val="tx1"/>
          </a:solidFill>
          <a:prstDash val="solid"/>
        </a:ln>
      </c:spPr>
      <c:txPr>
        <a:bodyPr/>
        <a:lstStyle/>
        <a:p>
          <a:pPr>
            <a:defRPr sz="1654" b="1" i="0" u="none" strike="noStrike" baseline="0">
              <a:solidFill>
                <a:schemeClr val="tx1"/>
              </a:solidFill>
              <a:latin typeface="Arial Narrow"/>
              <a:ea typeface="Arial Narrow"/>
              <a:cs typeface="Arial Narrow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98" b="1" i="0" u="none" strike="noStrike" baseline="0">
          <a:solidFill>
            <a:schemeClr val="tx1"/>
          </a:solidFill>
          <a:latin typeface="Arial Narrow"/>
          <a:ea typeface="Arial Narrow"/>
          <a:cs typeface="Arial Narrow"/>
        </a:defRPr>
      </a:pPr>
      <a:endParaRPr lang="cs-CZ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hPercent val="75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chemeClr val="tx1"/>
          </a:solidFill>
          <a:prstDash val="solid"/>
        </a:ln>
      </c:spPr>
    </c:floor>
    <c:sideWall>
      <c:thickness val="0"/>
      <c:spPr>
        <a:noFill/>
        <a:ln w="12700">
          <a:solidFill>
            <a:schemeClr val="tx1"/>
          </a:solidFill>
          <a:prstDash val="solid"/>
        </a:ln>
      </c:spPr>
    </c:sideWall>
    <c:backWall>
      <c:thickness val="0"/>
      <c:spPr>
        <a:noFill/>
        <a:ln w="12700">
          <a:solidFill>
            <a:schemeClr val="tx1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9.1712707182320441E-2"/>
          <c:y val="1.9230769230769291E-2"/>
          <c:w val="0.72596685082872925"/>
          <c:h val="0.87412587412587739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Stipendijní fond</c:v>
                </c:pt>
              </c:strCache>
            </c:strRef>
          </c:tx>
          <c:spPr>
            <a:solidFill>
              <a:srgbClr val="CCFFFF"/>
            </a:solidFill>
            <a:ln w="12696">
              <a:solidFill>
                <a:schemeClr val="tx1"/>
              </a:solidFill>
              <a:prstDash val="solid"/>
            </a:ln>
          </c:spPr>
          <c:invertIfNegative val="0"/>
          <c:dLbls>
            <c:spPr>
              <a:noFill/>
              <a:ln w="25393">
                <a:noFill/>
              </a:ln>
            </c:spPr>
            <c:txPr>
              <a:bodyPr/>
              <a:lstStyle/>
              <a:p>
                <a:pPr>
                  <a:defRPr sz="1799" b="1" i="0" u="none" strike="noStrike" baseline="0">
                    <a:solidFill>
                      <a:schemeClr val="tx1"/>
                    </a:solidFill>
                    <a:latin typeface="Arial Narrow"/>
                    <a:ea typeface="Arial Narrow"/>
                    <a:cs typeface="Arial Narrow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Sheet1!$B$1:$I$1</c:f>
              <c:numCache>
                <c:formatCode>General</c:formatCode>
                <c:ptCount val="7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</c:numCache>
            </c:numRef>
          </c:cat>
          <c:val>
            <c:numRef>
              <c:f>Sheet1!$B$2:$I$2</c:f>
              <c:numCache>
                <c:formatCode>#,##0</c:formatCode>
                <c:ptCount val="7"/>
                <c:pt idx="0">
                  <c:v>25661</c:v>
                </c:pt>
                <c:pt idx="1">
                  <c:v>28836</c:v>
                </c:pt>
                <c:pt idx="2">
                  <c:v>29626</c:v>
                </c:pt>
                <c:pt idx="3">
                  <c:v>34287</c:v>
                </c:pt>
                <c:pt idx="4">
                  <c:v>36348</c:v>
                </c:pt>
                <c:pt idx="5">
                  <c:v>36679</c:v>
                </c:pt>
                <c:pt idx="6">
                  <c:v>34753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61D-4AFD-80F6-57F21C88228E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FÚUP</c:v>
                </c:pt>
              </c:strCache>
            </c:strRef>
          </c:tx>
          <c:spPr>
            <a:solidFill>
              <a:srgbClr val="FF99CC"/>
            </a:solidFill>
            <a:ln w="12696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5"/>
              <c:layout>
                <c:manualLayout>
                  <c:x val="-2.8311731676213029E-3"/>
                  <c:y val="-2.46265389255847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B61D-4AFD-80F6-57F21C88228E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4.9357956421759493E-3"/>
                  <c:y val="2.32184874428415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B61D-4AFD-80F6-57F21C88228E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25393">
                <a:noFill/>
              </a:ln>
            </c:spPr>
            <c:txPr>
              <a:bodyPr/>
              <a:lstStyle/>
              <a:p>
                <a:pPr>
                  <a:defRPr sz="1799" b="1" i="0" u="none" strike="noStrike" baseline="0">
                    <a:solidFill>
                      <a:schemeClr val="tx1"/>
                    </a:solidFill>
                    <a:latin typeface="Arial Narrow"/>
                    <a:ea typeface="Arial Narrow"/>
                    <a:cs typeface="Arial Narrow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Sheet1!$B$1:$I$1</c:f>
              <c:numCache>
                <c:formatCode>General</c:formatCode>
                <c:ptCount val="7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</c:numCache>
            </c:numRef>
          </c:cat>
          <c:val>
            <c:numRef>
              <c:f>Sheet1!$B$3:$I$3</c:f>
              <c:numCache>
                <c:formatCode>#,##0</c:formatCode>
                <c:ptCount val="7"/>
                <c:pt idx="0">
                  <c:v>8678</c:v>
                </c:pt>
                <c:pt idx="1">
                  <c:v>10349</c:v>
                </c:pt>
                <c:pt idx="2">
                  <c:v>12119</c:v>
                </c:pt>
                <c:pt idx="3">
                  <c:v>13966</c:v>
                </c:pt>
                <c:pt idx="4">
                  <c:v>18301</c:v>
                </c:pt>
                <c:pt idx="5">
                  <c:v>19775</c:v>
                </c:pt>
                <c:pt idx="6">
                  <c:v>14914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B61D-4AFD-80F6-57F21C88228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gapDepth val="0"/>
        <c:shape val="box"/>
        <c:axId val="424440704"/>
        <c:axId val="424441880"/>
        <c:axId val="0"/>
      </c:bar3DChart>
      <c:catAx>
        <c:axId val="4244407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17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99" b="1" i="0" u="none" strike="noStrike" baseline="0">
                <a:solidFill>
                  <a:schemeClr val="tx1"/>
                </a:solidFill>
                <a:latin typeface="Arial Narrow"/>
                <a:ea typeface="Arial Narrow"/>
                <a:cs typeface="Arial Narrow"/>
              </a:defRPr>
            </a:pPr>
            <a:endParaRPr lang="cs-CZ"/>
          </a:p>
        </c:txPr>
        <c:crossAx val="42444188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24441880"/>
        <c:scaling>
          <c:orientation val="minMax"/>
        </c:scaling>
        <c:delete val="0"/>
        <c:axPos val="l"/>
        <c:majorGridlines>
          <c:spPr>
            <a:ln w="3174">
              <a:solidFill>
                <a:schemeClr val="tx1"/>
              </a:solidFill>
              <a:prstDash val="solid"/>
            </a:ln>
          </c:spPr>
        </c:majorGridlines>
        <c:numFmt formatCode="#,##0" sourceLinked="1"/>
        <c:majorTickMark val="out"/>
        <c:minorTickMark val="none"/>
        <c:tickLblPos val="nextTo"/>
        <c:spPr>
          <a:ln w="317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99" b="1" i="0" u="none" strike="noStrike" baseline="0">
                <a:solidFill>
                  <a:schemeClr val="tx1"/>
                </a:solidFill>
                <a:latin typeface="Arial Narrow"/>
                <a:ea typeface="Arial Narrow"/>
                <a:cs typeface="Arial Narrow"/>
              </a:defRPr>
            </a:pPr>
            <a:endParaRPr lang="cs-CZ"/>
          </a:p>
        </c:txPr>
        <c:crossAx val="424440704"/>
        <c:crosses val="autoZero"/>
        <c:crossBetween val="between"/>
      </c:valAx>
      <c:spPr>
        <a:noFill/>
        <a:ln w="25401">
          <a:noFill/>
        </a:ln>
      </c:spPr>
    </c:plotArea>
    <c:legend>
      <c:legendPos val="r"/>
      <c:layout>
        <c:manualLayout>
          <c:xMode val="edge"/>
          <c:yMode val="edge"/>
          <c:x val="0.83646408839779007"/>
          <c:y val="0.30069930069930068"/>
          <c:w val="0.15027624309392293"/>
          <c:h val="0.32867132867132876"/>
        </c:manualLayout>
      </c:layout>
      <c:overlay val="0"/>
      <c:spPr>
        <a:noFill/>
        <a:ln w="3174">
          <a:solidFill>
            <a:schemeClr val="tx1"/>
          </a:solidFill>
          <a:prstDash val="solid"/>
        </a:ln>
      </c:spPr>
      <c:txPr>
        <a:bodyPr/>
        <a:lstStyle/>
        <a:p>
          <a:pPr>
            <a:defRPr sz="1655" b="1" i="0" u="none" strike="noStrike" baseline="0">
              <a:solidFill>
                <a:schemeClr val="tx1"/>
              </a:solidFill>
              <a:latin typeface="Arial Narrow"/>
              <a:ea typeface="Arial Narrow"/>
              <a:cs typeface="Arial Narrow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99" b="1" i="0" u="none" strike="noStrike" baseline="0">
          <a:solidFill>
            <a:schemeClr val="tx1"/>
          </a:solidFill>
          <a:latin typeface="Arial Narrow"/>
          <a:ea typeface="Arial Narrow"/>
          <a:cs typeface="Arial Narrow"/>
        </a:defRPr>
      </a:pPr>
      <a:endParaRPr lang="cs-CZ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0739310595138477"/>
          <c:y val="3.7414965986394558E-2"/>
          <c:w val="0.75107893843615259"/>
          <c:h val="0.88367936150838289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6">
                  <a:lumMod val="50000"/>
                </a:schemeClr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F58B-43B5-9C81-EDF3FD1200AC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F58B-43B5-9C81-EDF3FD1200AC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F58B-43B5-9C81-EDF3FD1200AC}"/>
              </c:ext>
            </c:extLst>
          </c:dPt>
          <c:dPt>
            <c:idx val="3"/>
            <c:invertIfNegative val="0"/>
            <c:bubble3D val="0"/>
            <c:spPr>
              <a:solidFill>
                <a:srgbClr val="FF5050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F58B-43B5-9C81-EDF3FD1200AC}"/>
              </c:ext>
            </c:extLst>
          </c:dPt>
          <c:dPt>
            <c:idx val="4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F58B-43B5-9C81-EDF3FD1200AC}"/>
              </c:ext>
            </c:extLst>
          </c:dPt>
          <c:dPt>
            <c:idx val="5"/>
            <c:invertIfNegative val="0"/>
            <c:bubble3D val="0"/>
            <c:spPr>
              <a:solidFill>
                <a:srgbClr val="FF6600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F58B-43B5-9C81-EDF3FD1200AC}"/>
              </c:ext>
            </c:extLst>
          </c:dPt>
          <c:dPt>
            <c:idx val="6"/>
            <c:invertIfNegative val="0"/>
            <c:bubble3D val="0"/>
            <c:spPr>
              <a:solidFill>
                <a:srgbClr val="CC99FF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F58B-43B5-9C81-EDF3FD1200AC}"/>
              </c:ext>
            </c:extLst>
          </c:dPt>
          <c:dPt>
            <c:idx val="7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F-F58B-43B5-9C81-EDF3FD1200AC}"/>
              </c:ext>
            </c:extLst>
          </c:dPt>
          <c:dPt>
            <c:idx val="9"/>
            <c:invertIfNegative val="0"/>
            <c:bubble3D val="0"/>
            <c:spPr>
              <a:solidFill>
                <a:srgbClr val="CC0099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1-F58B-43B5-9C81-EDF3FD1200AC}"/>
              </c:ext>
            </c:extLst>
          </c:dPt>
          <c:dPt>
            <c:idx val="10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3-F58B-43B5-9C81-EDF3FD1200AC}"/>
              </c:ext>
            </c:extLst>
          </c:dPt>
          <c:dPt>
            <c:idx val="11"/>
            <c:invertIfNegative val="0"/>
            <c:bubble3D val="0"/>
            <c:spPr>
              <a:solidFill>
                <a:srgbClr val="00B0F0"/>
              </a:solidFill>
              <a:ln>
                <a:solidFill>
                  <a:srgbClr val="00B0F0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5-F58B-43B5-9C81-EDF3FD1200AC}"/>
              </c:ext>
            </c:extLst>
          </c:dPt>
          <c:dPt>
            <c:idx val="12"/>
            <c:invertIfNegative val="0"/>
            <c:bubble3D val="0"/>
            <c:spPr>
              <a:solidFill>
                <a:srgbClr val="7030A0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7-F58B-43B5-9C81-EDF3FD1200AC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'HV za jednotky'!$A$1:$A$13</c:f>
              <c:strCache>
                <c:ptCount val="13"/>
                <c:pt idx="0">
                  <c:v>Rektorát</c:v>
                </c:pt>
                <c:pt idx="1">
                  <c:v>Knihovna</c:v>
                </c:pt>
                <c:pt idx="2">
                  <c:v>KMZ</c:v>
                </c:pt>
                <c:pt idx="3">
                  <c:v>UNI</c:v>
                </c:pt>
                <c:pt idx="4">
                  <c:v>FHS</c:v>
                </c:pt>
                <c:pt idx="5">
                  <c:v>FaME</c:v>
                </c:pt>
                <c:pt idx="6">
                  <c:v>FMK</c:v>
                </c:pt>
                <c:pt idx="7">
                  <c:v>FAI</c:v>
                </c:pt>
                <c:pt idx="8">
                  <c:v>FLKŘ</c:v>
                </c:pt>
                <c:pt idx="9">
                  <c:v>FT</c:v>
                </c:pt>
                <c:pt idx="10">
                  <c:v>CPS</c:v>
                </c:pt>
                <c:pt idx="11">
                  <c:v>CEBIA-Tech</c:v>
                </c:pt>
                <c:pt idx="12">
                  <c:v>Celoškolská střediska</c:v>
                </c:pt>
              </c:strCache>
            </c:strRef>
          </c:cat>
          <c:val>
            <c:numRef>
              <c:f>'HV za jednotky'!$C$1:$C$13</c:f>
              <c:numCache>
                <c:formatCode>0.00%</c:formatCode>
                <c:ptCount val="13"/>
                <c:pt idx="0">
                  <c:v>7.6172477630361002E-2</c:v>
                </c:pt>
                <c:pt idx="1">
                  <c:v>1.8937056464054303E-2</c:v>
                </c:pt>
                <c:pt idx="2">
                  <c:v>0.1101511879049676</c:v>
                </c:pt>
                <c:pt idx="3">
                  <c:v>1.1030546127738352E-2</c:v>
                </c:pt>
                <c:pt idx="4">
                  <c:v>3.2975933353903114E-2</c:v>
                </c:pt>
                <c:pt idx="5">
                  <c:v>5.2530083307621107E-2</c:v>
                </c:pt>
                <c:pt idx="6">
                  <c:v>3.0160444307312559E-2</c:v>
                </c:pt>
                <c:pt idx="7">
                  <c:v>4.9174637457574825E-2</c:v>
                </c:pt>
                <c:pt idx="8">
                  <c:v>4.3196544276457886E-3</c:v>
                </c:pt>
                <c:pt idx="9">
                  <c:v>0.11805769824128355</c:v>
                </c:pt>
                <c:pt idx="10">
                  <c:v>7.4938290651033634E-2</c:v>
                </c:pt>
                <c:pt idx="11">
                  <c:v>5.2530083307621107E-2</c:v>
                </c:pt>
                <c:pt idx="12">
                  <c:v>0.36902190681888308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8-F58B-43B5-9C81-EDF3FD1200A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309244896"/>
        <c:axId val="309245680"/>
        <c:extLst xmlns:c16r2="http://schemas.microsoft.com/office/drawing/2015/06/chart">
          <c:ext xmlns:c15="http://schemas.microsoft.com/office/drawing/2012/chart" uri="{02D57815-91ED-43cb-92C2-25804820EDAC}">
            <c15:filteredBarSeries>
              <c15:ser>
                <c:idx val="1"/>
                <c:order val="1"/>
                <c:spPr>
                  <a:solidFill>
                    <a:schemeClr val="accent2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6r2="http://schemas.microsoft.com/office/drawing/2015/06/chart">
                      <c:ext uri="{02D57815-91ED-43cb-92C2-25804820EDAC}">
                        <c15:formulaRef>
                          <c15:sqref>'HV za jednotky'!$A$1:$A$13</c15:sqref>
                        </c15:formulaRef>
                      </c:ext>
                    </c:extLst>
                    <c:strCache>
                      <c:ptCount val="13"/>
                      <c:pt idx="0">
                        <c:v>Rektorát</c:v>
                      </c:pt>
                      <c:pt idx="1">
                        <c:v>Knihovna</c:v>
                      </c:pt>
                      <c:pt idx="2">
                        <c:v>KMZ</c:v>
                      </c:pt>
                      <c:pt idx="3">
                        <c:v>UNI</c:v>
                      </c:pt>
                      <c:pt idx="4">
                        <c:v>FHS</c:v>
                      </c:pt>
                      <c:pt idx="5">
                        <c:v>FaME</c:v>
                      </c:pt>
                      <c:pt idx="6">
                        <c:v>FMK</c:v>
                      </c:pt>
                      <c:pt idx="7">
                        <c:v>FAI</c:v>
                      </c:pt>
                      <c:pt idx="8">
                        <c:v>FLKŘ</c:v>
                      </c:pt>
                      <c:pt idx="9">
                        <c:v>FT</c:v>
                      </c:pt>
                      <c:pt idx="10">
                        <c:v>CPS</c:v>
                      </c:pt>
                      <c:pt idx="11">
                        <c:v>CEBIA-Tech</c:v>
                      </c:pt>
                      <c:pt idx="12">
                        <c:v>Celoškolská střediska</c:v>
                      </c:pt>
                    </c:strCache>
                  </c:strRef>
                </c:cat>
                <c:val>
                  <c:numRef>
                    <c:extLst xmlns:c16r2="http://schemas.microsoft.com/office/drawing/2015/06/chart">
                      <c:ext uri="{02D57815-91ED-43cb-92C2-25804820EDAC}">
                        <c15:formulaRef>
                          <c15:sqref>'HV za jednotky'!$C$1:$C$13</c15:sqref>
                        </c15:formulaRef>
                      </c:ext>
                    </c:extLst>
                    <c:numCache>
                      <c:formatCode>0.00%</c:formatCode>
                      <c:ptCount val="13"/>
                      <c:pt idx="0">
                        <c:v>7.6172477630361002E-2</c:v>
                      </c:pt>
                      <c:pt idx="1">
                        <c:v>1.8937056464054303E-2</c:v>
                      </c:pt>
                      <c:pt idx="2">
                        <c:v>0.1101511879049676</c:v>
                      </c:pt>
                      <c:pt idx="3">
                        <c:v>1.1030546127738352E-2</c:v>
                      </c:pt>
                      <c:pt idx="4">
                        <c:v>3.2975933353903114E-2</c:v>
                      </c:pt>
                      <c:pt idx="5">
                        <c:v>5.2530083307621107E-2</c:v>
                      </c:pt>
                      <c:pt idx="6">
                        <c:v>3.0160444307312559E-2</c:v>
                      </c:pt>
                      <c:pt idx="7">
                        <c:v>4.9174637457574825E-2</c:v>
                      </c:pt>
                      <c:pt idx="8">
                        <c:v>4.3196544276457886E-3</c:v>
                      </c:pt>
                      <c:pt idx="9">
                        <c:v>0.11805769824128355</c:v>
                      </c:pt>
                      <c:pt idx="10">
                        <c:v>7.4938290651033634E-2</c:v>
                      </c:pt>
                      <c:pt idx="11">
                        <c:v>5.2530083307621107E-2</c:v>
                      </c:pt>
                      <c:pt idx="12">
                        <c:v>0.36902190681888308</c:v>
                      </c:pt>
                    </c:numCache>
                  </c:numRef>
                </c:val>
                <c:extLst xmlns:c16r2="http://schemas.microsoft.com/office/drawing/2015/06/chart">
                  <c:ext xmlns:c16="http://schemas.microsoft.com/office/drawing/2014/chart" uri="{C3380CC4-5D6E-409C-BE32-E72D297353CC}">
                    <c16:uniqueId val="{00000019-F58B-43B5-9C81-EDF3FD1200AC}"/>
                  </c:ext>
                </c:extLst>
              </c15:ser>
            </c15:filteredBarSeries>
          </c:ext>
        </c:extLst>
      </c:barChart>
      <c:catAx>
        <c:axId val="30924489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309245680"/>
        <c:crosses val="autoZero"/>
        <c:auto val="1"/>
        <c:lblAlgn val="ctr"/>
        <c:lblOffset val="100"/>
        <c:noMultiLvlLbl val="0"/>
      </c:catAx>
      <c:valAx>
        <c:axId val="30924568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/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3092448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hPercent val="74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chemeClr val="tx1"/>
          </a:solidFill>
          <a:prstDash val="solid"/>
        </a:ln>
      </c:spPr>
    </c:floor>
    <c:sideWall>
      <c:thickness val="0"/>
      <c:spPr>
        <a:noFill/>
        <a:ln w="12700">
          <a:solidFill>
            <a:schemeClr val="tx1"/>
          </a:solidFill>
          <a:prstDash val="solid"/>
        </a:ln>
      </c:spPr>
    </c:sideWall>
    <c:backWall>
      <c:thickness val="0"/>
      <c:spPr>
        <a:noFill/>
        <a:ln w="12700">
          <a:solidFill>
            <a:schemeClr val="tx1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9.8342541436464134E-2"/>
          <c:y val="1.9230769230769246E-2"/>
          <c:w val="0.72486187845303895"/>
          <c:h val="0.87412587412587506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Vzdělávací činnost a programové financování</c:v>
                </c:pt>
              </c:strCache>
            </c:strRef>
          </c:tx>
          <c:spPr>
            <a:solidFill>
              <a:srgbClr val="CCFFFF"/>
            </a:solidFill>
            <a:ln w="12696">
              <a:solidFill>
                <a:schemeClr val="tx1"/>
              </a:solidFill>
              <a:prstDash val="solid"/>
            </a:ln>
          </c:spPr>
          <c:invertIfNegative val="0"/>
          <c:dLbls>
            <c:spPr>
              <a:noFill/>
              <a:ln w="25393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799" b="1" i="0" u="none" strike="noStrike" baseline="0">
                    <a:solidFill>
                      <a:schemeClr val="tx1"/>
                    </a:solidFill>
                    <a:latin typeface="Arial Narrow"/>
                    <a:ea typeface="Arial Narrow"/>
                    <a:cs typeface="Arial Narrow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Sheet1!$B$1:$E$1</c:f>
              <c:numCache>
                <c:formatCode>General</c:formatCode>
                <c:ptCount val="4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</c:numCache>
            </c:numRef>
          </c:cat>
          <c:val>
            <c:numRef>
              <c:f>Sheet1!$B$2:$E$2</c:f>
              <c:numCache>
                <c:formatCode>#,##0</c:formatCode>
                <c:ptCount val="4"/>
                <c:pt idx="0">
                  <c:v>560953</c:v>
                </c:pt>
                <c:pt idx="1">
                  <c:v>605019</c:v>
                </c:pt>
                <c:pt idx="2">
                  <c:v>718537</c:v>
                </c:pt>
                <c:pt idx="3">
                  <c:v>716129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900-44F4-93A1-C2F7F0BC9630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VVaI</c:v>
                </c:pt>
              </c:strCache>
            </c:strRef>
          </c:tx>
          <c:spPr>
            <a:solidFill>
              <a:srgbClr val="FF99CC"/>
            </a:solidFill>
            <a:ln w="12696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5"/>
              <c:layout>
                <c:manualLayout>
                  <c:xMode val="edge"/>
                  <c:yMode val="edge"/>
                  <c:x val="0.59116022099447552"/>
                  <c:y val="4.3706293706293746E-2"/>
                </c:manualLayout>
              </c:layout>
              <c:spPr>
                <a:noFill/>
                <a:ln w="25393">
                  <a:noFill/>
                </a:ln>
              </c:spPr>
              <c:txPr>
                <a:bodyPr/>
                <a:lstStyle/>
                <a:p>
                  <a:pPr>
                    <a:defRPr sz="1799" b="1" i="0" u="none" strike="noStrike" baseline="0">
                      <a:solidFill>
                        <a:schemeClr val="tx1"/>
                      </a:solidFill>
                      <a:latin typeface="Arial Narrow"/>
                      <a:ea typeface="Arial Narrow"/>
                      <a:cs typeface="Arial Narrow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3900-44F4-93A1-C2F7F0BC9630}"/>
                </c:ex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Mode val="edge"/>
                  <c:yMode val="edge"/>
                  <c:x val="0.54143646408839752"/>
                  <c:y val="5.2447552447552462E-2"/>
                </c:manualLayout>
              </c:layout>
              <c:spPr>
                <a:noFill/>
                <a:ln w="25393">
                  <a:noFill/>
                </a:ln>
              </c:spPr>
              <c:txPr>
                <a:bodyPr/>
                <a:lstStyle/>
                <a:p>
                  <a:pPr>
                    <a:defRPr sz="1799" b="1" i="0" u="none" strike="noStrike" baseline="0">
                      <a:solidFill>
                        <a:schemeClr val="tx1"/>
                      </a:solidFill>
                      <a:latin typeface="Arial Narrow"/>
                      <a:ea typeface="Arial Narrow"/>
                      <a:cs typeface="Arial Narrow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3900-44F4-93A1-C2F7F0BC9630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 w="25393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799" b="1" i="0" u="none" strike="noStrike" baseline="0">
                    <a:solidFill>
                      <a:schemeClr val="tx1"/>
                    </a:solidFill>
                    <a:latin typeface="Arial Narrow"/>
                    <a:ea typeface="Arial Narrow"/>
                    <a:cs typeface="Arial Narrow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Sheet1!$B$1:$E$1</c:f>
              <c:numCache>
                <c:formatCode>General</c:formatCode>
                <c:ptCount val="4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</c:numCache>
            </c:numRef>
          </c:cat>
          <c:val>
            <c:numRef>
              <c:f>Sheet1!$B$3:$E$3</c:f>
              <c:numCache>
                <c:formatCode>#,##0</c:formatCode>
                <c:ptCount val="4"/>
                <c:pt idx="0">
                  <c:v>193517</c:v>
                </c:pt>
                <c:pt idx="1">
                  <c:v>212760</c:v>
                </c:pt>
                <c:pt idx="2">
                  <c:v>232984</c:v>
                </c:pt>
                <c:pt idx="3">
                  <c:v>248888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3900-44F4-93A1-C2F7F0BC963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gapDepth val="0"/>
        <c:shape val="box"/>
        <c:axId val="309744624"/>
        <c:axId val="309741880"/>
        <c:axId val="0"/>
      </c:bar3DChart>
      <c:catAx>
        <c:axId val="3097446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17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99" b="1" i="0" u="none" strike="noStrike" baseline="0">
                <a:solidFill>
                  <a:schemeClr val="tx1"/>
                </a:solidFill>
                <a:latin typeface="Arial Narrow"/>
                <a:ea typeface="Arial Narrow"/>
                <a:cs typeface="Arial Narrow"/>
              </a:defRPr>
            </a:pPr>
            <a:endParaRPr lang="cs-CZ"/>
          </a:p>
        </c:txPr>
        <c:crossAx val="30974188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309741880"/>
        <c:scaling>
          <c:orientation val="minMax"/>
        </c:scaling>
        <c:delete val="0"/>
        <c:axPos val="l"/>
        <c:majorGridlines>
          <c:spPr>
            <a:ln w="3174">
              <a:solidFill>
                <a:schemeClr val="tx1"/>
              </a:solidFill>
              <a:prstDash val="solid"/>
            </a:ln>
          </c:spPr>
        </c:majorGridlines>
        <c:numFmt formatCode="#,##0" sourceLinked="1"/>
        <c:majorTickMark val="out"/>
        <c:minorTickMark val="none"/>
        <c:tickLblPos val="nextTo"/>
        <c:spPr>
          <a:ln w="317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99" b="1" i="0" u="none" strike="noStrike" baseline="0">
                <a:solidFill>
                  <a:schemeClr val="tx1"/>
                </a:solidFill>
                <a:latin typeface="Arial Narrow"/>
                <a:ea typeface="Arial Narrow"/>
                <a:cs typeface="Arial Narrow"/>
              </a:defRPr>
            </a:pPr>
            <a:endParaRPr lang="cs-CZ"/>
          </a:p>
        </c:txPr>
        <c:crossAx val="309744624"/>
        <c:crosses val="autoZero"/>
        <c:crossBetween val="between"/>
      </c:valAx>
      <c:spPr>
        <a:noFill/>
        <a:ln w="25393">
          <a:noFill/>
        </a:ln>
      </c:spPr>
    </c:plotArea>
    <c:legend>
      <c:legendPos val="r"/>
      <c:layout>
        <c:manualLayout>
          <c:xMode val="edge"/>
          <c:yMode val="edge"/>
          <c:x val="0.85342198439290029"/>
          <c:y val="0.16766895885439995"/>
          <c:w val="0.14229627866488029"/>
          <c:h val="0.51546431736264653"/>
        </c:manualLayout>
      </c:layout>
      <c:overlay val="0"/>
      <c:spPr>
        <a:noFill/>
        <a:ln w="3174">
          <a:solidFill>
            <a:schemeClr val="tx1"/>
          </a:solidFill>
          <a:prstDash val="solid"/>
        </a:ln>
      </c:spPr>
      <c:txPr>
        <a:bodyPr/>
        <a:lstStyle/>
        <a:p>
          <a:pPr>
            <a:defRPr sz="1655" b="1" i="0" u="none" strike="noStrike" baseline="0">
              <a:solidFill>
                <a:schemeClr val="tx1"/>
              </a:solidFill>
              <a:latin typeface="Arial Narrow"/>
              <a:ea typeface="Arial Narrow"/>
              <a:cs typeface="Arial Narrow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99" b="1" i="0" u="none" strike="noStrike" baseline="0">
          <a:solidFill>
            <a:schemeClr val="tx1"/>
          </a:solidFill>
          <a:latin typeface="Arial Narrow"/>
          <a:ea typeface="Arial Narrow"/>
          <a:cs typeface="Arial Narrow"/>
        </a:defRPr>
      </a:pPr>
      <a:endParaRPr lang="cs-CZ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hPercent val="75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chemeClr val="tx1"/>
          </a:solidFill>
          <a:prstDash val="solid"/>
        </a:ln>
      </c:spPr>
    </c:floor>
    <c:sideWall>
      <c:thickness val="0"/>
      <c:spPr>
        <a:noFill/>
        <a:ln w="12700">
          <a:solidFill>
            <a:schemeClr val="tx1"/>
          </a:solidFill>
          <a:prstDash val="solid"/>
        </a:ln>
      </c:spPr>
    </c:sideWall>
    <c:backWall>
      <c:thickness val="0"/>
      <c:spPr>
        <a:noFill/>
        <a:ln w="12700">
          <a:solidFill>
            <a:schemeClr val="tx1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0.10386740331491709"/>
          <c:y val="1.9230769230769253E-2"/>
          <c:w val="0.71381215469613268"/>
          <c:h val="0.87412587412587506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Vzdělávací činnost a programové financování</c:v>
                </c:pt>
              </c:strCache>
            </c:strRef>
          </c:tx>
          <c:spPr>
            <a:solidFill>
              <a:srgbClr val="CCFFFF"/>
            </a:solidFill>
            <a:ln w="12696">
              <a:solidFill>
                <a:schemeClr val="tx1"/>
              </a:solidFill>
              <a:prstDash val="solid"/>
            </a:ln>
          </c:spPr>
          <c:invertIfNegative val="0"/>
          <c:dLbls>
            <c:spPr>
              <a:noFill/>
              <a:ln w="25393">
                <a:noFill/>
              </a:ln>
            </c:spPr>
            <c:txPr>
              <a:bodyPr/>
              <a:lstStyle/>
              <a:p>
                <a:pPr>
                  <a:defRPr sz="1799" b="1" i="0" u="none" strike="noStrike" baseline="0">
                    <a:solidFill>
                      <a:schemeClr val="tx1"/>
                    </a:solidFill>
                    <a:latin typeface="Arial Narrow"/>
                    <a:ea typeface="Arial Narrow"/>
                    <a:cs typeface="Arial Narrow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Sheet1!$B$1:$E$1</c:f>
              <c:numCache>
                <c:formatCode>General</c:formatCode>
                <c:ptCount val="4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</c:numCache>
            </c:numRef>
          </c:cat>
          <c:val>
            <c:numRef>
              <c:f>Sheet1!$B$2:$E$2</c:f>
              <c:numCache>
                <c:formatCode>#,##0</c:formatCode>
                <c:ptCount val="4"/>
                <c:pt idx="0">
                  <c:v>175633</c:v>
                </c:pt>
                <c:pt idx="1">
                  <c:v>274720</c:v>
                </c:pt>
                <c:pt idx="2">
                  <c:v>252695</c:v>
                </c:pt>
                <c:pt idx="3">
                  <c:v>197485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759-4CB9-9CFC-242252D71E51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VVaI</c:v>
                </c:pt>
              </c:strCache>
            </c:strRef>
          </c:tx>
          <c:spPr>
            <a:solidFill>
              <a:srgbClr val="FF99CC"/>
            </a:solidFill>
            <a:ln w="12696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7.3732723174729023E-3"/>
                  <c:y val="-6.9877904128446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1.4746544634945803E-3"/>
                  <c:y val="-4.83770105504630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1.9170508025429547E-2"/>
                  <c:y val="-0.1021292444954220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4759-4CB9-9CFC-242252D71E51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2.5069125879407867E-2"/>
                  <c:y val="-0.1089945052096284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4759-4CB9-9CFC-242252D71E51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Mode val="edge"/>
                  <c:yMode val="edge"/>
                  <c:x val="0.4607734806629834"/>
                  <c:y val="0.3444055944055944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4759-4CB9-9CFC-242252D71E51}"/>
                </c:ex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Mode val="edge"/>
                  <c:yMode val="edge"/>
                  <c:x val="0.53812154696132597"/>
                  <c:y val="0.4702797202797203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4759-4CB9-9CFC-242252D71E51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 w="25393">
                <a:noFill/>
              </a:ln>
            </c:spPr>
            <c:txPr>
              <a:bodyPr/>
              <a:lstStyle/>
              <a:p>
                <a:pPr>
                  <a:defRPr sz="1799" b="1" i="0" u="none" strike="noStrike" baseline="0">
                    <a:solidFill>
                      <a:schemeClr val="tx1"/>
                    </a:solidFill>
                    <a:latin typeface="Arial Narrow"/>
                    <a:ea typeface="Arial Narrow"/>
                    <a:cs typeface="Arial Narrow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Sheet1!$B$1:$E$1</c:f>
              <c:numCache>
                <c:formatCode>General</c:formatCode>
                <c:ptCount val="4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</c:numCache>
            </c:numRef>
          </c:cat>
          <c:val>
            <c:numRef>
              <c:f>Sheet1!$B$3:$E$3</c:f>
              <c:numCache>
                <c:formatCode>#,##0</c:formatCode>
                <c:ptCount val="4"/>
                <c:pt idx="0">
                  <c:v>9665</c:v>
                </c:pt>
                <c:pt idx="1">
                  <c:v>10870</c:v>
                </c:pt>
                <c:pt idx="2">
                  <c:v>18538</c:v>
                </c:pt>
                <c:pt idx="3">
                  <c:v>26676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4759-4CB9-9CFC-242252D71E5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gapDepth val="0"/>
        <c:shape val="box"/>
        <c:axId val="309741488"/>
        <c:axId val="309742664"/>
        <c:axId val="0"/>
      </c:bar3DChart>
      <c:catAx>
        <c:axId val="3097414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17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99" b="1" i="0" u="none" strike="noStrike" baseline="0">
                <a:solidFill>
                  <a:schemeClr val="tx1"/>
                </a:solidFill>
                <a:latin typeface="Arial Narrow"/>
                <a:ea typeface="Arial Narrow"/>
                <a:cs typeface="Arial Narrow"/>
              </a:defRPr>
            </a:pPr>
            <a:endParaRPr lang="cs-CZ"/>
          </a:p>
        </c:txPr>
        <c:crossAx val="30974266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309742664"/>
        <c:scaling>
          <c:orientation val="minMax"/>
        </c:scaling>
        <c:delete val="0"/>
        <c:axPos val="l"/>
        <c:majorGridlines>
          <c:spPr>
            <a:ln w="3174">
              <a:solidFill>
                <a:schemeClr val="tx1"/>
              </a:solidFill>
              <a:prstDash val="solid"/>
            </a:ln>
          </c:spPr>
        </c:majorGridlines>
        <c:numFmt formatCode="#,##0" sourceLinked="1"/>
        <c:majorTickMark val="out"/>
        <c:minorTickMark val="none"/>
        <c:tickLblPos val="nextTo"/>
        <c:spPr>
          <a:ln w="317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99" b="1" i="0" u="none" strike="noStrike" baseline="0">
                <a:solidFill>
                  <a:schemeClr val="tx1"/>
                </a:solidFill>
                <a:latin typeface="Arial Narrow"/>
                <a:ea typeface="Arial Narrow"/>
                <a:cs typeface="Arial Narrow"/>
              </a:defRPr>
            </a:pPr>
            <a:endParaRPr lang="cs-CZ"/>
          </a:p>
        </c:txPr>
        <c:crossAx val="309741488"/>
        <c:crosses val="autoZero"/>
        <c:crossBetween val="between"/>
      </c:valAx>
      <c:spPr>
        <a:noFill/>
        <a:ln w="25393">
          <a:noFill/>
        </a:ln>
      </c:spPr>
    </c:plotArea>
    <c:legend>
      <c:legendPos val="r"/>
      <c:layout>
        <c:manualLayout>
          <c:xMode val="edge"/>
          <c:yMode val="edge"/>
          <c:x val="0.84088397790055269"/>
          <c:y val="0.15659325611053088"/>
          <c:w val="0.15027624309392276"/>
          <c:h val="0.55043965824333008"/>
        </c:manualLayout>
      </c:layout>
      <c:overlay val="0"/>
      <c:spPr>
        <a:noFill/>
        <a:ln w="3174">
          <a:solidFill>
            <a:schemeClr val="tx1"/>
          </a:solidFill>
          <a:prstDash val="solid"/>
        </a:ln>
      </c:spPr>
      <c:txPr>
        <a:bodyPr/>
        <a:lstStyle/>
        <a:p>
          <a:pPr>
            <a:defRPr sz="1655" b="1" i="0" u="none" strike="noStrike" baseline="0">
              <a:solidFill>
                <a:schemeClr val="tx1"/>
              </a:solidFill>
              <a:latin typeface="Arial Narrow"/>
              <a:ea typeface="Arial Narrow"/>
              <a:cs typeface="Arial Narrow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99" b="1" i="0" u="none" strike="noStrike" baseline="0">
          <a:solidFill>
            <a:schemeClr val="tx1"/>
          </a:solidFill>
          <a:latin typeface="Arial Narrow"/>
          <a:ea typeface="Arial Narrow"/>
          <a:cs typeface="Arial Narrow"/>
        </a:defRPr>
      </a:pPr>
      <a:endParaRPr lang="cs-CZ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hPercent val="74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chemeClr val="tx1"/>
          </a:solidFill>
          <a:prstDash val="solid"/>
        </a:ln>
      </c:spPr>
    </c:floor>
    <c:sideWall>
      <c:thickness val="0"/>
      <c:spPr>
        <a:noFill/>
        <a:ln w="12700">
          <a:solidFill>
            <a:schemeClr val="tx1"/>
          </a:solidFill>
          <a:prstDash val="solid"/>
        </a:ln>
      </c:spPr>
    </c:sideWall>
    <c:backWall>
      <c:thickness val="0"/>
      <c:spPr>
        <a:noFill/>
        <a:ln w="12700">
          <a:solidFill>
            <a:schemeClr val="tx1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0.11602209944751388"/>
          <c:y val="1.9230769230769253E-2"/>
          <c:w val="0.70497237569060778"/>
          <c:h val="0.87412587412587506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Vzdělávací činnost a programové financování</c:v>
                </c:pt>
              </c:strCache>
            </c:strRef>
          </c:tx>
          <c:spPr>
            <a:solidFill>
              <a:srgbClr val="CCFFFF"/>
            </a:solidFill>
            <a:ln w="12696">
              <a:solidFill>
                <a:schemeClr val="tx1"/>
              </a:solidFill>
              <a:prstDash val="solid"/>
            </a:ln>
          </c:spPr>
          <c:invertIfNegative val="0"/>
          <c:dLbls>
            <c:spPr>
              <a:noFill/>
              <a:ln w="25393">
                <a:noFill/>
              </a:ln>
            </c:spPr>
            <c:txPr>
              <a:bodyPr/>
              <a:lstStyle/>
              <a:p>
                <a:pPr>
                  <a:defRPr sz="1799" b="1" i="0" u="none" strike="noStrike" baseline="0">
                    <a:solidFill>
                      <a:schemeClr val="tx1"/>
                    </a:solidFill>
                    <a:latin typeface="Arial Narrow"/>
                    <a:ea typeface="Arial Narrow"/>
                    <a:cs typeface="Arial Narrow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Sheet1!$B$1:$E$1</c:f>
              <c:numCache>
                <c:formatCode>General</c:formatCode>
                <c:ptCount val="4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</c:numCache>
            </c:numRef>
          </c:cat>
          <c:val>
            <c:numRef>
              <c:f>Sheet1!$B$2:$E$2</c:f>
              <c:numCache>
                <c:formatCode>#,##0</c:formatCode>
                <c:ptCount val="4"/>
                <c:pt idx="0">
                  <c:v>736586</c:v>
                </c:pt>
                <c:pt idx="1">
                  <c:v>879739</c:v>
                </c:pt>
                <c:pt idx="2">
                  <c:v>971232</c:v>
                </c:pt>
                <c:pt idx="3">
                  <c:v>913614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218-4E10-9DB0-68DE0E824E28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VVaI</c:v>
                </c:pt>
              </c:strCache>
            </c:strRef>
          </c:tx>
          <c:spPr>
            <a:solidFill>
              <a:srgbClr val="FF99CC"/>
            </a:solidFill>
            <a:ln w="12696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5"/>
              <c:layout>
                <c:manualLayout>
                  <c:xMode val="edge"/>
                  <c:yMode val="edge"/>
                  <c:x val="0.46187845303867436"/>
                  <c:y val="0.1730769230769231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5218-4E10-9DB0-68DE0E824E28}"/>
                </c:ex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Mode val="edge"/>
                  <c:yMode val="edge"/>
                  <c:x val="0.54475138121546951"/>
                  <c:y val="0.2150349650349651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5218-4E10-9DB0-68DE0E824E28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 w="25393">
                <a:noFill/>
              </a:ln>
            </c:spPr>
            <c:txPr>
              <a:bodyPr/>
              <a:lstStyle/>
              <a:p>
                <a:pPr>
                  <a:defRPr sz="1799" b="1" i="0" u="none" strike="noStrike" baseline="0">
                    <a:solidFill>
                      <a:schemeClr val="tx1"/>
                    </a:solidFill>
                    <a:latin typeface="Arial Narrow"/>
                    <a:ea typeface="Arial Narrow"/>
                    <a:cs typeface="Arial Narrow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Sheet1!$B$1:$E$1</c:f>
              <c:numCache>
                <c:formatCode>General</c:formatCode>
                <c:ptCount val="4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</c:numCache>
            </c:numRef>
          </c:cat>
          <c:val>
            <c:numRef>
              <c:f>Sheet1!$B$3:$E$3</c:f>
              <c:numCache>
                <c:formatCode>#,##0</c:formatCode>
                <c:ptCount val="4"/>
                <c:pt idx="0">
                  <c:v>203182</c:v>
                </c:pt>
                <c:pt idx="1">
                  <c:v>223630</c:v>
                </c:pt>
                <c:pt idx="2">
                  <c:v>251522</c:v>
                </c:pt>
                <c:pt idx="3">
                  <c:v>275564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5218-4E10-9DB0-68DE0E824E2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gapDepth val="0"/>
        <c:shape val="box"/>
        <c:axId val="351769640"/>
        <c:axId val="351776696"/>
        <c:axId val="0"/>
      </c:bar3DChart>
      <c:catAx>
        <c:axId val="3517696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17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99" b="1" i="0" u="none" strike="noStrike" baseline="0">
                <a:solidFill>
                  <a:schemeClr val="tx1"/>
                </a:solidFill>
                <a:latin typeface="Arial Narrow"/>
                <a:ea typeface="Arial Narrow"/>
                <a:cs typeface="Arial Narrow"/>
              </a:defRPr>
            </a:pPr>
            <a:endParaRPr lang="cs-CZ"/>
          </a:p>
        </c:txPr>
        <c:crossAx val="35177669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351776696"/>
        <c:scaling>
          <c:orientation val="minMax"/>
        </c:scaling>
        <c:delete val="0"/>
        <c:axPos val="l"/>
        <c:majorGridlines>
          <c:spPr>
            <a:ln w="3174">
              <a:solidFill>
                <a:schemeClr val="tx1"/>
              </a:solidFill>
              <a:prstDash val="solid"/>
            </a:ln>
          </c:spPr>
        </c:majorGridlines>
        <c:numFmt formatCode="#,##0" sourceLinked="1"/>
        <c:majorTickMark val="out"/>
        <c:minorTickMark val="none"/>
        <c:tickLblPos val="nextTo"/>
        <c:spPr>
          <a:ln w="317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99" b="1" i="0" u="none" strike="noStrike" baseline="0">
                <a:solidFill>
                  <a:schemeClr val="tx1"/>
                </a:solidFill>
                <a:latin typeface="Arial Narrow"/>
                <a:ea typeface="Arial Narrow"/>
                <a:cs typeface="Arial Narrow"/>
              </a:defRPr>
            </a:pPr>
            <a:endParaRPr lang="cs-CZ"/>
          </a:p>
        </c:txPr>
        <c:crossAx val="351769640"/>
        <c:crosses val="autoZero"/>
        <c:crossBetween val="between"/>
      </c:valAx>
      <c:spPr>
        <a:noFill/>
        <a:ln w="25393">
          <a:noFill/>
        </a:ln>
      </c:spPr>
    </c:plotArea>
    <c:legend>
      <c:legendPos val="r"/>
      <c:layout>
        <c:manualLayout>
          <c:xMode val="edge"/>
          <c:yMode val="edge"/>
          <c:x val="0.84088397790055269"/>
          <c:y val="0.27447552447552431"/>
          <c:w val="0.15469613259668524"/>
          <c:h val="0.45929582272359398"/>
        </c:manualLayout>
      </c:layout>
      <c:overlay val="0"/>
      <c:spPr>
        <a:noFill/>
        <a:ln w="3174">
          <a:solidFill>
            <a:schemeClr val="tx1"/>
          </a:solidFill>
          <a:prstDash val="solid"/>
        </a:ln>
      </c:spPr>
      <c:txPr>
        <a:bodyPr/>
        <a:lstStyle/>
        <a:p>
          <a:pPr>
            <a:defRPr sz="1655" b="1" i="0" u="none" strike="noStrike" baseline="0">
              <a:solidFill>
                <a:schemeClr val="tx1"/>
              </a:solidFill>
              <a:latin typeface="Arial Narrow"/>
              <a:ea typeface="Arial Narrow"/>
              <a:cs typeface="Arial Narrow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99" b="1" i="0" u="none" strike="noStrike" baseline="0">
          <a:solidFill>
            <a:schemeClr val="tx1"/>
          </a:solidFill>
          <a:latin typeface="Arial Narrow"/>
          <a:ea typeface="Arial Narrow"/>
          <a:cs typeface="Arial Narrow"/>
        </a:defRPr>
      </a:pPr>
      <a:endParaRPr lang="cs-CZ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stacked"/>
        <c:varyColors val="0"/>
        <c:ser>
          <c:idx val="0"/>
          <c:order val="0"/>
          <c:spPr>
            <a:gradFill rotWithShape="1">
              <a:gsLst>
                <a:gs pos="0">
                  <a:schemeClr val="accent1">
                    <a:tint val="77000"/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tint val="77000"/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tint val="77000"/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/>
          </c:spPr>
          <c:invertIfNegative val="0"/>
          <c:cat>
            <c:numRef>
              <c:f>'Celkové V'!$A$1:$A$4</c:f>
              <c:numCache>
                <c:formatCode>General</c:formatCode>
                <c:ptCount val="4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</c:numCache>
            </c:numRef>
          </c:cat>
          <c:val>
            <c:numRef>
              <c:f>'Celkové V'!$A$1:$A$4</c:f>
              <c:numCache>
                <c:formatCode>General</c:formatCode>
                <c:ptCount val="4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EA7-425D-9C81-A717FD683994}"/>
            </c:ext>
          </c:extLst>
        </c:ser>
        <c:ser>
          <c:idx val="1"/>
          <c:order val="1"/>
          <c:tx>
            <c:v>Výnosy</c:v>
          </c:tx>
          <c:spPr>
            <a:gradFill rotWithShape="1">
              <a:gsLst>
                <a:gs pos="0">
                  <a:schemeClr val="accent1">
                    <a:shade val="76000"/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hade val="76000"/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shade val="76000"/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/>
          </c:spPr>
          <c:invertIfNegative val="0"/>
          <c:dLbls>
            <c:dLbl>
              <c:idx val="0"/>
              <c:layout>
                <c:manualLayout>
                  <c:x val="3.0030030030029757E-3"/>
                  <c:y val="-2.5591810620601407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AEA7-425D-9C81-A717FD683994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AEA7-425D-9C81-A717FD683994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AEA7-425D-9C81-A717FD683994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AEA7-425D-9C81-A717FD683994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'Celkové V'!$B$1:$B$4</c:f>
              <c:numCache>
                <c:formatCode>#,##0</c:formatCode>
                <c:ptCount val="4"/>
                <c:pt idx="0">
                  <c:v>1102065</c:v>
                </c:pt>
                <c:pt idx="1">
                  <c:v>1197643</c:v>
                </c:pt>
                <c:pt idx="2">
                  <c:v>1332330</c:v>
                </c:pt>
                <c:pt idx="3">
                  <c:v>1376256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AEA7-425D-9C81-A717FD68399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shape val="box"/>
        <c:axId val="309247248"/>
        <c:axId val="309246856"/>
        <c:axId val="0"/>
      </c:bar3DChart>
      <c:catAx>
        <c:axId val="3092472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309246856"/>
        <c:crosses val="autoZero"/>
        <c:auto val="1"/>
        <c:lblAlgn val="ctr"/>
        <c:lblOffset val="100"/>
        <c:noMultiLvlLbl val="0"/>
      </c:catAx>
      <c:valAx>
        <c:axId val="3092468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/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3092472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</c:legendEntry>
      <c:legendEntry>
        <c:idx val="1"/>
        <c:delete val="1"/>
      </c:legendEntry>
      <c:layout>
        <c:manualLayout>
          <c:xMode val="edge"/>
          <c:yMode val="edge"/>
          <c:x val="0.86445461209240737"/>
          <c:y val="0.39956030448209323"/>
          <c:w val="0.13340599661018829"/>
          <c:h val="7.292032435345707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7.0610017497812774E-2"/>
          <c:y val="4.3834678373402082E-2"/>
          <c:w val="0.76233912948381455"/>
          <c:h val="0.90532089141787753"/>
        </c:manualLayout>
      </c:layout>
      <c:bar3DChart>
        <c:barDir val="col"/>
        <c:grouping val="clustered"/>
        <c:varyColors val="0"/>
        <c:ser>
          <c:idx val="0"/>
          <c:order val="0"/>
          <c:tx>
            <c:v>Náklady</c:v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2.270663033605813E-3"/>
                  <c:y val="0.1864801864801864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2052-41A7-B127-184FA47D93A3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2.270663033605813E-3"/>
                  <c:y val="0.2097902097902097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2052-41A7-B127-184FA47D93A3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2.270663033605813E-3"/>
                  <c:y val="0.2602952602952602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2052-41A7-B127-184FA47D93A3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4.5413260672117093E-3"/>
                  <c:y val="0.27583527583527584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1 350 328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2052-41A7-B127-184FA47D93A3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'N UTB'!$A$1:$A$4</c:f>
              <c:numCache>
                <c:formatCode>General</c:formatCode>
                <c:ptCount val="4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</c:numCache>
            </c:numRef>
          </c:cat>
          <c:val>
            <c:numRef>
              <c:f>'N UTB'!$B$1:$B$4</c:f>
              <c:numCache>
                <c:formatCode>#,##0</c:formatCode>
                <c:ptCount val="4"/>
                <c:pt idx="0">
                  <c:v>1088036</c:v>
                </c:pt>
                <c:pt idx="1">
                  <c:v>1182405</c:v>
                </c:pt>
                <c:pt idx="2">
                  <c:v>1313905</c:v>
                </c:pt>
                <c:pt idx="3">
                  <c:v>1345483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2052-41A7-B127-184FA47D93A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2"/>
        <c:shape val="box"/>
        <c:axId val="309248032"/>
        <c:axId val="309244504"/>
        <c:axId val="0"/>
      </c:bar3DChart>
      <c:catAx>
        <c:axId val="3092480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309244504"/>
        <c:crosses val="autoZero"/>
        <c:auto val="1"/>
        <c:lblAlgn val="ctr"/>
        <c:lblOffset val="100"/>
        <c:noMultiLvlLbl val="0"/>
      </c:catAx>
      <c:valAx>
        <c:axId val="3092445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/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3092480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</c:legendEntry>
      <c:layout>
        <c:manualLayout>
          <c:xMode val="edge"/>
          <c:yMode val="edge"/>
          <c:x val="0.85378248031496062"/>
          <c:y val="0.48150702933937861"/>
          <c:w val="0.13788418635170607"/>
          <c:h val="3.698576874376887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4.2228022990816162E-2"/>
          <c:y val="2.4184642561543165E-2"/>
          <c:w val="0.74131066724744832"/>
          <c:h val="0.92481155627742084"/>
        </c:manualLayout>
      </c:layout>
      <c:bar3DChart>
        <c:barDir val="col"/>
        <c:grouping val="clustered"/>
        <c:varyColors val="0"/>
        <c:ser>
          <c:idx val="0"/>
          <c:order val="0"/>
          <c:tx>
            <c:v>Podíl osobních nákladů na celkových nákladech</c:v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2.7777777777777779E-3"/>
                  <c:y val="0.1759259259259259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A3B4-446D-B128-B8B47D0B9A72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0"/>
                  <c:y val="0.17129629629629631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A3B4-446D-B128-B8B47D0B9A72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2.7777777777777267E-3"/>
                  <c:y val="0.2453703703703702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A3B4-446D-B128-B8B47D0B9A72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5.5555555555554534E-3"/>
                  <c:y val="0.35185185185185186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A3B4-446D-B128-B8B47D0B9A72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'Osobní N'!$A$1:$A$4</c:f>
              <c:numCache>
                <c:formatCode>General</c:formatCode>
                <c:ptCount val="4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</c:numCache>
            </c:numRef>
          </c:cat>
          <c:val>
            <c:numRef>
              <c:f>'Osobní N'!$B$1:$B$4</c:f>
              <c:numCache>
                <c:formatCode>0%</c:formatCode>
                <c:ptCount val="4"/>
                <c:pt idx="0">
                  <c:v>0.44</c:v>
                </c:pt>
                <c:pt idx="1">
                  <c:v>0.44</c:v>
                </c:pt>
                <c:pt idx="2">
                  <c:v>0.47</c:v>
                </c:pt>
                <c:pt idx="3">
                  <c:v>0.49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A3B4-446D-B128-B8B47D0B9A7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0"/>
        <c:shape val="box"/>
        <c:axId val="309742272"/>
        <c:axId val="309740704"/>
        <c:axId val="0"/>
      </c:bar3DChart>
      <c:catAx>
        <c:axId val="3097422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309740704"/>
        <c:crosses val="autoZero"/>
        <c:auto val="1"/>
        <c:lblAlgn val="ctr"/>
        <c:lblOffset val="100"/>
        <c:noMultiLvlLbl val="0"/>
      </c:catAx>
      <c:valAx>
        <c:axId val="309740704"/>
        <c:scaling>
          <c:orientation val="minMax"/>
          <c:min val="0.38000000000000006"/>
        </c:scaling>
        <c:delete val="0"/>
        <c:axPos val="l"/>
        <c:majorGridlines>
          <c:spPr>
            <a:ln w="9525" cap="flat" cmpd="sng" algn="ctr">
              <a:solidFill>
                <a:schemeClr val="tx1"/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solidFill>
              <a:schemeClr val="accent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3097422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</c:legendEntry>
      <c:layout>
        <c:manualLayout>
          <c:xMode val="edge"/>
          <c:yMode val="edge"/>
          <c:x val="0.80760277860922791"/>
          <c:y val="0.36269692868888936"/>
          <c:w val="0.13892827416100986"/>
          <c:h val="0.251719715054013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hPercent val="85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chemeClr val="tx1"/>
          </a:solidFill>
          <a:prstDash val="solid"/>
        </a:ln>
      </c:spPr>
    </c:floor>
    <c:sideWall>
      <c:thickness val="0"/>
      <c:spPr>
        <a:noFill/>
        <a:ln w="12700">
          <a:solidFill>
            <a:schemeClr val="tx1"/>
          </a:solidFill>
          <a:prstDash val="solid"/>
        </a:ln>
      </c:spPr>
    </c:sideWall>
    <c:backWall>
      <c:thickness val="0"/>
      <c:spPr>
        <a:noFill/>
        <a:ln w="12700">
          <a:solidFill>
            <a:schemeClr val="tx1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9.1712707182320441E-2"/>
          <c:y val="1.9230769230769291E-2"/>
          <c:w val="0.63646408839779001"/>
          <c:h val="0.87412587412587739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mzdové náklady DPP, DPČ</c:v>
                </c:pt>
              </c:strCache>
            </c:strRef>
          </c:tx>
          <c:spPr>
            <a:solidFill>
              <a:srgbClr val="CCFFFF"/>
            </a:solidFill>
            <a:ln w="12686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1"/>
              <c:layout>
                <c:manualLayout>
                  <c:x val="-3.9031897472732537E-3"/>
                  <c:y val="-2.39974795799471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B877-4478-92FD-DD0DAF47E3FA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2.3982293928359894E-3"/>
                  <c:y val="-6.24796543907088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B877-4478-92FD-DD0DAF47E3FA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2.1643747401212878E-3"/>
                  <c:y val="-2.51424399438053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B877-4478-92FD-DD0DAF47E3FA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4.5422840911373613E-3"/>
                  <c:y val="-4.48383683221138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B877-4478-92FD-DD0DAF47E3FA}"/>
                </c:ex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Mode val="edge"/>
                  <c:yMode val="edge"/>
                  <c:x val="0.41325966850828727"/>
                  <c:y val="0.2132867132867132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B877-4478-92FD-DD0DAF47E3FA}"/>
                </c:ex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Mode val="edge"/>
                  <c:yMode val="edge"/>
                  <c:x val="0.47955801104972445"/>
                  <c:y val="0.1975524475524481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B877-4478-92FD-DD0DAF47E3FA}"/>
                </c:ex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Mode val="edge"/>
                  <c:yMode val="edge"/>
                  <c:x val="0.54364640883978022"/>
                  <c:y val="0.1818181818181823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B877-4478-92FD-DD0DAF47E3FA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 w="25371">
                <a:noFill/>
              </a:ln>
            </c:spPr>
            <c:txPr>
              <a:bodyPr/>
              <a:lstStyle/>
              <a:p>
                <a:pPr>
                  <a:defRPr sz="1798" b="1" i="0" u="none" strike="noStrike" baseline="0">
                    <a:solidFill>
                      <a:schemeClr val="tx1"/>
                    </a:solidFill>
                    <a:latin typeface="Arial Narrow"/>
                    <a:ea typeface="Arial Narrow"/>
                    <a:cs typeface="Arial Narrow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Sheet1!$B$1:$E$1</c:f>
              <c:numCache>
                <c:formatCode>General</c:formatCode>
                <c:ptCount val="4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</c:numCache>
            </c:numRef>
          </c:cat>
          <c:val>
            <c:numRef>
              <c:f>Sheet1!$B$2:$E$2</c:f>
              <c:numCache>
                <c:formatCode>#,##0</c:formatCode>
                <c:ptCount val="4"/>
                <c:pt idx="0">
                  <c:v>24828</c:v>
                </c:pt>
                <c:pt idx="1">
                  <c:v>26569</c:v>
                </c:pt>
                <c:pt idx="2">
                  <c:v>27999</c:v>
                </c:pt>
                <c:pt idx="3">
                  <c:v>30185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B877-4478-92FD-DD0DAF47E3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gapDepth val="0"/>
        <c:shape val="box"/>
        <c:axId val="424443840"/>
        <c:axId val="424441096"/>
        <c:axId val="0"/>
      </c:bar3DChart>
      <c:catAx>
        <c:axId val="4244438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171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98" b="1" i="0" u="none" strike="noStrike" baseline="0">
                <a:solidFill>
                  <a:schemeClr val="tx1"/>
                </a:solidFill>
                <a:latin typeface="Arial Narrow"/>
                <a:ea typeface="Arial Narrow"/>
                <a:cs typeface="Arial Narrow"/>
              </a:defRPr>
            </a:pPr>
            <a:endParaRPr lang="cs-CZ"/>
          </a:p>
        </c:txPr>
        <c:crossAx val="42444109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24441096"/>
        <c:scaling>
          <c:orientation val="minMax"/>
        </c:scaling>
        <c:delete val="0"/>
        <c:axPos val="l"/>
        <c:majorGridlines>
          <c:spPr>
            <a:ln w="3171">
              <a:solidFill>
                <a:schemeClr val="tx1"/>
              </a:solidFill>
              <a:prstDash val="solid"/>
            </a:ln>
          </c:spPr>
        </c:majorGridlines>
        <c:numFmt formatCode="#,##0" sourceLinked="1"/>
        <c:majorTickMark val="out"/>
        <c:minorTickMark val="none"/>
        <c:tickLblPos val="nextTo"/>
        <c:spPr>
          <a:ln w="3171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98" b="1" i="0" u="none" strike="noStrike" baseline="0">
                <a:solidFill>
                  <a:schemeClr val="tx1"/>
                </a:solidFill>
                <a:latin typeface="Arial Narrow"/>
                <a:ea typeface="Arial Narrow"/>
                <a:cs typeface="Arial Narrow"/>
              </a:defRPr>
            </a:pPr>
            <a:endParaRPr lang="cs-CZ"/>
          </a:p>
        </c:txPr>
        <c:crossAx val="424443840"/>
        <c:crosses val="autoZero"/>
        <c:crossBetween val="between"/>
      </c:valAx>
      <c:spPr>
        <a:noFill/>
        <a:ln w="25379">
          <a:noFill/>
        </a:ln>
      </c:spPr>
    </c:plotArea>
    <c:legend>
      <c:legendPos val="r"/>
      <c:layout>
        <c:manualLayout>
          <c:xMode val="edge"/>
          <c:yMode val="edge"/>
          <c:x val="0.76243093922651961"/>
          <c:y val="0.32517482517482643"/>
          <c:w val="0.19779005524861867"/>
          <c:h val="0.32867132867132853"/>
        </c:manualLayout>
      </c:layout>
      <c:overlay val="0"/>
      <c:spPr>
        <a:noFill/>
        <a:ln w="3171">
          <a:solidFill>
            <a:schemeClr val="tx1"/>
          </a:solidFill>
          <a:prstDash val="solid"/>
        </a:ln>
      </c:spPr>
      <c:txPr>
        <a:bodyPr/>
        <a:lstStyle/>
        <a:p>
          <a:pPr>
            <a:defRPr sz="1654" b="1" i="0" u="none" strike="noStrike" baseline="0">
              <a:solidFill>
                <a:schemeClr val="tx1"/>
              </a:solidFill>
              <a:latin typeface="Arial Narrow"/>
              <a:ea typeface="Arial Narrow"/>
              <a:cs typeface="Arial Narrow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98" b="1" i="0" u="none" strike="noStrike" baseline="0">
          <a:solidFill>
            <a:schemeClr val="tx1"/>
          </a:solidFill>
          <a:latin typeface="Arial Narrow"/>
          <a:ea typeface="Arial Narrow"/>
          <a:cs typeface="Arial Narrow"/>
        </a:defRPr>
      </a:pPr>
      <a:endParaRPr lang="cs-CZ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withinLinearReversed" id="21">
  <a:schemeClr val="accent1"/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style1.xml><?xml version="1.0" encoding="utf-8"?>
<cs:chartStyle xmlns:cs="http://schemas.microsoft.com/office/drawing/2012/chartStyle" xmlns:a="http://schemas.openxmlformats.org/drawingml/2006/main" id="34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34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3"/>
            <a:ext cx="2950678" cy="4980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820" tIns="45409" rIns="90820" bIns="45409" numCol="1" anchor="t" anchorCtr="0" compatLnSpc="1">
            <a:prstTxWarp prst="textNoShape">
              <a:avLst/>
            </a:prstTxWarp>
          </a:bodyPr>
          <a:lstStyle>
            <a:lvl1pPr defTabSz="908252">
              <a:defRPr sz="11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589" y="3"/>
            <a:ext cx="2950678" cy="4980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820" tIns="45409" rIns="90820" bIns="45409" numCol="1" anchor="t" anchorCtr="0" compatLnSpc="1">
            <a:prstTxWarp prst="textNoShape">
              <a:avLst/>
            </a:prstTxWarp>
          </a:bodyPr>
          <a:lstStyle>
            <a:lvl1pPr algn="r" defTabSz="908252">
              <a:defRPr sz="11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22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41335"/>
            <a:ext cx="2950678" cy="498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820" tIns="45409" rIns="90820" bIns="45409" numCol="1" anchor="b" anchorCtr="0" compatLnSpc="1">
            <a:prstTxWarp prst="textNoShape">
              <a:avLst/>
            </a:prstTxWarp>
          </a:bodyPr>
          <a:lstStyle>
            <a:lvl1pPr defTabSz="908252">
              <a:defRPr sz="11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22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589" y="9441335"/>
            <a:ext cx="2950678" cy="498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820" tIns="45409" rIns="90820" bIns="45409" numCol="1" anchor="b" anchorCtr="0" compatLnSpc="1">
            <a:prstTxWarp prst="textNoShape">
              <a:avLst/>
            </a:prstTxWarp>
          </a:bodyPr>
          <a:lstStyle>
            <a:lvl1pPr algn="r" defTabSz="908252">
              <a:defRPr sz="1100"/>
            </a:lvl1pPr>
          </a:lstStyle>
          <a:p>
            <a:pPr>
              <a:defRPr/>
            </a:pPr>
            <a:fld id="{E5A2ED6A-B33C-45B9-A690-725FD4B9D9D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738537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3"/>
            <a:ext cx="2950678" cy="4980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820" tIns="45409" rIns="90820" bIns="45409" numCol="1" anchor="t" anchorCtr="0" compatLnSpc="1">
            <a:prstTxWarp prst="textNoShape">
              <a:avLst/>
            </a:prstTxWarp>
          </a:bodyPr>
          <a:lstStyle>
            <a:lvl1pPr defTabSz="908252">
              <a:defRPr sz="11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589" y="3"/>
            <a:ext cx="2950678" cy="4980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820" tIns="45409" rIns="90820" bIns="45409" numCol="1" anchor="t" anchorCtr="0" compatLnSpc="1">
            <a:prstTxWarp prst="textNoShape">
              <a:avLst/>
            </a:prstTxWarp>
          </a:bodyPr>
          <a:lstStyle>
            <a:lvl1pPr algn="r" defTabSz="908252">
              <a:defRPr sz="11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0750" y="746125"/>
            <a:ext cx="4970463" cy="3727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2099" y="4721440"/>
            <a:ext cx="5444594" cy="4473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820" tIns="45409" rIns="90820" bIns="4540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/>
              <a:t>Klepnutím lze upravit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41335"/>
            <a:ext cx="2950678" cy="498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820" tIns="45409" rIns="90820" bIns="45409" numCol="1" anchor="b" anchorCtr="0" compatLnSpc="1">
            <a:prstTxWarp prst="textNoShape">
              <a:avLst/>
            </a:prstTxWarp>
          </a:bodyPr>
          <a:lstStyle>
            <a:lvl1pPr defTabSz="908252">
              <a:defRPr sz="11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589" y="9441335"/>
            <a:ext cx="2950678" cy="498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820" tIns="45409" rIns="90820" bIns="45409" numCol="1" anchor="b" anchorCtr="0" compatLnSpc="1">
            <a:prstTxWarp prst="textNoShape">
              <a:avLst/>
            </a:prstTxWarp>
          </a:bodyPr>
          <a:lstStyle>
            <a:lvl1pPr algn="r" defTabSz="908252">
              <a:defRPr sz="1100"/>
            </a:lvl1pPr>
          </a:lstStyle>
          <a:p>
            <a:pPr>
              <a:defRPr/>
            </a:pPr>
            <a:fld id="{1C06010A-B06B-4DAB-9AA5-076519213FE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9104862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605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37888" indent="-283803" defTabSz="91605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35211" indent="-227041" defTabSz="91605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589297" indent="-227041" defTabSz="91605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43382" indent="-227041" defTabSz="91605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497466" indent="-227041" defTabSz="91605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51550" indent="-227041" defTabSz="91605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05635" indent="-227041" defTabSz="91605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59720" indent="-227041" defTabSz="91605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6F65575-6B2D-46A0-8DF6-AF7F84C4B58B}" type="slidenum">
              <a:rPr lang="cs-CZ" altLang="cs-CZ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1</a:t>
            </a:fld>
            <a:endParaRPr lang="cs-CZ" altLang="cs-CZ">
              <a:solidFill>
                <a:prstClr val="black"/>
              </a:solidFill>
            </a:endParaRPr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0750" y="746125"/>
            <a:ext cx="4970463" cy="3727450"/>
          </a:xfrm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69621499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600993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29632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707336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6060747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4918134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7954080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5402358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36323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611346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3510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905999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8039505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9393423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3298740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5834584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8054385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3880853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3598888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7889764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997385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29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694742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3917863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30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3951018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31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2091723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32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6965802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33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4452930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34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48598103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35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3216737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36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18950129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37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21953288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38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5892707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39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498936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43992747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40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18219287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41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29043200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42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036458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77261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770383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994841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6092080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613927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9"/>
          <p:cNvSpPr>
            <a:spLocks noChangeArrowheads="1"/>
          </p:cNvSpPr>
          <p:nvPr userDrawn="1"/>
        </p:nvSpPr>
        <p:spPr bwMode="auto">
          <a:xfrm>
            <a:off x="0" y="0"/>
            <a:ext cx="9144000" cy="2565400"/>
          </a:xfrm>
          <a:prstGeom prst="rect">
            <a:avLst/>
          </a:prstGeom>
          <a:solidFill>
            <a:srgbClr val="FF800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5" name="Rectangle 50"/>
          <p:cNvSpPr>
            <a:spLocks noChangeArrowheads="1"/>
          </p:cNvSpPr>
          <p:nvPr userDrawn="1"/>
        </p:nvSpPr>
        <p:spPr bwMode="auto">
          <a:xfrm>
            <a:off x="0" y="6092825"/>
            <a:ext cx="9144000" cy="765175"/>
          </a:xfrm>
          <a:prstGeom prst="rect">
            <a:avLst/>
          </a:prstGeom>
          <a:solidFill>
            <a:srgbClr val="D0D0C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6" name="Rectangle 51"/>
          <p:cNvSpPr>
            <a:spLocks noChangeArrowheads="1"/>
          </p:cNvSpPr>
          <p:nvPr userDrawn="1"/>
        </p:nvSpPr>
        <p:spPr bwMode="auto">
          <a:xfrm>
            <a:off x="0" y="2565400"/>
            <a:ext cx="3276600" cy="576263"/>
          </a:xfrm>
          <a:prstGeom prst="rect">
            <a:avLst/>
          </a:prstGeom>
          <a:solidFill>
            <a:srgbClr val="D0D0C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7" name="Rectangle 52"/>
          <p:cNvSpPr>
            <a:spLocks noChangeArrowheads="1"/>
          </p:cNvSpPr>
          <p:nvPr userDrawn="1"/>
        </p:nvSpPr>
        <p:spPr bwMode="auto">
          <a:xfrm>
            <a:off x="5867400" y="2565400"/>
            <a:ext cx="3276600" cy="576263"/>
          </a:xfrm>
          <a:prstGeom prst="rect">
            <a:avLst/>
          </a:prstGeom>
          <a:solidFill>
            <a:srgbClr val="D0D0C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pic>
        <p:nvPicPr>
          <p:cNvPr id="8" name="Picture 53" descr="utb_logo_cz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2565400"/>
            <a:ext cx="2590800" cy="61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26" name="Rectangle 54"/>
          <p:cNvSpPr>
            <a:spLocks noGrp="1" noChangeArrowheads="1"/>
          </p:cNvSpPr>
          <p:nvPr>
            <p:ph type="ctrTitle"/>
          </p:nvPr>
        </p:nvSpPr>
        <p:spPr bwMode="auto">
          <a:xfrm>
            <a:off x="611188" y="549275"/>
            <a:ext cx="7772400" cy="14700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127" name="Rectangle 55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1331913" y="3573463"/>
            <a:ext cx="6400800" cy="208756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>
              <a:buFont typeface="Wingdings" pitchFamily="2" charset="2"/>
              <a:buNone/>
              <a:defRPr b="1">
                <a:latin typeface="Berlin CE" pitchFamily="2" charset="0"/>
              </a:defRPr>
            </a:lvl1pPr>
          </a:lstStyle>
          <a:p>
            <a:r>
              <a:rPr lang="cs-CZ"/>
              <a:t>Klepnutím lze upravit styl předlohy podnadpisů.</a:t>
            </a:r>
          </a:p>
        </p:txBody>
      </p:sp>
    </p:spTree>
    <p:extLst>
      <p:ext uri="{BB962C8B-B14F-4D97-AF65-F5344CB8AC3E}">
        <p14:creationId xmlns:p14="http://schemas.microsoft.com/office/powerpoint/2010/main" val="415749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3588535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1601203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ChangeArrowheads="1"/>
          </p:cNvSpPr>
          <p:nvPr userDrawn="1"/>
        </p:nvSpPr>
        <p:spPr bwMode="auto">
          <a:xfrm>
            <a:off x="0" y="0"/>
            <a:ext cx="9144000" cy="2565400"/>
          </a:xfrm>
          <a:prstGeom prst="rect">
            <a:avLst/>
          </a:prstGeom>
          <a:solidFill>
            <a:srgbClr val="FF8001"/>
          </a:solidFill>
          <a:ln>
            <a:noFill/>
          </a:ln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cs-CZ" altLang="cs-CZ" sz="1800">
              <a:solidFill>
                <a:srgbClr val="000000"/>
              </a:solidFill>
              <a:latin typeface="Arial Narrow" pitchFamily="34" charset="0"/>
            </a:endParaRPr>
          </a:p>
        </p:txBody>
      </p:sp>
      <p:sp>
        <p:nvSpPr>
          <p:cNvPr id="5" name="Rectangle 10"/>
          <p:cNvSpPr>
            <a:spLocks noChangeArrowheads="1"/>
          </p:cNvSpPr>
          <p:nvPr userDrawn="1"/>
        </p:nvSpPr>
        <p:spPr bwMode="auto">
          <a:xfrm>
            <a:off x="0" y="6092825"/>
            <a:ext cx="9144000" cy="765175"/>
          </a:xfrm>
          <a:prstGeom prst="rect">
            <a:avLst/>
          </a:prstGeom>
          <a:solidFill>
            <a:srgbClr val="D0D0CE"/>
          </a:solidFill>
          <a:ln>
            <a:noFill/>
          </a:ln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endParaRPr lang="cs-CZ" altLang="cs-CZ" sz="1800" b="1" dirty="0">
              <a:solidFill>
                <a:srgbClr val="000000"/>
              </a:solidFill>
            </a:endParaRPr>
          </a:p>
        </p:txBody>
      </p:sp>
      <p:sp>
        <p:nvSpPr>
          <p:cNvPr id="6" name="Rectangle 11"/>
          <p:cNvSpPr>
            <a:spLocks noChangeArrowheads="1"/>
          </p:cNvSpPr>
          <p:nvPr userDrawn="1"/>
        </p:nvSpPr>
        <p:spPr bwMode="auto">
          <a:xfrm>
            <a:off x="0" y="2565400"/>
            <a:ext cx="3276600" cy="576263"/>
          </a:xfrm>
          <a:prstGeom prst="rect">
            <a:avLst/>
          </a:prstGeom>
          <a:solidFill>
            <a:srgbClr val="D0D0CE"/>
          </a:solidFill>
          <a:ln>
            <a:noFill/>
          </a:ln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cs-CZ" altLang="cs-CZ" sz="1800">
              <a:solidFill>
                <a:srgbClr val="000000"/>
              </a:solidFill>
              <a:latin typeface="Arial Narrow" pitchFamily="34" charset="0"/>
            </a:endParaRPr>
          </a:p>
        </p:txBody>
      </p:sp>
      <p:sp>
        <p:nvSpPr>
          <p:cNvPr id="7" name="Rectangle 12"/>
          <p:cNvSpPr>
            <a:spLocks noChangeArrowheads="1"/>
          </p:cNvSpPr>
          <p:nvPr userDrawn="1"/>
        </p:nvSpPr>
        <p:spPr bwMode="auto">
          <a:xfrm>
            <a:off x="5867400" y="2565400"/>
            <a:ext cx="3276600" cy="576263"/>
          </a:xfrm>
          <a:prstGeom prst="rect">
            <a:avLst/>
          </a:prstGeom>
          <a:solidFill>
            <a:srgbClr val="D0D0CE"/>
          </a:solidFill>
          <a:ln>
            <a:noFill/>
          </a:ln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cs-CZ" altLang="cs-CZ" sz="1800">
              <a:solidFill>
                <a:srgbClr val="000000"/>
              </a:solidFill>
              <a:latin typeface="Arial Narrow" pitchFamily="34" charset="0"/>
            </a:endParaRPr>
          </a:p>
        </p:txBody>
      </p:sp>
      <p:pic>
        <p:nvPicPr>
          <p:cNvPr id="8" name="Picture 13" descr="utb_logo_cz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2565400"/>
            <a:ext cx="2590800" cy="61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8006" name="Rectangle 6"/>
          <p:cNvSpPr>
            <a:spLocks noGrp="1" noChangeArrowheads="1"/>
          </p:cNvSpPr>
          <p:nvPr>
            <p:ph type="ctrTitle"/>
          </p:nvPr>
        </p:nvSpPr>
        <p:spPr>
          <a:xfrm>
            <a:off x="611188" y="549275"/>
            <a:ext cx="7772400" cy="1470025"/>
          </a:xfrm>
        </p:spPr>
        <p:txBody>
          <a:bodyPr/>
          <a:lstStyle>
            <a:lvl1pPr>
              <a:defRPr sz="4000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128007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331913" y="3573463"/>
            <a:ext cx="6400800" cy="2087562"/>
          </a:xfrm>
        </p:spPr>
        <p:txBody>
          <a:bodyPr anchor="ctr"/>
          <a:lstStyle>
            <a:lvl1pPr marL="0" indent="0" algn="ctr">
              <a:buFontTx/>
              <a:buNone/>
              <a:defRPr sz="2800" b="1"/>
            </a:lvl1pPr>
          </a:lstStyle>
          <a:p>
            <a:r>
              <a:rPr lang="cs-CZ"/>
              <a:t>Klepnutím lze upravit styl předlohy podnadpisů.</a:t>
            </a:r>
          </a:p>
        </p:txBody>
      </p:sp>
    </p:spTree>
    <p:extLst>
      <p:ext uri="{BB962C8B-B14F-4D97-AF65-F5344CB8AC3E}">
        <p14:creationId xmlns:p14="http://schemas.microsoft.com/office/powerpoint/2010/main" val="10801898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7" name="Zástupný symbol pro text 6"/>
          <p:cNvSpPr>
            <a:spLocks noGrp="1"/>
          </p:cNvSpPr>
          <p:nvPr>
            <p:ph type="body" sz="quarter" idx="10"/>
          </p:nvPr>
        </p:nvSpPr>
        <p:spPr>
          <a:xfrm>
            <a:off x="1259632" y="6597352"/>
            <a:ext cx="914400" cy="914400"/>
          </a:xfrm>
        </p:spPr>
        <p:txBody>
          <a:bodyPr/>
          <a:lstStyle/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31105587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39654802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79388" y="836613"/>
            <a:ext cx="4279900" cy="55451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11688" y="836613"/>
            <a:ext cx="4281487" cy="55451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25740767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35236993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Klepnutím lze upravit styl předlohy nadpisů.</a:t>
            </a:r>
          </a:p>
        </p:txBody>
      </p:sp>
    </p:spTree>
    <p:extLst>
      <p:ext uri="{BB962C8B-B14F-4D97-AF65-F5344CB8AC3E}">
        <p14:creationId xmlns:p14="http://schemas.microsoft.com/office/powerpoint/2010/main" val="78964823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26085660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28998701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247024551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258074853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302138714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70675" y="0"/>
            <a:ext cx="2222500" cy="6381750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518275" cy="6381750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65478984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Nadpis a tabul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6588125" cy="620713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abulku 2"/>
          <p:cNvSpPr>
            <a:spLocks noGrp="1"/>
          </p:cNvSpPr>
          <p:nvPr>
            <p:ph type="tbl" idx="1"/>
          </p:nvPr>
        </p:nvSpPr>
        <p:spPr>
          <a:xfrm>
            <a:off x="179388" y="836613"/>
            <a:ext cx="8713787" cy="5545137"/>
          </a:xfrm>
        </p:spPr>
        <p:txBody>
          <a:bodyPr/>
          <a:lstStyle/>
          <a:p>
            <a:pPr lvl="0"/>
            <a:endParaRPr lang="cs-CZ" noProof="0"/>
          </a:p>
        </p:txBody>
      </p:sp>
    </p:spTree>
    <p:extLst>
      <p:ext uri="{BB962C8B-B14F-4D97-AF65-F5344CB8AC3E}">
        <p14:creationId xmlns:p14="http://schemas.microsoft.com/office/powerpoint/2010/main" val="9485547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4447225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2449924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4405773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</p:spTree>
    <p:extLst>
      <p:ext uri="{BB962C8B-B14F-4D97-AF65-F5344CB8AC3E}">
        <p14:creationId xmlns:p14="http://schemas.microsoft.com/office/powerpoint/2010/main" val="2122157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41010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608954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2095952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6" name="Rectangle 42"/>
          <p:cNvSpPr>
            <a:spLocks noChangeArrowheads="1"/>
          </p:cNvSpPr>
          <p:nvPr userDrawn="1"/>
        </p:nvSpPr>
        <p:spPr bwMode="auto">
          <a:xfrm>
            <a:off x="0" y="0"/>
            <a:ext cx="6588125" cy="911225"/>
          </a:xfrm>
          <a:prstGeom prst="rect">
            <a:avLst/>
          </a:prstGeom>
          <a:solidFill>
            <a:srgbClr val="FF800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1067" name="Rectangle 43"/>
          <p:cNvSpPr>
            <a:spLocks noChangeArrowheads="1"/>
          </p:cNvSpPr>
          <p:nvPr userDrawn="1"/>
        </p:nvSpPr>
        <p:spPr bwMode="auto">
          <a:xfrm>
            <a:off x="0" y="6781800"/>
            <a:ext cx="9144000" cy="76200"/>
          </a:xfrm>
          <a:prstGeom prst="rect">
            <a:avLst/>
          </a:prstGeom>
          <a:solidFill>
            <a:srgbClr val="D0D0C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1068" name="Rectangle 44"/>
          <p:cNvSpPr>
            <a:spLocks noChangeArrowheads="1"/>
          </p:cNvSpPr>
          <p:nvPr userDrawn="1"/>
        </p:nvSpPr>
        <p:spPr bwMode="auto">
          <a:xfrm>
            <a:off x="0" y="911225"/>
            <a:ext cx="9144000" cy="71438"/>
          </a:xfrm>
          <a:prstGeom prst="rect">
            <a:avLst/>
          </a:prstGeom>
          <a:solidFill>
            <a:srgbClr val="D0D0C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pic>
        <p:nvPicPr>
          <p:cNvPr id="1029" name="Picture 45" descr="utb_logo_cz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25" y="161925"/>
            <a:ext cx="2555875" cy="608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27" r:id="rId1"/>
    <p:sldLayoutId id="2147483817" r:id="rId2"/>
    <p:sldLayoutId id="2147483818" r:id="rId3"/>
    <p:sldLayoutId id="2147483819" r:id="rId4"/>
    <p:sldLayoutId id="2147483820" r:id="rId5"/>
    <p:sldLayoutId id="2147483821" r:id="rId6"/>
    <p:sldLayoutId id="2147483822" r:id="rId7"/>
    <p:sldLayoutId id="2147483823" r:id="rId8"/>
    <p:sldLayoutId id="2147483824" r:id="rId9"/>
    <p:sldLayoutId id="2147483825" r:id="rId10"/>
    <p:sldLayoutId id="214748382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Berlin CE" pitchFamily="2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Berlin CE" pitchFamily="2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Berlin CE" pitchFamily="2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Berlin CE" pitchFamily="2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Berlin CE" pitchFamily="2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Berlin CE" pitchFamily="2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Berlin CE" pitchFamily="2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Berlin CE" pitchFamily="2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9966"/>
        </a:buClr>
        <a:buFont typeface="Wingdings" pitchFamily="2" charset="2"/>
        <a:buChar char="v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9966"/>
        </a:buClr>
        <a:buFont typeface="Wingdings" pitchFamily="2" charset="2"/>
        <a:buChar char="v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FF9966"/>
        </a:buClr>
        <a:buFont typeface="Wingdings" pitchFamily="2" charset="2"/>
        <a:buChar char="v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FF9966"/>
        </a:buClr>
        <a:buFont typeface="Wingdings" pitchFamily="2" charset="2"/>
        <a:buChar char="v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FF9966"/>
        </a:buClr>
        <a:buFont typeface="Wingdings" pitchFamily="2" charset="2"/>
        <a:buChar char="v"/>
        <a:defRPr sz="1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FF9966"/>
        </a:buClr>
        <a:buFont typeface="Wingdings" pitchFamily="2" charset="2"/>
        <a:buChar char="v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FF9966"/>
        </a:buClr>
        <a:buFont typeface="Wingdings" pitchFamily="2" charset="2"/>
        <a:buChar char="v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FF9966"/>
        </a:buClr>
        <a:buFont typeface="Wingdings" pitchFamily="2" charset="2"/>
        <a:buChar char="v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FF9966"/>
        </a:buClr>
        <a:buFont typeface="Wingdings" pitchFamily="2" charset="2"/>
        <a:buChar char="v"/>
        <a:defRPr sz="16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8"/>
          <p:cNvSpPr>
            <a:spLocks noChangeArrowheads="1"/>
          </p:cNvSpPr>
          <p:nvPr userDrawn="1"/>
        </p:nvSpPr>
        <p:spPr bwMode="auto">
          <a:xfrm>
            <a:off x="0" y="0"/>
            <a:ext cx="6588125" cy="620713"/>
          </a:xfrm>
          <a:prstGeom prst="rect">
            <a:avLst/>
          </a:prstGeom>
          <a:solidFill>
            <a:srgbClr val="FF8001"/>
          </a:solidFill>
          <a:ln>
            <a:noFill/>
          </a:ln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cs-CZ" altLang="cs-CZ" sz="1800">
              <a:solidFill>
                <a:srgbClr val="000000"/>
              </a:solidFill>
              <a:latin typeface="Arial Narrow" pitchFamily="34" charset="0"/>
            </a:endParaRPr>
          </a:p>
        </p:txBody>
      </p:sp>
      <p:sp>
        <p:nvSpPr>
          <p:cNvPr id="1027" name="Rectangle 9"/>
          <p:cNvSpPr>
            <a:spLocks noChangeArrowheads="1"/>
          </p:cNvSpPr>
          <p:nvPr userDrawn="1"/>
        </p:nvSpPr>
        <p:spPr bwMode="auto">
          <a:xfrm>
            <a:off x="36513" y="6524625"/>
            <a:ext cx="9144000" cy="333375"/>
          </a:xfrm>
          <a:prstGeom prst="rect">
            <a:avLst/>
          </a:prstGeom>
          <a:solidFill>
            <a:srgbClr val="D0D0CE"/>
          </a:solidFill>
          <a:ln>
            <a:noFill/>
          </a:ln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cs-CZ" altLang="cs-CZ" sz="1800">
                <a:solidFill>
                  <a:srgbClr val="000000"/>
                </a:solidFill>
              </a:rPr>
              <a:t>     </a:t>
            </a:r>
            <a:r>
              <a:rPr lang="cs-CZ" altLang="cs-CZ" sz="1400" b="1">
                <a:solidFill>
                  <a:srgbClr val="000000"/>
                </a:solidFill>
              </a:rPr>
              <a:t> Akademický senát dne 6. května 2014</a:t>
            </a:r>
          </a:p>
        </p:txBody>
      </p:sp>
      <p:sp>
        <p:nvSpPr>
          <p:cNvPr id="1028" name="Rectangle 10"/>
          <p:cNvSpPr>
            <a:spLocks noChangeArrowheads="1"/>
          </p:cNvSpPr>
          <p:nvPr userDrawn="1"/>
        </p:nvSpPr>
        <p:spPr bwMode="auto">
          <a:xfrm>
            <a:off x="0" y="620713"/>
            <a:ext cx="9144000" cy="71437"/>
          </a:xfrm>
          <a:prstGeom prst="rect">
            <a:avLst/>
          </a:prstGeom>
          <a:solidFill>
            <a:srgbClr val="D0D0CE"/>
          </a:solidFill>
          <a:ln>
            <a:noFill/>
          </a:ln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cs-CZ" altLang="cs-CZ" sz="1800">
              <a:solidFill>
                <a:srgbClr val="000000"/>
              </a:solidFill>
              <a:latin typeface="Arial Narrow" pitchFamily="34" charset="0"/>
            </a:endParaRPr>
          </a:p>
        </p:txBody>
      </p:sp>
      <p:pic>
        <p:nvPicPr>
          <p:cNvPr id="1029" name="Picture 11" descr="utb_logo_cz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25" y="0"/>
            <a:ext cx="2555875" cy="608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6588125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 předlohy nadpisů.</a:t>
            </a:r>
          </a:p>
        </p:txBody>
      </p:sp>
      <p:sp>
        <p:nvSpPr>
          <p:cNvPr id="10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836613"/>
            <a:ext cx="8713788" cy="554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styly předlohy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</p:txBody>
      </p:sp>
      <p:pic>
        <p:nvPicPr>
          <p:cNvPr id="1032" name="Picture 12" descr="UTB-knizka_2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05575"/>
            <a:ext cx="352425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345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  <p:sldLayoutId id="2147483840" r:id="rId12"/>
  </p:sldLayoutIdLst>
  <p:hf sldNum="0" hdr="0" dt="0"/>
  <p:txStyles>
    <p:titleStyle>
      <a:lvl1pPr marL="180975" indent="-180975"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+mj-lt"/>
          <a:ea typeface="+mj-ea"/>
          <a:cs typeface="+mj-cs"/>
        </a:defRPr>
      </a:lvl1pPr>
      <a:lvl2pPr marL="180975" indent="-180975"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 Narrow" pitchFamily="34" charset="0"/>
        </a:defRPr>
      </a:lvl2pPr>
      <a:lvl3pPr marL="180975" indent="-180975"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 Narrow" pitchFamily="34" charset="0"/>
        </a:defRPr>
      </a:lvl3pPr>
      <a:lvl4pPr marL="180975" indent="-180975"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 Narrow" pitchFamily="34" charset="0"/>
        </a:defRPr>
      </a:lvl4pPr>
      <a:lvl5pPr marL="180975" indent="-180975"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 Narrow" pitchFamily="34" charset="0"/>
        </a:defRPr>
      </a:lvl5pPr>
      <a:lvl6pPr marL="638175" algn="l" rtl="0" fontAlgn="base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 Narrow" pitchFamily="34" charset="0"/>
        </a:defRPr>
      </a:lvl6pPr>
      <a:lvl7pPr marL="1095375" algn="l" rtl="0" fontAlgn="base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 Narrow" pitchFamily="34" charset="0"/>
        </a:defRPr>
      </a:lvl7pPr>
      <a:lvl8pPr marL="1552575" algn="l" rtl="0" fontAlgn="base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 Narrow" pitchFamily="34" charset="0"/>
        </a:defRPr>
      </a:lvl8pPr>
      <a:lvl9pPr marL="2009775" algn="l" rtl="0" fontAlgn="base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 b="1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" charset="0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emf"/><Relationship Id="rId4" Type="http://schemas.openxmlformats.org/officeDocument/2006/relationships/oleObject" Target="../embeddings/List_aplikace_Microsoft_Excel_97_20031.xls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5.emf"/><Relationship Id="rId4" Type="http://schemas.openxmlformats.org/officeDocument/2006/relationships/oleObject" Target="../embeddings/List_aplikace_Microsoft_Excel_97_20032.xls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6.emf"/><Relationship Id="rId4" Type="http://schemas.openxmlformats.org/officeDocument/2006/relationships/oleObject" Target="../embeddings/List_aplikace_Microsoft_Excel_97_20033.xls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323850" y="3573463"/>
            <a:ext cx="8496300" cy="2087562"/>
          </a:xfrm>
        </p:spPr>
        <p:txBody>
          <a:bodyPr/>
          <a:lstStyle/>
          <a:p>
            <a:pPr eaLnBrk="1" hangingPunct="1"/>
            <a:endParaRPr lang="cs-CZ" altLang="cs-CZ" sz="1000" dirty="0">
              <a:latin typeface="Arial" charset="0"/>
            </a:endParaRPr>
          </a:p>
          <a:p>
            <a:pPr eaLnBrk="1" hangingPunct="1"/>
            <a:r>
              <a:rPr lang="cs-CZ" altLang="cs-CZ" sz="3200" dirty="0">
                <a:latin typeface="Arial" charset="0"/>
              </a:rPr>
              <a:t>VÝROČNÍ ZPRÁVA O HOSPODAŘENÍ 2019</a:t>
            </a:r>
          </a:p>
          <a:p>
            <a:pPr eaLnBrk="1" hangingPunct="1"/>
            <a:endParaRPr lang="cs-CZ" altLang="cs-CZ" sz="3200" dirty="0">
              <a:latin typeface="Arial" charset="0"/>
            </a:endParaRPr>
          </a:p>
          <a:p>
            <a:pPr eaLnBrk="1" hangingPunct="1"/>
            <a:endParaRPr lang="cs-CZ" altLang="cs-CZ" sz="1600" dirty="0">
              <a:latin typeface="Arial" charset="0"/>
            </a:endParaRPr>
          </a:p>
          <a:p>
            <a:pPr eaLnBrk="1" hangingPunct="1"/>
            <a:r>
              <a:rPr lang="cs-CZ" altLang="cs-CZ" sz="1600" dirty="0">
                <a:latin typeface="Arial" charset="0"/>
              </a:rPr>
              <a:t>RNDr. Alexander Černý</a:t>
            </a:r>
          </a:p>
        </p:txBody>
      </p:sp>
    </p:spTree>
    <p:extLst>
      <p:ext uri="{BB962C8B-B14F-4D97-AF65-F5344CB8AC3E}">
        <p14:creationId xmlns:p14="http://schemas.microsoft.com/office/powerpoint/2010/main" val="3817324414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-1" y="63374"/>
            <a:ext cx="6588125" cy="8494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>
                <a:latin typeface="Arial" charset="0"/>
              </a:rPr>
              <a:t>Celkové výnosy v letech 2016 – 2019 (v tis. Kč)</a:t>
            </a:r>
          </a:p>
        </p:txBody>
      </p:sp>
      <p:graphicFrame>
        <p:nvGraphicFramePr>
          <p:cNvPr id="8" name="Graf 7">
            <a:extLst>
              <a:ext uri="{FF2B5EF4-FFF2-40B4-BE49-F238E27FC236}">
                <a16:creationId xmlns:a16="http://schemas.microsoft.com/office/drawing/2014/main" xmlns="" id="{96ADB21D-DB47-4695-AD7F-72183915722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38643869"/>
              </p:ext>
            </p:extLst>
          </p:nvPr>
        </p:nvGraphicFramePr>
        <p:xfrm>
          <a:off x="466725" y="1447800"/>
          <a:ext cx="8458200" cy="4962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865241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9016414"/>
              </p:ext>
            </p:extLst>
          </p:nvPr>
        </p:nvGraphicFramePr>
        <p:xfrm>
          <a:off x="274176" y="1249829"/>
          <a:ext cx="8613791" cy="4301227"/>
        </p:xfrm>
        <a:graphic>
          <a:graphicData uri="http://schemas.openxmlformats.org/drawingml/2006/table">
            <a:tbl>
              <a:tblPr/>
              <a:tblGrid>
                <a:gridCol w="366626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9886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9761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22552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22552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45049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Dotace a příspěvky 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6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2016</a:t>
                      </a:r>
                    </a:p>
                  </a:txBody>
                  <a:tcPr marL="9523" marR="72000" marT="9526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2017</a:t>
                      </a: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2018</a:t>
                      </a: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2019</a:t>
                      </a:r>
                      <a:endParaRPr lang="cs-CZ" sz="18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2089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RO I. (A+K)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517 195</a:t>
                      </a:r>
                    </a:p>
                  </a:txBody>
                  <a:tcPr marL="9523" marR="72000" marT="9526" marB="0" anchor="ctr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516 123</a:t>
                      </a:r>
                    </a:p>
                  </a:txBody>
                  <a:tcPr marL="9523" marR="72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570 838</a:t>
                      </a:r>
                    </a:p>
                  </a:txBody>
                  <a:tcPr marL="9523" marR="72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603 342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2089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>
                        <a:spcAft>
                          <a:spcPts val="0"/>
                        </a:spcAft>
                        <a:tabLst/>
                      </a:pP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z toho kapitálový příspěvek </a:t>
                      </a:r>
                    </a:p>
                  </a:txBody>
                  <a:tcPr marL="9523" marR="72000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35 868</a:t>
                      </a:r>
                    </a:p>
                  </a:txBody>
                  <a:tcPr marL="9523" marR="72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29 200</a:t>
                      </a:r>
                    </a:p>
                  </a:txBody>
                  <a:tcPr marL="9523" marR="72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48 200</a:t>
                      </a:r>
                    </a:p>
                  </a:txBody>
                  <a:tcPr marL="9523" marR="72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51 110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2089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RO II. (C,J,S,U)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37 336</a:t>
                      </a:r>
                    </a:p>
                  </a:txBody>
                  <a:tcPr marL="9523" marR="72000" marT="9526" marB="0" anchor="ctr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34 233</a:t>
                      </a:r>
                    </a:p>
                  </a:txBody>
                  <a:tcPr marL="9523" marR="72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37 993</a:t>
                      </a:r>
                    </a:p>
                  </a:txBody>
                  <a:tcPr marL="9523" marR="72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37 755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2089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RO III. (G, I)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31 661 </a:t>
                      </a:r>
                      <a:r>
                        <a:rPr lang="cs-CZ" sz="18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 anchor="ctr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31 760</a:t>
                      </a:r>
                    </a:p>
                  </a:txBody>
                  <a:tcPr marL="9523" marR="72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31 615</a:t>
                      </a:r>
                    </a:p>
                  </a:txBody>
                  <a:tcPr marL="9523" marR="72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36 113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2089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z toho kapitálová dotace</a:t>
                      </a:r>
                    </a:p>
                  </a:txBody>
                  <a:tcPr marL="9523" marR="72000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4 897</a:t>
                      </a:r>
                    </a:p>
                  </a:txBody>
                  <a:tcPr marL="9523" marR="72000" marT="9526" marB="0" anchor="ctr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5 232</a:t>
                      </a:r>
                    </a:p>
                  </a:txBody>
                  <a:tcPr marL="9523" marR="72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3 671</a:t>
                      </a:r>
                    </a:p>
                  </a:txBody>
                  <a:tcPr marL="9523" marR="72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8 070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2089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RO IV. (D, F)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13</a:t>
                      </a:r>
                      <a:r>
                        <a:rPr lang="cs-CZ" sz="18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880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 anchor="ctr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14 278</a:t>
                      </a:r>
                    </a:p>
                  </a:txBody>
                  <a:tcPr marL="9523" marR="72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15 394</a:t>
                      </a:r>
                    </a:p>
                  </a:txBody>
                  <a:tcPr marL="9523" marR="72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16 300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2089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z toho kapitálová dotace/příspěvek</a:t>
                      </a:r>
                    </a:p>
                  </a:txBody>
                  <a:tcPr marL="9523" marR="72000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280</a:t>
                      </a:r>
                    </a:p>
                  </a:txBody>
                  <a:tcPr marL="9523" marR="72000" marT="9526" marB="0" anchor="ctr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222</a:t>
                      </a:r>
                    </a:p>
                  </a:txBody>
                  <a:tcPr marL="9523" marR="72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175</a:t>
                      </a:r>
                    </a:p>
                  </a:txBody>
                  <a:tcPr marL="9523" marR="72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708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2089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SVV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24 542</a:t>
                      </a:r>
                    </a:p>
                  </a:txBody>
                  <a:tcPr marL="9523" marR="72000" marT="9526" marB="0" anchor="ctr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24 189</a:t>
                      </a:r>
                    </a:p>
                  </a:txBody>
                  <a:tcPr marL="9523" marR="72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23 459</a:t>
                      </a:r>
                    </a:p>
                  </a:txBody>
                  <a:tcPr marL="9523" marR="72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23 765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2089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z toho kapitálová dotace</a:t>
                      </a:r>
                    </a:p>
                  </a:txBody>
                  <a:tcPr marL="9523" marR="72000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265</a:t>
                      </a:r>
                    </a:p>
                  </a:txBody>
                  <a:tcPr marL="9523" marR="72000" marT="9526" marB="0" anchor="ctr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370</a:t>
                      </a:r>
                    </a:p>
                  </a:txBody>
                  <a:tcPr marL="9523" marR="72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230</a:t>
                      </a:r>
                    </a:p>
                  </a:txBody>
                  <a:tcPr marL="9523" marR="72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2089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cs-CZ" sz="18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DKRVO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112 680</a:t>
                      </a:r>
                    </a:p>
                  </a:txBody>
                  <a:tcPr marL="9523" marR="72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116 764</a:t>
                      </a:r>
                    </a:p>
                  </a:txBody>
                  <a:tcPr marL="9523" marR="72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127 678</a:t>
                      </a:r>
                    </a:p>
                  </a:txBody>
                  <a:tcPr marL="9523" marR="72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129 679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2089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z toho kapitálová dotace </a:t>
                      </a:r>
                    </a:p>
                  </a:txBody>
                  <a:tcPr marL="9523" marR="72000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9 400</a:t>
                      </a:r>
                    </a:p>
                  </a:txBody>
                  <a:tcPr marL="9523" marR="72000" marT="9526" marB="0" anchor="ctr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10 500</a:t>
                      </a:r>
                    </a:p>
                  </a:txBody>
                  <a:tcPr marL="9523" marR="72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17 500</a:t>
                      </a:r>
                    </a:p>
                  </a:txBody>
                  <a:tcPr marL="9523" marR="72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26 500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32089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Celkem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737 294</a:t>
                      </a:r>
                    </a:p>
                  </a:txBody>
                  <a:tcPr marL="9523" marR="72000" marT="9526" marB="0" anchor="ctr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737 347</a:t>
                      </a:r>
                    </a:p>
                  </a:txBody>
                  <a:tcPr marL="9523" marR="72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806 977</a:t>
                      </a:r>
                    </a:p>
                  </a:txBody>
                  <a:tcPr marL="9523" marR="72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846 954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0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</a:tbl>
          </a:graphicData>
        </a:graphic>
      </p:graphicFrame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0" y="63374"/>
            <a:ext cx="6588125" cy="8531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>
                <a:latin typeface="Arial" charset="0"/>
              </a:rPr>
              <a:t>Poskytnuté dotace a příspěvky z MŠMT (v tis. Kč)</a:t>
            </a:r>
          </a:p>
          <a:p>
            <a:pPr indent="1588" eaLnBrk="1" hangingPunct="1"/>
            <a:r>
              <a:rPr lang="cs-CZ" altLang="cs-CZ" kern="0" dirty="0">
                <a:latin typeface="Arial" charset="0"/>
              </a:rPr>
              <a:t>Institucionální prostředky</a:t>
            </a:r>
          </a:p>
        </p:txBody>
      </p:sp>
    </p:spTree>
    <p:extLst>
      <p:ext uri="{BB962C8B-B14F-4D97-AF65-F5344CB8AC3E}">
        <p14:creationId xmlns:p14="http://schemas.microsoft.com/office/powerpoint/2010/main" val="12644629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0151238"/>
              </p:ext>
            </p:extLst>
          </p:nvPr>
        </p:nvGraphicFramePr>
        <p:xfrm>
          <a:off x="109183" y="1114779"/>
          <a:ext cx="8787932" cy="5003126"/>
        </p:xfrm>
        <a:graphic>
          <a:graphicData uri="http://schemas.openxmlformats.org/drawingml/2006/table">
            <a:tbl>
              <a:tblPr/>
              <a:tblGrid>
                <a:gridCol w="330637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24586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35861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43853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43853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75436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pl-PL" sz="18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Projekty </a:t>
                      </a:r>
                      <a:r>
                        <a:rPr lang="pl-PL" sz="1800" b="1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a </a:t>
                      </a:r>
                      <a:r>
                        <a:rPr lang="pl-PL" sz="18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granty (včetně</a:t>
                      </a:r>
                      <a:br>
                        <a:rPr lang="pl-PL" sz="18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pl-PL" sz="18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spoluřešitelských)</a:t>
                      </a: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7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2016*)</a:t>
                      </a:r>
                      <a:endParaRPr lang="cs-CZ" sz="1800" b="1" u="none" strike="noStrike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2017</a:t>
                      </a:r>
                      <a:endParaRPr lang="cs-CZ" sz="1800" b="1" u="none" strike="noStrike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2018</a:t>
                      </a:r>
                      <a:endParaRPr lang="cs-CZ" sz="1800" b="1" u="none" strike="noStrike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2019*)</a:t>
                      </a:r>
                    </a:p>
                    <a:p>
                      <a:pPr algn="r" fontAlgn="b"/>
                      <a:endParaRPr lang="cs-CZ" sz="1800" b="1" u="none" strike="noStrike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8389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ERDF (OP </a:t>
                      </a:r>
                      <a:r>
                        <a:rPr lang="cs-CZ" sz="1800" u="none" strike="noStrike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VaVpI</a:t>
                      </a:r>
                      <a:r>
                        <a:rPr lang="cs-CZ" sz="18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a OP PI)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7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-28</a:t>
                      </a: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-73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8389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ESF (OP VK)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7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-2 142</a:t>
                      </a: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8389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ESF (OP VVV)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7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18 860</a:t>
                      </a: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335 841</a:t>
                      </a: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198 847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82864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OP PIK</a:t>
                      </a:r>
                    </a:p>
                  </a:txBody>
                  <a:tcPr marL="9523" marR="9523" marT="9527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5 917</a:t>
                      </a: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6 858</a:t>
                      </a: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10 560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8286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GAČR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7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8 546</a:t>
                      </a: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19 546</a:t>
                      </a: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15 216</a:t>
                      </a: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18 895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8389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TAČR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7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22 056</a:t>
                      </a: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27 185</a:t>
                      </a: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29 957</a:t>
                      </a: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35 851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8389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Ministerstvo vnitra, kultury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7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2 185</a:t>
                      </a: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5 067</a:t>
                      </a: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5 914</a:t>
                      </a: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10 563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8389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Ministerstvo zemědělství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7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2 025</a:t>
                      </a: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1 936</a:t>
                      </a: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700</a:t>
                      </a: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4 543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8389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MPO 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7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159</a:t>
                      </a: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2 398</a:t>
                      </a: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4 775</a:t>
                      </a: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7 907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55822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u="none" strike="noStrike" baseline="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cs-CZ" sz="18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Národní program udržitelnosti</a:t>
                      </a:r>
                      <a:br>
                        <a:rPr lang="cs-CZ" sz="18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cs-CZ" sz="1800" u="none" strike="noStrike" baseline="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cs-CZ" sz="18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MŠMT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7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33 034</a:t>
                      </a: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33 876</a:t>
                      </a: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34 108</a:t>
                      </a: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32 766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8389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ÚSC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7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928</a:t>
                      </a: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732</a:t>
                      </a: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856</a:t>
                      </a: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1 121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28389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Zahraniční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7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21 774</a:t>
                      </a: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17 115</a:t>
                      </a: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17 740</a:t>
                      </a:r>
                    </a:p>
                  </a:txBody>
                  <a:tcPr marL="9523" marR="72000" marT="0" marB="0" anchor="ctr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13 950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28389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Ostatní dotace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7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2 272</a:t>
                      </a: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712</a:t>
                      </a: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2 299</a:t>
                      </a:r>
                    </a:p>
                  </a:txBody>
                  <a:tcPr marL="9523" marR="72000" marT="0" marB="0" anchor="ctr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3 255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28389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Celkem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7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90 809</a:t>
                      </a: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133 344</a:t>
                      </a: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454 264</a:t>
                      </a:r>
                    </a:p>
                  </a:txBody>
                  <a:tcPr marL="9523" marR="72000" marT="0" marB="0" anchor="ctr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338 185</a:t>
                      </a:r>
                      <a:endParaRPr lang="cs-CZ" sz="1800" b="1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0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</a:tbl>
          </a:graphicData>
        </a:graphic>
      </p:graphicFrame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0" y="0"/>
            <a:ext cx="6588125" cy="9165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>
                <a:latin typeface="Arial" charset="0"/>
              </a:rPr>
              <a:t>Poskytnuté prostředky na projekty a granty (v tis. Kč)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215153" y="5998464"/>
            <a:ext cx="86819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tabLst>
                <a:tab pos="357188" algn="l"/>
              </a:tabLst>
            </a:pPr>
            <a:endParaRPr lang="cs-CZ" sz="1600" dirty="0"/>
          </a:p>
          <a:p>
            <a:pPr algn="just">
              <a:tabLst>
                <a:tab pos="357188" algn="l"/>
              </a:tabLst>
            </a:pPr>
            <a:r>
              <a:rPr lang="cs-CZ" sz="1600" dirty="0"/>
              <a:t>*)	U ERDF a ESF projektů zahrnuje položka převod způsobilých výdajů minulých let </a:t>
            </a:r>
            <a:br>
              <a:rPr lang="cs-CZ" sz="1600" dirty="0"/>
            </a:br>
            <a:r>
              <a:rPr lang="cs-CZ" sz="1600" dirty="0"/>
              <a:t>	do nezpůsobilých výdajů</a:t>
            </a:r>
          </a:p>
        </p:txBody>
      </p:sp>
    </p:spTree>
    <p:extLst>
      <p:ext uri="{BB962C8B-B14F-4D97-AF65-F5344CB8AC3E}">
        <p14:creationId xmlns:p14="http://schemas.microsoft.com/office/powerpoint/2010/main" val="26269260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6314990"/>
              </p:ext>
            </p:extLst>
          </p:nvPr>
        </p:nvGraphicFramePr>
        <p:xfrm>
          <a:off x="319314" y="1178203"/>
          <a:ext cx="8474941" cy="2412217"/>
        </p:xfrm>
        <a:graphic>
          <a:graphicData uri="http://schemas.openxmlformats.org/drawingml/2006/table">
            <a:tbl>
              <a:tblPr/>
              <a:tblGrid>
                <a:gridCol w="358195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7665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9229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21201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21201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82927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1" u="none" strike="noStrike" baseline="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cs-CZ" sz="18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akce „UTB – Vzdělávací</a:t>
                      </a:r>
                      <a:r>
                        <a:rPr lang="cs-CZ" sz="1800" b="1" u="none" strike="noStrike" baseline="0" dirty="0">
                          <a:effectLst/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cs-CZ" sz="1800" b="1" u="none" strike="noStrike" baseline="0" dirty="0">
                          <a:effectLst/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cs-CZ" sz="1800" b="1" u="none" strike="noStrike" baseline="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cs-CZ" sz="18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komplex“</a:t>
                      </a:r>
                    </a:p>
                    <a:p>
                      <a:pPr algn="r" fontAlgn="b"/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6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000" marR="0" lvl="0" indent="-3420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 2016</a:t>
                      </a:r>
                    </a:p>
                  </a:txBody>
                  <a:tcPr marL="9523" marR="72000" marT="9526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000" marR="0" lvl="0" indent="-3420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2017</a:t>
                      </a: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000" marR="0" lvl="0" indent="-3420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2018</a:t>
                      </a: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000" marR="0" lvl="0" indent="-3420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2019</a:t>
                      </a: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9918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000" indent="-342000" algn="l" fontAlgn="b"/>
                      <a:r>
                        <a:rPr lang="cs-CZ" sz="20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  <a:p>
                      <a:pPr marL="342000" indent="-342000" algn="l" fontAlgn="b"/>
                      <a:r>
                        <a:rPr lang="cs-CZ" sz="20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investiční dotace</a:t>
                      </a:r>
                    </a:p>
                    <a:p>
                      <a:pPr marL="342000" indent="-342000" algn="r" fontAlgn="b"/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134 719</a:t>
                      </a:r>
                    </a:p>
                  </a:txBody>
                  <a:tcPr marL="9523" marR="72000" marT="9526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239 049</a:t>
                      </a: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0</a:t>
                      </a: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0</a:t>
                      </a: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55805">
                <a:tc>
                  <a:txBody>
                    <a:bodyPr/>
                    <a:lstStyle/>
                    <a:p>
                      <a:pPr marL="342000" marR="0" lvl="0" indent="-3420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provozní dotace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342000" indent="-342000" algn="r" fontAlgn="b"/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0</a:t>
                      </a: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10 000</a:t>
                      </a: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0</a:t>
                      </a: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0</a:t>
                      </a: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6" name="Rectangle 138"/>
          <p:cNvSpPr>
            <a:spLocks noChangeArrowheads="1"/>
          </p:cNvSpPr>
          <p:nvPr/>
        </p:nvSpPr>
        <p:spPr bwMode="auto">
          <a:xfrm rot="10800000" flipV="1">
            <a:off x="319314" y="6170588"/>
            <a:ext cx="7190695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cs-CZ" altLang="cs-CZ" sz="1200" b="1" dirty="0">
                <a:solidFill>
                  <a:srgbClr val="000000"/>
                </a:solidFill>
                <a:latin typeface="Arial"/>
                <a:cs typeface="Arial"/>
              </a:rPr>
              <a:t>*</a:t>
            </a:r>
            <a:endParaRPr lang="cs-CZ" altLang="cs-CZ" sz="1200" b="1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-1" y="99588"/>
            <a:ext cx="6588125" cy="8169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>
                <a:latin typeface="Arial" charset="0"/>
              </a:rPr>
              <a:t>Programové financování z MŠMT  (v tis. Kč)</a:t>
            </a:r>
          </a:p>
        </p:txBody>
      </p:sp>
      <p:graphicFrame>
        <p:nvGraphicFramePr>
          <p:cNvPr id="8" name="Tabulk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7958468"/>
              </p:ext>
            </p:extLst>
          </p:nvPr>
        </p:nvGraphicFramePr>
        <p:xfrm>
          <a:off x="319315" y="3984170"/>
          <a:ext cx="8453493" cy="2375538"/>
        </p:xfrm>
        <a:graphic>
          <a:graphicData uri="http://schemas.openxmlformats.org/drawingml/2006/table">
            <a:tbl>
              <a:tblPr/>
              <a:tblGrid>
                <a:gridCol w="359178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8600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30369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21316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15884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61499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1" u="none" strike="noStrike" baseline="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cs-CZ" sz="18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akce </a:t>
                      </a:r>
                      <a:r>
                        <a:rPr lang="cs-CZ" sz="1800" b="1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„Rekonstrukce   </a:t>
                      </a:r>
                      <a:r>
                        <a:rPr lang="cs-CZ" sz="1800" b="1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 poslucháren </a:t>
                      </a:r>
                      <a:r>
                        <a:rPr lang="cs-CZ" sz="1800" b="1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C, D v objektu U2“</a:t>
                      </a:r>
                      <a:endParaRPr lang="cs-CZ" sz="1800" b="1" u="none" strike="noStrike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r" fontAlgn="b"/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6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000" marR="0" lvl="0" indent="-3420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 2016</a:t>
                      </a:r>
                    </a:p>
                  </a:txBody>
                  <a:tcPr marL="9523" marR="72000" marT="9526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000" marR="0" lvl="0" indent="-3420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2017</a:t>
                      </a: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000" marR="0" lvl="0" indent="-3420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2018</a:t>
                      </a: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000" marR="0" lvl="0" indent="-3420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2019</a:t>
                      </a: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90423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000" indent="-342000" algn="l" fontAlgn="b"/>
                      <a:r>
                        <a:rPr lang="cs-CZ" sz="20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  <a:p>
                      <a:pPr marL="342000" indent="-342000" algn="l" fontAlgn="b"/>
                      <a:r>
                        <a:rPr lang="cs-CZ" sz="20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investiční dotace</a:t>
                      </a:r>
                    </a:p>
                    <a:p>
                      <a:pPr marL="342000" indent="-342000" algn="r" fontAlgn="b"/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0</a:t>
                      </a:r>
                      <a:endParaRPr kumimoji="0" lang="cs-CZ" sz="2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0</a:t>
                      </a:r>
                      <a:endParaRPr kumimoji="0" lang="cs-CZ" sz="2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0</a:t>
                      </a: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12 420</a:t>
                      </a:r>
                      <a:endParaRPr kumimoji="0" lang="cs-CZ" sz="2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05933">
                <a:tc>
                  <a:txBody>
                    <a:bodyPr/>
                    <a:lstStyle/>
                    <a:p>
                      <a:pPr marL="342000" marR="0" lvl="0" indent="-3420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provozní </a:t>
                      </a:r>
                      <a:r>
                        <a:rPr lang="cs-CZ" sz="2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dotace</a:t>
                      </a:r>
                      <a:endParaRPr lang="cs-CZ" sz="20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342000" indent="-342000" algn="r" fontAlgn="b"/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kern="1200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0</a:t>
                      </a:r>
                      <a:endParaRPr kumimoji="0" lang="cs-CZ" sz="2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0</a:t>
                      </a:r>
                      <a:endParaRPr kumimoji="0" lang="cs-CZ" sz="2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0</a:t>
                      </a: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1 000</a:t>
                      </a:r>
                      <a:endParaRPr kumimoji="0" lang="cs-CZ" sz="2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92685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1281035"/>
              </p:ext>
            </p:extLst>
          </p:nvPr>
        </p:nvGraphicFramePr>
        <p:xfrm>
          <a:off x="265176" y="1268413"/>
          <a:ext cx="8622792" cy="4218422"/>
        </p:xfrm>
        <a:graphic>
          <a:graphicData uri="http://schemas.openxmlformats.org/drawingml/2006/table">
            <a:tbl>
              <a:tblPr/>
              <a:tblGrid>
                <a:gridCol w="304822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48092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30648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39358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393582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54209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Výnosy</a:t>
                      </a:r>
                    </a:p>
                  </a:txBody>
                  <a:tcPr marL="9526" marR="9526" marT="9526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2016</a:t>
                      </a:r>
                    </a:p>
                  </a:txBody>
                  <a:tcPr marL="9526" marR="7201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2017</a:t>
                      </a:r>
                    </a:p>
                  </a:txBody>
                  <a:tcPr marL="9526" marR="72010" marT="9526" marB="0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</a:t>
                      </a:r>
                    </a:p>
                  </a:txBody>
                  <a:tcPr marL="9526" marR="7201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</a:p>
                  </a:txBody>
                  <a:tcPr marL="9526" marR="7201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3126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Tržby za vlastní výkony </a:t>
                      </a:r>
                      <a:b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 za zboží</a:t>
                      </a:r>
                    </a:p>
                  </a:txBody>
                  <a:tcPr marL="9526" marR="9526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82 766</a:t>
                      </a:r>
                    </a:p>
                  </a:txBody>
                  <a:tcPr marL="9526" marR="7201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99 690</a:t>
                      </a:r>
                    </a:p>
                  </a:txBody>
                  <a:tcPr marL="9526" marR="7201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106 985</a:t>
                      </a:r>
                    </a:p>
                  </a:txBody>
                  <a:tcPr marL="9526" marR="7201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103 950</a:t>
                      </a:r>
                    </a:p>
                  </a:txBody>
                  <a:tcPr marL="9526" marR="7201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3794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Aktivace</a:t>
                      </a:r>
                    </a:p>
                  </a:txBody>
                  <a:tcPr marL="9526" marR="9526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9526" marR="7201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9526" marR="7201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9526" marR="7201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9526" marR="7201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1437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Výnosové úroky</a:t>
                      </a:r>
                    </a:p>
                  </a:txBody>
                  <a:tcPr marL="9526" marR="9526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971</a:t>
                      </a:r>
                    </a:p>
                  </a:txBody>
                  <a:tcPr marL="9526" marR="7201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436</a:t>
                      </a:r>
                    </a:p>
                  </a:txBody>
                  <a:tcPr marL="9526" marR="7201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906</a:t>
                      </a:r>
                    </a:p>
                  </a:txBody>
                  <a:tcPr marL="9526" marR="7201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6 207</a:t>
                      </a:r>
                    </a:p>
                  </a:txBody>
                  <a:tcPr marL="9526" marR="7201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1437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Smluvní pokuty a úroky</a:t>
                      </a:r>
                    </a:p>
                  </a:txBody>
                  <a:tcPr marL="9526" marR="9526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marL="9526" marR="7201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1 467</a:t>
                      </a:r>
                    </a:p>
                  </a:txBody>
                  <a:tcPr marL="9526" marR="7201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620</a:t>
                      </a:r>
                    </a:p>
                  </a:txBody>
                  <a:tcPr marL="9526" marR="7201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1 234</a:t>
                      </a:r>
                    </a:p>
                  </a:txBody>
                  <a:tcPr marL="9526" marR="7201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3126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Kurzové zisky</a:t>
                      </a:r>
                    </a:p>
                  </a:txBody>
                  <a:tcPr marL="9526" marR="9526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38</a:t>
                      </a:r>
                    </a:p>
                  </a:txBody>
                  <a:tcPr marL="9526" marR="7201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134</a:t>
                      </a:r>
                    </a:p>
                  </a:txBody>
                  <a:tcPr marL="9526" marR="7201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180</a:t>
                      </a:r>
                    </a:p>
                  </a:txBody>
                  <a:tcPr marL="9526" marR="7201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119</a:t>
                      </a:r>
                    </a:p>
                  </a:txBody>
                  <a:tcPr marL="9526" marR="7201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3126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Zúčtování fondů</a:t>
                      </a:r>
                    </a:p>
                  </a:txBody>
                  <a:tcPr marL="9526" marR="9526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44 225</a:t>
                      </a:r>
                    </a:p>
                  </a:txBody>
                  <a:tcPr marL="9526" marR="7201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65 496</a:t>
                      </a:r>
                    </a:p>
                  </a:txBody>
                  <a:tcPr marL="9526" marR="7201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53 163</a:t>
                      </a:r>
                    </a:p>
                  </a:txBody>
                  <a:tcPr marL="9526" marR="7201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57 097</a:t>
                      </a:r>
                    </a:p>
                  </a:txBody>
                  <a:tcPr marL="9526" marR="7201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3126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Jiné ostatní výnosy</a:t>
                      </a:r>
                    </a:p>
                  </a:txBody>
                  <a:tcPr marL="9526" marR="9526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211 360</a:t>
                      </a:r>
                    </a:p>
                  </a:txBody>
                  <a:tcPr marL="9526" marR="7201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210 354</a:t>
                      </a:r>
                    </a:p>
                  </a:txBody>
                  <a:tcPr marL="9526" marR="7201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211 705</a:t>
                      </a:r>
                    </a:p>
                  </a:txBody>
                  <a:tcPr marL="9526" marR="7201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240 433</a:t>
                      </a:r>
                    </a:p>
                  </a:txBody>
                  <a:tcPr marL="9526" marR="7201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3126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Tržby z prodeje majetku</a:t>
                      </a:r>
                    </a:p>
                  </a:txBody>
                  <a:tcPr marL="9526" marR="9526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630</a:t>
                      </a:r>
                    </a:p>
                  </a:txBody>
                  <a:tcPr marL="9526" marR="7201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71</a:t>
                      </a:r>
                    </a:p>
                  </a:txBody>
                  <a:tcPr marL="9526" marR="7201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5 867</a:t>
                      </a:r>
                    </a:p>
                  </a:txBody>
                  <a:tcPr marL="9526" marR="7201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</a:t>
                      </a:r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148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3126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Přijaté příspěvky (dary) </a:t>
                      </a:r>
                    </a:p>
                  </a:txBody>
                  <a:tcPr marL="9526" marR="9526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1 198</a:t>
                      </a:r>
                    </a:p>
                  </a:txBody>
                  <a:tcPr marL="9526" marR="7201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2 216</a:t>
                      </a:r>
                    </a:p>
                  </a:txBody>
                  <a:tcPr marL="9526" marR="7201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1 383</a:t>
                      </a:r>
                    </a:p>
                  </a:txBody>
                  <a:tcPr marL="9526" marR="7201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1 051</a:t>
                      </a:r>
                    </a:p>
                  </a:txBody>
                  <a:tcPr marL="9526" marR="7201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49512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CELKEM</a:t>
                      </a:r>
                      <a:r>
                        <a:rPr lang="cs-CZ" sz="18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VÝNOSY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9526" marT="9526" marB="0" anchor="ctr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341 198</a:t>
                      </a:r>
                    </a:p>
                  </a:txBody>
                  <a:tcPr marL="9526" marR="7201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379 864</a:t>
                      </a:r>
                    </a:p>
                  </a:txBody>
                  <a:tcPr marL="9526" marR="7201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380 809</a:t>
                      </a:r>
                    </a:p>
                  </a:txBody>
                  <a:tcPr marL="9526" marR="7201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411 </a:t>
                      </a:r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239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0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</a:tbl>
          </a:graphicData>
        </a:graphic>
      </p:graphicFrame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-1" y="0"/>
            <a:ext cx="6588125" cy="9127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>
                <a:latin typeface="Arial" charset="0"/>
              </a:rPr>
              <a:t>Skladba výnosů bez dotací 2016 – 2019 (v tis. Kč)</a:t>
            </a:r>
          </a:p>
        </p:txBody>
      </p:sp>
    </p:spTree>
    <p:extLst>
      <p:ext uri="{BB962C8B-B14F-4D97-AF65-F5344CB8AC3E}">
        <p14:creationId xmlns:p14="http://schemas.microsoft.com/office/powerpoint/2010/main" val="22289379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-1" y="0"/>
            <a:ext cx="6588125" cy="9127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>
                <a:latin typeface="Arial" charset="0"/>
              </a:rPr>
              <a:t>Skladba výnosů v roce </a:t>
            </a:r>
            <a:r>
              <a:rPr lang="cs-CZ" altLang="cs-CZ" kern="0" dirty="0" smtClean="0">
                <a:latin typeface="Arial" charset="0"/>
              </a:rPr>
              <a:t>2019 </a:t>
            </a:r>
            <a:r>
              <a:rPr lang="cs-CZ" altLang="cs-CZ" kern="0" dirty="0">
                <a:latin typeface="Arial" charset="0"/>
              </a:rPr>
              <a:t>dle zdrojů (v tis. Kč)</a:t>
            </a:r>
          </a:p>
        </p:txBody>
      </p:sp>
      <p:graphicFrame>
        <p:nvGraphicFramePr>
          <p:cNvPr id="5" name="Objekt 4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149352822"/>
              </p:ext>
            </p:extLst>
          </p:nvPr>
        </p:nvGraphicFramePr>
        <p:xfrm>
          <a:off x="419100" y="1143000"/>
          <a:ext cx="7032625" cy="3908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15" name="List" r:id="rId4" imgW="8972485" imgH="4695895" progId="Excel.Sheet.8">
                  <p:embed/>
                </p:oleObj>
              </mc:Choice>
              <mc:Fallback>
                <p:oleObj name="List" r:id="rId4" imgW="8972485" imgH="4695895" progId="Excel.Sheet.8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" y="1143000"/>
                        <a:ext cx="7032625" cy="39084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138"/>
          <p:cNvSpPr>
            <a:spLocks noChangeArrowheads="1"/>
          </p:cNvSpPr>
          <p:nvPr/>
        </p:nvSpPr>
        <p:spPr bwMode="auto">
          <a:xfrm rot="10800000" flipV="1">
            <a:off x="590096" y="5437187"/>
            <a:ext cx="691991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cs-CZ" altLang="cs-CZ" sz="1200" b="1" dirty="0">
                <a:solidFill>
                  <a:srgbClr val="000000"/>
                </a:solidFill>
                <a:latin typeface="Arial" charset="0"/>
                <a:cs typeface="Arial" charset="0"/>
              </a:rPr>
              <a:t>Pozn.: bez zúčtování odpisů, fondů a aktivace, zúčtováno dle výkazu zisku a ztráty</a:t>
            </a:r>
          </a:p>
        </p:txBody>
      </p:sp>
    </p:spTree>
    <p:extLst>
      <p:ext uri="{BB962C8B-B14F-4D97-AF65-F5344CB8AC3E}">
        <p14:creationId xmlns:p14="http://schemas.microsoft.com/office/powerpoint/2010/main" val="1130222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 txBox="1">
            <a:spLocks noChangeArrowheads="1"/>
          </p:cNvSpPr>
          <p:nvPr/>
        </p:nvSpPr>
        <p:spPr bwMode="auto">
          <a:xfrm>
            <a:off x="0" y="150987"/>
            <a:ext cx="6588125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>
                <a:latin typeface="Arial" charset="0"/>
              </a:rPr>
              <a:t>Podíl výnosů součástí na celkových výnosech UTB</a:t>
            </a:r>
            <a:br>
              <a:rPr lang="cs-CZ" altLang="cs-CZ" kern="0" dirty="0">
                <a:latin typeface="Arial" charset="0"/>
              </a:rPr>
            </a:br>
            <a:r>
              <a:rPr lang="cs-CZ" altLang="cs-CZ" kern="0" dirty="0">
                <a:latin typeface="Arial" charset="0"/>
              </a:rPr>
              <a:t>v roce </a:t>
            </a:r>
            <a:r>
              <a:rPr lang="cs-CZ" altLang="cs-CZ" kern="0" dirty="0" smtClean="0">
                <a:latin typeface="Arial" charset="0"/>
              </a:rPr>
              <a:t>2019</a:t>
            </a:r>
            <a:endParaRPr lang="cs-CZ" altLang="cs-CZ" kern="0" dirty="0">
              <a:latin typeface="Arial" charset="0"/>
            </a:endParaRPr>
          </a:p>
        </p:txBody>
      </p:sp>
      <p:graphicFrame>
        <p:nvGraphicFramePr>
          <p:cNvPr id="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6937336"/>
              </p:ext>
            </p:extLst>
          </p:nvPr>
        </p:nvGraphicFramePr>
        <p:xfrm>
          <a:off x="219075" y="1262063"/>
          <a:ext cx="8963025" cy="4478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65" name="List" r:id="rId4" imgW="8629801" imgH="3962387" progId="Excel.Sheet.8">
                  <p:embed/>
                </p:oleObj>
              </mc:Choice>
              <mc:Fallback>
                <p:oleObj name="List" r:id="rId4" imgW="8629801" imgH="3962387" progId="Excel.Sheet.8">
                  <p:embed/>
                  <p:pic>
                    <p:nvPicPr>
                      <p:cNvPr id="0" name="Picture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075" y="1262063"/>
                        <a:ext cx="8963025" cy="44783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138"/>
          <p:cNvSpPr>
            <a:spLocks noChangeArrowheads="1"/>
          </p:cNvSpPr>
          <p:nvPr/>
        </p:nvSpPr>
        <p:spPr bwMode="auto">
          <a:xfrm>
            <a:off x="347726" y="5989892"/>
            <a:ext cx="7202488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cs-CZ" altLang="cs-CZ" sz="1200" b="1" dirty="0">
                <a:latin typeface="Arial" charset="0"/>
              </a:rPr>
              <a:t>Pozn.: bez zúčtování odpisů a fondů, zúčtováno dle Výkazu zisku a ztráty</a:t>
            </a:r>
          </a:p>
        </p:txBody>
      </p:sp>
    </p:spTree>
    <p:extLst>
      <p:ext uri="{BB962C8B-B14F-4D97-AF65-F5344CB8AC3E}">
        <p14:creationId xmlns:p14="http://schemas.microsoft.com/office/powerpoint/2010/main" val="34734821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 txBox="1">
            <a:spLocks noChangeArrowheads="1"/>
          </p:cNvSpPr>
          <p:nvPr/>
        </p:nvSpPr>
        <p:spPr bwMode="auto">
          <a:xfrm>
            <a:off x="-1" y="117695"/>
            <a:ext cx="6588125" cy="7966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>
                <a:latin typeface="Arial" charset="0"/>
              </a:rPr>
              <a:t>Podíl tržeb z prodeje služeb dle součástí v roce </a:t>
            </a:r>
            <a:r>
              <a:rPr lang="cs-CZ" altLang="cs-CZ" kern="0" dirty="0" smtClean="0">
                <a:latin typeface="Arial" charset="0"/>
              </a:rPr>
              <a:t>2019</a:t>
            </a:r>
            <a:endParaRPr lang="cs-CZ" altLang="cs-CZ" kern="0" dirty="0">
              <a:latin typeface="Arial" charset="0"/>
            </a:endParaRPr>
          </a:p>
        </p:txBody>
      </p:sp>
      <p:graphicFrame>
        <p:nvGraphicFramePr>
          <p:cNvPr id="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8330999"/>
              </p:ext>
            </p:extLst>
          </p:nvPr>
        </p:nvGraphicFramePr>
        <p:xfrm>
          <a:off x="276225" y="1176338"/>
          <a:ext cx="8312150" cy="5133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88" name="List" r:id="rId4" imgW="8591572" imgH="4305402" progId="Excel.Sheet.8">
                  <p:embed/>
                </p:oleObj>
              </mc:Choice>
              <mc:Fallback>
                <p:oleObj name="List" r:id="rId4" imgW="8591572" imgH="4305402" progId="Excel.Sheet.8">
                  <p:embed/>
                  <p:pic>
                    <p:nvPicPr>
                      <p:cNvPr id="0" name="Picture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225" y="1176338"/>
                        <a:ext cx="8312150" cy="51339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99407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-1" y="72428"/>
            <a:ext cx="6588125" cy="8403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>
                <a:latin typeface="Arial" charset="0"/>
              </a:rPr>
              <a:t>Hospodaření KMZ v letech 2016 – 2019 (v tis. Kč)</a:t>
            </a:r>
          </a:p>
        </p:txBody>
      </p:sp>
      <p:graphicFrame>
        <p:nvGraphicFramePr>
          <p:cNvPr id="5" name="Group 7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36447170"/>
              </p:ext>
            </p:extLst>
          </p:nvPr>
        </p:nvGraphicFramePr>
        <p:xfrm>
          <a:off x="395288" y="1412875"/>
          <a:ext cx="8373809" cy="1878013"/>
        </p:xfrm>
        <a:graphic>
          <a:graphicData uri="http://schemas.openxmlformats.org/drawingml/2006/table">
            <a:tbl>
              <a:tblPr/>
              <a:tblGrid>
                <a:gridCol w="273450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6202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34307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36710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36710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50328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KMZ - stravování</a:t>
                      </a:r>
                    </a:p>
                  </a:txBody>
                  <a:tcPr marL="91438" marR="91438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2016</a:t>
                      </a:r>
                    </a:p>
                  </a:txBody>
                  <a:tcPr marL="91438" marR="91438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2017</a:t>
                      </a:r>
                    </a:p>
                  </a:txBody>
                  <a:tcPr marL="91438" marR="91438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2018</a:t>
                      </a:r>
                    </a:p>
                  </a:txBody>
                  <a:tcPr marL="91438" marR="91438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2019</a:t>
                      </a:r>
                    </a:p>
                  </a:txBody>
                  <a:tcPr marL="91438" marR="91438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8106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výnosy stravování </a:t>
                      </a:r>
                    </a:p>
                  </a:txBody>
                  <a:tcPr marL="91438" marR="91438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24 700</a:t>
                      </a:r>
                    </a:p>
                  </a:txBody>
                  <a:tcPr marL="91438" marR="91438"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26 697</a:t>
                      </a:r>
                    </a:p>
                  </a:txBody>
                  <a:tcPr marL="91438" marR="91438"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25 618</a:t>
                      </a:r>
                    </a:p>
                  </a:txBody>
                  <a:tcPr marL="91438" marR="91438"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27 082</a:t>
                      </a:r>
                    </a:p>
                  </a:txBody>
                  <a:tcPr marL="91438" marR="91438"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2787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náklady stravování</a:t>
                      </a:r>
                    </a:p>
                  </a:txBody>
                  <a:tcPr marL="91438" marR="91438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24 905</a:t>
                      </a:r>
                    </a:p>
                  </a:txBody>
                  <a:tcPr marL="91438" marR="91438"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26 934</a:t>
                      </a:r>
                    </a:p>
                  </a:txBody>
                  <a:tcPr marL="91438" marR="91438"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26 292</a:t>
                      </a:r>
                    </a:p>
                  </a:txBody>
                  <a:tcPr marL="91438" marR="91438"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28 179</a:t>
                      </a: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8" marR="91438"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6579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Celkem</a:t>
                      </a:r>
                    </a:p>
                  </a:txBody>
                  <a:tcPr marL="91438" marR="91438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- 205</a:t>
                      </a:r>
                    </a:p>
                  </a:txBody>
                  <a:tcPr marL="91438" marR="91438"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- 237</a:t>
                      </a:r>
                    </a:p>
                  </a:txBody>
                  <a:tcPr marL="91438" marR="91438"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- 674</a:t>
                      </a:r>
                    </a:p>
                  </a:txBody>
                  <a:tcPr marL="91438" marR="91438"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-1 097</a:t>
                      </a:r>
                      <a:endParaRPr kumimoji="0" lang="cs-CZ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8" marR="91438"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graphicFrame>
        <p:nvGraphicFramePr>
          <p:cNvPr id="6" name="Group 7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8085804"/>
              </p:ext>
            </p:extLst>
          </p:nvPr>
        </p:nvGraphicFramePr>
        <p:xfrm>
          <a:off x="395288" y="3790950"/>
          <a:ext cx="8373810" cy="1881188"/>
        </p:xfrm>
        <a:graphic>
          <a:graphicData uri="http://schemas.openxmlformats.org/drawingml/2006/table">
            <a:tbl>
              <a:tblPr/>
              <a:tblGrid>
                <a:gridCol w="274024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6529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36346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35240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35240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50145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KMZ - ubytování</a:t>
                      </a:r>
                    </a:p>
                  </a:txBody>
                  <a:tcPr marL="91438" marR="91438" marT="45703" marB="4570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2016</a:t>
                      </a:r>
                    </a:p>
                  </a:txBody>
                  <a:tcPr marL="91438" marR="91438" marT="45703" marB="4570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2017</a:t>
                      </a:r>
                    </a:p>
                  </a:txBody>
                  <a:tcPr marL="91438" marR="91438" marT="45703" marB="4570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2018</a:t>
                      </a:r>
                    </a:p>
                  </a:txBody>
                  <a:tcPr marL="91438" marR="91438" marT="45703" marB="4570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2019</a:t>
                      </a:r>
                    </a:p>
                  </a:txBody>
                  <a:tcPr marL="91438" marR="91438" marT="45703" marB="4570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0938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výnosy ubytování </a:t>
                      </a:r>
                    </a:p>
                  </a:txBody>
                  <a:tcPr marL="91438" marR="91438" marT="45703" marB="4570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25 331</a:t>
                      </a:r>
                    </a:p>
                  </a:txBody>
                  <a:tcPr marL="91438" marR="91438" marT="45703" marB="4570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26 150</a:t>
                      </a:r>
                    </a:p>
                  </a:txBody>
                  <a:tcPr marL="91438" marR="91438" marT="45703" marB="4570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28 315</a:t>
                      </a:r>
                    </a:p>
                  </a:txBody>
                  <a:tcPr marL="91438" marR="91438" marT="45703" marB="4570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30 480</a:t>
                      </a:r>
                    </a:p>
                  </a:txBody>
                  <a:tcPr marL="91438" marR="91438" marT="45703" marB="4570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0462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náklady ubytování</a:t>
                      </a:r>
                    </a:p>
                  </a:txBody>
                  <a:tcPr marL="91438" marR="91438" marT="45703" marB="4570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22 541</a:t>
                      </a:r>
                    </a:p>
                  </a:txBody>
                  <a:tcPr marL="91438" marR="91438" marT="45703" marB="4570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23 944</a:t>
                      </a:r>
                    </a:p>
                  </a:txBody>
                  <a:tcPr marL="91438" marR="91438" marT="45703" marB="4570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25 668</a:t>
                      </a:r>
                    </a:p>
                  </a:txBody>
                  <a:tcPr marL="91438" marR="91438" marT="45703" marB="4570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26 527</a:t>
                      </a:r>
                    </a:p>
                  </a:txBody>
                  <a:tcPr marL="91438" marR="91438" marT="45703" marB="4570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6572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Celkem</a:t>
                      </a:r>
                    </a:p>
                  </a:txBody>
                  <a:tcPr marL="91438" marR="91438" marT="45703" marB="4570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2 790</a:t>
                      </a:r>
                    </a:p>
                  </a:txBody>
                  <a:tcPr marL="91438" marR="91438" marT="45703" marB="4570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2 206</a:t>
                      </a:r>
                    </a:p>
                  </a:txBody>
                  <a:tcPr marL="91438" marR="91438" marT="45703" marB="4570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2 647</a:t>
                      </a:r>
                    </a:p>
                  </a:txBody>
                  <a:tcPr marL="91438" marR="91438" marT="45703" marB="4570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3 953</a:t>
                      </a:r>
                    </a:p>
                  </a:txBody>
                  <a:tcPr marL="91438" marR="91438" marT="45703" marB="4570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390057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-1" y="295842"/>
            <a:ext cx="6588125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>
                <a:latin typeface="Arial" charset="0"/>
              </a:rPr>
              <a:t>Náklady KMZ v letech 2016 – 2019 (v tis. Kč)</a:t>
            </a:r>
          </a:p>
        </p:txBody>
      </p:sp>
      <p:graphicFrame>
        <p:nvGraphicFramePr>
          <p:cNvPr id="5" name="Group 6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65547964"/>
              </p:ext>
            </p:extLst>
          </p:nvPr>
        </p:nvGraphicFramePr>
        <p:xfrm>
          <a:off x="265176" y="1268413"/>
          <a:ext cx="8631936" cy="4660902"/>
        </p:xfrm>
        <a:graphic>
          <a:graphicData uri="http://schemas.openxmlformats.org/drawingml/2006/table">
            <a:tbl>
              <a:tblPr/>
              <a:tblGrid>
                <a:gridCol w="309468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0302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46590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38415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384158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66997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Náklady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2016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2017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2018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2019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785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spotřeba materiálu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8 927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10 050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9 126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9 100</a:t>
                      </a: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943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spotřeba energie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5 781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5 773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5 664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5 739</a:t>
                      </a: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1595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prodané zboží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3 040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3 164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2 492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2 488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1595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opravy a udržování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1 138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1 568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2 750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1 536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785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služby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4 921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5 511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5 681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 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429</a:t>
                      </a: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785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osobní náklady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14 696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15 710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16 475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17 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636</a:t>
                      </a: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64012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odpisy 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(včetně </a:t>
                      </a: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tzv. dotačních) 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5 682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5 853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6 001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5 995</a:t>
                      </a: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64012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ostatní náklady (včetně vnitropodnikových)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3 261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3 249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3 771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4 783</a:t>
                      </a: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6578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Celkem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47 446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50 878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51 960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54 706</a:t>
                      </a:r>
                      <a:endParaRPr kumimoji="0" lang="cs-CZ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261058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0" y="169583"/>
            <a:ext cx="6588125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>
                <a:latin typeface="Arial" charset="0"/>
              </a:rPr>
              <a:t>Hospodářský výsledek UTB </a:t>
            </a:r>
            <a:r>
              <a:rPr lang="cs-CZ" altLang="cs-CZ" kern="0" dirty="0" smtClean="0">
                <a:latin typeface="Arial" charset="0"/>
              </a:rPr>
              <a:t>2019 (v </a:t>
            </a:r>
            <a:r>
              <a:rPr lang="cs-CZ" altLang="cs-CZ" kern="0" dirty="0">
                <a:latin typeface="Arial" charset="0"/>
              </a:rPr>
              <a:t>tis. Kč)</a:t>
            </a:r>
          </a:p>
        </p:txBody>
      </p:sp>
      <p:graphicFrame>
        <p:nvGraphicFramePr>
          <p:cNvPr id="6" name="Group 4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34759987"/>
              </p:ext>
            </p:extLst>
          </p:nvPr>
        </p:nvGraphicFramePr>
        <p:xfrm>
          <a:off x="898525" y="1844675"/>
          <a:ext cx="7345363" cy="2813051"/>
        </p:xfrm>
        <a:graphic>
          <a:graphicData uri="http://schemas.openxmlformats.org/drawingml/2006/table">
            <a:tbl>
              <a:tblPr/>
              <a:tblGrid>
                <a:gridCol w="259238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5576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8432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51288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50482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Hlavní činnost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Výnosy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Náklady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HV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4608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1 315 407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</a:t>
                      </a:r>
                      <a:r>
                        <a:rPr lang="cs-CZ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311 778</a:t>
                      </a:r>
                      <a:endParaRPr lang="cs-CZ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 </a:t>
                      </a:r>
                      <a:r>
                        <a:rPr lang="cs-CZ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3 629</a:t>
                      </a:r>
                      <a:endParaRPr lang="cs-CZ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4926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/>
                      <a:r>
                        <a:rPr lang="cs-CZ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1 259 679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/>
                      <a:r>
                        <a:rPr lang="cs-CZ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1 265 222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/>
                      <a:r>
                        <a:rPr lang="cs-CZ" sz="2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- 5 543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1434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Doplňková činnost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Výnosy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Náklady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HV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4926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60 849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38 550</a:t>
                      </a:r>
                      <a:endParaRPr lang="cs-CZ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 </a:t>
                      </a:r>
                      <a:r>
                        <a:rPr lang="cs-CZ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22 299</a:t>
                      </a:r>
                      <a:endParaRPr lang="cs-CZ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4926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/>
                      <a:r>
                        <a:rPr lang="cs-CZ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72 651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/>
                      <a:r>
                        <a:rPr lang="cs-CZ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48 683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/>
                      <a:r>
                        <a:rPr lang="cs-CZ" sz="2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+ 23 968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sp>
        <p:nvSpPr>
          <p:cNvPr id="7" name="Rectangle 138"/>
          <p:cNvSpPr>
            <a:spLocks noChangeArrowheads="1"/>
          </p:cNvSpPr>
          <p:nvPr/>
        </p:nvSpPr>
        <p:spPr bwMode="auto">
          <a:xfrm rot="10800000" flipV="1">
            <a:off x="822325" y="5331897"/>
            <a:ext cx="691991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cs-CZ" altLang="cs-CZ" sz="18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Meziroční pokles </a:t>
            </a:r>
            <a:r>
              <a:rPr lang="cs-CZ" altLang="cs-CZ" sz="1800" b="1" dirty="0">
                <a:solidFill>
                  <a:srgbClr val="000000"/>
                </a:solidFill>
                <a:latin typeface="Arial" charset="0"/>
                <a:cs typeface="Arial" charset="0"/>
              </a:rPr>
              <a:t>HV v doplňkové </a:t>
            </a:r>
            <a:r>
              <a:rPr lang="cs-CZ" altLang="cs-CZ" sz="1800" b="1" dirty="0">
                <a:latin typeface="Arial" charset="0"/>
                <a:cs typeface="Arial" charset="0"/>
              </a:rPr>
              <a:t>činnosti o </a:t>
            </a:r>
            <a:r>
              <a:rPr lang="cs-CZ" altLang="cs-CZ" sz="1800" b="1" dirty="0" smtClean="0">
                <a:latin typeface="Arial" charset="0"/>
                <a:cs typeface="Arial" charset="0"/>
              </a:rPr>
              <a:t>7 </a:t>
            </a:r>
            <a:r>
              <a:rPr lang="cs-CZ" altLang="cs-CZ" sz="1800" b="1" dirty="0">
                <a:latin typeface="Arial" charset="0"/>
                <a:cs typeface="Arial" charset="0"/>
              </a:rPr>
              <a:t>%</a:t>
            </a:r>
          </a:p>
        </p:txBody>
      </p:sp>
      <p:sp>
        <p:nvSpPr>
          <p:cNvPr id="8" name="Rectangle 143"/>
          <p:cNvSpPr>
            <a:spLocks noChangeArrowheads="1"/>
          </p:cNvSpPr>
          <p:nvPr/>
        </p:nvSpPr>
        <p:spPr bwMode="auto">
          <a:xfrm>
            <a:off x="827088" y="1154111"/>
            <a:ext cx="768118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b="1" dirty="0">
                <a:solidFill>
                  <a:srgbClr val="000000"/>
                </a:solidFill>
                <a:latin typeface="Arial" charset="0"/>
                <a:cs typeface="Arial" charset="0"/>
              </a:rPr>
              <a:t>Hospodářský výsledek UTB po zdanění dle Výkazu zisku a ztráty</a:t>
            </a:r>
          </a:p>
        </p:txBody>
      </p:sp>
    </p:spTree>
    <p:extLst>
      <p:ext uri="{BB962C8B-B14F-4D97-AF65-F5344CB8AC3E}">
        <p14:creationId xmlns:p14="http://schemas.microsoft.com/office/powerpoint/2010/main" val="161135689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-1" y="99588"/>
            <a:ext cx="6588125" cy="8131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>
                <a:latin typeface="Arial" charset="0"/>
              </a:rPr>
              <a:t>Výnosy KMZ v letech 2016 – 2019 (v tis. Kč)</a:t>
            </a:r>
          </a:p>
        </p:txBody>
      </p:sp>
      <p:graphicFrame>
        <p:nvGraphicFramePr>
          <p:cNvPr id="6" name="Group 8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03992047"/>
              </p:ext>
            </p:extLst>
          </p:nvPr>
        </p:nvGraphicFramePr>
        <p:xfrm>
          <a:off x="269694" y="1150675"/>
          <a:ext cx="8618275" cy="5443539"/>
        </p:xfrm>
        <a:graphic>
          <a:graphicData uri="http://schemas.openxmlformats.org/drawingml/2006/table">
            <a:tbl>
              <a:tblPr/>
              <a:tblGrid>
                <a:gridCol w="403713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4100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5047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09483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09483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66999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Výnosy </a:t>
                      </a:r>
                    </a:p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(včetně vnitropodnikových výnosů)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2016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2017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2018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2019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5248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výnosy dotace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3 402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3 345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3 125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3 021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0487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výnosy stravování zaměstnanců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2 291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2 622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2 899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3 242</a:t>
                      </a: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4014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výnosy - příspěvek UTB na stravování 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zaměstnanců</a:t>
                      </a: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1 973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1 955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2 184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2 862</a:t>
                      </a: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0487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výnosy stravování studentů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6 435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6 960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7 103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7 359</a:t>
                      </a: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64014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výnosy stravování ostatní, prodej zboží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10 599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11 161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9 350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9 023</a:t>
                      </a: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0487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výnosy ubytování studentů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17 024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17 057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18 559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20 638</a:t>
                      </a: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65548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výnosy – zúčtování odpisů </a:t>
                      </a:r>
                      <a:b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u majetku 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pořízeného </a:t>
                      </a: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z dotace 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3 358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3 291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3 291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3 289</a:t>
                      </a: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50487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ostatní výnosy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4 949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6 456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7 422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8 128</a:t>
                      </a: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6579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Celkem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50 031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52 847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53 933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57 562</a:t>
                      </a:r>
                      <a:endParaRPr kumimoji="0" lang="cs-CZ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68768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-1" y="63375"/>
            <a:ext cx="6588125" cy="838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>
                <a:latin typeface="Arial" charset="0"/>
              </a:rPr>
              <a:t>Náklady UTB v letech 2016 – 2019 (v tis. Kč)</a:t>
            </a:r>
          </a:p>
        </p:txBody>
      </p:sp>
      <p:graphicFrame>
        <p:nvGraphicFramePr>
          <p:cNvPr id="6" name="Graf 5">
            <a:extLst>
              <a:ext uri="{FF2B5EF4-FFF2-40B4-BE49-F238E27FC236}">
                <a16:creationId xmlns:a16="http://schemas.microsoft.com/office/drawing/2014/main" xmlns="" id="{2D9DEECA-DCBD-4517-9CD8-4903F85112B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21726382"/>
              </p:ext>
            </p:extLst>
          </p:nvPr>
        </p:nvGraphicFramePr>
        <p:xfrm>
          <a:off x="0" y="1000125"/>
          <a:ext cx="9144000" cy="57944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00268618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-1" y="90535"/>
            <a:ext cx="6588125" cy="8244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>
                <a:solidFill>
                  <a:srgbClr val="000000"/>
                </a:solidFill>
                <a:latin typeface="Arial" charset="0"/>
              </a:rPr>
              <a:t>Náklady hlavní činnosti UTB za rok 2019 (v tis. Kč)</a:t>
            </a:r>
          </a:p>
        </p:txBody>
      </p:sp>
      <p:graphicFrame>
        <p:nvGraphicFramePr>
          <p:cNvPr id="5" name="Group 5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56662780"/>
              </p:ext>
            </p:extLst>
          </p:nvPr>
        </p:nvGraphicFramePr>
        <p:xfrm>
          <a:off x="246888" y="1311521"/>
          <a:ext cx="8622792" cy="4076702"/>
        </p:xfrm>
        <a:graphic>
          <a:graphicData uri="http://schemas.openxmlformats.org/drawingml/2006/table">
            <a:tbl>
              <a:tblPr/>
              <a:tblGrid>
                <a:gridCol w="526694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3267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72317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50331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altLang="cs-CZ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Náklady 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Podíl 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9693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Celkové náklady UTB v hlavní činnosti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</a:t>
                      </a: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311 778</a:t>
                      </a:r>
                      <a:endParaRPr kumimoji="0" lang="cs-CZ" altLang="cs-CZ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100,0 %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9693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z toho    osobní náklady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641 791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</a:t>
                      </a:r>
                      <a:r>
                        <a:rPr lang="cs-CZ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48,9 </a:t>
                      </a:r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9693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             jiné ostatní náklady*) 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206 209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</a:t>
                      </a:r>
                      <a:r>
                        <a:rPr lang="cs-CZ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15,7 </a:t>
                      </a:r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9852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             odpisy dlouhodobého majetku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206 692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15,8 %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963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             spotřeba materiálu a energie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106 384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8,1 %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9693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             ostatní služby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91 210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7,0 %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9693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             cestovné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30 645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2,3 %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96937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             opravy a udržování 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19 356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1,5 %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9693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             ostatní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9 491</a:t>
                      </a:r>
                      <a:endParaRPr kumimoji="0" lang="cs-CZ" altLang="cs-CZ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</a:t>
                      </a:r>
                      <a:r>
                        <a:rPr lang="cs-CZ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0,7 </a:t>
                      </a:r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  <p:sp>
        <p:nvSpPr>
          <p:cNvPr id="6" name="Rectangle 90"/>
          <p:cNvSpPr>
            <a:spLocks noChangeArrowheads="1"/>
          </p:cNvSpPr>
          <p:nvPr/>
        </p:nvSpPr>
        <p:spPr bwMode="auto">
          <a:xfrm>
            <a:off x="246888" y="5784787"/>
            <a:ext cx="862279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  <a:tabLst>
                <a:tab pos="357188" algn="l"/>
              </a:tabLst>
            </a:pPr>
            <a:r>
              <a:rPr lang="cs-CZ" altLang="cs-CZ" sz="1800" dirty="0">
                <a:solidFill>
                  <a:srgbClr val="000000"/>
                </a:solidFill>
                <a:latin typeface="Arial" charset="0"/>
                <a:cs typeface="Arial" charset="0"/>
              </a:rPr>
              <a:t>*)	</a:t>
            </a:r>
            <a:r>
              <a:rPr lang="cs-CZ" altLang="cs-CZ" sz="1800" dirty="0">
                <a:latin typeface="Arial" charset="0"/>
                <a:cs typeface="Arial" charset="0"/>
              </a:rPr>
              <a:t>zejména tvorba fondů, vyplacená stipendia studentům</a:t>
            </a:r>
          </a:p>
        </p:txBody>
      </p:sp>
    </p:spTree>
    <p:extLst>
      <p:ext uri="{BB962C8B-B14F-4D97-AF65-F5344CB8AC3E}">
        <p14:creationId xmlns:p14="http://schemas.microsoft.com/office/powerpoint/2010/main" val="120146161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467479"/>
              </p:ext>
            </p:extLst>
          </p:nvPr>
        </p:nvGraphicFramePr>
        <p:xfrm>
          <a:off x="280307" y="1064524"/>
          <a:ext cx="8607662" cy="5677464"/>
        </p:xfrm>
        <a:graphic>
          <a:graphicData uri="http://schemas.openxmlformats.org/drawingml/2006/table">
            <a:tbl>
              <a:tblPr/>
              <a:tblGrid>
                <a:gridCol w="375598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3559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32502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09553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095531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55957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Náklady (část I.)</a:t>
                      </a:r>
                    </a:p>
                  </a:txBody>
                  <a:tcPr marL="9524" marR="9524" marT="9523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</a:txBody>
                  <a:tcPr marL="9524" marR="71989" marT="952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</a:txBody>
                  <a:tcPr marL="9524" marR="71989" marT="9523" marB="0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</a:t>
                      </a:r>
                    </a:p>
                  </a:txBody>
                  <a:tcPr marL="9524" marR="71989" marT="952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</a:p>
                  </a:txBody>
                  <a:tcPr marL="9524" marR="71989" marT="952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895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Spotřeba materiálu</a:t>
                      </a:r>
                    </a:p>
                  </a:txBody>
                  <a:tcPr marL="9524" marR="9524" marT="9523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52 011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97 610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90 667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77 014</a:t>
                      </a:r>
                      <a:endParaRPr lang="cs-CZ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3629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Spotřeba energie</a:t>
                      </a:r>
                    </a:p>
                  </a:txBody>
                  <a:tcPr marL="9524" marR="9524" marT="9523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28 564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29 156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32 598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35 481</a:t>
                      </a:r>
                      <a:endParaRPr lang="cs-CZ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3629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Prodané zboží</a:t>
                      </a:r>
                    </a:p>
                  </a:txBody>
                  <a:tcPr marL="9524" marR="9524" marT="9523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3 459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3 334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2 832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3 260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3629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Opravy a udržování</a:t>
                      </a:r>
                    </a:p>
                  </a:txBody>
                  <a:tcPr marL="9524" marR="9524" marT="9523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13 912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13 949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20 711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20 433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6258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Cestovné</a:t>
                      </a:r>
                    </a:p>
                  </a:txBody>
                  <a:tcPr marL="9524" marR="9524" marT="9523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26 398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25 632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28 460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31 040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3629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Náklady na reprezentaci</a:t>
                      </a:r>
                    </a:p>
                  </a:txBody>
                  <a:tcPr marL="9524" marR="9524" marT="9523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2 596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2 837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2 899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4 704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3629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Ostatní služby </a:t>
                      </a:r>
                    </a:p>
                  </a:txBody>
                  <a:tcPr marL="9524" marR="9524" marT="9523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84</a:t>
                      </a:r>
                      <a:r>
                        <a:rPr lang="cs-CZ" sz="18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729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77 461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85 844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96 500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36296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Změny stavu zásob </a:t>
                      </a:r>
                      <a:r>
                        <a:rPr lang="cs-CZ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vl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činnosti </a:t>
                      </a:r>
                    </a:p>
                  </a:txBody>
                  <a:tcPr marL="9524" marR="9524" marT="9523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- 2 307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- 876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-771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-397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3629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Mzdové náklady</a:t>
                      </a:r>
                    </a:p>
                  </a:txBody>
                  <a:tcPr marL="9524" marR="9524" marT="9523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357 383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395 506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463 427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497 107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4079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Zákonné soc. a zdrav. pojištění</a:t>
                      </a:r>
                    </a:p>
                  </a:txBody>
                  <a:tcPr marL="9524" marR="9524" marT="9523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115 645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128 020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150 401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161 038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3629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Ostatní sociální pojištění</a:t>
                      </a:r>
                    </a:p>
                  </a:txBody>
                  <a:tcPr marL="9524" marR="9524" marT="9523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33629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Zákonné sociální náklady</a:t>
                      </a:r>
                    </a:p>
                  </a:txBody>
                  <a:tcPr marL="9524" marR="9524" marT="9523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387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387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447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636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33629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Ostatní sociální náklady</a:t>
                      </a:r>
                    </a:p>
                  </a:txBody>
                  <a:tcPr marL="9524" marR="9524" marT="9523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33629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Daně a poplatky</a:t>
                      </a:r>
                    </a:p>
                  </a:txBody>
                  <a:tcPr marL="9524" marR="9524" marT="9523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1 384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1 068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1 073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1 017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33629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Odpis nedobytné pohledávky</a:t>
                      </a:r>
                    </a:p>
                  </a:txBody>
                  <a:tcPr marL="9525" marR="9525" marT="9528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494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</a:tbl>
          </a:graphicData>
        </a:graphic>
      </p:graphicFrame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0" y="194566"/>
            <a:ext cx="6588125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>
                <a:solidFill>
                  <a:srgbClr val="000000"/>
                </a:solidFill>
                <a:latin typeface="Arial" charset="0"/>
              </a:rPr>
              <a:t>Přehled účetních nákladů UTB za roky 2016 – 2019 </a:t>
            </a:r>
            <a:br>
              <a:rPr lang="cs-CZ" altLang="cs-CZ" kern="0" dirty="0">
                <a:solidFill>
                  <a:srgbClr val="000000"/>
                </a:solidFill>
                <a:latin typeface="Arial" charset="0"/>
              </a:rPr>
            </a:br>
            <a:r>
              <a:rPr lang="cs-CZ" altLang="cs-CZ" kern="0" dirty="0">
                <a:solidFill>
                  <a:srgbClr val="000000"/>
                </a:solidFill>
                <a:latin typeface="Arial" charset="0"/>
              </a:rPr>
              <a:t>(v tis. Kč)</a:t>
            </a:r>
          </a:p>
        </p:txBody>
      </p:sp>
    </p:spTree>
    <p:extLst>
      <p:ext uri="{BB962C8B-B14F-4D97-AF65-F5344CB8AC3E}">
        <p14:creationId xmlns:p14="http://schemas.microsoft.com/office/powerpoint/2010/main" val="276428999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0564153"/>
              </p:ext>
            </p:extLst>
          </p:nvPr>
        </p:nvGraphicFramePr>
        <p:xfrm>
          <a:off x="265176" y="1078548"/>
          <a:ext cx="8595362" cy="4427905"/>
        </p:xfrm>
        <a:graphic>
          <a:graphicData uri="http://schemas.openxmlformats.org/drawingml/2006/table">
            <a:tbl>
              <a:tblPr/>
              <a:tblGrid>
                <a:gridCol w="338957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23257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6463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35428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35428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55356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Náklady (část II.)</a:t>
                      </a:r>
                    </a:p>
                  </a:txBody>
                  <a:tcPr marL="9525" marR="9525" marT="9528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2016</a:t>
                      </a:r>
                    </a:p>
                  </a:txBody>
                  <a:tcPr marL="9525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2017</a:t>
                      </a:r>
                    </a:p>
                  </a:txBody>
                  <a:tcPr marL="9525" marR="72000" marT="0" marB="0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2018</a:t>
                      </a:r>
                    </a:p>
                  </a:txBody>
                  <a:tcPr marL="9525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2019</a:t>
                      </a:r>
                    </a:p>
                  </a:txBody>
                  <a:tcPr marL="9525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1800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cs-CZ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Sml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. pokuty a úroky z prodlení,</a:t>
                      </a:r>
                      <a:b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ostatní pokuty</a:t>
                      </a:r>
                      <a:r>
                        <a:rPr lang="cs-CZ" sz="18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a penále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8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1 312</a:t>
                      </a:r>
                    </a:p>
                  </a:txBody>
                  <a:tcPr marL="9525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- 690</a:t>
                      </a:r>
                    </a:p>
                  </a:txBody>
                  <a:tcPr marL="9525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-176</a:t>
                      </a:r>
                    </a:p>
                  </a:txBody>
                  <a:tcPr marL="9525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82</a:t>
                      </a:r>
                    </a:p>
                  </a:txBody>
                  <a:tcPr marL="9525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1800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Kurzové ztráty</a:t>
                      </a:r>
                    </a:p>
                  </a:txBody>
                  <a:tcPr marL="9525" marR="9525" marT="9528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0" algn="r" defTabSz="914400" rtl="0" eaLnBrk="1" fontAlgn="b" latinLnBrk="0" hangingPunct="1"/>
                      <a:r>
                        <a:rPr lang="cs-CZ" sz="1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350</a:t>
                      </a:r>
                    </a:p>
                  </a:txBody>
                  <a:tcPr marL="9525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173</a:t>
                      </a:r>
                    </a:p>
                  </a:txBody>
                  <a:tcPr marL="9525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295</a:t>
                      </a:r>
                    </a:p>
                  </a:txBody>
                  <a:tcPr marL="9525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423</a:t>
                      </a:r>
                    </a:p>
                  </a:txBody>
                  <a:tcPr marL="9525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8253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Dary</a:t>
                      </a:r>
                    </a:p>
                  </a:txBody>
                  <a:tcPr marL="9525" marR="9525" marT="9528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0" algn="r" defTabSz="914400" rtl="0" eaLnBrk="1" fontAlgn="b" latinLnBrk="0" hangingPunct="1"/>
                      <a:r>
                        <a:rPr lang="cs-CZ" sz="1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524</a:t>
                      </a:r>
                    </a:p>
                  </a:txBody>
                  <a:tcPr marL="9525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334</a:t>
                      </a:r>
                    </a:p>
                  </a:txBody>
                  <a:tcPr marL="9525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672</a:t>
                      </a:r>
                    </a:p>
                  </a:txBody>
                  <a:tcPr marL="9525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872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0602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Manka a škody</a:t>
                      </a:r>
                    </a:p>
                  </a:txBody>
                  <a:tcPr marL="9525" marR="9525" marT="9528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0" algn="r" defTabSz="914400" rtl="0" eaLnBrk="1" fontAlgn="b" latinLnBrk="0" hangingPunct="1"/>
                      <a:r>
                        <a:rPr lang="cs-CZ" sz="1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141</a:t>
                      </a:r>
                    </a:p>
                  </a:txBody>
                  <a:tcPr marL="9525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525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</a:p>
                  </a:txBody>
                  <a:tcPr marL="9525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marL="9525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1800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Jiné ostatní náklady *)</a:t>
                      </a:r>
                    </a:p>
                  </a:txBody>
                  <a:tcPr marL="9525" marR="9525" marT="9528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0" algn="r" defTabSz="914400" rtl="0" eaLnBrk="1" fontAlgn="b" latinLnBrk="0" hangingPunct="1"/>
                      <a:r>
                        <a:rPr lang="cs-CZ" sz="1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210 454</a:t>
                      </a:r>
                    </a:p>
                  </a:txBody>
                  <a:tcPr marL="9525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197 541</a:t>
                      </a:r>
                    </a:p>
                  </a:txBody>
                  <a:tcPr marL="9525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236 054</a:t>
                      </a:r>
                    </a:p>
                  </a:txBody>
                  <a:tcPr marL="9525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207 099</a:t>
                      </a:r>
                    </a:p>
                  </a:txBody>
                  <a:tcPr marL="9525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1800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Odpisy dlouhodobého majetku</a:t>
                      </a:r>
                    </a:p>
                  </a:txBody>
                  <a:tcPr marL="9525" marR="9525" marT="9528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0" algn="r" defTabSz="914400" rtl="0" eaLnBrk="1" fontAlgn="b" latinLnBrk="0" hangingPunct="1"/>
                      <a:r>
                        <a:rPr lang="cs-CZ" sz="1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206 872</a:t>
                      </a:r>
                    </a:p>
                  </a:txBody>
                  <a:tcPr marL="9525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202 785</a:t>
                      </a:r>
                    </a:p>
                  </a:txBody>
                  <a:tcPr marL="9525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187 393</a:t>
                      </a:r>
                    </a:p>
                  </a:txBody>
                  <a:tcPr marL="9525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207 018</a:t>
                      </a:r>
                    </a:p>
                  </a:txBody>
                  <a:tcPr marL="9525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3073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Zůstat.cena </a:t>
                      </a:r>
                      <a:r>
                        <a:rPr lang="cs-CZ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prod.dl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. majetku</a:t>
                      </a:r>
                    </a:p>
                  </a:txBody>
                  <a:tcPr marL="9525" marR="9525" marT="9528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0" algn="r" defTabSz="914400" rtl="0" eaLnBrk="1" fontAlgn="b" latinLnBrk="0" hangingPunct="1"/>
                      <a:r>
                        <a:rPr lang="cs-CZ" sz="1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0</a:t>
                      </a:r>
                    </a:p>
                  </a:txBody>
                  <a:tcPr marL="9525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525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525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525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18007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Prodaný </a:t>
                      </a:r>
                      <a:r>
                        <a:rPr lang="cs-CZ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dl.majetek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, podíly</a:t>
                      </a:r>
                    </a:p>
                  </a:txBody>
                  <a:tcPr marL="9525" marR="9525" marT="9528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cs-CZ" sz="1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0</a:t>
                      </a:r>
                    </a:p>
                  </a:txBody>
                  <a:tcPr marL="9525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525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5 657</a:t>
                      </a:r>
                    </a:p>
                  </a:txBody>
                  <a:tcPr marL="9525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633</a:t>
                      </a:r>
                    </a:p>
                  </a:txBody>
                  <a:tcPr marL="9525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1800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Poskytnuté členské příspěvky</a:t>
                      </a:r>
                    </a:p>
                  </a:txBody>
                  <a:tcPr marL="9525" marR="9525" marT="9528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0" algn="r" defTabSz="914400" rtl="0" eaLnBrk="1" fontAlgn="b" latinLnBrk="0" hangingPunct="1"/>
                      <a:r>
                        <a:rPr lang="cs-CZ" sz="1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1 364</a:t>
                      </a:r>
                    </a:p>
                  </a:txBody>
                  <a:tcPr marL="9525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1 333</a:t>
                      </a:r>
                    </a:p>
                  </a:txBody>
                  <a:tcPr marL="9525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1 689</a:t>
                      </a:r>
                    </a:p>
                  </a:txBody>
                  <a:tcPr marL="9525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1 469</a:t>
                      </a:r>
                    </a:p>
                  </a:txBody>
                  <a:tcPr marL="9525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1800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Daň z příjmů</a:t>
                      </a:r>
                    </a:p>
                  </a:txBody>
                  <a:tcPr marL="9525" marR="9525" marT="9528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0" algn="r" defTabSz="914400" rtl="0" eaLnBrk="1" fontAlgn="b" latinLnBrk="0" hangingPunct="1"/>
                      <a:r>
                        <a:rPr lang="cs-CZ" sz="1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3 062</a:t>
                      </a:r>
                    </a:p>
                  </a:txBody>
                  <a:tcPr marL="9525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1 903</a:t>
                      </a:r>
                    </a:p>
                  </a:txBody>
                  <a:tcPr marL="9525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3 724</a:t>
                      </a:r>
                    </a:p>
                  </a:txBody>
                  <a:tcPr marL="9525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4 845</a:t>
                      </a:r>
                    </a:p>
                  </a:txBody>
                  <a:tcPr marL="9525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48752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CELKEM NÁKLADY</a:t>
                      </a:r>
                    </a:p>
                  </a:txBody>
                  <a:tcPr marL="9525" marR="9525" marT="9528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1 130 125</a:t>
                      </a:r>
                    </a:p>
                  </a:txBody>
                  <a:tcPr marL="9525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1 088 036</a:t>
                      </a:r>
                    </a:p>
                  </a:txBody>
                  <a:tcPr marL="9525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1 313</a:t>
                      </a:r>
                      <a:r>
                        <a:rPr lang="cs-CZ" sz="180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905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</a:t>
                      </a:r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350 328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0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</a:tbl>
          </a:graphicData>
        </a:graphic>
      </p:graphicFrame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-1" y="72429"/>
            <a:ext cx="6588125" cy="8333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>
                <a:solidFill>
                  <a:srgbClr val="000000"/>
                </a:solidFill>
                <a:latin typeface="Arial" charset="0"/>
              </a:rPr>
              <a:t>Přehled účetních nákladů UTB za roky 2016 – 2019 </a:t>
            </a:r>
            <a:br>
              <a:rPr lang="cs-CZ" altLang="cs-CZ" kern="0" dirty="0">
                <a:solidFill>
                  <a:srgbClr val="000000"/>
                </a:solidFill>
                <a:latin typeface="Arial" charset="0"/>
              </a:rPr>
            </a:br>
            <a:r>
              <a:rPr lang="cs-CZ" altLang="cs-CZ" kern="0" dirty="0">
                <a:solidFill>
                  <a:srgbClr val="000000"/>
                </a:solidFill>
                <a:latin typeface="Arial" charset="0"/>
              </a:rPr>
              <a:t>(v tis. Kč)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246888" y="5590032"/>
            <a:ext cx="86319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57188" algn="l"/>
              </a:tabLst>
            </a:pPr>
            <a:r>
              <a:rPr lang="cs-CZ" dirty="0"/>
              <a:t>*) Jiné ostatní náklady: vyplacená stipendia </a:t>
            </a:r>
            <a:r>
              <a:rPr lang="cs-CZ" dirty="0" smtClean="0"/>
              <a:t>89 </a:t>
            </a:r>
            <a:r>
              <a:rPr lang="cs-CZ" dirty="0"/>
              <a:t>mil. Kč, převody prostředků do fondů </a:t>
            </a:r>
            <a:r>
              <a:rPr lang="cs-CZ" dirty="0" smtClean="0"/>
              <a:t>95 </a:t>
            </a:r>
            <a:r>
              <a:rPr lang="cs-CZ" dirty="0"/>
              <a:t>mil. Kč, převody dotace partnerům projektů </a:t>
            </a:r>
            <a:r>
              <a:rPr lang="cs-CZ" dirty="0" smtClean="0"/>
              <a:t>17 </a:t>
            </a:r>
            <a:r>
              <a:rPr lang="cs-CZ" dirty="0"/>
              <a:t>mil. Kč, ostatní (pojištění majetku, odpovědnosti, technické zhodnocení DDHM) 6 mil. Kč  	</a:t>
            </a:r>
          </a:p>
        </p:txBody>
      </p:sp>
    </p:spTree>
    <p:extLst>
      <p:ext uri="{BB962C8B-B14F-4D97-AF65-F5344CB8AC3E}">
        <p14:creationId xmlns:p14="http://schemas.microsoft.com/office/powerpoint/2010/main" val="372083706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-1" y="0"/>
            <a:ext cx="6588125" cy="9127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>
                <a:latin typeface="Arial" charset="0"/>
              </a:rPr>
              <a:t>Cestovné dle součástí za rok </a:t>
            </a:r>
            <a:r>
              <a:rPr lang="cs-CZ" altLang="cs-CZ" kern="0" dirty="0" smtClean="0">
                <a:latin typeface="Arial" charset="0"/>
              </a:rPr>
              <a:t>2019 </a:t>
            </a:r>
            <a:r>
              <a:rPr lang="cs-CZ" altLang="cs-CZ" kern="0" dirty="0">
                <a:latin typeface="Arial" charset="0"/>
              </a:rPr>
              <a:t>(v tis. Kč)</a:t>
            </a:r>
          </a:p>
        </p:txBody>
      </p:sp>
      <p:graphicFrame>
        <p:nvGraphicFramePr>
          <p:cNvPr id="5" name="Group 14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54616564"/>
              </p:ext>
            </p:extLst>
          </p:nvPr>
        </p:nvGraphicFramePr>
        <p:xfrm>
          <a:off x="135845" y="1058180"/>
          <a:ext cx="8785225" cy="5630680"/>
        </p:xfrm>
        <a:graphic>
          <a:graphicData uri="http://schemas.openxmlformats.org/drawingml/2006/table">
            <a:tbl>
              <a:tblPr/>
              <a:tblGrid>
                <a:gridCol w="475297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87166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16058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3229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Součást 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Zahraničí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Tuzemsko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658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Fakulta technologická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2 577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                     1 156</a:t>
                      </a: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658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Fakulta logistiky a krizového řízení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1 025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                        357     </a:t>
                      </a: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945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Fakulta aplikované informatiky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2 809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                        805</a:t>
                      </a: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786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Fakulta multimediálních komunikací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1 746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                        833</a:t>
                      </a: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786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Fakulta managementu a ekonomiky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3 626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                        851</a:t>
                      </a: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945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Fakulta humanitních studií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2 647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                        385</a:t>
                      </a: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7786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Univerzitní institut 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365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                        183</a:t>
                      </a: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7945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Koleje a menza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 29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     37</a:t>
                      </a:r>
                      <a:endParaRPr lang="cs-CZ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658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Knihovna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175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                          64</a:t>
                      </a: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658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Rektorát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2 578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                     1 051</a:t>
                      </a: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658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Celoškolská střediska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177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                        124</a:t>
                      </a: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3658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CEBIA-Tech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2 864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                        541</a:t>
                      </a: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3658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Centrum polymerních systémů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3 588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                        447</a:t>
                      </a: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3658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Celkem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24 206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6 834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791215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-1" y="90536"/>
            <a:ext cx="6588125" cy="822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>
                <a:latin typeface="Arial" charset="0"/>
              </a:rPr>
              <a:t>Cestovné dle zdrojů a součástí </a:t>
            </a:r>
          </a:p>
          <a:p>
            <a:pPr indent="1588" eaLnBrk="1" hangingPunct="1"/>
            <a:r>
              <a:rPr lang="cs-CZ" altLang="cs-CZ" kern="0" dirty="0">
                <a:latin typeface="Arial" charset="0"/>
              </a:rPr>
              <a:t>za rok 2019 (v tis. Kč)</a:t>
            </a:r>
          </a:p>
        </p:txBody>
      </p:sp>
      <p:graphicFrame>
        <p:nvGraphicFramePr>
          <p:cNvPr id="5" name="Group 15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65039106"/>
              </p:ext>
            </p:extLst>
          </p:nvPr>
        </p:nvGraphicFramePr>
        <p:xfrm>
          <a:off x="130628" y="1097134"/>
          <a:ext cx="8785225" cy="5598899"/>
        </p:xfrm>
        <a:graphic>
          <a:graphicData uri="http://schemas.openxmlformats.org/drawingml/2006/table">
            <a:tbl>
              <a:tblPr/>
              <a:tblGrid>
                <a:gridCol w="464457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98006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16058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22496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Součást 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Zdroj 1100 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Ostatní zdroje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658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Fakulta technologická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2 056</a:t>
                      </a: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1 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677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0054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Fakulta logistiky a krizového řízení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451</a:t>
                      </a: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   931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945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Fakulta aplikované informatiky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 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236</a:t>
                      </a: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2 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378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786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Fakulta multimediálních komunikací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1 119</a:t>
                      </a: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1 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460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786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Fakulta managementu a ekonomiky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1 305</a:t>
                      </a: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3 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945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Fakulta humanitních studií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447</a:t>
                      </a: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2 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585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7786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Univerzitní institut 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</a:t>
                      </a: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   547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7945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Koleje a menza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</a:t>
                      </a: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     66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658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Knihovna 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71</a:t>
                      </a: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   168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658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Rektorát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703</a:t>
                      </a: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 2 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658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Celoškolská střediska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301</a:t>
                      </a: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    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3658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CEBIA-Tech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470</a:t>
                      </a: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 2 935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3658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Centrum polymerních systémů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9</a:t>
                      </a: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cs-CZ" sz="1800" b="0" i="0" u="none" strike="noStrike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 4 026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3658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Celkem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8 169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cs-CZ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22 871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173574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-1" y="63374"/>
            <a:ext cx="6588125" cy="8494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>
                <a:latin typeface="Arial" charset="0"/>
              </a:rPr>
              <a:t>Cestovné zaměstnanci a studenti dle součástí</a:t>
            </a:r>
          </a:p>
          <a:p>
            <a:pPr indent="1588" eaLnBrk="1" hangingPunct="1"/>
            <a:r>
              <a:rPr lang="cs-CZ" altLang="cs-CZ" kern="0" dirty="0">
                <a:latin typeface="Arial" charset="0"/>
              </a:rPr>
              <a:t>za rok 2019 (v tis. Kč)</a:t>
            </a:r>
          </a:p>
        </p:txBody>
      </p:sp>
      <p:graphicFrame>
        <p:nvGraphicFramePr>
          <p:cNvPr id="5" name="Group 15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63031060"/>
              </p:ext>
            </p:extLst>
          </p:nvPr>
        </p:nvGraphicFramePr>
        <p:xfrm>
          <a:off x="174171" y="1082620"/>
          <a:ext cx="8785225" cy="5598867"/>
        </p:xfrm>
        <a:graphic>
          <a:graphicData uri="http://schemas.openxmlformats.org/drawingml/2006/table">
            <a:tbl>
              <a:tblPr/>
              <a:tblGrid>
                <a:gridCol w="475297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95262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07962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22496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Součást 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zaměstnanci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studenti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2326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Fakulta technologická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00113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3 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 485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0054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Fakulta logistiky a krizového řízení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1 077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 305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945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Fakulta aplikované informatiky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2 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695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 919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786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Fakulta multimediálních komunikací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1 894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 685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786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Fakulta managementu a ekonomiky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3 298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1 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945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Fakulta humanitních studií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2 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574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 458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7786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Univerzitní institut 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548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     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7945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Koleje a menza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 66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     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658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Knihovna 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239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     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658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Rektorát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3 440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 189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658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Celoškolská střediska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289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   12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3658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CEBIA-Tech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2 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671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 734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3658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Centrum polymerních systémů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3 664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  371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3658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Celkem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25 703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5 </a:t>
                      </a:r>
                      <a:r>
                        <a:rPr lang="cs-CZ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337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97057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-1" y="1"/>
            <a:ext cx="6588125" cy="9149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>
                <a:latin typeface="Arial" charset="0"/>
                <a:cs typeface="Arial" charset="0"/>
              </a:rPr>
              <a:t>Struktura vyplacených stipendií na UTB </a:t>
            </a:r>
          </a:p>
          <a:p>
            <a:pPr indent="1588" eaLnBrk="1" hangingPunct="1"/>
            <a:r>
              <a:rPr lang="cs-CZ" altLang="cs-CZ" kern="0" dirty="0">
                <a:latin typeface="Arial" charset="0"/>
                <a:cs typeface="Arial" charset="0"/>
              </a:rPr>
              <a:t>za rok 2019 (v tis. Kč)  </a:t>
            </a:r>
          </a:p>
        </p:txBody>
      </p:sp>
      <p:graphicFrame>
        <p:nvGraphicFramePr>
          <p:cNvPr id="5" name="Group 5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33760726"/>
              </p:ext>
            </p:extLst>
          </p:nvPr>
        </p:nvGraphicFramePr>
        <p:xfrm>
          <a:off x="236310" y="1113850"/>
          <a:ext cx="8640763" cy="5728145"/>
        </p:xfrm>
        <a:graphic>
          <a:graphicData uri="http://schemas.openxmlformats.org/drawingml/2006/table">
            <a:tbl>
              <a:tblPr/>
              <a:tblGrid>
                <a:gridCol w="604837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48089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1149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0281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Druh stipendia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Vyplaceno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Podíl 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2219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za vynikající studijní výsledky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cs-CZ" sz="20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3 850</a:t>
                      </a:r>
                      <a:endParaRPr kumimoji="0" lang="cs-CZ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anose="020B0604020202020204" pitchFamily="34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4,3 %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00581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za vynikající vědecké, výzkumné, vývojové, umělecké nebo další tvůrčí výsledky přispívající k prohloubení znalostí  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cs-CZ" sz="20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3 029</a:t>
                      </a:r>
                      <a:endParaRPr kumimoji="0" lang="cs-CZ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anose="020B0604020202020204" pitchFamily="34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3,4 %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71106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za výzkumnou, vývojovou a inovační činnost dle zvl. právního předpisu (zákon č. 130/2002 Sb.)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20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14 372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16,1 %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2219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v případě tíživé sociální situace studenta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20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525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0,6 %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96221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v případech zvláštního zřetele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8 729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9,8 </a:t>
                      </a:r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96221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ubytovací stipendia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17 775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19,9 %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9622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na podporu studia v zahraničí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15 215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17,0 %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42378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na podporu studia v ČR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8 175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9,2 %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9622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studentům doktorských studijních programů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17 556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19,7 %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96221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jiná stipendia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69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0,0 %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9203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Celkem za UTB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89 295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100 %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562085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-1" y="0"/>
            <a:ext cx="6588125" cy="9127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>
                <a:latin typeface="Arial" charset="0"/>
              </a:rPr>
              <a:t>Vyplacená stipendia dle součástí </a:t>
            </a:r>
          </a:p>
          <a:p>
            <a:pPr indent="1588" eaLnBrk="1" hangingPunct="1"/>
            <a:r>
              <a:rPr lang="cs-CZ" altLang="cs-CZ" kern="0" dirty="0">
                <a:latin typeface="Arial" charset="0"/>
              </a:rPr>
              <a:t>v letech </a:t>
            </a:r>
            <a:r>
              <a:rPr lang="cs-CZ" altLang="cs-CZ" kern="0" dirty="0" smtClean="0">
                <a:latin typeface="Arial" charset="0"/>
              </a:rPr>
              <a:t>2016 </a:t>
            </a:r>
            <a:r>
              <a:rPr lang="cs-CZ" altLang="cs-CZ" kern="0" dirty="0">
                <a:latin typeface="Arial" charset="0"/>
              </a:rPr>
              <a:t>– </a:t>
            </a:r>
            <a:r>
              <a:rPr lang="cs-CZ" altLang="cs-CZ" kern="0" dirty="0" smtClean="0">
                <a:latin typeface="Arial" charset="0"/>
              </a:rPr>
              <a:t>2019 </a:t>
            </a:r>
            <a:r>
              <a:rPr lang="cs-CZ" altLang="cs-CZ" kern="0" dirty="0">
                <a:latin typeface="Arial" charset="0"/>
              </a:rPr>
              <a:t>(v tis. Kč)</a:t>
            </a:r>
          </a:p>
        </p:txBody>
      </p:sp>
      <p:graphicFrame>
        <p:nvGraphicFramePr>
          <p:cNvPr id="5" name="Group 22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01814928"/>
              </p:ext>
            </p:extLst>
          </p:nvPr>
        </p:nvGraphicFramePr>
        <p:xfrm>
          <a:off x="207736" y="1198789"/>
          <a:ext cx="8680233" cy="5576876"/>
        </p:xfrm>
        <a:graphic>
          <a:graphicData uri="http://schemas.openxmlformats.org/drawingml/2006/table">
            <a:tbl>
              <a:tblPr/>
              <a:tblGrid>
                <a:gridCol w="408464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7896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9609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21026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210266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40141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Součást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2016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2017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2018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2019</a:t>
                      </a:r>
                      <a:endParaRPr kumimoji="0" lang="cs-CZ" sz="1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779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Fakulta technologická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16 800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16 511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16 939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18 809</a:t>
                      </a:r>
                      <a:endParaRPr kumimoji="0" lang="cs-CZ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938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Fakulta logistiky a krizového řízení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2 152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2 576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2 828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3 119</a:t>
                      </a:r>
                      <a:endParaRPr kumimoji="0" lang="cs-CZ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2065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Fakulta aplikované informatiky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10 257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10 359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10 996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9 932</a:t>
                      </a:r>
                      <a:endParaRPr kumimoji="0" lang="cs-CZ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779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Fakulta multimediálních komunikací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7 758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7 809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8 661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9 600</a:t>
                      </a:r>
                      <a:endParaRPr kumimoji="0" lang="cs-CZ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779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Fakulta managementu a ekonomiky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16 541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12 230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11 023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12 516</a:t>
                      </a:r>
                      <a:endParaRPr kumimoji="0" lang="cs-CZ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938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Fakulta humanitních studií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5 921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6 849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6 924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7 380</a:t>
                      </a:r>
                      <a:endParaRPr kumimoji="0" lang="cs-CZ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7779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Univerzitní institut 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cs-CZ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6575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Rektorát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19 138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18 373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18 750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18 032</a:t>
                      </a:r>
                      <a:endParaRPr kumimoji="0" lang="cs-CZ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6668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Celoškolská střediska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507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359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448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450</a:t>
                      </a:r>
                      <a:endParaRPr kumimoji="0" lang="cs-CZ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6575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CEBIA-Tech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895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1 192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1 886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2 435</a:t>
                      </a:r>
                      <a:endParaRPr kumimoji="0" lang="cs-CZ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6668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Centrum polymerních systémů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1 643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3 020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5 440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7 022</a:t>
                      </a:r>
                      <a:endParaRPr kumimoji="0" lang="cs-CZ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36668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Knihovna UTB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cs-CZ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36575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Celkem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81 612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79 278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83 895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89 295</a:t>
                      </a:r>
                      <a:endParaRPr kumimoji="0" lang="cs-CZ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492173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0" y="81481"/>
            <a:ext cx="6588125" cy="8205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>
                <a:latin typeface="Arial" charset="0"/>
              </a:rPr>
              <a:t>Hospodářský výsledek v letech 2016 – 2019 (v tis. Kč)</a:t>
            </a:r>
          </a:p>
        </p:txBody>
      </p:sp>
      <p:graphicFrame>
        <p:nvGraphicFramePr>
          <p:cNvPr id="4" name="Graf 3">
            <a:extLst>
              <a:ext uri="{FF2B5EF4-FFF2-40B4-BE49-F238E27FC236}">
                <a16:creationId xmlns:a16="http://schemas.microsoft.com/office/drawing/2014/main" xmlns="" id="{BCC38310-7FA5-40B9-B533-30D0B5F3A64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94724609"/>
              </p:ext>
            </p:extLst>
          </p:nvPr>
        </p:nvGraphicFramePr>
        <p:xfrm>
          <a:off x="0" y="981075"/>
          <a:ext cx="9144000" cy="57954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76865341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0" y="81482"/>
            <a:ext cx="6588125" cy="83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>
                <a:latin typeface="Arial" charset="0"/>
              </a:rPr>
              <a:t>Podíl osobních nákladů na celkových nákladech v letech 2016 – 2019</a:t>
            </a:r>
          </a:p>
        </p:txBody>
      </p:sp>
      <p:graphicFrame>
        <p:nvGraphicFramePr>
          <p:cNvPr id="5" name="Graf 4">
            <a:extLst>
              <a:ext uri="{FF2B5EF4-FFF2-40B4-BE49-F238E27FC236}">
                <a16:creationId xmlns:a16="http://schemas.microsoft.com/office/drawing/2014/main" xmlns="" id="{D0CC26A7-419D-4BD5-B686-95425F0E8A5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39044109"/>
              </p:ext>
            </p:extLst>
          </p:nvPr>
        </p:nvGraphicFramePr>
        <p:xfrm>
          <a:off x="0" y="1000124"/>
          <a:ext cx="9143999" cy="57763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8286715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0" y="0"/>
            <a:ext cx="6588125" cy="9127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>
                <a:solidFill>
                  <a:srgbClr val="000000"/>
                </a:solidFill>
                <a:latin typeface="Arial" charset="0"/>
              </a:rPr>
              <a:t>Mzdy za rok 2019 dle zdrojů (v tis. Kč)</a:t>
            </a:r>
          </a:p>
        </p:txBody>
      </p:sp>
      <p:graphicFrame>
        <p:nvGraphicFramePr>
          <p:cNvPr id="5" name="Group 6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42680492"/>
              </p:ext>
            </p:extLst>
          </p:nvPr>
        </p:nvGraphicFramePr>
        <p:xfrm>
          <a:off x="323850" y="1399016"/>
          <a:ext cx="8569325" cy="4411662"/>
        </p:xfrm>
        <a:graphic>
          <a:graphicData uri="http://schemas.openxmlformats.org/drawingml/2006/table">
            <a:tbl>
              <a:tblPr/>
              <a:tblGrid>
                <a:gridCol w="439261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6842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43986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36842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43821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altLang="cs-CZ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Mzdy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OON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Podíl 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9693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Kapitola 333 – MŠMT bez </a:t>
                      </a:r>
                      <a:r>
                        <a:rPr kumimoji="0" lang="cs-CZ" altLang="cs-CZ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VaV</a:t>
                      </a:r>
                      <a:endParaRPr kumimoji="0" lang="cs-CZ" altLang="cs-CZ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cs-CZ" sz="20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285 501</a:t>
                      </a:r>
                      <a:endParaRPr kumimoji="0" lang="cs-CZ" altLang="cs-CZ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cs-CZ" sz="20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18 103</a:t>
                      </a:r>
                      <a:endParaRPr kumimoji="0" lang="cs-CZ" altLang="cs-CZ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61,2 </a:t>
                      </a:r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9852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Kapitola 333 – MŠMT </a:t>
                      </a:r>
                      <a:r>
                        <a:rPr kumimoji="0" lang="cs-CZ" altLang="cs-CZ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VaV</a:t>
                      </a:r>
                      <a:endParaRPr kumimoji="0" lang="cs-CZ" altLang="cs-CZ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cs-CZ" sz="20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78 127</a:t>
                      </a:r>
                      <a:endParaRPr kumimoji="0" lang="cs-CZ" altLang="cs-CZ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cs-CZ" sz="20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635</a:t>
                      </a:r>
                      <a:endParaRPr kumimoji="0" lang="cs-CZ" altLang="cs-CZ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15,9 %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9693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VaV</a:t>
                      </a: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z ostatních zdrojů národní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cs-CZ" sz="20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31 732</a:t>
                      </a:r>
                      <a:endParaRPr kumimoji="0" lang="cs-CZ" altLang="cs-CZ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cs-CZ" sz="20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6 706</a:t>
                      </a:r>
                      <a:endParaRPr kumimoji="0" lang="cs-CZ" altLang="cs-CZ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7,8 %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9693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VaV</a:t>
                      </a: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z ostatních zdrojů zahraniční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cs-CZ" sz="20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70</a:t>
                      </a:r>
                      <a:endParaRPr kumimoji="0" lang="cs-CZ" altLang="cs-CZ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16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0,0 %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9852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Operační programy EU – OP VVV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cs-CZ" sz="20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45 062</a:t>
                      </a:r>
                      <a:endParaRPr kumimoji="0" lang="cs-CZ" altLang="cs-CZ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2 473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9,6 %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9852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Operační programy EU - ostatní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1 288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252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0,3 %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96932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Fondy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1 312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14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0,2 %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9693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Doplňková činnost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cs-CZ" sz="20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10 944</a:t>
                      </a:r>
                      <a:endParaRPr kumimoji="0" lang="cs-CZ" altLang="cs-CZ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886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2,4 %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9693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Ostatní zdroje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cs-CZ" sz="20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11 966</a:t>
                      </a:r>
                      <a:endParaRPr kumimoji="0" lang="cs-CZ" altLang="cs-CZ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1 130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2,6 %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9629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Celkem za UTB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466 002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30 215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100,0 %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</a:tbl>
          </a:graphicData>
        </a:graphic>
      </p:graphicFrame>
      <p:sp>
        <p:nvSpPr>
          <p:cNvPr id="6" name="Rectangle 73"/>
          <p:cNvSpPr>
            <a:spLocks noChangeArrowheads="1"/>
          </p:cNvSpPr>
          <p:nvPr/>
        </p:nvSpPr>
        <p:spPr bwMode="auto">
          <a:xfrm>
            <a:off x="323850" y="5873162"/>
            <a:ext cx="8280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FontTx/>
              <a:buNone/>
            </a:pPr>
            <a:r>
              <a:rPr lang="cs-CZ" altLang="cs-CZ" sz="1800" dirty="0">
                <a:solidFill>
                  <a:srgbClr val="000000"/>
                </a:solidFill>
                <a:latin typeface="Arial" charset="0"/>
                <a:cs typeface="Arial" charset="0"/>
              </a:rPr>
              <a:t>OON: DPP, DPČ, autorské honoráře externím pracovníkům</a:t>
            </a:r>
          </a:p>
        </p:txBody>
      </p:sp>
    </p:spTree>
    <p:extLst>
      <p:ext uri="{BB962C8B-B14F-4D97-AF65-F5344CB8AC3E}">
        <p14:creationId xmlns:p14="http://schemas.microsoft.com/office/powerpoint/2010/main" val="175696372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4933822"/>
              </p:ext>
            </p:extLst>
          </p:nvPr>
        </p:nvGraphicFramePr>
        <p:xfrm>
          <a:off x="368118" y="1101893"/>
          <a:ext cx="8612187" cy="5440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-1" y="0"/>
            <a:ext cx="6588125" cy="9146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 smtClean="0">
                <a:solidFill>
                  <a:srgbClr val="000000"/>
                </a:solidFill>
                <a:latin typeface="Arial" charset="0"/>
              </a:rPr>
              <a:t>Mzdové náklady - DPP, DPČ v letech 2016 – 2019</a:t>
            </a:r>
          </a:p>
          <a:p>
            <a:pPr eaLnBrk="1" hangingPunct="1"/>
            <a:r>
              <a:rPr lang="cs-CZ" altLang="cs-CZ" kern="0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cs-CZ" altLang="cs-CZ" kern="0" dirty="0" smtClean="0">
                <a:solidFill>
                  <a:srgbClr val="000000"/>
                </a:solidFill>
                <a:latin typeface="Arial" charset="0"/>
              </a:rPr>
              <a:t>  (v tis. Kč)</a:t>
            </a:r>
          </a:p>
        </p:txBody>
      </p:sp>
    </p:spTree>
    <p:extLst>
      <p:ext uri="{BB962C8B-B14F-4D97-AF65-F5344CB8AC3E}">
        <p14:creationId xmlns:p14="http://schemas.microsoft.com/office/powerpoint/2010/main" val="3682821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-1" y="117696"/>
            <a:ext cx="6588125" cy="7950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>
                <a:solidFill>
                  <a:srgbClr val="000000"/>
                </a:solidFill>
                <a:latin typeface="Arial" charset="0"/>
              </a:rPr>
              <a:t>Podíl osobních nákladů na celkových výnosech UTB </a:t>
            </a:r>
            <a:br>
              <a:rPr lang="cs-CZ" altLang="cs-CZ" kern="0" dirty="0">
                <a:solidFill>
                  <a:srgbClr val="000000"/>
                </a:solidFill>
                <a:latin typeface="Arial" charset="0"/>
              </a:rPr>
            </a:br>
            <a:r>
              <a:rPr lang="cs-CZ" altLang="cs-CZ" kern="0" dirty="0">
                <a:solidFill>
                  <a:srgbClr val="000000"/>
                </a:solidFill>
                <a:latin typeface="Arial" charset="0"/>
              </a:rPr>
              <a:t>za rok 2019 (v tis. Kč)</a:t>
            </a:r>
          </a:p>
        </p:txBody>
      </p:sp>
      <p:graphicFrame>
        <p:nvGraphicFramePr>
          <p:cNvPr id="5" name="Group 1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87755920"/>
              </p:ext>
            </p:extLst>
          </p:nvPr>
        </p:nvGraphicFramePr>
        <p:xfrm>
          <a:off x="900113" y="2636838"/>
          <a:ext cx="7200900" cy="1260475"/>
        </p:xfrm>
        <a:graphic>
          <a:graphicData uri="http://schemas.openxmlformats.org/drawingml/2006/table">
            <a:tbl>
              <a:tblPr/>
              <a:tblGrid>
                <a:gridCol w="266382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44792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08915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647700"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Osobní náklady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Celkové výnosy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Podíl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12775"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658 782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1 376 256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47,9 %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955907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oup 5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44092269"/>
              </p:ext>
            </p:extLst>
          </p:nvPr>
        </p:nvGraphicFramePr>
        <p:xfrm>
          <a:off x="827088" y="1233488"/>
          <a:ext cx="7345362" cy="4615815"/>
        </p:xfrm>
        <a:graphic>
          <a:graphicData uri="http://schemas.openxmlformats.org/drawingml/2006/table">
            <a:tbl>
              <a:tblPr/>
              <a:tblGrid>
                <a:gridCol w="161925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87166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94468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90976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488950"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Rok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Počet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Změna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Meziroční změna v %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889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907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+ 18</a:t>
                      </a:r>
                      <a:endParaRPr lang="cs-CZ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+ 2,0 %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889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889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+ 32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+ 3,7 %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889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857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+ 10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+ 1,2 %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889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847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+ 13</a:t>
                      </a:r>
                      <a:endParaRPr kumimoji="0" lang="cs-CZ" altLang="cs-CZ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+ 1,5 %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8895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834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- 9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- 1,0 %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88950"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843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- 2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- 0,2 %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88950"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+ 1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+ 0,1 %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492125"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844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- 5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- 0,5 %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  <p:sp>
        <p:nvSpPr>
          <p:cNvPr id="5" name="Rectangle 45"/>
          <p:cNvSpPr txBox="1">
            <a:spLocks noChangeArrowheads="1"/>
          </p:cNvSpPr>
          <p:nvPr/>
        </p:nvSpPr>
        <p:spPr bwMode="auto">
          <a:xfrm>
            <a:off x="-1" y="0"/>
            <a:ext cx="6588125" cy="9127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>
              <a:buFont typeface="Wingdings" pitchFamily="2" charset="2"/>
              <a:buNone/>
            </a:pPr>
            <a:r>
              <a:rPr lang="cs-CZ" altLang="cs-CZ" kern="0" dirty="0">
                <a:latin typeface="Arial" charset="0"/>
              </a:rPr>
              <a:t>Vývoj přepočteného počtu zaměstnanců UTB</a:t>
            </a:r>
          </a:p>
        </p:txBody>
      </p:sp>
    </p:spTree>
    <p:extLst>
      <p:ext uri="{BB962C8B-B14F-4D97-AF65-F5344CB8AC3E}">
        <p14:creationId xmlns:p14="http://schemas.microsoft.com/office/powerpoint/2010/main" val="180517739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0" y="1"/>
            <a:ext cx="6588125" cy="9111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>
                <a:latin typeface="Arial" charset="0"/>
              </a:rPr>
              <a:t>Průměrná měsíční mzda bez OON dle kategorií a zdrojů </a:t>
            </a:r>
            <a:br>
              <a:rPr lang="cs-CZ" altLang="cs-CZ" kern="0" dirty="0">
                <a:latin typeface="Arial" charset="0"/>
              </a:rPr>
            </a:br>
            <a:r>
              <a:rPr lang="cs-CZ" altLang="cs-CZ" kern="0" dirty="0">
                <a:latin typeface="Arial" charset="0"/>
              </a:rPr>
              <a:t>za rok 2019</a:t>
            </a:r>
          </a:p>
        </p:txBody>
      </p:sp>
      <p:graphicFrame>
        <p:nvGraphicFramePr>
          <p:cNvPr id="5" name="Group 6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160411"/>
              </p:ext>
            </p:extLst>
          </p:nvPr>
        </p:nvGraphicFramePr>
        <p:xfrm>
          <a:off x="179388" y="1196975"/>
          <a:ext cx="8785225" cy="4267736"/>
        </p:xfrm>
        <a:graphic>
          <a:graphicData uri="http://schemas.openxmlformats.org/drawingml/2006/table">
            <a:tbl>
              <a:tblPr/>
              <a:tblGrid>
                <a:gridCol w="309562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08915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71291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88753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9629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Kategorie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Kap. 333 MŠMT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Ost</a:t>
                      </a:r>
                      <a:r>
                        <a:rPr kumimoji="0" lang="cs-CZ" alt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. zdroje rozpočtu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Celkem UTB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9629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Profesor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73 689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66 155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72 764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9629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Docent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65 976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50 069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61 700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9629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Odborný asistent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44 787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43 878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44 615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9629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Asistent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34 112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41 067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35 052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9629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Lektor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34 349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28 667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35 348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9629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Vědecký pracovník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42 980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48 823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45 564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9629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Ostatní (THP, dělník)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37 196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37 204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37 198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9629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Pracovník KMZ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21 333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20 263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20 386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9629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Celkem za UTB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44 172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38 603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42 815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  <p:sp>
        <p:nvSpPr>
          <p:cNvPr id="6" name="Rectangle 73"/>
          <p:cNvSpPr>
            <a:spLocks noChangeArrowheads="1"/>
          </p:cNvSpPr>
          <p:nvPr/>
        </p:nvSpPr>
        <p:spPr bwMode="auto">
          <a:xfrm>
            <a:off x="179388" y="5785962"/>
            <a:ext cx="8280400" cy="7325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FontTx/>
              <a:buNone/>
            </a:pPr>
            <a:r>
              <a:rPr lang="cs-CZ" altLang="cs-CZ" sz="2000" b="1" dirty="0">
                <a:solidFill>
                  <a:srgbClr val="000000"/>
                </a:solidFill>
                <a:latin typeface="Arial" charset="0"/>
                <a:cs typeface="Arial" charset="0"/>
              </a:rPr>
              <a:t>Průměrná mzda </a:t>
            </a:r>
            <a:r>
              <a:rPr lang="cs-CZ" altLang="cs-CZ" sz="20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pracovníka </a:t>
            </a:r>
            <a:r>
              <a:rPr lang="cs-CZ" altLang="cs-CZ" sz="2000" b="1" dirty="0">
                <a:solidFill>
                  <a:srgbClr val="000000"/>
                </a:solidFill>
                <a:latin typeface="Arial" charset="0"/>
                <a:cs typeface="Arial" charset="0"/>
              </a:rPr>
              <a:t>na UTB: 42 </a:t>
            </a:r>
            <a:r>
              <a:rPr lang="cs-CZ" altLang="cs-CZ" sz="20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815 Kč</a:t>
            </a:r>
            <a:endParaRPr lang="cs-CZ" altLang="cs-CZ" sz="2000" b="1" dirty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>
              <a:buFontTx/>
              <a:buNone/>
            </a:pPr>
            <a:r>
              <a:rPr lang="cs-CZ" altLang="cs-CZ" sz="1800" dirty="0">
                <a:solidFill>
                  <a:srgbClr val="000000"/>
                </a:solidFill>
                <a:latin typeface="Arial" charset="0"/>
                <a:cs typeface="Arial" charset="0"/>
              </a:rPr>
              <a:t>Ostatní zdroje: zejména </a:t>
            </a:r>
            <a:r>
              <a:rPr lang="cs-CZ" altLang="cs-CZ" sz="1800" dirty="0" err="1">
                <a:solidFill>
                  <a:srgbClr val="000000"/>
                </a:solidFill>
                <a:latin typeface="Arial" charset="0"/>
                <a:cs typeface="Arial" charset="0"/>
              </a:rPr>
              <a:t>VaV</a:t>
            </a:r>
            <a:r>
              <a:rPr lang="cs-CZ" altLang="cs-CZ" sz="1800" dirty="0">
                <a:solidFill>
                  <a:srgbClr val="000000"/>
                </a:solidFill>
                <a:latin typeface="Arial" charset="0"/>
                <a:cs typeface="Arial" charset="0"/>
              </a:rPr>
              <a:t> mimo MŠMT, fondy, doplňková činnost</a:t>
            </a:r>
          </a:p>
        </p:txBody>
      </p:sp>
    </p:spTree>
    <p:extLst>
      <p:ext uri="{BB962C8B-B14F-4D97-AF65-F5344CB8AC3E}">
        <p14:creationId xmlns:p14="http://schemas.microsoft.com/office/powerpoint/2010/main" val="163495087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0" y="1"/>
            <a:ext cx="6588125" cy="9111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>
                <a:latin typeface="Arial" charset="0"/>
              </a:rPr>
              <a:t>Meziroční změna průměrné měsíční mzdy bez OON dle kategorií a zdrojů</a:t>
            </a:r>
          </a:p>
        </p:txBody>
      </p:sp>
      <p:graphicFrame>
        <p:nvGraphicFramePr>
          <p:cNvPr id="5" name="Group 6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0629825"/>
              </p:ext>
            </p:extLst>
          </p:nvPr>
        </p:nvGraphicFramePr>
        <p:xfrm>
          <a:off x="1303338" y="1196975"/>
          <a:ext cx="6592887" cy="3962980"/>
        </p:xfrm>
        <a:graphic>
          <a:graphicData uri="http://schemas.openxmlformats.org/drawingml/2006/table">
            <a:tbl>
              <a:tblPr/>
              <a:tblGrid>
                <a:gridCol w="255428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8669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1717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9629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Kategorie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UTB 2018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UTB 2019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9629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Profesor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67 793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72 764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9629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Docent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60 658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61 700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9629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Odborný asistent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43 247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44 615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9629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Asistent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31 012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35 052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9629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Lektor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31 744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35 348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9629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Vědecký pracovník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42 603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45 564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9629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Ostatní (THP, dělník)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35 224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37 198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9629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Pracovník KMZ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18 467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20 386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9629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Celkem za UTB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40 762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42 815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  <p:sp>
        <p:nvSpPr>
          <p:cNvPr id="6" name="Rectangle 73"/>
          <p:cNvSpPr>
            <a:spLocks noChangeArrowheads="1"/>
          </p:cNvSpPr>
          <p:nvPr/>
        </p:nvSpPr>
        <p:spPr bwMode="auto">
          <a:xfrm>
            <a:off x="590550" y="5312365"/>
            <a:ext cx="82804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FontTx/>
              <a:buNone/>
            </a:pPr>
            <a:r>
              <a:rPr lang="cs-CZ" altLang="cs-CZ" sz="2000" b="1" dirty="0">
                <a:latin typeface="Arial" charset="0"/>
                <a:cs typeface="Arial" charset="0"/>
              </a:rPr>
              <a:t>Průměrná mzda akademického pracovníka na UTB meziročně vzrostla ze 47 477 Kč na 49 422 Kč měsíčně, tj. o 4,1 %.</a:t>
            </a:r>
          </a:p>
        </p:txBody>
      </p:sp>
    </p:spTree>
    <p:extLst>
      <p:ext uri="{BB962C8B-B14F-4D97-AF65-F5344CB8AC3E}">
        <p14:creationId xmlns:p14="http://schemas.microsoft.com/office/powerpoint/2010/main" val="429473017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0" y="1"/>
            <a:ext cx="6588125" cy="9175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>
                <a:solidFill>
                  <a:srgbClr val="000000"/>
                </a:solidFill>
                <a:latin typeface="Arial" charset="0"/>
              </a:rPr>
              <a:t>Stav finančních prostředků na běžných účtech UTB</a:t>
            </a:r>
          </a:p>
        </p:txBody>
      </p:sp>
      <p:graphicFrame>
        <p:nvGraphicFramePr>
          <p:cNvPr id="5" name="Group 4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93828976"/>
              </p:ext>
            </p:extLst>
          </p:nvPr>
        </p:nvGraphicFramePr>
        <p:xfrm>
          <a:off x="725714" y="1378859"/>
          <a:ext cx="7661049" cy="4483642"/>
        </p:xfrm>
        <a:graphic>
          <a:graphicData uri="http://schemas.openxmlformats.org/drawingml/2006/table">
            <a:tbl>
              <a:tblPr/>
              <a:tblGrid>
                <a:gridCol w="141412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04865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19827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76351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Rok 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Počet bankovních účtů</a:t>
                      </a:r>
                    </a:p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k 31. 12.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Stav k 31. 12. v tis. Kč</a:t>
                      </a:r>
                      <a:r>
                        <a:rPr kumimoji="0" lang="en-US" altLang="cs-CZ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*</a:t>
                      </a:r>
                      <a:r>
                        <a:rPr kumimoji="0" lang="cs-CZ" altLang="cs-CZ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  <a:endParaRPr kumimoji="0" lang="en-US" alt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6985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2019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27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996 555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6985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2018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21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950 527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6985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2017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22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795 006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6985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2016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732 865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6985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2015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30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602 738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6985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2014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37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635 667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6985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2013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41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692 444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43116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2012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48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605 810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  <p:sp>
        <p:nvSpPr>
          <p:cNvPr id="6" name="Rectangle 60"/>
          <p:cNvSpPr>
            <a:spLocks noChangeArrowheads="1"/>
          </p:cNvSpPr>
          <p:nvPr/>
        </p:nvSpPr>
        <p:spPr bwMode="auto">
          <a:xfrm>
            <a:off x="725714" y="5862501"/>
            <a:ext cx="76327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 dirty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dirty="0">
                <a:solidFill>
                  <a:srgbClr val="000000"/>
                </a:solidFill>
                <a:latin typeface="Arial" charset="0"/>
                <a:cs typeface="Arial" charset="0"/>
              </a:rPr>
              <a:t>*) zahrnuje zejména prostředky fondů UTB</a:t>
            </a:r>
            <a:endParaRPr lang="cs-CZ" altLang="cs-CZ" sz="1800" dirty="0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999572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-1" y="81482"/>
            <a:ext cx="6588125" cy="8350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 smtClean="0">
                <a:latin typeface="Arial" charset="0"/>
              </a:rPr>
              <a:t>Stav fondů UTB od roku 2013 (v tis. Kč)</a:t>
            </a:r>
          </a:p>
        </p:txBody>
      </p:sp>
      <p:graphicFrame>
        <p:nvGraphicFramePr>
          <p:cNvPr id="6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06018"/>
              </p:ext>
            </p:extLst>
          </p:nvPr>
        </p:nvGraphicFramePr>
        <p:xfrm>
          <a:off x="434848" y="1188966"/>
          <a:ext cx="8612188" cy="5440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56803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0" y="99589"/>
            <a:ext cx="6588125" cy="8191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 smtClean="0">
                <a:latin typeface="Arial" charset="0"/>
              </a:rPr>
              <a:t>Stav fondů UTB od roku 2013 (v tis. Kč)</a:t>
            </a:r>
          </a:p>
        </p:txBody>
      </p:sp>
      <p:graphicFrame>
        <p:nvGraphicFramePr>
          <p:cNvPr id="6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5844534"/>
              </p:ext>
            </p:extLst>
          </p:nvPr>
        </p:nvGraphicFramePr>
        <p:xfrm>
          <a:off x="325120" y="1217022"/>
          <a:ext cx="8612188" cy="5440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52128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4"/>
          <p:cNvSpPr txBox="1">
            <a:spLocks noChangeArrowheads="1"/>
          </p:cNvSpPr>
          <p:nvPr/>
        </p:nvSpPr>
        <p:spPr bwMode="auto">
          <a:xfrm>
            <a:off x="0" y="108642"/>
            <a:ext cx="6588125" cy="8041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>
                <a:latin typeface="Arial" charset="0"/>
              </a:rPr>
              <a:t>Podíl součástí na hospodářském výsledku UTB</a:t>
            </a:r>
            <a:br>
              <a:rPr lang="cs-CZ" altLang="cs-CZ" kern="0" dirty="0">
                <a:latin typeface="Arial" charset="0"/>
              </a:rPr>
            </a:br>
            <a:r>
              <a:rPr lang="cs-CZ" altLang="cs-CZ" kern="0" dirty="0">
                <a:latin typeface="Arial" charset="0"/>
              </a:rPr>
              <a:t>v roce 2019</a:t>
            </a:r>
          </a:p>
        </p:txBody>
      </p:sp>
      <p:graphicFrame>
        <p:nvGraphicFramePr>
          <p:cNvPr id="6" name="Graf 5">
            <a:extLst>
              <a:ext uri="{FF2B5EF4-FFF2-40B4-BE49-F238E27FC236}">
                <a16:creationId xmlns:a16="http://schemas.microsoft.com/office/drawing/2014/main" xmlns="" id="{8987F75D-B2D8-460B-A0B2-079EE513E3D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40264150"/>
              </p:ext>
            </p:extLst>
          </p:nvPr>
        </p:nvGraphicFramePr>
        <p:xfrm>
          <a:off x="123825" y="1038225"/>
          <a:ext cx="9020175" cy="57111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29031211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-1" y="99588"/>
            <a:ext cx="6588125" cy="819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>
                <a:solidFill>
                  <a:srgbClr val="000000"/>
                </a:solidFill>
                <a:latin typeface="Arial" charset="0"/>
                <a:cs typeface="Arial" charset="0"/>
              </a:rPr>
              <a:t>Výrok auditora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250825" y="836613"/>
            <a:ext cx="8713788" cy="554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600" b="1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90000"/>
              </a:lnSpc>
              <a:buFontTx/>
              <a:buNone/>
            </a:pPr>
            <a:endParaRPr lang="cs-CZ" altLang="cs-CZ" sz="2800" b="1" i="1" kern="0" dirty="0">
              <a:latin typeface="Arial" charset="0"/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cs-CZ" altLang="cs-CZ" b="1" kern="0" dirty="0">
                <a:latin typeface="Arial" charset="0"/>
              </a:rPr>
              <a:t>Výrok auditora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cs-CZ" altLang="cs-CZ" sz="2800" b="1" i="1" kern="0" dirty="0">
              <a:latin typeface="Arial" charset="0"/>
            </a:endParaRP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cs-CZ" altLang="cs-CZ" sz="2000" i="1" kern="0" dirty="0">
                <a:latin typeface="Arial" charset="0"/>
              </a:rPr>
              <a:t>     Podle našeho názoru účetní závěrka podává věrný a poctivý obraz aktiv a pasiv veřejné vysoké školy Univerzita Tomáše Bati ve Zlíně </a:t>
            </a:r>
            <a:br>
              <a:rPr lang="cs-CZ" altLang="cs-CZ" sz="2000" i="1" kern="0" dirty="0">
                <a:latin typeface="Arial" charset="0"/>
              </a:rPr>
            </a:br>
            <a:r>
              <a:rPr lang="cs-CZ" altLang="cs-CZ" sz="2000" i="1" kern="0" dirty="0">
                <a:latin typeface="Arial" charset="0"/>
              </a:rPr>
              <a:t>k 31. 12. 2019 a nákladů a výnosů a výsledku jejího hospodaření za období od 1. 1. 2019 do 31. 12. 2019, v souladu s českými účetními předpisy.</a:t>
            </a:r>
          </a:p>
          <a:p>
            <a:pPr eaLnBrk="1" hangingPunct="1">
              <a:lnSpc>
                <a:spcPct val="90000"/>
              </a:lnSpc>
            </a:pPr>
            <a:endParaRPr lang="cs-CZ" altLang="cs-CZ" sz="2000" i="1" kern="0" dirty="0">
              <a:latin typeface="Arial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altLang="cs-CZ" sz="2000" i="1" kern="0" dirty="0">
                <a:latin typeface="Arial" charset="0"/>
              </a:rPr>
              <a:t>    V Brně dne </a:t>
            </a:r>
            <a:r>
              <a:rPr lang="cs-CZ" altLang="cs-CZ" sz="2000" i="1" kern="0" dirty="0" smtClean="0">
                <a:latin typeface="Arial" charset="0"/>
              </a:rPr>
              <a:t>2. </a:t>
            </a:r>
            <a:r>
              <a:rPr lang="cs-CZ" altLang="cs-CZ" sz="2000" i="1" kern="0" dirty="0">
                <a:latin typeface="Arial" charset="0"/>
              </a:rPr>
              <a:t>dubna </a:t>
            </a:r>
            <a:r>
              <a:rPr lang="cs-CZ" altLang="cs-CZ" sz="2000" i="1" kern="0" dirty="0" smtClean="0">
                <a:latin typeface="Arial" charset="0"/>
              </a:rPr>
              <a:t>2020</a:t>
            </a:r>
            <a:endParaRPr lang="cs-CZ" altLang="cs-CZ" sz="2000" i="1" kern="0" dirty="0">
              <a:latin typeface="Arial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cs-CZ" altLang="cs-CZ" sz="2000" b="1" kern="0" dirty="0">
              <a:latin typeface="Arial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altLang="cs-CZ" sz="2000" b="1" kern="0" dirty="0">
                <a:latin typeface="Arial" charset="0"/>
              </a:rPr>
              <a:t>	BDO CA s. r. o., evidenční číslo 305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altLang="cs-CZ" sz="2000" b="1" kern="0" dirty="0">
                <a:latin typeface="Arial" charset="0"/>
              </a:rPr>
              <a:t>	zastoupená partnerem:</a:t>
            </a:r>
            <a:endParaRPr lang="cs-CZ" altLang="cs-CZ" sz="2000" kern="0" dirty="0">
              <a:latin typeface="Arial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cs-CZ" altLang="cs-CZ" sz="2000" kern="0" dirty="0">
              <a:latin typeface="Arial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altLang="cs-CZ" sz="2000" b="1" kern="0" dirty="0">
                <a:latin typeface="Arial" charset="0"/>
              </a:rPr>
              <a:t>	Ing. </a:t>
            </a:r>
            <a:r>
              <a:rPr lang="cs-CZ" altLang="cs-CZ" sz="2000" b="1" kern="0" dirty="0" smtClean="0">
                <a:latin typeface="Arial" charset="0"/>
              </a:rPr>
              <a:t>Oldřich Bartušek</a:t>
            </a:r>
            <a:endParaRPr lang="cs-CZ" altLang="cs-CZ" sz="1600" kern="0" dirty="0">
              <a:latin typeface="Arial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altLang="cs-CZ" sz="2000" b="1" kern="0" dirty="0">
                <a:latin typeface="Arial" charset="0"/>
              </a:rPr>
              <a:t>	evidenční číslo </a:t>
            </a:r>
            <a:r>
              <a:rPr lang="cs-CZ" altLang="cs-CZ" sz="2000" b="1" kern="0" dirty="0" smtClean="0">
                <a:latin typeface="Arial" charset="0"/>
              </a:rPr>
              <a:t>2256</a:t>
            </a:r>
            <a:endParaRPr lang="cs-CZ" altLang="cs-CZ" sz="2800" b="1" kern="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411500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79388" y="836613"/>
            <a:ext cx="8713787" cy="554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600" b="1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buFontTx/>
              <a:buNone/>
              <a:defRPr/>
            </a:pPr>
            <a:endParaRPr lang="cs-CZ" sz="3600" kern="0" dirty="0">
              <a:latin typeface="Arial" pitchFamily="34" charset="0"/>
            </a:endParaRPr>
          </a:p>
          <a:p>
            <a:pPr algn="ctr">
              <a:buFontTx/>
              <a:buNone/>
              <a:defRPr/>
            </a:pPr>
            <a:endParaRPr lang="cs-CZ" sz="3600" kern="0" dirty="0">
              <a:latin typeface="Arial" pitchFamily="34" charset="0"/>
            </a:endParaRPr>
          </a:p>
          <a:p>
            <a:pPr algn="ctr">
              <a:buFontTx/>
              <a:buNone/>
              <a:defRPr/>
            </a:pPr>
            <a:r>
              <a:rPr lang="cs-CZ" sz="3600" kern="0" dirty="0">
                <a:latin typeface="Arial" pitchFamily="34" charset="0"/>
              </a:rPr>
              <a:t>Po schválení Výroční zprávy                    o hospodaření UTB za rok 2019 Akademickým senátem UTB ve Zlíně bude hlasování členů Správní rady UTB per rollam. </a:t>
            </a:r>
          </a:p>
          <a:p>
            <a:pPr algn="ctr">
              <a:buFontTx/>
              <a:buNone/>
              <a:defRPr/>
            </a:pPr>
            <a:endParaRPr lang="cs-CZ" b="1" kern="0" dirty="0">
              <a:latin typeface="Arial" pitchFamily="34" charset="0"/>
            </a:endParaRPr>
          </a:p>
          <a:p>
            <a:pPr>
              <a:buFontTx/>
              <a:buNone/>
              <a:defRPr/>
            </a:pPr>
            <a:endParaRPr lang="cs-CZ" b="1" kern="0" dirty="0">
              <a:latin typeface="Arial" pitchFamily="34" charset="0"/>
            </a:endParaRPr>
          </a:p>
          <a:p>
            <a:pPr marL="0" indent="0">
              <a:buFontTx/>
              <a:buNone/>
              <a:defRPr/>
            </a:pPr>
            <a:endParaRPr lang="cs-CZ" kern="0" dirty="0">
              <a:latin typeface="Arial" pitchFamily="34" charset="0"/>
            </a:endParaRPr>
          </a:p>
        </p:txBody>
      </p:sp>
      <p:sp>
        <p:nvSpPr>
          <p:cNvPr id="5" name="Nadpis 6"/>
          <p:cNvSpPr txBox="1">
            <a:spLocks/>
          </p:cNvSpPr>
          <p:nvPr/>
        </p:nvSpPr>
        <p:spPr bwMode="auto">
          <a:xfrm>
            <a:off x="-1" y="117695"/>
            <a:ext cx="6588125" cy="7934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/>
            <a:r>
              <a:rPr lang="cs-CZ" altLang="cs-CZ" kern="0" dirty="0">
                <a:latin typeface="Arial" pitchFamily="34" charset="0"/>
              </a:rPr>
              <a:t>Závěr</a:t>
            </a:r>
          </a:p>
        </p:txBody>
      </p:sp>
    </p:spTree>
    <p:extLst>
      <p:ext uri="{BB962C8B-B14F-4D97-AF65-F5344CB8AC3E}">
        <p14:creationId xmlns:p14="http://schemas.microsoft.com/office/powerpoint/2010/main" val="417858055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79388" y="836613"/>
            <a:ext cx="8713787" cy="554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600" b="1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buFontTx/>
              <a:buNone/>
              <a:defRPr/>
            </a:pPr>
            <a:endParaRPr lang="cs-CZ" sz="3600" kern="0" dirty="0">
              <a:latin typeface="Arial" pitchFamily="34" charset="0"/>
            </a:endParaRPr>
          </a:p>
          <a:p>
            <a:pPr algn="ctr">
              <a:buFontTx/>
              <a:buNone/>
              <a:defRPr/>
            </a:pPr>
            <a:endParaRPr lang="cs-CZ" sz="3600" kern="0" dirty="0">
              <a:latin typeface="Arial" pitchFamily="34" charset="0"/>
            </a:endParaRPr>
          </a:p>
          <a:p>
            <a:pPr algn="ctr">
              <a:buFontTx/>
              <a:buNone/>
              <a:defRPr/>
            </a:pPr>
            <a:r>
              <a:rPr lang="cs-CZ" sz="3600" kern="0" dirty="0">
                <a:latin typeface="Arial" pitchFamily="34" charset="0"/>
              </a:rPr>
              <a:t>Děkuji za pozornost</a:t>
            </a:r>
          </a:p>
          <a:p>
            <a:pPr algn="ctr">
              <a:buFontTx/>
              <a:buNone/>
              <a:defRPr/>
            </a:pPr>
            <a:endParaRPr lang="cs-CZ" b="1" kern="0" dirty="0">
              <a:latin typeface="Arial" pitchFamily="34" charset="0"/>
            </a:endParaRPr>
          </a:p>
          <a:p>
            <a:pPr>
              <a:buFontTx/>
              <a:buNone/>
              <a:defRPr/>
            </a:pPr>
            <a:endParaRPr lang="cs-CZ" b="1" kern="0" dirty="0">
              <a:latin typeface="Arial" pitchFamily="34" charset="0"/>
            </a:endParaRPr>
          </a:p>
          <a:p>
            <a:pPr marL="0" indent="0">
              <a:buFontTx/>
              <a:buNone/>
              <a:defRPr/>
            </a:pPr>
            <a:endParaRPr lang="cs-CZ" kern="0" dirty="0">
              <a:latin typeface="Arial" pitchFamily="34" charset="0"/>
            </a:endParaRPr>
          </a:p>
        </p:txBody>
      </p:sp>
      <p:sp>
        <p:nvSpPr>
          <p:cNvPr id="5" name="Nadpis 6"/>
          <p:cNvSpPr txBox="1">
            <a:spLocks/>
          </p:cNvSpPr>
          <p:nvPr/>
        </p:nvSpPr>
        <p:spPr bwMode="auto">
          <a:xfrm>
            <a:off x="-1" y="117695"/>
            <a:ext cx="6588125" cy="7934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/>
            <a:r>
              <a:rPr lang="cs-CZ" altLang="cs-CZ" kern="0" dirty="0">
                <a:latin typeface="Arial" pitchFamily="34" charset="0"/>
              </a:rPr>
              <a:t>Závěr</a:t>
            </a:r>
          </a:p>
        </p:txBody>
      </p:sp>
    </p:spTree>
    <p:extLst>
      <p:ext uri="{BB962C8B-B14F-4D97-AF65-F5344CB8AC3E}">
        <p14:creationId xmlns:p14="http://schemas.microsoft.com/office/powerpoint/2010/main" val="19221990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9062647"/>
              </p:ext>
            </p:extLst>
          </p:nvPr>
        </p:nvGraphicFramePr>
        <p:xfrm>
          <a:off x="0" y="1056535"/>
          <a:ext cx="8898258" cy="5440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-1" y="63374"/>
            <a:ext cx="6588125" cy="8531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>
                <a:latin typeface="Arial" charset="0"/>
              </a:rPr>
              <a:t>Použité provozní příspěvky a dotace v letech </a:t>
            </a:r>
            <a:br>
              <a:rPr lang="cs-CZ" altLang="cs-CZ" kern="0" dirty="0">
                <a:latin typeface="Arial" charset="0"/>
              </a:rPr>
            </a:br>
            <a:r>
              <a:rPr lang="cs-CZ" altLang="cs-CZ" kern="0" dirty="0" smtClean="0">
                <a:latin typeface="Arial" charset="0"/>
              </a:rPr>
              <a:t>2016 </a:t>
            </a:r>
            <a:r>
              <a:rPr lang="cs-CZ" altLang="cs-CZ" kern="0" dirty="0">
                <a:latin typeface="Arial" charset="0"/>
              </a:rPr>
              <a:t>– </a:t>
            </a:r>
            <a:r>
              <a:rPr lang="cs-CZ" altLang="cs-CZ" kern="0" dirty="0" smtClean="0">
                <a:latin typeface="Arial" charset="0"/>
              </a:rPr>
              <a:t>2019  </a:t>
            </a:r>
            <a:r>
              <a:rPr lang="cs-CZ" altLang="cs-CZ" kern="0" dirty="0">
                <a:latin typeface="Arial" charset="0"/>
              </a:rPr>
              <a:t>(v tis. Kč)</a:t>
            </a:r>
          </a:p>
        </p:txBody>
      </p:sp>
    </p:spTree>
    <p:extLst>
      <p:ext uri="{BB962C8B-B14F-4D97-AF65-F5344CB8AC3E}">
        <p14:creationId xmlns:p14="http://schemas.microsoft.com/office/powerpoint/2010/main" val="33019311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-1" y="81482"/>
            <a:ext cx="6588125" cy="8350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>
                <a:latin typeface="Arial" charset="0"/>
              </a:rPr>
              <a:t>Použité kapitálové příspěvky a dotace v letech </a:t>
            </a:r>
            <a:br>
              <a:rPr lang="cs-CZ" altLang="cs-CZ" kern="0" dirty="0">
                <a:latin typeface="Arial" charset="0"/>
              </a:rPr>
            </a:br>
            <a:r>
              <a:rPr lang="cs-CZ" altLang="cs-CZ" kern="0" dirty="0" smtClean="0">
                <a:latin typeface="Arial" charset="0"/>
              </a:rPr>
              <a:t>2016 </a:t>
            </a:r>
            <a:r>
              <a:rPr lang="cs-CZ" altLang="cs-CZ" kern="0" dirty="0">
                <a:latin typeface="Arial" charset="0"/>
              </a:rPr>
              <a:t>– </a:t>
            </a:r>
            <a:r>
              <a:rPr lang="cs-CZ" altLang="cs-CZ" kern="0" dirty="0" smtClean="0">
                <a:latin typeface="Arial" charset="0"/>
              </a:rPr>
              <a:t>2019  </a:t>
            </a:r>
            <a:r>
              <a:rPr lang="cs-CZ" altLang="cs-CZ" kern="0" dirty="0">
                <a:latin typeface="Arial" charset="0"/>
              </a:rPr>
              <a:t>(v tis. Kč)</a:t>
            </a:r>
          </a:p>
        </p:txBody>
      </p:sp>
      <p:graphicFrame>
        <p:nvGraphicFramePr>
          <p:cNvPr id="4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6816853"/>
              </p:ext>
            </p:extLst>
          </p:nvPr>
        </p:nvGraphicFramePr>
        <p:xfrm>
          <a:off x="352552" y="1211391"/>
          <a:ext cx="8612187" cy="47253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Rectangle 138"/>
          <p:cNvSpPr>
            <a:spLocks noChangeArrowheads="1"/>
          </p:cNvSpPr>
          <p:nvPr/>
        </p:nvSpPr>
        <p:spPr bwMode="auto">
          <a:xfrm rot="10800000" flipV="1">
            <a:off x="319313" y="5893590"/>
            <a:ext cx="856865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0"/>
              </a:spcBef>
              <a:buFont typeface="Wingdings" pitchFamily="2" charset="2"/>
              <a:buNone/>
              <a:tabLst>
                <a:tab pos="265113" algn="l"/>
              </a:tabLst>
            </a:pPr>
            <a:r>
              <a:rPr lang="cs-CZ" altLang="cs-CZ" sz="1600" dirty="0">
                <a:solidFill>
                  <a:srgbClr val="000000"/>
                </a:solidFill>
                <a:latin typeface="Arial"/>
                <a:cs typeface="Arial"/>
              </a:rPr>
              <a:t>N</a:t>
            </a:r>
            <a:r>
              <a:rPr lang="cs-CZ" altLang="cs-CZ" sz="1600" dirty="0">
                <a:latin typeface="Arial"/>
                <a:cs typeface="Arial"/>
              </a:rPr>
              <a:t>árůst prostředků ve vzdělávací činnosti je způsoben čerpáním prostředků na akci UTB – Vzdělávací komplex (rok 2016, 2017), v </a:t>
            </a:r>
            <a:r>
              <a:rPr lang="cs-CZ" altLang="cs-CZ" sz="1600" dirty="0" smtClean="0">
                <a:latin typeface="Arial"/>
                <a:cs typeface="Arial"/>
              </a:rPr>
              <a:t>letech 2018, 2019 </a:t>
            </a:r>
            <a:r>
              <a:rPr lang="cs-CZ" altLang="cs-CZ" sz="1600" dirty="0">
                <a:latin typeface="Arial"/>
                <a:cs typeface="Arial"/>
              </a:rPr>
              <a:t>čerpání prostředků v rámci OP VVV.</a:t>
            </a:r>
            <a:endParaRPr lang="cs-CZ" altLang="cs-CZ" sz="1600" dirty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06018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9430082"/>
              </p:ext>
            </p:extLst>
          </p:nvPr>
        </p:nvGraphicFramePr>
        <p:xfrm>
          <a:off x="279845" y="1122282"/>
          <a:ext cx="8612187" cy="5440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-1" y="0"/>
            <a:ext cx="6588125" cy="9127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>
                <a:latin typeface="Arial" charset="0"/>
              </a:rPr>
              <a:t>Použité příspěvky a dotace celkem v letech </a:t>
            </a:r>
            <a:br>
              <a:rPr lang="cs-CZ" altLang="cs-CZ" kern="0" dirty="0">
                <a:latin typeface="Arial" charset="0"/>
              </a:rPr>
            </a:br>
            <a:r>
              <a:rPr lang="cs-CZ" altLang="cs-CZ" kern="0" dirty="0" smtClean="0">
                <a:latin typeface="Arial" charset="0"/>
              </a:rPr>
              <a:t>2016 </a:t>
            </a:r>
            <a:r>
              <a:rPr lang="cs-CZ" altLang="cs-CZ" kern="0" dirty="0">
                <a:latin typeface="Arial" charset="0"/>
              </a:rPr>
              <a:t>– </a:t>
            </a:r>
            <a:r>
              <a:rPr lang="cs-CZ" altLang="cs-CZ" kern="0" dirty="0" smtClean="0">
                <a:latin typeface="Arial" charset="0"/>
              </a:rPr>
              <a:t>2019 </a:t>
            </a:r>
            <a:r>
              <a:rPr lang="cs-CZ" altLang="cs-CZ" kern="0" dirty="0">
                <a:latin typeface="Arial" charset="0"/>
              </a:rPr>
              <a:t>(v tis. Kč)</a:t>
            </a:r>
          </a:p>
        </p:txBody>
      </p:sp>
    </p:spTree>
    <p:extLst>
      <p:ext uri="{BB962C8B-B14F-4D97-AF65-F5344CB8AC3E}">
        <p14:creationId xmlns:p14="http://schemas.microsoft.com/office/powerpoint/2010/main" val="42644598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-1" y="0"/>
            <a:ext cx="6588125" cy="9123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>
                <a:latin typeface="Arial" charset="0"/>
              </a:rPr>
              <a:t>Zdroje financování UTB v roce </a:t>
            </a:r>
            <a:r>
              <a:rPr lang="cs-CZ" altLang="cs-CZ" kern="0" dirty="0" smtClean="0">
                <a:latin typeface="Arial" charset="0"/>
              </a:rPr>
              <a:t>2019 </a:t>
            </a:r>
            <a:r>
              <a:rPr lang="cs-CZ" altLang="cs-CZ" kern="0" dirty="0">
                <a:latin typeface="Arial" charset="0"/>
              </a:rPr>
              <a:t>z veřejných prostředků (v tis. Kč)</a:t>
            </a:r>
          </a:p>
        </p:txBody>
      </p:sp>
      <p:graphicFrame>
        <p:nvGraphicFramePr>
          <p:cNvPr id="8" name="Group 3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6454971"/>
              </p:ext>
            </p:extLst>
          </p:nvPr>
        </p:nvGraphicFramePr>
        <p:xfrm>
          <a:off x="323850" y="1224444"/>
          <a:ext cx="8497888" cy="3736976"/>
        </p:xfrm>
        <a:graphic>
          <a:graphicData uri="http://schemas.openxmlformats.org/drawingml/2006/table">
            <a:tbl>
              <a:tblPr/>
              <a:tblGrid>
                <a:gridCol w="490855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7162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01771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93662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Struktura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Použito </a:t>
                      </a:r>
                    </a:p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altLang="cs-CZ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Z toho </a:t>
                      </a:r>
                    </a:p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vyplaceno ve </a:t>
                      </a:r>
                    </a:p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mzdách</a:t>
                      </a:r>
                      <a:r>
                        <a:rPr kumimoji="0" lang="en-US" altLang="cs-CZ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*</a:t>
                      </a:r>
                      <a:r>
                        <a:rPr kumimoji="0" lang="cs-CZ" altLang="cs-CZ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2546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Celkem prostředky z veřejných zdrojů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1 189 178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470 531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0167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v tom  - přes kapitolu MŠMT (včetně  </a:t>
                      </a:r>
                    </a:p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          </a:t>
                      </a:r>
                      <a:r>
                        <a:rPr kumimoji="0" lang="cs-CZ" altLang="cs-CZ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VaV</a:t>
                      </a: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1 109 877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429 901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2546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        - z ostatních kapitol státního </a:t>
                      </a:r>
                      <a:r>
                        <a:rPr kumimoji="0" lang="cs-CZ" altLang="cs-CZ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rozp</a:t>
                      </a: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61 773</a:t>
                      </a:r>
                      <a:endParaRPr lang="cs-CZ" sz="2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38 438</a:t>
                      </a:r>
                      <a:endParaRPr lang="cs-CZ" sz="2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2387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        - přes územní rozpočty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3 578</a:t>
                      </a:r>
                      <a:endParaRPr lang="cs-CZ" sz="2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1 540</a:t>
                      </a:r>
                      <a:endParaRPr lang="cs-CZ" sz="2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2387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        - ze zahraničí (získané přímo)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13 950</a:t>
                      </a:r>
                      <a:endParaRPr lang="cs-CZ" sz="2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652</a:t>
                      </a:r>
                      <a:endParaRPr lang="cs-CZ" sz="2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sp>
        <p:nvSpPr>
          <p:cNvPr id="9" name="Obdélník 7"/>
          <p:cNvSpPr>
            <a:spLocks noChangeArrowheads="1"/>
          </p:cNvSpPr>
          <p:nvPr/>
        </p:nvSpPr>
        <p:spPr bwMode="auto">
          <a:xfrm>
            <a:off x="323850" y="5256589"/>
            <a:ext cx="71278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n-US" altLang="cs-CZ" sz="1800" dirty="0">
                <a:solidFill>
                  <a:srgbClr val="000000"/>
                </a:solidFill>
                <a:latin typeface="Arial" charset="0"/>
                <a:cs typeface="Arial" charset="0"/>
              </a:rPr>
              <a:t>*</a:t>
            </a:r>
            <a:r>
              <a:rPr lang="cs-CZ" altLang="cs-CZ" sz="1800" dirty="0">
                <a:solidFill>
                  <a:srgbClr val="000000"/>
                </a:solidFill>
                <a:latin typeface="Arial" charset="0"/>
                <a:cs typeface="Arial" charset="0"/>
              </a:rPr>
              <a:t>) zahrnuty DPP, DPČ, autorské honoráře externím pracovníkům</a:t>
            </a:r>
          </a:p>
        </p:txBody>
      </p:sp>
    </p:spTree>
    <p:extLst>
      <p:ext uri="{BB962C8B-B14F-4D97-AF65-F5344CB8AC3E}">
        <p14:creationId xmlns:p14="http://schemas.microsoft.com/office/powerpoint/2010/main" val="15385226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-1" y="90536"/>
            <a:ext cx="6588125" cy="822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>
                <a:solidFill>
                  <a:srgbClr val="000000"/>
                </a:solidFill>
                <a:latin typeface="Arial" charset="0"/>
              </a:rPr>
              <a:t>Výnosy hlavní činnosti UTB za rok 2019 (v tis. Kč)</a:t>
            </a:r>
          </a:p>
        </p:txBody>
      </p:sp>
      <p:graphicFrame>
        <p:nvGraphicFramePr>
          <p:cNvPr id="5" name="Group 6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12888604"/>
              </p:ext>
            </p:extLst>
          </p:nvPr>
        </p:nvGraphicFramePr>
        <p:xfrm>
          <a:off x="395785" y="1264220"/>
          <a:ext cx="8287153" cy="2910716"/>
        </p:xfrm>
        <a:graphic>
          <a:graphicData uri="http://schemas.openxmlformats.org/drawingml/2006/table">
            <a:tbl>
              <a:tblPr/>
              <a:tblGrid>
                <a:gridCol w="514217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48886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5611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93700"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altLang="cs-CZ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Výnosy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Podíl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25450"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Celkové výnosy UTB v hlavní činnosti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cs-CZ" sz="20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1 315 407 </a:t>
                      </a:r>
                      <a:endParaRPr kumimoji="0" lang="cs-CZ" altLang="cs-CZ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100,0 %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27038"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z toho    provozní dotace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cs-CZ" sz="20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965 017</a:t>
                      </a:r>
                      <a:endParaRPr kumimoji="0" lang="cs-CZ" altLang="cs-CZ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73,4 %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06020"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       jiné ostatní výnosy*)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cs-CZ" sz="20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240 324</a:t>
                      </a:r>
                      <a:endParaRPr kumimoji="0" lang="cs-CZ" altLang="cs-CZ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18,3 %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06020"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       zúčtování fondů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cs-CZ" sz="20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52 511</a:t>
                      </a:r>
                      <a:endParaRPr kumimoji="0" lang="cs-CZ" altLang="cs-CZ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4,0 %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27038"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       tržby za vlastní výkony a za zboží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cs-CZ" sz="20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48 215</a:t>
                      </a:r>
                      <a:endParaRPr kumimoji="0" lang="cs-CZ" altLang="cs-CZ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3,7 %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25450"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       ostatní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9 340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0,6 %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sp>
        <p:nvSpPr>
          <p:cNvPr id="6" name="Rectangle 46"/>
          <p:cNvSpPr>
            <a:spLocks noChangeArrowheads="1"/>
          </p:cNvSpPr>
          <p:nvPr/>
        </p:nvSpPr>
        <p:spPr bwMode="auto">
          <a:xfrm>
            <a:off x="541337" y="4392168"/>
            <a:ext cx="7991475" cy="1631216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defTabSz="357188" eaLnBrk="1" hangingPunct="1">
              <a:spcBef>
                <a:spcPct val="0"/>
              </a:spcBef>
              <a:buFontTx/>
              <a:buNone/>
            </a:pPr>
            <a:r>
              <a:rPr lang="cs-CZ" altLang="cs-CZ" sz="2000" dirty="0">
                <a:solidFill>
                  <a:srgbClr val="000000"/>
                </a:solidFill>
                <a:latin typeface="Arial" charset="0"/>
                <a:cs typeface="Arial" charset="0"/>
              </a:rPr>
              <a:t>*)	zejména zúčtování odpisů u majetku pořízeného z dotace a převedených prostředků </a:t>
            </a:r>
            <a:r>
              <a:rPr lang="cs-CZ" altLang="cs-CZ" sz="2000" dirty="0">
                <a:latin typeface="Arial" charset="0"/>
                <a:cs typeface="Arial" charset="0"/>
              </a:rPr>
              <a:t>příspěvku (</a:t>
            </a:r>
            <a:r>
              <a:rPr lang="cs-CZ" altLang="cs-CZ" sz="2000" dirty="0" smtClean="0">
                <a:latin typeface="Arial" charset="0"/>
                <a:cs typeface="Arial" charset="0"/>
              </a:rPr>
              <a:t>198 857 </a:t>
            </a:r>
            <a:r>
              <a:rPr lang="cs-CZ" altLang="cs-CZ" sz="2000" dirty="0">
                <a:latin typeface="Arial" charset="0"/>
                <a:cs typeface="Arial" charset="0"/>
              </a:rPr>
              <a:t>tis. Kč), výnosy </a:t>
            </a:r>
            <a:r>
              <a:rPr lang="cs-CZ" altLang="cs-CZ" sz="2000" dirty="0">
                <a:solidFill>
                  <a:srgbClr val="000000"/>
                </a:solidFill>
                <a:latin typeface="Arial" charset="0"/>
                <a:cs typeface="Arial" charset="0"/>
              </a:rPr>
              <a:t>ve         formě poplatků za studium – </a:t>
            </a:r>
            <a:r>
              <a:rPr lang="cs-CZ" altLang="cs-CZ" sz="20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 tvorba stipendijního </a:t>
            </a:r>
            <a:r>
              <a:rPr lang="cs-CZ" altLang="cs-CZ" sz="2000" dirty="0" smtClean="0">
                <a:latin typeface="Arial" charset="0"/>
                <a:cs typeface="Arial" charset="0"/>
              </a:rPr>
              <a:t>fondu</a:t>
            </a:r>
            <a:r>
              <a:rPr lang="cs-CZ" altLang="cs-CZ" sz="2000" dirty="0">
                <a:latin typeface="Arial" charset="0"/>
                <a:cs typeface="Arial" charset="0"/>
              </a:rPr>
              <a:t>	(11 </a:t>
            </a:r>
            <a:r>
              <a:rPr lang="cs-CZ" altLang="cs-CZ" sz="2000" dirty="0" smtClean="0">
                <a:latin typeface="Arial" charset="0"/>
                <a:cs typeface="Arial" charset="0"/>
              </a:rPr>
              <a:t>471 </a:t>
            </a:r>
            <a:r>
              <a:rPr lang="cs-CZ" altLang="cs-CZ" sz="2000" dirty="0">
                <a:latin typeface="Arial" charset="0"/>
                <a:cs typeface="Arial" charset="0"/>
              </a:rPr>
              <a:t>tis. Kč), prostředky projektů od hlavního řešitele </a:t>
            </a:r>
            <a:r>
              <a:rPr lang="cs-CZ" altLang="cs-CZ" sz="2000" dirty="0" smtClean="0">
                <a:latin typeface="Arial" charset="0"/>
                <a:cs typeface="Arial" charset="0"/>
              </a:rPr>
              <a:t>(27 169 </a:t>
            </a:r>
            <a:r>
              <a:rPr lang="cs-CZ" altLang="cs-CZ" sz="2000" dirty="0">
                <a:latin typeface="Arial" charset="0"/>
                <a:cs typeface="Arial" charset="0"/>
              </a:rPr>
              <a:t>tis. Kč), ostatní výnosy (náhrady škod od pojišťoven, studentů – 2 </a:t>
            </a:r>
            <a:r>
              <a:rPr lang="cs-CZ" altLang="cs-CZ" sz="2000" dirty="0" smtClean="0">
                <a:latin typeface="Arial" charset="0"/>
                <a:cs typeface="Arial" charset="0"/>
              </a:rPr>
              <a:t>827 </a:t>
            </a:r>
            <a:r>
              <a:rPr lang="cs-CZ" altLang="cs-CZ" sz="2000" dirty="0">
                <a:latin typeface="Arial" charset="0"/>
                <a:cs typeface="Arial" charset="0"/>
              </a:rPr>
              <a:t>tis. Kč).</a:t>
            </a:r>
          </a:p>
        </p:txBody>
      </p:sp>
    </p:spTree>
    <p:extLst>
      <p:ext uri="{BB962C8B-B14F-4D97-AF65-F5344CB8AC3E}">
        <p14:creationId xmlns:p14="http://schemas.microsoft.com/office/powerpoint/2010/main" val="3476465818"/>
      </p:ext>
    </p:extLst>
  </p:cSld>
  <p:clrMapOvr>
    <a:masterClrMapping/>
  </p:clrMapOvr>
</p:sld>
</file>

<file path=ppt/theme/theme1.xml><?xml version="1.0" encoding="utf-8"?>
<a:theme xmlns:a="http://schemas.openxmlformats.org/drawingml/2006/main" name="Výchozí návrh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ýchozí návrh">
      <a:majorFont>
        <a:latin typeface="Berlin CE"/>
        <a:ea typeface=""/>
        <a:cs typeface=""/>
      </a:majorFont>
      <a:minorFont>
        <a:latin typeface="J Baskerville TxN CE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Výchozí návrh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ýchozí návrh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16687</TotalTime>
  <Words>3053</Words>
  <Application>Microsoft Office PowerPoint</Application>
  <PresentationFormat>Předvádění na obrazovce (4:3)</PresentationFormat>
  <Paragraphs>1197</Paragraphs>
  <Slides>42</Slides>
  <Notes>42</Notes>
  <HiddenSlides>0</HiddenSlides>
  <MMClips>0</MMClips>
  <ScaleCrop>false</ScaleCrop>
  <HeadingPairs>
    <vt:vector size="8" baseType="variant">
      <vt:variant>
        <vt:lpstr>Použitá písma</vt:lpstr>
      </vt:variant>
      <vt:variant>
        <vt:i4>6</vt:i4>
      </vt:variant>
      <vt:variant>
        <vt:lpstr>Motiv</vt:lpstr>
      </vt:variant>
      <vt:variant>
        <vt:i4>2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42</vt:i4>
      </vt:variant>
    </vt:vector>
  </HeadingPairs>
  <TitlesOfParts>
    <vt:vector size="51" baseType="lpstr">
      <vt:lpstr>Arial</vt:lpstr>
      <vt:lpstr>Arial Narrow</vt:lpstr>
      <vt:lpstr>Berlin CE</vt:lpstr>
      <vt:lpstr>J Baskerville TxN CE</vt:lpstr>
      <vt:lpstr>Times New Roman</vt:lpstr>
      <vt:lpstr>Wingdings</vt:lpstr>
      <vt:lpstr>Výchozí návrh</vt:lpstr>
      <vt:lpstr>1_Výchozí návrh</vt:lpstr>
      <vt:lpstr>List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UTB ve Zlíně, rektorát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výroční hospodaření 2018</dc:title>
  <dc:creator>Večeřová;Černý</dc:creator>
  <cp:lastModifiedBy>RNDr. Alexander Černý</cp:lastModifiedBy>
  <cp:revision>1432</cp:revision>
  <cp:lastPrinted>2020-04-06T10:28:16Z</cp:lastPrinted>
  <dcterms:created xsi:type="dcterms:W3CDTF">2006-02-27T10:09:50Z</dcterms:created>
  <dcterms:modified xsi:type="dcterms:W3CDTF">2020-04-11T07:02:05Z</dcterms:modified>
</cp:coreProperties>
</file>