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573" r:id="rId3"/>
    <p:sldId id="258" r:id="rId4"/>
    <p:sldId id="527" r:id="rId5"/>
    <p:sldId id="582" r:id="rId6"/>
    <p:sldId id="584" r:id="rId7"/>
    <p:sldId id="290" r:id="rId8"/>
    <p:sldId id="259" r:id="rId9"/>
    <p:sldId id="585" r:id="rId10"/>
    <p:sldId id="586" r:id="rId11"/>
    <p:sldId id="287" r:id="rId12"/>
  </p:sldIdLst>
  <p:sldSz cx="12192000" cy="6858000"/>
  <p:notesSz cx="6799263" cy="9929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B6E"/>
    <a:srgbClr val="258B25"/>
    <a:srgbClr val="CC9900"/>
    <a:srgbClr val="ECC15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4787"/>
  </p:normalViewPr>
  <p:slideViewPr>
    <p:cSldViewPr snapToGrid="0">
      <p:cViewPr varScale="1">
        <p:scale>
          <a:sx n="120" d="100"/>
          <a:sy n="120" d="100"/>
        </p:scale>
        <p:origin x="19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66" d="100"/>
          <a:sy n="166" d="100"/>
        </p:scale>
        <p:origin x="5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cs-CZ" dirty="0"/>
              <a:t>VÝZKUMNÍCI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Persons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7A6-478C-A07B-F46118BF5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107</c:v>
                </c:pt>
                <c:pt idx="1">
                  <c:v>107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A-4402-A0D5-55DD2F642FD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70,64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7A6-478C-A07B-F46118BF5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74.23</c:v>
                </c:pt>
                <c:pt idx="1">
                  <c:v>72.989999999999995</c:v>
                </c:pt>
                <c:pt idx="2">
                  <c:v>77.52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A-4402-A0D5-55DD2F642F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7506224"/>
        <c:axId val="1002357888"/>
      </c:barChart>
      <c:catAx>
        <c:axId val="100750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02357888"/>
        <c:crosses val="autoZero"/>
        <c:auto val="1"/>
        <c:lblAlgn val="ctr"/>
        <c:lblOffset val="100"/>
        <c:noMultiLvlLbl val="0"/>
      </c:catAx>
      <c:valAx>
        <c:axId val="10023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0750622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cs-CZ" baseline="0" dirty="0"/>
              <a:t>ADMINISTRATIVA &amp; THP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Persons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A40-4429-87EB-EFF8D134C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31</c:v>
                </c:pt>
                <c:pt idx="1">
                  <c:v>30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0-4EBA-B541-42FA6C3C955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20,11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A40-4429-87EB-EFF8D134C3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21.58</c:v>
                </c:pt>
                <c:pt idx="1">
                  <c:v>20.77</c:v>
                </c:pt>
                <c:pt idx="2">
                  <c:v>20.18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0-4EBA-B541-42FA6C3C95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7506224"/>
        <c:axId val="1002357888"/>
      </c:barChart>
      <c:catAx>
        <c:axId val="100750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02357888"/>
        <c:crosses val="autoZero"/>
        <c:auto val="1"/>
        <c:lblAlgn val="ctr"/>
        <c:lblOffset val="100"/>
        <c:noMultiLvlLbl val="0"/>
      </c:catAx>
      <c:valAx>
        <c:axId val="10023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0750622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 CZK</c:v>
                </c:pt>
              </c:strCache>
            </c:strRef>
          </c:tx>
          <c:spPr>
            <a:solidFill>
              <a:srgbClr val="FF7800"/>
            </a:solidFill>
            <a:ln>
              <a:solidFill>
                <a:srgbClr val="FF78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List1!$A$3:$A$5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List1!$B$3:$B$5</c:f>
              <c:numCache>
                <c:formatCode>General</c:formatCode>
                <c:ptCount val="3"/>
                <c:pt idx="0">
                  <c:v>143</c:v>
                </c:pt>
                <c:pt idx="1">
                  <c:v>137</c:v>
                </c:pt>
                <c:pt idx="2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C0-400E-B4C5-EE2B8ECA0A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9479807"/>
        <c:axId val="1379474815"/>
      </c:barChart>
      <c:catAx>
        <c:axId val="1379479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379474815"/>
        <c:crosses val="autoZero"/>
        <c:auto val="1"/>
        <c:lblAlgn val="ctr"/>
        <c:lblOffset val="100"/>
        <c:noMultiLvlLbl val="0"/>
      </c:catAx>
      <c:valAx>
        <c:axId val="137947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379479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5395B76-0232-BB13-E59C-BBF379B0E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99099-6A4C-91FE-4D7D-293AEA641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BEAB4638-0E89-4B46-B783-AED7B967A686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77B07D-F0EE-02D2-7F8C-DEB9B37C2C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43397F-6696-9D3C-F696-0AE3B5706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589E3B8D-C792-CA4F-A662-7AB003A1E6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5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C7A999F3-B3BB-E04C-84D2-5F0A17743BEB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26097437-43C9-324A-AC1E-2720358A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72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97437-43C9-324A-AC1E-2720358A736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45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97437-43C9-324A-AC1E-2720358A736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59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294" y="2779241"/>
            <a:ext cx="5413688" cy="2015791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BE604C-6DB4-F44D-EB0A-299E30B18C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294" y="4854105"/>
            <a:ext cx="5413688" cy="984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2" name="Obrázek 71">
            <a:extLst>
              <a:ext uri="{FF2B5EF4-FFF2-40B4-BE49-F238E27FC236}">
                <a16:creationId xmlns:a16="http://schemas.microsoft.com/office/drawing/2014/main" id="{71E5862A-CB5B-7144-3EA8-08451B61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73" t="3715" r="44658" b="33600"/>
          <a:stretch/>
        </p:blipFill>
        <p:spPr>
          <a:xfrm>
            <a:off x="6096000" y="1182918"/>
            <a:ext cx="3146365" cy="2761801"/>
          </a:xfrm>
          <a:prstGeom prst="hexagon">
            <a:avLst>
              <a:gd name="adj" fmla="val 28107"/>
              <a:gd name="vf" fmla="val 115470"/>
            </a:avLst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AEA701D-9B8C-D4CB-0B4C-64B36483F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0" t="28657" r="3975" b="-3460"/>
          <a:stretch/>
        </p:blipFill>
        <p:spPr>
          <a:xfrm>
            <a:off x="8696157" y="2288351"/>
            <a:ext cx="3774014" cy="3312736"/>
          </a:xfrm>
          <a:prstGeom prst="hexagon">
            <a:avLst>
              <a:gd name="adj" fmla="val 28107"/>
              <a:gd name="vf" fmla="val 115470"/>
            </a:avLst>
          </a:prstGeo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324238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4D47E-EC8E-7E74-562D-6560D9DB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3AED20-7B1C-7756-C5C5-0B4662C2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E6F266-0D18-4628-4077-A12B2123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D6DBE7-E1A1-E0AB-5DCB-61C5A9DA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4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A7262E-051B-C1D0-3E3F-A146768A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38342-646C-53FD-DAD7-4E8BD3D9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34E8A3-AAB4-45A0-A378-D4904A8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09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71C6B-AFE2-8D5E-EC7C-A1DE9BE2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10E5C-064B-5256-82C6-2867FCDB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D5ED62-5B08-1A6B-CCC0-79FF7B27C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FEA920-AED3-01FF-DB43-3AD1556C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2D279-C682-4118-23C1-D1068980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79E248-9AA3-FA0C-1AF9-0629ED56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92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EDEF8-1DB8-54DC-D72C-E11EBDAC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E35C8EA-35B9-D987-2B68-9E2BC392C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A348DA-B00A-E51C-0782-70E6A832F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442EFF-C90C-0C30-D0A2-9C15A238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9F2879-1070-6E98-C74F-333C73C8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DF2D64-6786-3F92-94D4-260B67A8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79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D41B3-D307-E270-A2A5-16025611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B9AD0F-004C-2891-E806-8C5550E5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B804C4-3704-3F4D-8554-3BC7548C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E4BAA5-CEB2-932F-3C7D-8BE6C1EC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47F48D-0CEA-99F0-EA1D-F0B4ABD5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04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608B4-CDA0-4D12-43A0-0BF25194D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B2F095-C14C-91FF-817D-922B3751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0DA376-343A-7477-F355-9A6C9698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C18A1A-9B58-9CBC-E66E-5253E6EB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59F22B-9EA8-2BDE-0D0A-A63CF0BD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4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side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08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73047" y="2113122"/>
            <a:ext cx="5413688" cy="2089485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r>
              <a:rPr lang="cs-CZ" dirty="0"/>
              <a:t>Nadpis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677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 CZ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7994" y="1264323"/>
            <a:ext cx="5413688" cy="38343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E228AA2-04BB-07F9-6941-79AFB91E4B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5679" y="1699728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9" name="Zástupný text 16">
            <a:extLst>
              <a:ext uri="{FF2B5EF4-FFF2-40B4-BE49-F238E27FC236}">
                <a16:creationId xmlns:a16="http://schemas.microsoft.com/office/drawing/2014/main" id="{520A55EF-089B-B12E-3A82-03DFABF7A9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5679" y="4153910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C76BDAD5-4D6C-0281-E72C-FF27FE8E95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5679" y="3724354"/>
            <a:ext cx="3408362" cy="38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1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380F6BA9-D132-8359-9E54-65FEE4DED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20661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1 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347" y="3043703"/>
            <a:ext cx="1575496" cy="445496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indent="-285750" algn="l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>
                <a:solidFill>
                  <a:sysClr val="windowText" lastClr="000000"/>
                </a:solidFill>
              </a:defRPr>
            </a:lvl1pPr>
          </a:lstStyle>
          <a:p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11" name="Zástupný symbol obrázku 7">
            <a:extLst>
              <a:ext uri="{FF2B5EF4-FFF2-40B4-BE49-F238E27FC236}">
                <a16:creationId xmlns:a16="http://schemas.microsoft.com/office/drawing/2014/main" id="{1D5E2FA7-9D0C-B609-311F-56076669CF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1347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FB97565F-D176-FE19-EA9A-4BD3EA4A1EF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82698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77C2E1A6-B7CF-F73E-5122-9C314D8FD4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04049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4" name="Zástupný symbol obrázku 7">
            <a:extLst>
              <a:ext uri="{FF2B5EF4-FFF2-40B4-BE49-F238E27FC236}">
                <a16:creationId xmlns:a16="http://schemas.microsoft.com/office/drawing/2014/main" id="{4E2BB6DB-A741-D875-E928-C8535D4338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1347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B74CA88B-19E2-CB64-3342-C9613FB63C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2698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6" name="Zástupný symbol obrázku 7">
            <a:extLst>
              <a:ext uri="{FF2B5EF4-FFF2-40B4-BE49-F238E27FC236}">
                <a16:creationId xmlns:a16="http://schemas.microsoft.com/office/drawing/2014/main" id="{EC1E05E9-4069-8072-4C75-D97E9AF877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04049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DD17F460-FF75-C2D6-884B-3CB3C960B7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2698" y="3043994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4" name="Zástupný text 22">
            <a:extLst>
              <a:ext uri="{FF2B5EF4-FFF2-40B4-BE49-F238E27FC236}">
                <a16:creationId xmlns:a16="http://schemas.microsoft.com/office/drawing/2014/main" id="{28ECBFF1-4C37-82AC-051E-B64143ECFF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4049" y="3043994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6" name="Zástupný text 22">
            <a:extLst>
              <a:ext uri="{FF2B5EF4-FFF2-40B4-BE49-F238E27FC236}">
                <a16:creationId xmlns:a16="http://schemas.microsoft.com/office/drawing/2014/main" id="{EEF3FEB6-F466-D3DF-59B6-F0849FC623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82698" y="5594860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7" name="Zástupný text 22">
            <a:extLst>
              <a:ext uri="{FF2B5EF4-FFF2-40B4-BE49-F238E27FC236}">
                <a16:creationId xmlns:a16="http://schemas.microsoft.com/office/drawing/2014/main" id="{4D58C85A-045E-DB16-22E6-97FED92A5A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4049" y="5594860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8" name="Zástupný text 22">
            <a:extLst>
              <a:ext uri="{FF2B5EF4-FFF2-40B4-BE49-F238E27FC236}">
                <a16:creationId xmlns:a16="http://schemas.microsoft.com/office/drawing/2014/main" id="{A929E108-1FEA-2FD5-4DDC-15E6AEF76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347" y="5595367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1856D5E5-9E36-1FE4-74B8-5F2476260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51750" y="3879850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3" name="Zástupný text 32">
            <a:extLst>
              <a:ext uri="{FF2B5EF4-FFF2-40B4-BE49-F238E27FC236}">
                <a16:creationId xmlns:a16="http://schemas.microsoft.com/office/drawing/2014/main" id="{2B8280EA-000C-B891-ED01-AD689A93BF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1750" y="5137150"/>
            <a:ext cx="3790950" cy="89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4" name="Zástupný text 9">
            <a:extLst>
              <a:ext uri="{FF2B5EF4-FFF2-40B4-BE49-F238E27FC236}">
                <a16:creationId xmlns:a16="http://schemas.microsoft.com/office/drawing/2014/main" id="{C5695D2B-3FAE-4D2C-F4FB-3BB9EBC8A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309060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9">
            <a:extLst>
              <a:ext uri="{FF2B5EF4-FFF2-40B4-BE49-F238E27FC236}">
                <a16:creationId xmlns:a16="http://schemas.microsoft.com/office/drawing/2014/main" id="{C793B66C-97B9-BD3C-5F1E-14330CB1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2000" y="2508252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0" name="Zástupný text 32">
            <a:extLst>
              <a:ext uri="{FF2B5EF4-FFF2-40B4-BE49-F238E27FC236}">
                <a16:creationId xmlns:a16="http://schemas.microsoft.com/office/drawing/2014/main" id="{EF561E9F-D177-28F8-F6E9-AD1E53B96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53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8" name="Zástupný text 29">
            <a:extLst>
              <a:ext uri="{FF2B5EF4-FFF2-40B4-BE49-F238E27FC236}">
                <a16:creationId xmlns:a16="http://schemas.microsoft.com/office/drawing/2014/main" id="{84271E4F-E42B-142D-2A64-D475E5DD96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53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F2F1A40F-E1FF-D790-4C6F-6B81EE7583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775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0" name="Zástupný text 29">
            <a:extLst>
              <a:ext uri="{FF2B5EF4-FFF2-40B4-BE49-F238E27FC236}">
                <a16:creationId xmlns:a16="http://schemas.microsoft.com/office/drawing/2014/main" id="{7BAC6C85-CD0A-464F-BBC9-39E4305B6A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775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2" name="Zástupný text 32">
            <a:extLst>
              <a:ext uri="{FF2B5EF4-FFF2-40B4-BE49-F238E27FC236}">
                <a16:creationId xmlns:a16="http://schemas.microsoft.com/office/drawing/2014/main" id="{F493B5EE-A405-82BE-9BF7-D781AC347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478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5" name="Zástupný text 29">
            <a:extLst>
              <a:ext uri="{FF2B5EF4-FFF2-40B4-BE49-F238E27FC236}">
                <a16:creationId xmlns:a16="http://schemas.microsoft.com/office/drawing/2014/main" id="{1FD5E93B-A2AC-5B92-7CF6-3871FD3C69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478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9" name="Zástupný symbol obrázku 7">
            <a:extLst>
              <a:ext uri="{FF2B5EF4-FFF2-40B4-BE49-F238E27FC236}">
                <a16:creationId xmlns:a16="http://schemas.microsoft.com/office/drawing/2014/main" id="{8353DECE-1F23-E29C-3167-459C8E7682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208406" y="1889985"/>
            <a:ext cx="3639450" cy="3194618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0" name="Zástupný symbol obrázku 7">
            <a:extLst>
              <a:ext uri="{FF2B5EF4-FFF2-40B4-BE49-F238E27FC236}">
                <a16:creationId xmlns:a16="http://schemas.microsoft.com/office/drawing/2014/main" id="{546F50FE-4CEB-8539-7068-D45939D93B8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937221" y="1116964"/>
            <a:ext cx="2700385" cy="2370330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177360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26650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3FCE4-B802-49B0-ECC7-8275EF62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B64F12-6C99-43D4-1B77-6CE68AF91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4478B-D3E1-5579-297B-0EBF4802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3E2A9A-2E42-16B7-1321-9DB28C36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3B035-88AD-8CBD-5553-4D8DBC72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79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8227F-6181-F9D7-C5C0-44319DDC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99008-3F48-730D-D2E8-CCAE431EE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BDCB36-AD42-1DB9-4351-BEBB716B2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949013-FC3E-B402-F6A7-EA1DEBCB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451767-B3D3-45F4-5969-61F3114A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C5399-4481-DECB-1C63-9AFB176A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23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ABAB2-3034-4270-3628-65A236F7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FCB9DE-A122-615C-0008-162CF5B5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D281C-D9B5-09C5-F8FB-E9CA8D1AA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EA71C8-B833-790E-22D1-1D52A5EA0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700CD6-E111-CA16-42BE-DF32FBF72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F19391-E942-E6D7-BAD2-CB4515F0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CFCE92-628C-FC0A-BD95-2B84D44F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7CF772A-CD72-9971-7754-135F229C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AC2CB37-188B-8258-AD52-B222B72A0E6F}"/>
              </a:ext>
            </a:extLst>
          </p:cNvPr>
          <p:cNvGrpSpPr/>
          <p:nvPr userDrawn="1"/>
        </p:nvGrpSpPr>
        <p:grpSpPr>
          <a:xfrm>
            <a:off x="168054" y="8244"/>
            <a:ext cx="12023946" cy="588641"/>
            <a:chOff x="2028778" y="1929402"/>
            <a:chExt cx="8856860" cy="433593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C254EA9E-7097-7816-9ED8-1E5085C38B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28778" y="1929402"/>
              <a:ext cx="263572" cy="433593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>
              <a:extLst>
                <a:ext uri="{FF2B5EF4-FFF2-40B4-BE49-F238E27FC236}">
                  <a16:creationId xmlns:a16="http://schemas.microsoft.com/office/drawing/2014/main" id="{BCE5AB30-684D-861F-DF98-92470D2B80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92351" y="2362995"/>
              <a:ext cx="6942407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0B2517B5-CB2E-FD62-9BA2-8AF0E893DD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42104" y="1939925"/>
              <a:ext cx="257175" cy="42307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962AE729-3D26-5BD9-2F9E-41DC29903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280" y="2362995"/>
              <a:ext cx="148635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1C3375-7BC9-6D63-AC9E-206896E147A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69531" y="204904"/>
            <a:ext cx="1604553" cy="2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62" r:id="rId3"/>
    <p:sldLayoutId id="2147483663" r:id="rId4"/>
    <p:sldLayoutId id="2147483683" r:id="rId5"/>
    <p:sldLayoutId id="2147483684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8.emf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7.emf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FCD81-8ACD-F094-B022-9F7EC1A05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CENTRUM</a:t>
            </a:r>
            <a:b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POLYMERNÍCH</a:t>
            </a:r>
            <a:b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SYSTÉMŮ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822C595-84B2-289C-28DF-F9B145DFBFD2}"/>
              </a:ext>
            </a:extLst>
          </p:cNvPr>
          <p:cNvGrpSpPr/>
          <p:nvPr/>
        </p:nvGrpSpPr>
        <p:grpSpPr>
          <a:xfrm>
            <a:off x="576119" y="5943639"/>
            <a:ext cx="2463059" cy="359424"/>
            <a:chOff x="594104" y="1270317"/>
            <a:chExt cx="2121131" cy="269200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DBDEA643-D12B-67AD-1606-ADBCC5BB45F0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9223C77-E7C9-6691-5A16-ABA1E150FA5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C1A45955-3299-8189-D9C6-07B82AAB7C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Zástupný text 9">
              <a:extLst>
                <a:ext uri="{FF2B5EF4-FFF2-40B4-BE49-F238E27FC236}">
                  <a16:creationId xmlns:a16="http://schemas.microsoft.com/office/drawing/2014/main" id="{F8A8533E-B2B0-6793-D9EB-D8D535E875BD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1862138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C5C22D1-6B0F-A144-9AB4-39EB93D2BDC9}"/>
              </a:ext>
            </a:extLst>
          </p:cNvPr>
          <p:cNvGrpSpPr/>
          <p:nvPr/>
        </p:nvGrpSpPr>
        <p:grpSpPr>
          <a:xfrm>
            <a:off x="3039177" y="6033336"/>
            <a:ext cx="2521113" cy="300280"/>
            <a:chOff x="594104" y="1270317"/>
            <a:chExt cx="2299034" cy="300280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9C120EFC-2389-FF18-5EB5-2648AF68CFE2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E7B39E1C-6F5D-3FA4-A670-F2415A3EF0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88D4CDD2-B26A-1BF1-5BB7-B7444B2FE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Zástupný text 9">
              <a:extLst>
                <a:ext uri="{FF2B5EF4-FFF2-40B4-BE49-F238E27FC236}">
                  <a16:creationId xmlns:a16="http://schemas.microsoft.com/office/drawing/2014/main" id="{9E29F5B4-0D3B-21CB-85AE-50097E25F578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62316" cy="300280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689D80-C27A-F511-6F94-6A9F95EA0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117" y="245806"/>
            <a:ext cx="5942669" cy="285758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UNIVERZITA TOMÁŠE BATI VE ZLÍNĚ</a:t>
            </a:r>
          </a:p>
        </p:txBody>
      </p:sp>
      <p:pic>
        <p:nvPicPr>
          <p:cNvPr id="21" name="Zástupný symbol obrázku 17">
            <a:extLst>
              <a:ext uri="{FF2B5EF4-FFF2-40B4-BE49-F238E27FC236}">
                <a16:creationId xmlns:a16="http://schemas.microsoft.com/office/drawing/2014/main" id="{CA65D789-3E3D-40BA-8D91-D2038EDB9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893" y="2221897"/>
            <a:ext cx="4089201" cy="3404730"/>
          </a:xfrm>
          <a:prstGeom prst="hexagon">
            <a:avLst/>
          </a:prstGeom>
          <a:ln>
            <a:solidFill>
              <a:schemeClr val="tx2"/>
            </a:solidFill>
          </a:ln>
        </p:spPr>
      </p:pic>
      <p:pic>
        <p:nvPicPr>
          <p:cNvPr id="22" name="Zástupný symbol obrázku 17">
            <a:extLst>
              <a:ext uri="{FF2B5EF4-FFF2-40B4-BE49-F238E27FC236}">
                <a16:creationId xmlns:a16="http://schemas.microsoft.com/office/drawing/2014/main" id="{742F5560-F7F6-482C-9575-ADD2B0F7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744" y="531564"/>
            <a:ext cx="4089201" cy="3404729"/>
          </a:xfrm>
          <a:prstGeom prst="hexagon">
            <a:avLst/>
          </a:prstGeom>
          <a:ln>
            <a:solidFill>
              <a:schemeClr val="tx1"/>
            </a:solidFill>
          </a:ln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6EA7164-72A8-462F-98E4-10CDC5192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118" y="1271210"/>
            <a:ext cx="1336556" cy="127529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62BEE3-3879-48F2-9B19-18396652C338}"/>
              </a:ext>
            </a:extLst>
          </p:cNvPr>
          <p:cNvSpPr txBox="1"/>
          <p:nvPr/>
        </p:nvSpPr>
        <p:spPr>
          <a:xfrm>
            <a:off x="852838" y="5833281"/>
            <a:ext cx="5057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AS UTB  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0D2FD71-9B3C-4EB8-BC2D-FAF7490547D6}"/>
              </a:ext>
            </a:extLst>
          </p:cNvPr>
          <p:cNvSpPr txBox="1"/>
          <p:nvPr/>
        </p:nvSpPr>
        <p:spPr>
          <a:xfrm>
            <a:off x="3325456" y="5866279"/>
            <a:ext cx="6386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26. 3. 2024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11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3" y="6492875"/>
            <a:ext cx="43921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74BCFA-DBEB-41A2-A9A0-5B3D9C323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05" b="105"/>
          <a:stretch/>
        </p:blipFill>
        <p:spPr>
          <a:xfrm>
            <a:off x="5447383" y="1187354"/>
            <a:ext cx="6552178" cy="503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contourW="6350"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37CB3C-1CB2-4D2C-8542-B7A96DA87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67" y="84840"/>
            <a:ext cx="4764770" cy="6683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4870714-FE98-4E6F-AFAC-34410CE053D0}"/>
              </a:ext>
            </a:extLst>
          </p:cNvPr>
          <p:cNvSpPr/>
          <p:nvPr/>
        </p:nvSpPr>
        <p:spPr>
          <a:xfrm>
            <a:off x="3888188" y="1542553"/>
            <a:ext cx="620202" cy="1669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6782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7DAD1-7E1D-28EB-7874-0A8AA1EA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082" y="2753807"/>
            <a:ext cx="11792318" cy="2089485"/>
          </a:xfrm>
        </p:spPr>
        <p:txBody>
          <a:bodyPr/>
          <a:lstStyle/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964C3FB-03D4-3642-A4E4-EC4D816B646C}"/>
              </a:ext>
            </a:extLst>
          </p:cNvPr>
          <p:cNvGrpSpPr/>
          <p:nvPr/>
        </p:nvGrpSpPr>
        <p:grpSpPr>
          <a:xfrm>
            <a:off x="8288628" y="5211254"/>
            <a:ext cx="2121131" cy="269200"/>
            <a:chOff x="594104" y="1270317"/>
            <a:chExt cx="2121131" cy="269200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AC1B1A1F-84CE-F26A-2BB7-16677A14BDB1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EEBB90ED-1638-07E3-AB1F-6153D3E0CA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10">
                <a:extLst>
                  <a:ext uri="{FF2B5EF4-FFF2-40B4-BE49-F238E27FC236}">
                    <a16:creationId xmlns:a16="http://schemas.microsoft.com/office/drawing/2014/main" id="{65304D26-A805-F529-B5FF-80C3AC19CF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Zástupný text 9">
              <a:extLst>
                <a:ext uri="{FF2B5EF4-FFF2-40B4-BE49-F238E27FC236}">
                  <a16:creationId xmlns:a16="http://schemas.microsoft.com/office/drawing/2014/main" id="{9211F143-E681-11AA-8A42-0637DE6EEC83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1862138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www.cps.utb.cz</a:t>
              </a:r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D5198524-B50A-49E4-BDBD-34F10E788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883" y="3789302"/>
            <a:ext cx="1973522" cy="18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317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Skupina 18">
            <a:extLst>
              <a:ext uri="{FF2B5EF4-FFF2-40B4-BE49-F238E27FC236}">
                <a16:creationId xmlns:a16="http://schemas.microsoft.com/office/drawing/2014/main" id="{4B7CAFD3-8FEE-4FF6-ACC7-AEB7F580EA81}"/>
              </a:ext>
            </a:extLst>
          </p:cNvPr>
          <p:cNvGrpSpPr>
            <a:grpSpLocks/>
          </p:cNvGrpSpPr>
          <p:nvPr/>
        </p:nvGrpSpPr>
        <p:grpSpPr bwMode="auto">
          <a:xfrm>
            <a:off x="4620873" y="3552764"/>
            <a:ext cx="9123364" cy="2693988"/>
            <a:chOff x="1507951" y="2327335"/>
            <a:chExt cx="9124030" cy="2694241"/>
          </a:xfrm>
        </p:grpSpPr>
        <p:sp>
          <p:nvSpPr>
            <p:cNvPr id="82" name="Nadpis 1">
              <a:extLst>
                <a:ext uri="{FF2B5EF4-FFF2-40B4-BE49-F238E27FC236}">
                  <a16:creationId xmlns:a16="http://schemas.microsoft.com/office/drawing/2014/main" id="{76269241-E477-42C7-A13F-D734524B1F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55062" y="2863960"/>
              <a:ext cx="3676919" cy="2157616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  <p:sp>
          <p:nvSpPr>
            <p:cNvPr id="80" name="Nadpis 1">
              <a:extLst>
                <a:ext uri="{FF2B5EF4-FFF2-40B4-BE49-F238E27FC236}">
                  <a16:creationId xmlns:a16="http://schemas.microsoft.com/office/drawing/2014/main" id="{512D4335-7BC8-468A-9DDB-BEE4F5F7ED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07951" y="2327335"/>
              <a:ext cx="2173448" cy="1463814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Zástupný symbol pro obsah 6">
            <a:extLst>
              <a:ext uri="{FF2B5EF4-FFF2-40B4-BE49-F238E27FC236}">
                <a16:creationId xmlns:a16="http://schemas.microsoft.com/office/drawing/2014/main" id="{71DAB9C6-AFBD-4D24-B894-D61DC3D2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5156723" y="4794255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Zástupný symbol pro obsah 6">
            <a:extLst>
              <a:ext uri="{FF2B5EF4-FFF2-40B4-BE49-F238E27FC236}">
                <a16:creationId xmlns:a16="http://schemas.microsoft.com/office/drawing/2014/main" id="{09CC6E2B-0080-4A07-82D0-E9D30B48C5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03060">
            <a:off x="3449855" y="4797300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Zástupný symbol pro obsah 6">
            <a:extLst>
              <a:ext uri="{FF2B5EF4-FFF2-40B4-BE49-F238E27FC236}">
                <a16:creationId xmlns:a16="http://schemas.microsoft.com/office/drawing/2014/main" id="{46B82FFE-27B1-4FB8-BC00-9257502121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860672" y="4787776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Obdélník 86">
            <a:extLst>
              <a:ext uri="{FF2B5EF4-FFF2-40B4-BE49-F238E27FC236}">
                <a16:creationId xmlns:a16="http://schemas.microsoft.com/office/drawing/2014/main" id="{416D8DC4-50E5-461E-A332-3EAF4D41524F}"/>
              </a:ext>
            </a:extLst>
          </p:cNvPr>
          <p:cNvSpPr/>
          <p:nvPr/>
        </p:nvSpPr>
        <p:spPr>
          <a:xfrm>
            <a:off x="0" y="3423275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technologická</a:t>
            </a:r>
          </a:p>
        </p:txBody>
      </p:sp>
      <p:sp>
        <p:nvSpPr>
          <p:cNvPr id="88" name="Obdélník 87">
            <a:extLst>
              <a:ext uri="{FF2B5EF4-FFF2-40B4-BE49-F238E27FC236}">
                <a16:creationId xmlns:a16="http://schemas.microsoft.com/office/drawing/2014/main" id="{C9730407-6CDB-4FC4-B5AE-FE0B27A3C792}"/>
              </a:ext>
            </a:extLst>
          </p:cNvPr>
          <p:cNvSpPr/>
          <p:nvPr/>
        </p:nvSpPr>
        <p:spPr>
          <a:xfrm>
            <a:off x="10419636" y="3423275"/>
            <a:ext cx="1716259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logistiky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krizového řízení</a:t>
            </a:r>
          </a:p>
        </p:txBody>
      </p:sp>
      <p:sp>
        <p:nvSpPr>
          <p:cNvPr id="89" name="Obdélník 88">
            <a:extLst>
              <a:ext uri="{FF2B5EF4-FFF2-40B4-BE49-F238E27FC236}">
                <a16:creationId xmlns:a16="http://schemas.microsoft.com/office/drawing/2014/main" id="{98E95FE0-545F-4420-A7A8-2DAE298D302A}"/>
              </a:ext>
            </a:extLst>
          </p:cNvPr>
          <p:cNvSpPr/>
          <p:nvPr/>
        </p:nvSpPr>
        <p:spPr>
          <a:xfrm>
            <a:off x="1760817" y="3423275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aplikované informatiky</a:t>
            </a:r>
          </a:p>
        </p:txBody>
      </p:sp>
      <p:sp>
        <p:nvSpPr>
          <p:cNvPr id="90" name="Obdélník 89">
            <a:extLst>
              <a:ext uri="{FF2B5EF4-FFF2-40B4-BE49-F238E27FC236}">
                <a16:creationId xmlns:a16="http://schemas.microsoft.com/office/drawing/2014/main" id="{A71872F1-D0F0-4D1B-A9CB-71D8D4DD931B}"/>
              </a:ext>
            </a:extLst>
          </p:cNvPr>
          <p:cNvSpPr/>
          <p:nvPr/>
        </p:nvSpPr>
        <p:spPr>
          <a:xfrm>
            <a:off x="5290615" y="3415268"/>
            <a:ext cx="1559507" cy="865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Univerzitní institut</a:t>
            </a:r>
          </a:p>
        </p:txBody>
      </p:sp>
      <p:sp>
        <p:nvSpPr>
          <p:cNvPr id="91" name="Obdélník 90">
            <a:extLst>
              <a:ext uri="{FF2B5EF4-FFF2-40B4-BE49-F238E27FC236}">
                <a16:creationId xmlns:a16="http://schemas.microsoft.com/office/drawing/2014/main" id="{1FD1AF00-2FCA-460E-B8D1-0B6A1DFA6369}"/>
              </a:ext>
            </a:extLst>
          </p:cNvPr>
          <p:cNvSpPr/>
          <p:nvPr/>
        </p:nvSpPr>
        <p:spPr>
          <a:xfrm>
            <a:off x="8645811" y="3424072"/>
            <a:ext cx="1734110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multimediálních komunikací</a:t>
            </a:r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A0500C86-AB59-48F4-8D85-78F50FD39C08}"/>
              </a:ext>
            </a:extLst>
          </p:cNvPr>
          <p:cNvSpPr/>
          <p:nvPr/>
        </p:nvSpPr>
        <p:spPr>
          <a:xfrm>
            <a:off x="3525716" y="3415268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managementu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ekonomiky</a:t>
            </a: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CFA2253F-533B-4837-ABDA-CD5BA4FB1D80}"/>
              </a:ext>
            </a:extLst>
          </p:cNvPr>
          <p:cNvSpPr/>
          <p:nvPr/>
        </p:nvSpPr>
        <p:spPr>
          <a:xfrm>
            <a:off x="6889837" y="3415268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Fakulta humanitních studií</a:t>
            </a:r>
          </a:p>
        </p:txBody>
      </p:sp>
      <p:pic>
        <p:nvPicPr>
          <p:cNvPr id="94" name="Zástupný symbol pro obsah 6">
            <a:extLst>
              <a:ext uri="{FF2B5EF4-FFF2-40B4-BE49-F238E27FC236}">
                <a16:creationId xmlns:a16="http://schemas.microsoft.com/office/drawing/2014/main" id="{FC1343C9-8079-4D1A-B464-4315BB7661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51325">
            <a:off x="1745163" y="4810763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ovéPole 94">
            <a:extLst>
              <a:ext uri="{FF2B5EF4-FFF2-40B4-BE49-F238E27FC236}">
                <a16:creationId xmlns:a16="http://schemas.microsoft.com/office/drawing/2014/main" id="{15B3B19D-9E71-4E6C-A8EB-70E9582CECDA}"/>
              </a:ext>
            </a:extLst>
          </p:cNvPr>
          <p:cNvSpPr txBox="1"/>
          <p:nvPr/>
        </p:nvSpPr>
        <p:spPr>
          <a:xfrm>
            <a:off x="1814920" y="5303638"/>
            <a:ext cx="166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Centrum polymerních systémů</a:t>
            </a:r>
          </a:p>
        </p:txBody>
      </p:sp>
      <p:sp>
        <p:nvSpPr>
          <p:cNvPr id="96" name="TextovéPole 95">
            <a:extLst>
              <a:ext uri="{FF2B5EF4-FFF2-40B4-BE49-F238E27FC236}">
                <a16:creationId xmlns:a16="http://schemas.microsoft.com/office/drawing/2014/main" id="{C64F99EB-C461-4514-A787-F13940EED2C3}"/>
              </a:ext>
            </a:extLst>
          </p:cNvPr>
          <p:cNvSpPr txBox="1"/>
          <p:nvPr/>
        </p:nvSpPr>
        <p:spPr>
          <a:xfrm>
            <a:off x="3546010" y="5300595"/>
            <a:ext cx="1572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Centrum výzkumu obouvání</a:t>
            </a:r>
          </a:p>
        </p:txBody>
      </p: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8196B43C-74D1-4430-8C56-78845E697C90}"/>
              </a:ext>
            </a:extLst>
          </p:cNvPr>
          <p:cNvSpPr txBox="1"/>
          <p:nvPr/>
        </p:nvSpPr>
        <p:spPr>
          <a:xfrm>
            <a:off x="5218562" y="5266608"/>
            <a:ext cx="173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Centrum transferu technologií</a:t>
            </a:r>
          </a:p>
        </p:txBody>
      </p:sp>
      <p:sp>
        <p:nvSpPr>
          <p:cNvPr id="98" name="TextovéPole 97">
            <a:extLst>
              <a:ext uri="{FF2B5EF4-FFF2-40B4-BE49-F238E27FC236}">
                <a16:creationId xmlns:a16="http://schemas.microsoft.com/office/drawing/2014/main" id="{2D6BF22F-DE12-4ACE-8895-F0A6C7A02209}"/>
              </a:ext>
            </a:extLst>
          </p:cNvPr>
          <p:cNvSpPr txBox="1"/>
          <p:nvPr/>
        </p:nvSpPr>
        <p:spPr>
          <a:xfrm>
            <a:off x="7284260" y="5325052"/>
            <a:ext cx="104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Vědecko-technický park</a:t>
            </a:r>
          </a:p>
        </p:txBody>
      </p:sp>
      <p:cxnSp>
        <p:nvCxnSpPr>
          <p:cNvPr id="99" name="Přímá spojnice 98">
            <a:extLst>
              <a:ext uri="{FF2B5EF4-FFF2-40B4-BE49-F238E27FC236}">
                <a16:creationId xmlns:a16="http://schemas.microsoft.com/office/drawing/2014/main" id="{A7034B3D-E7AF-429F-BC5E-9BF0058ED413}"/>
              </a:ext>
            </a:extLst>
          </p:cNvPr>
          <p:cNvCxnSpPr>
            <a:cxnSpLocks/>
            <a:stCxn id="94" idx="0"/>
            <a:endCxn id="90" idx="2"/>
          </p:cNvCxnSpPr>
          <p:nvPr/>
        </p:nvCxnSpPr>
        <p:spPr>
          <a:xfrm flipV="1">
            <a:off x="3128418" y="4280525"/>
            <a:ext cx="2941951" cy="64830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Přímá spojnice 99">
            <a:extLst>
              <a:ext uri="{FF2B5EF4-FFF2-40B4-BE49-F238E27FC236}">
                <a16:creationId xmlns:a16="http://schemas.microsoft.com/office/drawing/2014/main" id="{CD143685-D7BB-4D01-91AF-7D5D19BCEF5C}"/>
              </a:ext>
            </a:extLst>
          </p:cNvPr>
          <p:cNvCxnSpPr>
            <a:cxnSpLocks/>
          </p:cNvCxnSpPr>
          <p:nvPr/>
        </p:nvCxnSpPr>
        <p:spPr>
          <a:xfrm flipV="1">
            <a:off x="4657170" y="4288532"/>
            <a:ext cx="1389086" cy="6783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Přímá spojnice 100">
            <a:extLst>
              <a:ext uri="{FF2B5EF4-FFF2-40B4-BE49-F238E27FC236}">
                <a16:creationId xmlns:a16="http://schemas.microsoft.com/office/drawing/2014/main" id="{34E7BD4F-22E2-4D56-B019-7E0922ABF53B}"/>
              </a:ext>
            </a:extLst>
          </p:cNvPr>
          <p:cNvCxnSpPr>
            <a:cxnSpLocks/>
          </p:cNvCxnSpPr>
          <p:nvPr/>
        </p:nvCxnSpPr>
        <p:spPr>
          <a:xfrm flipH="1" flipV="1">
            <a:off x="6101158" y="4287429"/>
            <a:ext cx="1391122" cy="6625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Přímá spojnice 101">
            <a:extLst>
              <a:ext uri="{FF2B5EF4-FFF2-40B4-BE49-F238E27FC236}">
                <a16:creationId xmlns:a16="http://schemas.microsoft.com/office/drawing/2014/main" id="{6A6FDE16-9EF8-4118-BA15-7BFE1218037B}"/>
              </a:ext>
            </a:extLst>
          </p:cNvPr>
          <p:cNvCxnSpPr>
            <a:cxnSpLocks/>
            <a:endCxn id="90" idx="2"/>
          </p:cNvCxnSpPr>
          <p:nvPr/>
        </p:nvCxnSpPr>
        <p:spPr>
          <a:xfrm flipH="1" flipV="1">
            <a:off x="6070369" y="4280525"/>
            <a:ext cx="3049896" cy="6526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Šestiúhelník 24">
            <a:extLst>
              <a:ext uri="{FF2B5EF4-FFF2-40B4-BE49-F238E27FC236}">
                <a16:creationId xmlns:a16="http://schemas.microsoft.com/office/drawing/2014/main" id="{9880E233-4BAD-4DD3-86EF-18D777E9E3B2}"/>
              </a:ext>
            </a:extLst>
          </p:cNvPr>
          <p:cNvSpPr/>
          <p:nvPr/>
        </p:nvSpPr>
        <p:spPr>
          <a:xfrm>
            <a:off x="4913780" y="1145155"/>
            <a:ext cx="2364439" cy="1908079"/>
          </a:xfrm>
          <a:prstGeom prst="hexagon">
            <a:avLst>
              <a:gd name="adj" fmla="val 28717"/>
              <a:gd name="vf" fmla="val 11547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UTB</a:t>
            </a:r>
          </a:p>
        </p:txBody>
      </p:sp>
      <p:pic>
        <p:nvPicPr>
          <p:cNvPr id="30" name="Zástupný symbol pro obsah 6">
            <a:extLst>
              <a:ext uri="{FF2B5EF4-FFF2-40B4-BE49-F238E27FC236}">
                <a16:creationId xmlns:a16="http://schemas.microsoft.com/office/drawing/2014/main" id="{D1DCAB5C-CB90-4A83-9079-915BA009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51325">
            <a:off x="8583059" y="4779548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D7C7B4D1-C45F-4691-AD04-262D0FAE0C53}"/>
              </a:ext>
            </a:extLst>
          </p:cNvPr>
          <p:cNvSpPr txBox="1"/>
          <p:nvPr/>
        </p:nvSpPr>
        <p:spPr>
          <a:xfrm>
            <a:off x="8670392" y="5183096"/>
            <a:ext cx="173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00000"/>
                </a:solidFill>
                <a:latin typeface="Corbel" panose="020B0503020204020204"/>
              </a:rPr>
              <a:t>Centrum energetických materiálů </a:t>
            </a:r>
          </a:p>
          <a:p>
            <a:pPr algn="ctr">
              <a:defRPr/>
            </a:pPr>
            <a:r>
              <a:rPr lang="cs-CZ" sz="1600" b="1" dirty="0">
                <a:solidFill>
                  <a:srgbClr val="000000"/>
                </a:solidFill>
                <a:latin typeface="Corbel" panose="020B0503020204020204"/>
              </a:rPr>
              <a:t>a zařízení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3A454AE0-C596-4020-910F-826AC3B8A3AA}"/>
              </a:ext>
            </a:extLst>
          </p:cNvPr>
          <p:cNvCxnSpPr>
            <a:cxnSpLocks/>
          </p:cNvCxnSpPr>
          <p:nvPr/>
        </p:nvCxnSpPr>
        <p:spPr>
          <a:xfrm flipH="1" flipV="1">
            <a:off x="6077045" y="4286266"/>
            <a:ext cx="13798" cy="6706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ástupný text 5">
            <a:extLst>
              <a:ext uri="{FF2B5EF4-FFF2-40B4-BE49-F238E27FC236}">
                <a16:creationId xmlns:a16="http://schemas.microsoft.com/office/drawing/2014/main" id="{3C55AA5C-352F-464B-A031-2C3EF426B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71" y="184967"/>
            <a:ext cx="6621851" cy="38343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UNIVERZITA TOMÁŠE BATI VE ZLÍNĚ</a:t>
            </a:r>
          </a:p>
        </p:txBody>
      </p:sp>
    </p:spTree>
    <p:extLst>
      <p:ext uri="{BB962C8B-B14F-4D97-AF65-F5344CB8AC3E}">
        <p14:creationId xmlns:p14="http://schemas.microsoft.com/office/powerpoint/2010/main" val="20827853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86205-4C4C-E08F-B40E-44C4B13EC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7896" y="4088634"/>
            <a:ext cx="5413688" cy="383433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NAŠE CÍLE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865D5D-50D3-A468-7E18-D2896A3F48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6368" y="4596260"/>
            <a:ext cx="7751013" cy="2035821"/>
          </a:xfrm>
        </p:spPr>
        <p:txBody>
          <a:bodyPr/>
          <a:lstStyle/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Excelence v oblasti polymerů a v dalších relevantních oborech</a:t>
            </a:r>
          </a:p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Návaznost na strategii UTB jako podnikatelské univerzity </a:t>
            </a:r>
          </a:p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Zvyšování národního a mezinárodního významu  </a:t>
            </a:r>
          </a:p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Vysoká kvalita vzdělávacích procesů </a:t>
            </a:r>
          </a:p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Udržitelný rozvoj </a:t>
            </a:r>
          </a:p>
          <a:p>
            <a:pPr marL="342900" indent="-342900">
              <a:lnSpc>
                <a:spcPts val="1400"/>
              </a:lnSpc>
              <a:buSzPct val="7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Spolupráce s průmyslem.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6182F2B-1976-1DA0-24AF-4CEC7DC9D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71" y="184967"/>
            <a:ext cx="6621851" cy="38343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CENTRUM POLYMERNÍCH SYSTÉMŮ (CPS)</a:t>
            </a:r>
          </a:p>
        </p:txBody>
      </p:sp>
      <p:sp>
        <p:nvSpPr>
          <p:cNvPr id="9" name="Zástupný symbol pro číslo snímku 28">
            <a:extLst>
              <a:ext uri="{FF2B5EF4-FFF2-40B4-BE49-F238E27FC236}">
                <a16:creationId xmlns:a16="http://schemas.microsoft.com/office/drawing/2014/main" id="{D018EFDD-E7A3-083E-7E54-185B80E4CD2F}"/>
              </a:ext>
            </a:extLst>
          </p:cNvPr>
          <p:cNvSpPr txBox="1">
            <a:spLocks/>
          </p:cNvSpPr>
          <p:nvPr/>
        </p:nvSpPr>
        <p:spPr>
          <a:xfrm>
            <a:off x="11779954" y="6871564"/>
            <a:ext cx="412046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DEB1106-8720-4094-90AF-BE76A8377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60" y="2887109"/>
            <a:ext cx="1898956" cy="181192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D96D07D-4972-438E-9F64-0099A748452C}"/>
              </a:ext>
            </a:extLst>
          </p:cNvPr>
          <p:cNvSpPr txBox="1">
            <a:spLocks/>
          </p:cNvSpPr>
          <p:nvPr/>
        </p:nvSpPr>
        <p:spPr>
          <a:xfrm>
            <a:off x="3713241" y="962897"/>
            <a:ext cx="5413688" cy="383433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KDO JSME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1258786-FD72-4974-9F4C-ABE1734C93EF}"/>
              </a:ext>
            </a:extLst>
          </p:cNvPr>
          <p:cNvSpPr txBox="1">
            <a:spLocks/>
          </p:cNvSpPr>
          <p:nvPr/>
        </p:nvSpPr>
        <p:spPr>
          <a:xfrm>
            <a:off x="3713241" y="1519573"/>
            <a:ext cx="7751013" cy="807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0000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ýzkumné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pracoviště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aktivně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působící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výzkumu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vývoji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polymerních věd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dalších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chemicko-technologických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oborech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400"/>
              </a:lnSpc>
              <a:buSzPct val="70000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buSzPct val="70000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03826A9-950B-4872-B0A2-46FE90316A51}"/>
              </a:ext>
            </a:extLst>
          </p:cNvPr>
          <p:cNvSpPr txBox="1">
            <a:spLocks/>
          </p:cNvSpPr>
          <p:nvPr/>
        </p:nvSpPr>
        <p:spPr>
          <a:xfrm>
            <a:off x="3713241" y="2623257"/>
            <a:ext cx="5413688" cy="383433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MISE CENTRA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4F8F8AE9-BE92-40EC-B66E-F996C1280C48}"/>
              </a:ext>
            </a:extLst>
          </p:cNvPr>
          <p:cNvSpPr txBox="1">
            <a:spLocks/>
          </p:cNvSpPr>
          <p:nvPr/>
        </p:nvSpPr>
        <p:spPr>
          <a:xfrm>
            <a:off x="3713240" y="3031130"/>
            <a:ext cx="7751013" cy="807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0000"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Podporovat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výzkum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propojení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praxí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1400"/>
              </a:lnSpc>
              <a:buSzPct val="70000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buSzPct val="70000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85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168258" y="444975"/>
            <a:ext cx="4617390" cy="1106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Celková plocha: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10,665 m</a:t>
            </a:r>
            <a:r>
              <a:rPr kumimoji="0" lang="cs-CZ" sz="28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</a:t>
            </a:r>
          </a:p>
        </p:txBody>
      </p:sp>
      <p:sp>
        <p:nvSpPr>
          <p:cNvPr id="7" name="Volný tvar 6"/>
          <p:cNvSpPr/>
          <p:nvPr/>
        </p:nvSpPr>
        <p:spPr>
          <a:xfrm rot="479607">
            <a:off x="805567" y="3365228"/>
            <a:ext cx="2043174" cy="2791513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519" h="2791513">
                <a:moveTo>
                  <a:pt x="131966" y="2791513"/>
                </a:moveTo>
                <a:lnTo>
                  <a:pt x="0" y="497505"/>
                </a:lnTo>
                <a:lnTo>
                  <a:pt x="213119" y="0"/>
                </a:lnTo>
                <a:lnTo>
                  <a:pt x="873519" y="190500"/>
                </a:lnTo>
              </a:path>
            </a:pathLst>
          </a:custGeom>
          <a:noFill/>
          <a:ln w="57150">
            <a:solidFill>
              <a:srgbClr val="934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9940292" y="5736814"/>
            <a:ext cx="837296" cy="1101893"/>
          </a:xfrm>
          <a:custGeom>
            <a:avLst/>
            <a:gdLst>
              <a:gd name="connsiteX0" fmla="*/ 9525 w 400050"/>
              <a:gd name="connsiteY0" fmla="*/ 0 h 638175"/>
              <a:gd name="connsiteX1" fmla="*/ 390525 w 400050"/>
              <a:gd name="connsiteY1" fmla="*/ 114300 h 638175"/>
              <a:gd name="connsiteX2" fmla="*/ 400050 w 400050"/>
              <a:gd name="connsiteY2" fmla="*/ 561975 h 638175"/>
              <a:gd name="connsiteX3" fmla="*/ 0 w 400050"/>
              <a:gd name="connsiteY3" fmla="*/ 638175 h 638175"/>
              <a:gd name="connsiteX4" fmla="*/ 9525 w 400050"/>
              <a:gd name="connsiteY4" fmla="*/ 0 h 638175"/>
              <a:gd name="connsiteX0" fmla="*/ 0 w 415925"/>
              <a:gd name="connsiteY0" fmla="*/ 0 h 638175"/>
              <a:gd name="connsiteX1" fmla="*/ 406400 w 415925"/>
              <a:gd name="connsiteY1" fmla="*/ 114300 h 638175"/>
              <a:gd name="connsiteX2" fmla="*/ 415925 w 415925"/>
              <a:gd name="connsiteY2" fmla="*/ 561975 h 638175"/>
              <a:gd name="connsiteX3" fmla="*/ 15875 w 415925"/>
              <a:gd name="connsiteY3" fmla="*/ 638175 h 638175"/>
              <a:gd name="connsiteX4" fmla="*/ 0 w 415925"/>
              <a:gd name="connsiteY4" fmla="*/ 0 h 638175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6350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15925 w 415925"/>
              <a:gd name="connsiteY1" fmla="*/ 130175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799"/>
              <a:gd name="connsiteX1" fmla="*/ 406400 w 415925"/>
              <a:gd name="connsiteY1" fmla="*/ 127000 h 635799"/>
              <a:gd name="connsiteX2" fmla="*/ 415925 w 415925"/>
              <a:gd name="connsiteY2" fmla="*/ 618857 h 635799"/>
              <a:gd name="connsiteX3" fmla="*/ 3175 w 415925"/>
              <a:gd name="connsiteY3" fmla="*/ 635000 h 635799"/>
              <a:gd name="connsiteX4" fmla="*/ 0 w 415925"/>
              <a:gd name="connsiteY4" fmla="*/ 0 h 635799"/>
              <a:gd name="connsiteX0" fmla="*/ 0 w 406400"/>
              <a:gd name="connsiteY0" fmla="*/ 0 h 640690"/>
              <a:gd name="connsiteX1" fmla="*/ 406400 w 406400"/>
              <a:gd name="connsiteY1" fmla="*/ 127000 h 640690"/>
              <a:gd name="connsiteX2" fmla="*/ 403432 w 406400"/>
              <a:gd name="connsiteY2" fmla="*/ 628101 h 640690"/>
              <a:gd name="connsiteX3" fmla="*/ 3175 w 406400"/>
              <a:gd name="connsiteY3" fmla="*/ 635000 h 640690"/>
              <a:gd name="connsiteX4" fmla="*/ 0 w 406400"/>
              <a:gd name="connsiteY4" fmla="*/ 0 h 640690"/>
              <a:gd name="connsiteX0" fmla="*/ 0 w 406400"/>
              <a:gd name="connsiteY0" fmla="*/ 0 h 635000"/>
              <a:gd name="connsiteX1" fmla="*/ 406400 w 406400"/>
              <a:gd name="connsiteY1" fmla="*/ 127000 h 635000"/>
              <a:gd name="connsiteX2" fmla="*/ 403432 w 406400"/>
              <a:gd name="connsiteY2" fmla="*/ 628101 h 635000"/>
              <a:gd name="connsiteX3" fmla="*/ 3175 w 406400"/>
              <a:gd name="connsiteY3" fmla="*/ 635000 h 635000"/>
              <a:gd name="connsiteX4" fmla="*/ 0 w 406400"/>
              <a:gd name="connsiteY4" fmla="*/ 0 h 635000"/>
              <a:gd name="connsiteX0" fmla="*/ 0 w 428446"/>
              <a:gd name="connsiteY0" fmla="*/ 0 h 635000"/>
              <a:gd name="connsiteX1" fmla="*/ 406400 w 428446"/>
              <a:gd name="connsiteY1" fmla="*/ 127000 h 635000"/>
              <a:gd name="connsiteX2" fmla="*/ 428417 w 428446"/>
              <a:gd name="connsiteY2" fmla="*/ 628101 h 635000"/>
              <a:gd name="connsiteX3" fmla="*/ 3175 w 428446"/>
              <a:gd name="connsiteY3" fmla="*/ 635000 h 635000"/>
              <a:gd name="connsiteX4" fmla="*/ 0 w 428446"/>
              <a:gd name="connsiteY4" fmla="*/ 0 h 635000"/>
              <a:gd name="connsiteX0" fmla="*/ 0 w 449267"/>
              <a:gd name="connsiteY0" fmla="*/ 0 h 635000"/>
              <a:gd name="connsiteX1" fmla="*/ 427221 w 449267"/>
              <a:gd name="connsiteY1" fmla="*/ 127000 h 635000"/>
              <a:gd name="connsiteX2" fmla="*/ 449238 w 449267"/>
              <a:gd name="connsiteY2" fmla="*/ 628101 h 635000"/>
              <a:gd name="connsiteX3" fmla="*/ 23996 w 449267"/>
              <a:gd name="connsiteY3" fmla="*/ 635000 h 635000"/>
              <a:gd name="connsiteX4" fmla="*/ 0 w 449267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39713"/>
              <a:gd name="connsiteY0" fmla="*/ 0 h 635000"/>
              <a:gd name="connsiteX1" fmla="*/ 439713 w 439713"/>
              <a:gd name="connsiteY1" fmla="*/ 127000 h 635000"/>
              <a:gd name="connsiteX2" fmla="*/ 432581 w 439713"/>
              <a:gd name="connsiteY2" fmla="*/ 618857 h 635000"/>
              <a:gd name="connsiteX3" fmla="*/ 23996 w 439713"/>
              <a:gd name="connsiteY3" fmla="*/ 635000 h 635000"/>
              <a:gd name="connsiteX4" fmla="*/ 0 w 439713"/>
              <a:gd name="connsiteY4" fmla="*/ 0 h 635000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7566"/>
              <a:gd name="connsiteY0" fmla="*/ 0 h 641967"/>
              <a:gd name="connsiteX1" fmla="*/ 439713 w 457566"/>
              <a:gd name="connsiteY1" fmla="*/ 127000 h 641967"/>
              <a:gd name="connsiteX2" fmla="*/ 457566 w 457566"/>
              <a:gd name="connsiteY2" fmla="*/ 641967 h 641967"/>
              <a:gd name="connsiteX3" fmla="*/ 23996 w 457566"/>
              <a:gd name="connsiteY3" fmla="*/ 635000 h 641967"/>
              <a:gd name="connsiteX4" fmla="*/ 0 w 457566"/>
              <a:gd name="connsiteY4" fmla="*/ 0 h 641967"/>
              <a:gd name="connsiteX0" fmla="*/ 0 w 457566"/>
              <a:gd name="connsiteY0" fmla="*/ 0 h 655613"/>
              <a:gd name="connsiteX1" fmla="*/ 439713 w 457566"/>
              <a:gd name="connsiteY1" fmla="*/ 140646 h 655613"/>
              <a:gd name="connsiteX2" fmla="*/ 457566 w 457566"/>
              <a:gd name="connsiteY2" fmla="*/ 655613 h 655613"/>
              <a:gd name="connsiteX3" fmla="*/ 23996 w 457566"/>
              <a:gd name="connsiteY3" fmla="*/ 648646 h 655613"/>
              <a:gd name="connsiteX4" fmla="*/ 0 w 457566"/>
              <a:gd name="connsiteY4" fmla="*/ 0 h 655613"/>
              <a:gd name="connsiteX0" fmla="*/ 0 w 457566"/>
              <a:gd name="connsiteY0" fmla="*/ 0 h 657743"/>
              <a:gd name="connsiteX1" fmla="*/ 439713 w 457566"/>
              <a:gd name="connsiteY1" fmla="*/ 140646 h 657743"/>
              <a:gd name="connsiteX2" fmla="*/ 457566 w 457566"/>
              <a:gd name="connsiteY2" fmla="*/ 655613 h 657743"/>
              <a:gd name="connsiteX3" fmla="*/ 23996 w 457566"/>
              <a:gd name="connsiteY3" fmla="*/ 657743 h 657743"/>
              <a:gd name="connsiteX4" fmla="*/ 0 w 457566"/>
              <a:gd name="connsiteY4" fmla="*/ 0 h 6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66" h="657743">
                <a:moveTo>
                  <a:pt x="0" y="0"/>
                </a:moveTo>
                <a:lnTo>
                  <a:pt x="439713" y="140646"/>
                </a:lnTo>
                <a:lnTo>
                  <a:pt x="457566" y="655613"/>
                </a:lnTo>
                <a:lnTo>
                  <a:pt x="23996" y="65774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3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Volný tvar 12"/>
          <p:cNvSpPr/>
          <p:nvPr/>
        </p:nvSpPr>
        <p:spPr>
          <a:xfrm rot="4956927">
            <a:off x="3076419" y="4642900"/>
            <a:ext cx="1603865" cy="3229640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  <a:gd name="connsiteX0" fmla="*/ 109861 w 851414"/>
              <a:gd name="connsiteY0" fmla="*/ 2791513 h 3062889"/>
              <a:gd name="connsiteX1" fmla="*/ 0 w 851414"/>
              <a:gd name="connsiteY1" fmla="*/ 3062889 h 3062889"/>
              <a:gd name="connsiteX2" fmla="*/ 191014 w 851414"/>
              <a:gd name="connsiteY2" fmla="*/ 0 h 3062889"/>
              <a:gd name="connsiteX3" fmla="*/ 851414 w 851414"/>
              <a:gd name="connsiteY3" fmla="*/ 190500 h 3062889"/>
              <a:gd name="connsiteX0" fmla="*/ 663702 w 851414"/>
              <a:gd name="connsiteY0" fmla="*/ 3289807 h 3289807"/>
              <a:gd name="connsiteX1" fmla="*/ 0 w 851414"/>
              <a:gd name="connsiteY1" fmla="*/ 3062889 h 3289807"/>
              <a:gd name="connsiteX2" fmla="*/ 191014 w 851414"/>
              <a:gd name="connsiteY2" fmla="*/ 0 h 3289807"/>
              <a:gd name="connsiteX3" fmla="*/ 851414 w 851414"/>
              <a:gd name="connsiteY3" fmla="*/ 190500 h 3289807"/>
              <a:gd name="connsiteX0" fmla="*/ 678300 w 851414"/>
              <a:gd name="connsiteY0" fmla="*/ 3263497 h 3263497"/>
              <a:gd name="connsiteX1" fmla="*/ 0 w 851414"/>
              <a:gd name="connsiteY1" fmla="*/ 3062889 h 3263497"/>
              <a:gd name="connsiteX2" fmla="*/ 191014 w 851414"/>
              <a:gd name="connsiteY2" fmla="*/ 0 h 3263497"/>
              <a:gd name="connsiteX3" fmla="*/ 851414 w 851414"/>
              <a:gd name="connsiteY3" fmla="*/ 190500 h 3263497"/>
              <a:gd name="connsiteX0" fmla="*/ 507862 w 851414"/>
              <a:gd name="connsiteY0" fmla="*/ 3204032 h 3204032"/>
              <a:gd name="connsiteX1" fmla="*/ 0 w 851414"/>
              <a:gd name="connsiteY1" fmla="*/ 3062889 h 3204032"/>
              <a:gd name="connsiteX2" fmla="*/ 191014 w 851414"/>
              <a:gd name="connsiteY2" fmla="*/ 0 h 3204032"/>
              <a:gd name="connsiteX3" fmla="*/ 851414 w 851414"/>
              <a:gd name="connsiteY3" fmla="*/ 190500 h 3204032"/>
              <a:gd name="connsiteX0" fmla="*/ 507862 w 684200"/>
              <a:gd name="connsiteY0" fmla="*/ 3204032 h 3204032"/>
              <a:gd name="connsiteX1" fmla="*/ 0 w 684200"/>
              <a:gd name="connsiteY1" fmla="*/ 3062889 h 3204032"/>
              <a:gd name="connsiteX2" fmla="*/ 191014 w 684200"/>
              <a:gd name="connsiteY2" fmla="*/ 0 h 3204032"/>
              <a:gd name="connsiteX3" fmla="*/ 684200 w 684200"/>
              <a:gd name="connsiteY3" fmla="*/ 132015 h 3204032"/>
              <a:gd name="connsiteX0" fmla="*/ 516280 w 684200"/>
              <a:gd name="connsiteY0" fmla="*/ 3229640 h 3229640"/>
              <a:gd name="connsiteX1" fmla="*/ 0 w 684200"/>
              <a:gd name="connsiteY1" fmla="*/ 3062889 h 3229640"/>
              <a:gd name="connsiteX2" fmla="*/ 191014 w 684200"/>
              <a:gd name="connsiteY2" fmla="*/ 0 h 3229640"/>
              <a:gd name="connsiteX3" fmla="*/ 684200 w 684200"/>
              <a:gd name="connsiteY3" fmla="*/ 132015 h 32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200" h="3229640">
                <a:moveTo>
                  <a:pt x="516280" y="3229640"/>
                </a:moveTo>
                <a:lnTo>
                  <a:pt x="0" y="3062889"/>
                </a:lnTo>
                <a:lnTo>
                  <a:pt x="191014" y="0"/>
                </a:lnTo>
                <a:lnTo>
                  <a:pt x="684200" y="132015"/>
                </a:lnTo>
              </a:path>
            </a:pathLst>
          </a:custGeom>
          <a:noFill/>
          <a:ln w="57150">
            <a:solidFill>
              <a:srgbClr val="64B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52066" y="2261417"/>
            <a:ext cx="3253159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Kanceláře studentů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zaměstnanců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080808"/>
                </a:solidFill>
                <a:latin typeface="Segoe UI"/>
              </a:rPr>
              <a:t>A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dministrativní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křídlo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6266" y="2261417"/>
            <a:ext cx="265799" cy="936000"/>
          </a:xfrm>
          <a:prstGeom prst="rect">
            <a:avLst/>
          </a:prstGeom>
          <a:solidFill>
            <a:srgbClr val="934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92083" y="4552888"/>
            <a:ext cx="3443811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Mikroskopie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SEM, TEM, AFM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další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citlivé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měřicí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přístroje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134024" y="5789720"/>
            <a:ext cx="3761320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Technologie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– </a:t>
            </a:r>
            <a:r>
              <a:rPr lang="cs-CZ" b="1" dirty="0">
                <a:solidFill>
                  <a:srgbClr val="080808"/>
                </a:solidFill>
                <a:latin typeface="Segoe UI"/>
              </a:rPr>
              <a:t>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ěžké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laboratoře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Zpracování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plastů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Zpracování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pryže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547407" y="4552966"/>
            <a:ext cx="265799" cy="936000"/>
          </a:xfrm>
          <a:prstGeom prst="rect">
            <a:avLst/>
          </a:prstGeom>
          <a:solidFill>
            <a:srgbClr val="64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829103" y="5779534"/>
            <a:ext cx="300041" cy="936000"/>
          </a:xfrm>
          <a:prstGeom prst="rect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578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1C525A3D-BD36-46BB-80E7-285D7E91D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118" y="314793"/>
            <a:ext cx="3128374" cy="201655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ZAMĚSTNANCI CPS</a:t>
            </a: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DDBF50B0-A3F4-4170-BEFD-6C1B6BD04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321278"/>
              </p:ext>
            </p:extLst>
          </p:nvPr>
        </p:nvGraphicFramePr>
        <p:xfrm>
          <a:off x="368968" y="725568"/>
          <a:ext cx="11454064" cy="16706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749121">
                  <a:extLst>
                    <a:ext uri="{9D8B030D-6E8A-4147-A177-3AD203B41FA5}">
                      <a16:colId xmlns:a16="http://schemas.microsoft.com/office/drawing/2014/main" val="4117072539"/>
                    </a:ext>
                  </a:extLst>
                </a:gridCol>
                <a:gridCol w="3148985">
                  <a:extLst>
                    <a:ext uri="{9D8B030D-6E8A-4147-A177-3AD203B41FA5}">
                      <a16:colId xmlns:a16="http://schemas.microsoft.com/office/drawing/2014/main" val="3269138282"/>
                    </a:ext>
                  </a:extLst>
                </a:gridCol>
                <a:gridCol w="2326105">
                  <a:extLst>
                    <a:ext uri="{9D8B030D-6E8A-4147-A177-3AD203B41FA5}">
                      <a16:colId xmlns:a16="http://schemas.microsoft.com/office/drawing/2014/main" val="296771408"/>
                    </a:ext>
                  </a:extLst>
                </a:gridCol>
                <a:gridCol w="2229853">
                  <a:extLst>
                    <a:ext uri="{9D8B030D-6E8A-4147-A177-3AD203B41FA5}">
                      <a16:colId xmlns:a16="http://schemas.microsoft.com/office/drawing/2014/main" val="806347733"/>
                    </a:ext>
                  </a:extLst>
                </a:gridCol>
              </a:tblGrid>
              <a:tr h="515303"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24896041"/>
                  </a:ext>
                </a:extLst>
              </a:tr>
              <a:tr h="515303">
                <a:tc>
                  <a:txBody>
                    <a:bodyPr/>
                    <a:lstStyle/>
                    <a:p>
                      <a:pPr algn="l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Celkový počet zaměstnanců</a:t>
                      </a:r>
                      <a:endParaRPr lang="cs-CZ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133</a:t>
                      </a:r>
                      <a:endParaRPr lang="cs-CZ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1748082"/>
                  </a:ext>
                </a:extLst>
              </a:tr>
              <a:tr h="515303">
                <a:tc>
                  <a:txBody>
                    <a:bodyPr/>
                    <a:lstStyle/>
                    <a:p>
                      <a:pPr algn="l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FTE</a:t>
                      </a:r>
                      <a:endParaRPr lang="cs-CZ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95,8</a:t>
                      </a:r>
                    </a:p>
                    <a:p>
                      <a:pPr algn="ctr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(0,69 / </a:t>
                      </a:r>
                      <a:r>
                        <a:rPr kumimoji="0" lang="cs-CZ" sz="1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</a:t>
                      </a:r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(0,68 / </a:t>
                      </a:r>
                      <a:r>
                        <a:rPr kumimoji="0" lang="cs-CZ" sz="18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</a:t>
                      </a:r>
                      <a:r>
                        <a:rPr kumimoji="0" lang="cs-CZ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90,75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(0,68 / </a:t>
                      </a:r>
                      <a:r>
                        <a:rPr lang="cs-CZ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zam</a:t>
                      </a:r>
                      <a:r>
                        <a:rPr lang="cs-CZ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39155"/>
                  </a:ext>
                </a:extLst>
              </a:tr>
            </a:tbl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394709BF-FBCE-4B65-81F3-6E0EE3E88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082788"/>
              </p:ext>
            </p:extLst>
          </p:nvPr>
        </p:nvGraphicFramePr>
        <p:xfrm>
          <a:off x="576117" y="2882199"/>
          <a:ext cx="5785211" cy="3567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D6E3B9CE-8902-4D7B-9109-DBC5807FE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7979420"/>
              </p:ext>
            </p:extLst>
          </p:nvPr>
        </p:nvGraphicFramePr>
        <p:xfrm>
          <a:off x="6269050" y="2882199"/>
          <a:ext cx="5785210" cy="356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01343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5">
            <a:extLst>
              <a:ext uri="{FF2B5EF4-FFF2-40B4-BE49-F238E27FC236}">
                <a16:creationId xmlns:a16="http://schemas.microsoft.com/office/drawing/2014/main" id="{069CAEEA-75B8-4288-B240-B44296ED02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722774"/>
              </p:ext>
            </p:extLst>
          </p:nvPr>
        </p:nvGraphicFramePr>
        <p:xfrm>
          <a:off x="926306" y="1391489"/>
          <a:ext cx="10339387" cy="4618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3ECBAD02-6FEF-4A52-805F-958CCE3E2B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971" y="92788"/>
            <a:ext cx="4310863" cy="425562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CPS - CELKOVÉ NÁKLADY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662109-EA87-4D72-94A3-0D3BE09F1CB9}"/>
              </a:ext>
            </a:extLst>
          </p:cNvPr>
          <p:cNvSpPr txBox="1"/>
          <p:nvPr/>
        </p:nvSpPr>
        <p:spPr>
          <a:xfrm rot="16200000">
            <a:off x="247465" y="3021713"/>
            <a:ext cx="98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Mil. CZK</a:t>
            </a:r>
          </a:p>
        </p:txBody>
      </p:sp>
    </p:spTree>
    <p:extLst>
      <p:ext uri="{BB962C8B-B14F-4D97-AF65-F5344CB8AC3E}">
        <p14:creationId xmlns:p14="http://schemas.microsoft.com/office/powerpoint/2010/main" val="167230781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4" y="6492875"/>
            <a:ext cx="412046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75A615C-3EBC-2662-BD45-5589285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884" y="781264"/>
            <a:ext cx="644244" cy="9908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1843FAA-035D-63F5-72B7-76BE57DB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57" y="2620354"/>
            <a:ext cx="1827339" cy="978164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96663E47-A701-A024-BE98-F4812AE5B3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57" t="40432" r="25820" b="40303"/>
          <a:stretch/>
        </p:blipFill>
        <p:spPr>
          <a:xfrm>
            <a:off x="3425731" y="4394187"/>
            <a:ext cx="1915173" cy="1140029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D2CE32A-8F95-6294-5D7D-4487A5EBD0E4}"/>
              </a:ext>
            </a:extLst>
          </p:cNvPr>
          <p:cNvGrpSpPr/>
          <p:nvPr/>
        </p:nvGrpSpPr>
        <p:grpSpPr>
          <a:xfrm>
            <a:off x="631458" y="2069299"/>
            <a:ext cx="2710136" cy="490017"/>
            <a:chOff x="594104" y="1053383"/>
            <a:chExt cx="2710136" cy="490017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F7ADCF4-C758-776A-DCFD-EA24CEE4A016}"/>
                </a:ext>
              </a:extLst>
            </p:cNvPr>
            <p:cNvGrpSpPr/>
            <p:nvPr/>
          </p:nvGrpSpPr>
          <p:grpSpPr>
            <a:xfrm>
              <a:off x="594104" y="1314607"/>
              <a:ext cx="2675522" cy="224910"/>
              <a:chOff x="2035175" y="1939925"/>
              <a:chExt cx="5032837" cy="423070"/>
            </a:xfrm>
          </p:grpSpPr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C10ECAC9-A2C1-9DC3-EF4A-127678B293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>
                <a:extLst>
                  <a:ext uri="{FF2B5EF4-FFF2-40B4-BE49-F238E27FC236}">
                    <a16:creationId xmlns:a16="http://schemas.microsoft.com/office/drawing/2014/main" id="{BB2B265B-2F1D-B7AA-9488-C9FDE36D4F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4775661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ástupný text 9">
              <a:extLst>
                <a:ext uri="{FF2B5EF4-FFF2-40B4-BE49-F238E27FC236}">
                  <a16:creationId xmlns:a16="http://schemas.microsoft.com/office/drawing/2014/main" id="{48F13E67-3886-0EF6-5F37-726C3A026273}"/>
                </a:ext>
              </a:extLst>
            </p:cNvPr>
            <p:cNvSpPr txBox="1">
              <a:spLocks/>
            </p:cNvSpPr>
            <p:nvPr/>
          </p:nvSpPr>
          <p:spPr>
            <a:xfrm>
              <a:off x="730821" y="1053383"/>
              <a:ext cx="2573419" cy="49001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zdravotnictví ČR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406D548E-CBB8-527A-F958-2792B4238003}"/>
              </a:ext>
            </a:extLst>
          </p:cNvPr>
          <p:cNvGrpSpPr/>
          <p:nvPr/>
        </p:nvGrpSpPr>
        <p:grpSpPr>
          <a:xfrm>
            <a:off x="631458" y="3095510"/>
            <a:ext cx="2713526" cy="440135"/>
            <a:chOff x="594104" y="1270317"/>
            <a:chExt cx="2151260" cy="269200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F6CF7C16-4382-3814-0D76-8A78FDC89761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8CBE50A7-3427-3991-5CE5-385A4FE735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85E90E2C-F54F-2166-6A9D-1EA25BD133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Zástupný text 9">
              <a:extLst>
                <a:ext uri="{FF2B5EF4-FFF2-40B4-BE49-F238E27FC236}">
                  <a16:creationId xmlns:a16="http://schemas.microsoft.com/office/drawing/2014/main" id="{03EB62EE-105D-DB5F-884E-923F161795B0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014542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průmyslu 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a obchodu ČR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FCA340D9-DA5D-9B5A-66CF-8A93E7DE68F3}"/>
              </a:ext>
            </a:extLst>
          </p:cNvPr>
          <p:cNvGrpSpPr/>
          <p:nvPr/>
        </p:nvGrpSpPr>
        <p:grpSpPr>
          <a:xfrm>
            <a:off x="631458" y="4017397"/>
            <a:ext cx="2710136" cy="269200"/>
            <a:chOff x="594104" y="1270318"/>
            <a:chExt cx="2710136" cy="269200"/>
          </a:xfrm>
        </p:grpSpPr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097DF9EC-4700-04D7-29F2-CFF79E2096C8}"/>
                </a:ext>
              </a:extLst>
            </p:cNvPr>
            <p:cNvGrpSpPr/>
            <p:nvPr/>
          </p:nvGrpSpPr>
          <p:grpSpPr>
            <a:xfrm>
              <a:off x="594104" y="1314607"/>
              <a:ext cx="2710136" cy="224911"/>
              <a:chOff x="2035175" y="1939925"/>
              <a:chExt cx="5097948" cy="423072"/>
            </a:xfrm>
          </p:grpSpPr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BF9D7D84-BB1C-FF60-560B-1C9819B681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>
                <a:extLst>
                  <a:ext uri="{FF2B5EF4-FFF2-40B4-BE49-F238E27FC236}">
                    <a16:creationId xmlns:a16="http://schemas.microsoft.com/office/drawing/2014/main" id="{C694BBDB-8450-7126-4651-23D7AD46EC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2292351" y="2345958"/>
                <a:ext cx="4840772" cy="17039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Zástupný text 9">
              <a:extLst>
                <a:ext uri="{FF2B5EF4-FFF2-40B4-BE49-F238E27FC236}">
                  <a16:creationId xmlns:a16="http://schemas.microsoft.com/office/drawing/2014/main" id="{C44A7F86-8634-9713-B1F3-5863A6D68912}"/>
                </a:ext>
              </a:extLst>
            </p:cNvPr>
            <p:cNvSpPr txBox="1">
              <a:spLocks/>
            </p:cNvSpPr>
            <p:nvPr/>
          </p:nvSpPr>
          <p:spPr>
            <a:xfrm>
              <a:off x="730821" y="1270318"/>
              <a:ext cx="2573419" cy="260142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Grantová agentura 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České republiky</a:t>
              </a: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11003567-9EFE-41D2-BA7B-AA3E4BB9AED2}"/>
              </a:ext>
            </a:extLst>
          </p:cNvPr>
          <p:cNvGrpSpPr/>
          <p:nvPr/>
        </p:nvGrpSpPr>
        <p:grpSpPr>
          <a:xfrm>
            <a:off x="631458" y="5067602"/>
            <a:ext cx="2899346" cy="268457"/>
            <a:chOff x="594104" y="2325823"/>
            <a:chExt cx="2899346" cy="268457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1B8E41DC-D41A-F0BE-CF3D-D355DB7C0088}"/>
                </a:ext>
              </a:extLst>
            </p:cNvPr>
            <p:cNvGrpSpPr/>
            <p:nvPr/>
          </p:nvGrpSpPr>
          <p:grpSpPr>
            <a:xfrm>
              <a:off x="594104" y="2342129"/>
              <a:ext cx="2710136" cy="224910"/>
              <a:chOff x="2035175" y="3872762"/>
              <a:chExt cx="5097948" cy="423070"/>
            </a:xfrm>
          </p:grpSpPr>
          <p:cxnSp>
            <p:nvCxnSpPr>
              <p:cNvPr id="46" name="Přímá spojnice 45">
                <a:extLst>
                  <a:ext uri="{FF2B5EF4-FFF2-40B4-BE49-F238E27FC236}">
                    <a16:creationId xmlns:a16="http://schemas.microsoft.com/office/drawing/2014/main" id="{E8DDA95B-0C06-EC9A-EC8A-75EFA26D9A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3872762"/>
                <a:ext cx="257176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>
                <a:extLst>
                  <a:ext uri="{FF2B5EF4-FFF2-40B4-BE49-F238E27FC236}">
                    <a16:creationId xmlns:a16="http://schemas.microsoft.com/office/drawing/2014/main" id="{36F77572-EA66-C09E-63EE-CF2481E8CF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4295832"/>
                <a:ext cx="4840772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Zástupný text 9">
              <a:extLst>
                <a:ext uri="{FF2B5EF4-FFF2-40B4-BE49-F238E27FC236}">
                  <a16:creationId xmlns:a16="http://schemas.microsoft.com/office/drawing/2014/main" id="{E22604EC-B3F4-0EBE-B529-01DB398DCDFF}"/>
                </a:ext>
              </a:extLst>
            </p:cNvPr>
            <p:cNvSpPr txBox="1">
              <a:spLocks/>
            </p:cNvSpPr>
            <p:nvPr/>
          </p:nvSpPr>
          <p:spPr>
            <a:xfrm>
              <a:off x="766832" y="2325823"/>
              <a:ext cx="2726618" cy="26845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školství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a tělovýchovy České republiky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726F8BCB-8BCD-EA03-EC5F-63C504E99C00}"/>
              </a:ext>
            </a:extLst>
          </p:cNvPr>
          <p:cNvGrpSpPr/>
          <p:nvPr/>
        </p:nvGrpSpPr>
        <p:grpSpPr>
          <a:xfrm>
            <a:off x="6773274" y="1080103"/>
            <a:ext cx="2532023" cy="495556"/>
            <a:chOff x="594104" y="1270317"/>
            <a:chExt cx="2284744" cy="269200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C8AEF5FD-8ED8-A131-35A9-5621D5F44F9E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57" name="Přímá spojnice 56">
                <a:extLst>
                  <a:ext uri="{FF2B5EF4-FFF2-40B4-BE49-F238E27FC236}">
                    <a16:creationId xmlns:a16="http://schemas.microsoft.com/office/drawing/2014/main" id="{323F62C9-1C63-8DBC-A22A-125980B338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římá spojnice 57">
                <a:extLst>
                  <a:ext uri="{FF2B5EF4-FFF2-40B4-BE49-F238E27FC236}">
                    <a16:creationId xmlns:a16="http://schemas.microsoft.com/office/drawing/2014/main" id="{49053B9C-86BE-CCC2-630C-77A38FBDDD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Zástupný text 9">
              <a:extLst>
                <a:ext uri="{FF2B5EF4-FFF2-40B4-BE49-F238E27FC236}">
                  <a16:creationId xmlns:a16="http://schemas.microsoft.com/office/drawing/2014/main" id="{570745E5-D647-9194-21F3-BEA7BE34C321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Technologická agentura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České republiky</a:t>
              </a: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64A16CC2-F84E-4A72-A2EB-4F18C2F6D7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7" t="21976" r="-1102" b="34180"/>
          <a:stretch/>
        </p:blipFill>
        <p:spPr>
          <a:xfrm>
            <a:off x="3597388" y="3572263"/>
            <a:ext cx="1880234" cy="841669"/>
          </a:xfrm>
          <a:prstGeom prst="rect">
            <a:avLst/>
          </a:prstGeom>
        </p:spPr>
      </p:pic>
      <p:sp>
        <p:nvSpPr>
          <p:cNvPr id="49" name="Zástupný text 5">
            <a:extLst>
              <a:ext uri="{FF2B5EF4-FFF2-40B4-BE49-F238E27FC236}">
                <a16:creationId xmlns:a16="http://schemas.microsoft.com/office/drawing/2014/main" id="{85EFB155-4EA9-4F6F-960E-D45228468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261" y="331910"/>
            <a:ext cx="8793982" cy="236537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EXTERNÍ PROJEKTY UNI/CPS V ROCE 2024 – celkem 39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A7F64D0-9623-42DC-BD95-6819C59F4B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862" y="621198"/>
            <a:ext cx="1062006" cy="1062006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94911C5F-8E8C-4417-942F-8EDC142CE7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80" y="611773"/>
            <a:ext cx="1062006" cy="1062006"/>
          </a:xfrm>
          <a:prstGeom prst="rect">
            <a:avLst/>
          </a:prstGeom>
        </p:spPr>
      </p:pic>
      <p:sp>
        <p:nvSpPr>
          <p:cNvPr id="72" name="Zástupný text 9">
            <a:extLst>
              <a:ext uri="{FF2B5EF4-FFF2-40B4-BE49-F238E27FC236}">
                <a16:creationId xmlns:a16="http://schemas.microsoft.com/office/drawing/2014/main" id="{968D9887-9690-4D09-B82A-DF6466A21DED}"/>
              </a:ext>
            </a:extLst>
          </p:cNvPr>
          <p:cNvSpPr txBox="1">
            <a:spLocks/>
          </p:cNvSpPr>
          <p:nvPr/>
        </p:nvSpPr>
        <p:spPr>
          <a:xfrm>
            <a:off x="737525" y="1098742"/>
            <a:ext cx="2324810" cy="490017"/>
          </a:xfrm>
          <a:prstGeom prst="rect">
            <a:avLst/>
          </a:prstGeom>
        </p:spPr>
        <p:txBody>
          <a:bodyPr anchor="b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Horizon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Horizon 2020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3E20454-EB1A-4967-9792-215C0123DB6E}"/>
              </a:ext>
            </a:extLst>
          </p:cNvPr>
          <p:cNvGrpSpPr/>
          <p:nvPr/>
        </p:nvGrpSpPr>
        <p:grpSpPr>
          <a:xfrm>
            <a:off x="649324" y="1376207"/>
            <a:ext cx="2639788" cy="224910"/>
            <a:chOff x="649324" y="2017231"/>
            <a:chExt cx="2639788" cy="224910"/>
          </a:xfrm>
        </p:grpSpPr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2F228BE4-CEE5-4E92-8A09-D184504C5C73}"/>
                </a:ext>
              </a:extLst>
            </p:cNvPr>
            <p:cNvCxnSpPr>
              <a:cxnSpLocks/>
            </p:cNvCxnSpPr>
            <p:nvPr/>
          </p:nvCxnSpPr>
          <p:spPr>
            <a:xfrm>
              <a:off x="649324" y="2017231"/>
              <a:ext cx="136718" cy="22491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CE2C1A5A-8056-44B9-9095-16B27E843BB7}"/>
                </a:ext>
              </a:extLst>
            </p:cNvPr>
            <p:cNvCxnSpPr>
              <a:cxnSpLocks/>
            </p:cNvCxnSpPr>
            <p:nvPr/>
          </p:nvCxnSpPr>
          <p:spPr>
            <a:xfrm>
              <a:off x="786042" y="2242141"/>
              <a:ext cx="250307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Obrázek 75">
            <a:extLst>
              <a:ext uri="{FF2B5EF4-FFF2-40B4-BE49-F238E27FC236}">
                <a16:creationId xmlns:a16="http://schemas.microsoft.com/office/drawing/2014/main" id="{385DD422-2F93-4B53-B20C-45FB0AFFB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3825" y="5556306"/>
            <a:ext cx="1676400" cy="830317"/>
          </a:xfrm>
          <a:prstGeom prst="rect">
            <a:avLst/>
          </a:prstGeom>
        </p:spPr>
      </p:pic>
      <p:sp>
        <p:nvSpPr>
          <p:cNvPr id="78" name="TextovéPole 77">
            <a:extLst>
              <a:ext uri="{FF2B5EF4-FFF2-40B4-BE49-F238E27FC236}">
                <a16:creationId xmlns:a16="http://schemas.microsoft.com/office/drawing/2014/main" id="{A403BD84-5C35-4DEC-9546-A2077DABDA48}"/>
              </a:ext>
            </a:extLst>
          </p:cNvPr>
          <p:cNvSpPr txBox="1"/>
          <p:nvPr/>
        </p:nvSpPr>
        <p:spPr>
          <a:xfrm>
            <a:off x="3131323" y="132448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DA09029E-996D-4C47-94CD-D99AA56851C7}"/>
              </a:ext>
            </a:extLst>
          </p:cNvPr>
          <p:cNvSpPr txBox="1"/>
          <p:nvPr/>
        </p:nvSpPr>
        <p:spPr>
          <a:xfrm>
            <a:off x="8735327" y="128718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C57C4F1-1A87-4A8E-B577-5078C1DEA2AA}"/>
              </a:ext>
            </a:extLst>
          </p:cNvPr>
          <p:cNvGrpSpPr/>
          <p:nvPr/>
        </p:nvGrpSpPr>
        <p:grpSpPr>
          <a:xfrm>
            <a:off x="7124964" y="1825172"/>
            <a:ext cx="3156332" cy="730781"/>
            <a:chOff x="569634" y="1152093"/>
            <a:chExt cx="2848082" cy="396981"/>
          </a:xfrm>
        </p:grpSpPr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4873F5C4-3E84-4CB2-BC96-601F4A9DB2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0822" y="1539517"/>
              <a:ext cx="245174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ástupný text 9">
              <a:extLst>
                <a:ext uri="{FF2B5EF4-FFF2-40B4-BE49-F238E27FC236}">
                  <a16:creationId xmlns:a16="http://schemas.microsoft.com/office/drawing/2014/main" id="{9765E5B6-CBCB-4D41-9B6E-609DEB71260F}"/>
                </a:ext>
              </a:extLst>
            </p:cNvPr>
            <p:cNvSpPr txBox="1">
              <a:spLocks/>
            </p:cNvSpPr>
            <p:nvPr/>
          </p:nvSpPr>
          <p:spPr>
            <a:xfrm>
              <a:off x="569634" y="1152093"/>
              <a:ext cx="2848082" cy="39698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300" dirty="0">
                  <a:latin typeface="Arial" panose="020B0604020202020204" pitchFamily="34" charset="0"/>
                  <a:cs typeface="Arial" panose="020B0604020202020204" pitchFamily="34" charset="0"/>
                </a:rPr>
                <a:t>Významný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projekt: Národní centrum kompetence polymerních materiálů a technologií pro 21. století          (1. 1. 2023 – 31. 12. 2028)</a:t>
              </a:r>
            </a:p>
          </p:txBody>
        </p:sp>
      </p:grp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4358D692-9179-4705-B07E-3284E07CE8EC}"/>
              </a:ext>
            </a:extLst>
          </p:cNvPr>
          <p:cNvGrpSpPr/>
          <p:nvPr/>
        </p:nvGrpSpPr>
        <p:grpSpPr>
          <a:xfrm>
            <a:off x="621219" y="5712826"/>
            <a:ext cx="2772355" cy="599395"/>
            <a:chOff x="594104" y="1043961"/>
            <a:chExt cx="2461528" cy="495556"/>
          </a:xfrm>
        </p:grpSpPr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32210BD-281B-4E9C-9515-EB6371A3D691}"/>
                </a:ext>
              </a:extLst>
            </p:cNvPr>
            <p:cNvGrpSpPr/>
            <p:nvPr/>
          </p:nvGrpSpPr>
          <p:grpSpPr>
            <a:xfrm>
              <a:off x="594104" y="1314607"/>
              <a:ext cx="2461528" cy="224910"/>
              <a:chOff x="2035175" y="1939925"/>
              <a:chExt cx="4630299" cy="423070"/>
            </a:xfrm>
          </p:grpSpPr>
          <p:cxnSp>
            <p:nvCxnSpPr>
              <p:cNvPr id="88" name="Přímá spojnice 87">
                <a:extLst>
                  <a:ext uri="{FF2B5EF4-FFF2-40B4-BE49-F238E27FC236}">
                    <a16:creationId xmlns:a16="http://schemas.microsoft.com/office/drawing/2014/main" id="{5038F1BB-C7F0-465B-BC87-EF413EEA76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nice 88">
                <a:extLst>
                  <a:ext uri="{FF2B5EF4-FFF2-40B4-BE49-F238E27FC236}">
                    <a16:creationId xmlns:a16="http://schemas.microsoft.com/office/drawing/2014/main" id="{A26A9F48-884F-44D2-A6AC-8DDBBDBFB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4373123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Zástupný text 9">
              <a:extLst>
                <a:ext uri="{FF2B5EF4-FFF2-40B4-BE49-F238E27FC236}">
                  <a16:creationId xmlns:a16="http://schemas.microsoft.com/office/drawing/2014/main" id="{A4E876F1-84F9-496A-8743-65F7E73E912C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043961"/>
              <a:ext cx="2324810" cy="49001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Qatar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National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46120955-D0F0-4902-9AC2-CB1E02E907B7}"/>
              </a:ext>
            </a:extLst>
          </p:cNvPr>
          <p:cNvSpPr txBox="1"/>
          <p:nvPr/>
        </p:nvSpPr>
        <p:spPr>
          <a:xfrm>
            <a:off x="3141803" y="6035106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6" name="Picture 2" descr="Hlavní hygienička: děti ve školách nebudou vylučovány z kolektivu na základě absence očkování">
            <a:extLst>
              <a:ext uri="{FF2B5EF4-FFF2-40B4-BE49-F238E27FC236}">
                <a16:creationId xmlns:a16="http://schemas.microsoft.com/office/drawing/2014/main" id="{B6298A3D-9821-485A-BF4A-75D74BD1F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803" y="1992444"/>
            <a:ext cx="1719081" cy="6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ovéPole 90">
            <a:extLst>
              <a:ext uri="{FF2B5EF4-FFF2-40B4-BE49-F238E27FC236}">
                <a16:creationId xmlns:a16="http://schemas.microsoft.com/office/drawing/2014/main" id="{1D5C86BE-F078-430A-92FF-DBE04E60EB16}"/>
              </a:ext>
            </a:extLst>
          </p:cNvPr>
          <p:cNvSpPr txBox="1"/>
          <p:nvPr/>
        </p:nvSpPr>
        <p:spPr>
          <a:xfrm>
            <a:off x="3125798" y="223415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3578D0C3-EF73-4FEA-A970-CACBDC604BFD}"/>
              </a:ext>
            </a:extLst>
          </p:cNvPr>
          <p:cNvSpPr txBox="1"/>
          <p:nvPr/>
        </p:nvSpPr>
        <p:spPr>
          <a:xfrm>
            <a:off x="3141558" y="3233525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3344AFFA-9287-488A-8379-A1920F9BDE6D}"/>
              </a:ext>
            </a:extLst>
          </p:cNvPr>
          <p:cNvSpPr txBox="1"/>
          <p:nvPr/>
        </p:nvSpPr>
        <p:spPr>
          <a:xfrm>
            <a:off x="3131323" y="399309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AC402BB8-CCD0-4678-A9D3-6D9152F75546}"/>
              </a:ext>
            </a:extLst>
          </p:cNvPr>
          <p:cNvSpPr txBox="1"/>
          <p:nvPr/>
        </p:nvSpPr>
        <p:spPr>
          <a:xfrm>
            <a:off x="3120023" y="501828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9F3EEA7E-26DA-4FA0-B818-D98574634AB4}"/>
              </a:ext>
            </a:extLst>
          </p:cNvPr>
          <p:cNvGrpSpPr/>
          <p:nvPr/>
        </p:nvGrpSpPr>
        <p:grpSpPr>
          <a:xfrm>
            <a:off x="6700794" y="2831100"/>
            <a:ext cx="2532023" cy="495556"/>
            <a:chOff x="594104" y="1270317"/>
            <a:chExt cx="2284744" cy="269200"/>
          </a:xfrm>
        </p:grpSpPr>
        <p:grpSp>
          <p:nvGrpSpPr>
            <p:cNvPr id="96" name="Skupina 95">
              <a:extLst>
                <a:ext uri="{FF2B5EF4-FFF2-40B4-BE49-F238E27FC236}">
                  <a16:creationId xmlns:a16="http://schemas.microsoft.com/office/drawing/2014/main" id="{B27D7DDC-5970-4044-97C0-DC38B3705D45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98" name="Přímá spojnice 97">
                <a:extLst>
                  <a:ext uri="{FF2B5EF4-FFF2-40B4-BE49-F238E27FC236}">
                    <a16:creationId xmlns:a16="http://schemas.microsoft.com/office/drawing/2014/main" id="{DBA7A916-8B13-4CDC-A94C-D0940F5201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>
                <a:extLst>
                  <a:ext uri="{FF2B5EF4-FFF2-40B4-BE49-F238E27FC236}">
                    <a16:creationId xmlns:a16="http://schemas.microsoft.com/office/drawing/2014/main" id="{9EAD6A0D-A473-40CB-A071-D67C9E7F21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Zástupný text 9">
              <a:extLst>
                <a:ext uri="{FF2B5EF4-FFF2-40B4-BE49-F238E27FC236}">
                  <a16:creationId xmlns:a16="http://schemas.microsoft.com/office/drawing/2014/main" id="{E8B80C2A-D81E-4624-A9A3-7837C62587F3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The NATO Science for Peace and Security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(SPS)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DEAD96E6-DEFF-4B06-8C29-7C6B0C6D3BDC}"/>
              </a:ext>
            </a:extLst>
          </p:cNvPr>
          <p:cNvGrpSpPr/>
          <p:nvPr/>
        </p:nvGrpSpPr>
        <p:grpSpPr>
          <a:xfrm>
            <a:off x="6681940" y="3645238"/>
            <a:ext cx="2532023" cy="495556"/>
            <a:chOff x="594104" y="1270317"/>
            <a:chExt cx="2284744" cy="269200"/>
          </a:xfrm>
        </p:grpSpPr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C1039053-AE5B-479A-91DC-D29532BCB609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04" name="Přímá spojnice 103">
                <a:extLst>
                  <a:ext uri="{FF2B5EF4-FFF2-40B4-BE49-F238E27FC236}">
                    <a16:creationId xmlns:a16="http://schemas.microsoft.com/office/drawing/2014/main" id="{62472335-3722-4C81-9D24-3F1B80E74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Přímá spojnice 104">
                <a:extLst>
                  <a:ext uri="{FF2B5EF4-FFF2-40B4-BE49-F238E27FC236}">
                    <a16:creationId xmlns:a16="http://schemas.microsoft.com/office/drawing/2014/main" id="{1D590EF4-5B13-4B38-BC0A-913DA6976F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Zástupný text 9">
              <a:extLst>
                <a:ext uri="{FF2B5EF4-FFF2-40B4-BE49-F238E27FC236}">
                  <a16:creationId xmlns:a16="http://schemas.microsoft.com/office/drawing/2014/main" id="{96D609A5-0018-49B5-8FA6-70168587EA09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Visegrad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TextovéPole 105">
            <a:extLst>
              <a:ext uri="{FF2B5EF4-FFF2-40B4-BE49-F238E27FC236}">
                <a16:creationId xmlns:a16="http://schemas.microsoft.com/office/drawing/2014/main" id="{1AA0998C-7A4D-43AD-8424-FC814DF002AE}"/>
              </a:ext>
            </a:extLst>
          </p:cNvPr>
          <p:cNvSpPr txBox="1"/>
          <p:nvPr/>
        </p:nvSpPr>
        <p:spPr>
          <a:xfrm>
            <a:off x="8821258" y="375954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7" name="TextovéPole 106">
            <a:extLst>
              <a:ext uri="{FF2B5EF4-FFF2-40B4-BE49-F238E27FC236}">
                <a16:creationId xmlns:a16="http://schemas.microsoft.com/office/drawing/2014/main" id="{738CA7AF-DDC4-493A-8E8A-D69A737898CC}"/>
              </a:ext>
            </a:extLst>
          </p:cNvPr>
          <p:cNvSpPr txBox="1"/>
          <p:nvPr/>
        </p:nvSpPr>
        <p:spPr>
          <a:xfrm>
            <a:off x="8807667" y="2992222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8" name="Skupina 107">
            <a:extLst>
              <a:ext uri="{FF2B5EF4-FFF2-40B4-BE49-F238E27FC236}">
                <a16:creationId xmlns:a16="http://schemas.microsoft.com/office/drawing/2014/main" id="{6A40D51A-9224-47B8-BF14-F0650D3A5B4A}"/>
              </a:ext>
            </a:extLst>
          </p:cNvPr>
          <p:cNvGrpSpPr/>
          <p:nvPr/>
        </p:nvGrpSpPr>
        <p:grpSpPr>
          <a:xfrm>
            <a:off x="6714380" y="4522945"/>
            <a:ext cx="2532023" cy="495556"/>
            <a:chOff x="594104" y="1270317"/>
            <a:chExt cx="2284744" cy="269200"/>
          </a:xfrm>
        </p:grpSpPr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E5A8F486-690D-46F0-9555-F9C1E6C82833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B83DC6AE-13B1-47CA-BC5C-0DE0A13A11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Přímá spojnice 111">
                <a:extLst>
                  <a:ext uri="{FF2B5EF4-FFF2-40B4-BE49-F238E27FC236}">
                    <a16:creationId xmlns:a16="http://schemas.microsoft.com/office/drawing/2014/main" id="{0CC79669-14F5-41B9-9771-E4268C4047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Zástupný text 9">
              <a:extLst>
                <a:ext uri="{FF2B5EF4-FFF2-40B4-BE49-F238E27FC236}">
                  <a16:creationId xmlns:a16="http://schemas.microsoft.com/office/drawing/2014/main" id="{A0DC2CC1-AB25-4F3B-B532-CF3C1A5E89C7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Interreg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Danube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Region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13" name="Skupina 112">
            <a:extLst>
              <a:ext uri="{FF2B5EF4-FFF2-40B4-BE49-F238E27FC236}">
                <a16:creationId xmlns:a16="http://schemas.microsoft.com/office/drawing/2014/main" id="{78F88596-10A4-4DCC-828B-646A58A457EE}"/>
              </a:ext>
            </a:extLst>
          </p:cNvPr>
          <p:cNvGrpSpPr/>
          <p:nvPr/>
        </p:nvGrpSpPr>
        <p:grpSpPr>
          <a:xfrm>
            <a:off x="6729416" y="5100161"/>
            <a:ext cx="2532023" cy="495556"/>
            <a:chOff x="594104" y="1270317"/>
            <a:chExt cx="2284744" cy="269200"/>
          </a:xfrm>
        </p:grpSpPr>
        <p:grpSp>
          <p:nvGrpSpPr>
            <p:cNvPr id="114" name="Skupina 113">
              <a:extLst>
                <a:ext uri="{FF2B5EF4-FFF2-40B4-BE49-F238E27FC236}">
                  <a16:creationId xmlns:a16="http://schemas.microsoft.com/office/drawing/2014/main" id="{642A68C1-E221-4E84-88CE-DC0982EBCCC9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16" name="Přímá spojnice 115">
                <a:extLst>
                  <a:ext uri="{FF2B5EF4-FFF2-40B4-BE49-F238E27FC236}">
                    <a16:creationId xmlns:a16="http://schemas.microsoft.com/office/drawing/2014/main" id="{3DE8C8B6-CFA5-40B8-A693-9D97A09483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>
                <a:extLst>
                  <a:ext uri="{FF2B5EF4-FFF2-40B4-BE49-F238E27FC236}">
                    <a16:creationId xmlns:a16="http://schemas.microsoft.com/office/drawing/2014/main" id="{99807A49-B070-4C8F-BA59-F356CB14F0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Zástupný text 9">
              <a:extLst>
                <a:ext uri="{FF2B5EF4-FFF2-40B4-BE49-F238E27FC236}">
                  <a16:creationId xmlns:a16="http://schemas.microsoft.com/office/drawing/2014/main" id="{3425D66E-6EF9-4667-A4A2-580041FFFD26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ERASMUS</a:t>
              </a:r>
            </a:p>
          </p:txBody>
        </p:sp>
      </p:grpSp>
      <p:sp>
        <p:nvSpPr>
          <p:cNvPr id="118" name="TextovéPole 117">
            <a:extLst>
              <a:ext uri="{FF2B5EF4-FFF2-40B4-BE49-F238E27FC236}">
                <a16:creationId xmlns:a16="http://schemas.microsoft.com/office/drawing/2014/main" id="{9F6CD72B-1B84-4EBA-9642-0D18A553E9D8}"/>
              </a:ext>
            </a:extLst>
          </p:cNvPr>
          <p:cNvSpPr txBox="1"/>
          <p:nvPr/>
        </p:nvSpPr>
        <p:spPr>
          <a:xfrm>
            <a:off x="8821258" y="4646674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9" name="TextovéPole 118">
            <a:extLst>
              <a:ext uri="{FF2B5EF4-FFF2-40B4-BE49-F238E27FC236}">
                <a16:creationId xmlns:a16="http://schemas.microsoft.com/office/drawing/2014/main" id="{124E1D5A-0F3C-4FBC-9D43-7AFA80EDAE4F}"/>
              </a:ext>
            </a:extLst>
          </p:cNvPr>
          <p:cNvSpPr txBox="1"/>
          <p:nvPr/>
        </p:nvSpPr>
        <p:spPr>
          <a:xfrm>
            <a:off x="8813038" y="5298665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20" name="Skupina 119">
            <a:extLst>
              <a:ext uri="{FF2B5EF4-FFF2-40B4-BE49-F238E27FC236}">
                <a16:creationId xmlns:a16="http://schemas.microsoft.com/office/drawing/2014/main" id="{DC5003A8-3B63-4682-ABA3-A17A82ED093A}"/>
              </a:ext>
            </a:extLst>
          </p:cNvPr>
          <p:cNvGrpSpPr/>
          <p:nvPr/>
        </p:nvGrpSpPr>
        <p:grpSpPr>
          <a:xfrm>
            <a:off x="6729416" y="5873227"/>
            <a:ext cx="2532023" cy="495556"/>
            <a:chOff x="594104" y="1270317"/>
            <a:chExt cx="2284744" cy="269200"/>
          </a:xfrm>
        </p:grpSpPr>
        <p:grpSp>
          <p:nvGrpSpPr>
            <p:cNvPr id="121" name="Skupina 120">
              <a:extLst>
                <a:ext uri="{FF2B5EF4-FFF2-40B4-BE49-F238E27FC236}">
                  <a16:creationId xmlns:a16="http://schemas.microsoft.com/office/drawing/2014/main" id="{D2E76A9A-E859-4891-B305-D076FEAB1F9D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23" name="Přímá spojnice 122">
                <a:extLst>
                  <a:ext uri="{FF2B5EF4-FFF2-40B4-BE49-F238E27FC236}">
                    <a16:creationId xmlns:a16="http://schemas.microsoft.com/office/drawing/2014/main" id="{D4E320B8-9D36-4F43-8DFA-D058DD777C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>
                <a:extLst>
                  <a:ext uri="{FF2B5EF4-FFF2-40B4-BE49-F238E27FC236}">
                    <a16:creationId xmlns:a16="http://schemas.microsoft.com/office/drawing/2014/main" id="{71B82813-532E-4CA4-9A2A-0438FCE1D6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Zástupný text 9">
              <a:extLst>
                <a:ext uri="{FF2B5EF4-FFF2-40B4-BE49-F238E27FC236}">
                  <a16:creationId xmlns:a16="http://schemas.microsoft.com/office/drawing/2014/main" id="{5255B9A0-E498-4412-AC02-8463A92AEFC3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European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Commission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- WORTH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Partnership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Project II</a:t>
              </a:r>
            </a:p>
          </p:txBody>
        </p:sp>
      </p:grpSp>
      <p:sp>
        <p:nvSpPr>
          <p:cNvPr id="125" name="TextovéPole 124">
            <a:extLst>
              <a:ext uri="{FF2B5EF4-FFF2-40B4-BE49-F238E27FC236}">
                <a16:creationId xmlns:a16="http://schemas.microsoft.com/office/drawing/2014/main" id="{B961B812-F17C-409D-87ED-79F88FDEC8AD}"/>
              </a:ext>
            </a:extLst>
          </p:cNvPr>
          <p:cNvSpPr txBox="1"/>
          <p:nvPr/>
        </p:nvSpPr>
        <p:spPr>
          <a:xfrm>
            <a:off x="8821258" y="603167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8" name="Picture 4" descr="The NATO Science for Peace and Security (SPS) Programme is open for  submitting proposals – SIPAC | Scientific and Innovation Partnership">
            <a:extLst>
              <a:ext uri="{FF2B5EF4-FFF2-40B4-BE49-F238E27FC236}">
                <a16:creationId xmlns:a16="http://schemas.microsoft.com/office/drawing/2014/main" id="{E70B7E7A-F40F-451E-9A81-B9B27F24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8476" y="2652637"/>
            <a:ext cx="1327646" cy="6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- Visegrad Fund - Visegrad Fund">
            <a:extLst>
              <a:ext uri="{FF2B5EF4-FFF2-40B4-BE49-F238E27FC236}">
                <a16:creationId xmlns:a16="http://schemas.microsoft.com/office/drawing/2014/main" id="{C5FBDD10-6F22-4DD4-BF1C-0A25B631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5343" y="3405705"/>
            <a:ext cx="1519119" cy="6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TH Partnership Project - European Commission">
            <a:extLst>
              <a:ext uri="{FF2B5EF4-FFF2-40B4-BE49-F238E27FC236}">
                <a16:creationId xmlns:a16="http://schemas.microsoft.com/office/drawing/2014/main" id="{D9697557-39F8-4593-9CDD-B3DAE012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8348" y="5911491"/>
            <a:ext cx="2131865" cy="5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UM Realizes 30% of the Incoming Student Mobilities from Partnering  Countries under the Erasmus+ Programme - vum.bg">
            <a:extLst>
              <a:ext uri="{FF2B5EF4-FFF2-40B4-BE49-F238E27FC236}">
                <a16:creationId xmlns:a16="http://schemas.microsoft.com/office/drawing/2014/main" id="{C81E2154-535C-44CE-ACB5-D5623DD8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4537" y="5100162"/>
            <a:ext cx="637836" cy="53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in">
            <a:extLst>
              <a:ext uri="{FF2B5EF4-FFF2-40B4-BE49-F238E27FC236}">
                <a16:creationId xmlns:a16="http://schemas.microsoft.com/office/drawing/2014/main" id="{B11EEC89-B4FB-48D1-8A48-2715675B6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7918" y="4525058"/>
            <a:ext cx="2625219" cy="3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599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54704-AEB7-2E55-9D30-E7A027D16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955" y="3032450"/>
            <a:ext cx="2142211" cy="445496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Zpracování polymerů</a:t>
            </a:r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AF0D6DE5-37B7-F921-4DE3-891FB1BE9DF0}"/>
              </a:ext>
            </a:extLst>
          </p:cNvPr>
          <p:cNvPicPr preferRelativeResize="0"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698" y="1139359"/>
            <a:ext cx="2090468" cy="1721447"/>
          </a:xfrm>
        </p:spPr>
      </p:pic>
      <p:pic>
        <p:nvPicPr>
          <p:cNvPr id="22" name="Zástupný symbol obrázku 21">
            <a:extLst>
              <a:ext uri="{FF2B5EF4-FFF2-40B4-BE49-F238E27FC236}">
                <a16:creationId xmlns:a16="http://schemas.microsoft.com/office/drawing/2014/main" id="{0A43ED93-890B-79F8-1F7B-B994A4014E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6865" y="1095115"/>
            <a:ext cx="2089682" cy="1720800"/>
          </a:xfrm>
        </p:spPr>
      </p:pic>
      <p:pic>
        <p:nvPicPr>
          <p:cNvPr id="24" name="Zástupný symbol obrázku 23">
            <a:extLst>
              <a:ext uri="{FF2B5EF4-FFF2-40B4-BE49-F238E27FC236}">
                <a16:creationId xmlns:a16="http://schemas.microsoft.com/office/drawing/2014/main" id="{9B402DCF-3440-5584-5DD9-E42ECCFB10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2871" y="1139359"/>
            <a:ext cx="2089682" cy="1720800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3457A1EC-0BC0-CBF2-02FC-6DE01E1D90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8698" y="3997841"/>
            <a:ext cx="2089682" cy="1720800"/>
          </a:xfrm>
        </p:spPr>
      </p:pic>
      <p:pic>
        <p:nvPicPr>
          <p:cNvPr id="28" name="Zástupný symbol obrázku 27">
            <a:extLst>
              <a:ext uri="{FF2B5EF4-FFF2-40B4-BE49-F238E27FC236}">
                <a16:creationId xmlns:a16="http://schemas.microsoft.com/office/drawing/2014/main" id="{BAE911F4-C235-D998-85B0-F9C2885462A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0656" y="3997841"/>
            <a:ext cx="2089682" cy="1720800"/>
          </a:xfrm>
        </p:spPr>
      </p:pic>
      <p:pic>
        <p:nvPicPr>
          <p:cNvPr id="20" name="Zástupný symbol obrázku 19">
            <a:extLst>
              <a:ext uri="{FF2B5EF4-FFF2-40B4-BE49-F238E27FC236}">
                <a16:creationId xmlns:a16="http://schemas.microsoft.com/office/drawing/2014/main" id="{F6007789-696B-8490-A330-3F4FBD62ED4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8781" y="3997841"/>
            <a:ext cx="2089682" cy="1720800"/>
          </a:xfr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44A31C8-EBAB-F82E-7207-2417D25313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4965" y="3033446"/>
            <a:ext cx="2021351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Gumárenské technologie	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18FF86C-E63A-0982-1223-C08FB32D33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7036" y="2977332"/>
            <a:ext cx="2224230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Environmentální technologie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66CBC09-A3D7-351E-8423-207BA4EF9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1355" y="5828865"/>
            <a:ext cx="3369289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Nanomateriály a pokročilé technologie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48BD56C1-0070-7753-974A-944CF2246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8781" y="5853411"/>
            <a:ext cx="3220580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Energetické a kompozitní materiály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FE9CB024-9CC1-D5DF-9BED-A9992424A9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27911" y="5920585"/>
            <a:ext cx="1998048" cy="444500"/>
          </a:xfrm>
        </p:spPr>
        <p:txBody>
          <a:bodyPr/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Biomateriály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706226BA-08EC-5AF7-8D30-60B1DC247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118" y="267903"/>
            <a:ext cx="2921061" cy="306301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STRUKTURA CPS</a:t>
            </a:r>
          </a:p>
        </p:txBody>
      </p:sp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3" y="6492875"/>
            <a:ext cx="43921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90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3" y="6492875"/>
            <a:ext cx="43921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52BFA7B-6799-4BFC-B2F2-6267B4724CEF}"/>
              </a:ext>
            </a:extLst>
          </p:cNvPr>
          <p:cNvSpPr txBox="1"/>
          <p:nvPr/>
        </p:nvSpPr>
        <p:spPr>
          <a:xfrm>
            <a:off x="622169" y="2092280"/>
            <a:ext cx="10350631" cy="3347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 31. 12. 2023 došlo k významné nevynucené změně ve vyčlenění úvazků zaměstnanců Fakulty technologické vůči Centru polymerních systémů v celkovém objemu 5,27 FTE, což je 8,86 % celkového objemu FTE financovaného v roce 2023 z prostředků CPS. V odpovídajícím objemu, tj. 5 437 tis. Kč, jsou přesunuty disponibilní prostředky CPS </a:t>
            </a:r>
          </a:p>
          <a:p>
            <a:pPr algn="just">
              <a:lnSpc>
                <a:spcPct val="15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 prospěch FT.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D4E29A4-5884-4DD5-AD4D-D1CFB7DD090D}"/>
              </a:ext>
            </a:extLst>
          </p:cNvPr>
          <p:cNvSpPr txBox="1"/>
          <p:nvPr/>
        </p:nvSpPr>
        <p:spPr>
          <a:xfrm>
            <a:off x="622169" y="1119138"/>
            <a:ext cx="8936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Regulační opatření 1.1 -  Rozpočet UTB pro rok 2024</a:t>
            </a:r>
            <a:endParaRPr lang="cs-CZ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3391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PS CZ">
  <a:themeElements>
    <a:clrScheme name="CPS paleta">
      <a:dk1>
        <a:srgbClr val="000000"/>
      </a:dk1>
      <a:lt1>
        <a:srgbClr val="FFFFFF"/>
      </a:lt1>
      <a:dk2>
        <a:srgbClr val="000000"/>
      </a:dk2>
      <a:lt2>
        <a:srgbClr val="C0CED4"/>
      </a:lt2>
      <a:accent1>
        <a:srgbClr val="EF7614"/>
      </a:accent1>
      <a:accent2>
        <a:srgbClr val="C0CED4"/>
      </a:accent2>
      <a:accent3>
        <a:srgbClr val="465054"/>
      </a:accent3>
      <a:accent4>
        <a:srgbClr val="FFFFFE"/>
      </a:accent4>
      <a:accent5>
        <a:srgbClr val="69767F"/>
      </a:accent5>
      <a:accent6>
        <a:srgbClr val="000000"/>
      </a:accent6>
      <a:hlink>
        <a:srgbClr val="EF7614"/>
      </a:hlink>
      <a:folHlink>
        <a:srgbClr val="3475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2147</TotalTime>
  <Words>423</Words>
  <Application>Microsoft Office PowerPoint</Application>
  <PresentationFormat>Širokoúhlá obrazovka</PresentationFormat>
  <Paragraphs>104</Paragraphs>
  <Slides>11</Slides>
  <Notes>2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Corbel</vt:lpstr>
      <vt:lpstr>Segoe UI</vt:lpstr>
      <vt:lpstr>Times New Roman</vt:lpstr>
      <vt:lpstr>Trebuchet MS</vt:lpstr>
      <vt:lpstr>CPS CZ</vt:lpstr>
      <vt:lpstr>CENTRUM POLYMERNÍCH SYSTÉMŮ</vt:lpstr>
      <vt:lpstr>Prezentace aplikace PowerPoint</vt:lpstr>
      <vt:lpstr>NAŠE CÍLE</vt:lpstr>
      <vt:lpstr>Prezentace aplikace PowerPoint</vt:lpstr>
      <vt:lpstr>Prezentace aplikace PowerPoint</vt:lpstr>
      <vt:lpstr>Prezentace aplikace PowerPoint</vt:lpstr>
      <vt:lpstr>Prezentace aplikace PowerPoint</vt:lpstr>
      <vt:lpstr>Zpracování polymerů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Dovrtěl, ComtechCAN</dc:creator>
  <cp:lastModifiedBy>Iva Gazdová</cp:lastModifiedBy>
  <cp:revision>188</cp:revision>
  <cp:lastPrinted>2024-03-25T14:41:34Z</cp:lastPrinted>
  <dcterms:created xsi:type="dcterms:W3CDTF">2023-08-11T12:57:33Z</dcterms:created>
  <dcterms:modified xsi:type="dcterms:W3CDTF">2024-03-25T16:31:52Z</dcterms:modified>
</cp:coreProperties>
</file>