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4"/>
  </p:sldMasterIdLst>
  <p:notesMasterIdLst>
    <p:notesMasterId r:id="rId11"/>
  </p:notesMasterIdLst>
  <p:handoutMasterIdLst>
    <p:handoutMasterId r:id="rId12"/>
  </p:handoutMasterIdLst>
  <p:sldIdLst>
    <p:sldId id="346" r:id="rId5"/>
    <p:sldId id="416" r:id="rId6"/>
    <p:sldId id="417" r:id="rId7"/>
    <p:sldId id="418" r:id="rId8"/>
    <p:sldId id="419" r:id="rId9"/>
    <p:sldId id="420" r:id="rId10"/>
  </p:sldIdLst>
  <p:sldSz cx="12192000" cy="6858000"/>
  <p:notesSz cx="6808788" cy="99409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1818"/>
    <a:srgbClr val="080808"/>
    <a:srgbClr val="E65014"/>
    <a:srgbClr val="57CBEF"/>
    <a:srgbClr val="AC1414"/>
    <a:srgbClr val="FF7800"/>
    <a:srgbClr val="46505A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5981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FAFCFC3C-FE49-46B6-9360-AEE57FDBBAE5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562" y="4784488"/>
            <a:ext cx="5447666" cy="3913425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5981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2DFF1F90-FB22-44E5-89DA-015AE8F120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89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14.04.2020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14.04.2020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14.04.2020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14.04.2020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14.04.2020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14.04.2020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14.04.2020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14.04.2020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14.04.2020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14.04.2020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14.04.2020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14.04.2020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id="1" dur="indefinite" restart="never" nodeType="tmRoot"/>
      </p:par>
    </p:tnLst>
  </p:timing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4126236"/>
          </a:xfrm>
        </p:spPr>
        <p:txBody>
          <a:bodyPr anchor="ctr">
            <a:normAutofit fontScale="90000"/>
          </a:bodyPr>
          <a:lstStyle/>
          <a:p>
            <a:r>
              <a:rPr lang="cs-CZ" sz="4900" b="1" dirty="0" smtClean="0">
                <a:solidFill>
                  <a:schemeClr val="bg1"/>
                </a:solidFill>
              </a:rPr>
              <a:t/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sz="4900" b="1" dirty="0" smtClean="0">
                <a:solidFill>
                  <a:schemeClr val="bg1"/>
                </a:solidFill>
              </a:rPr>
              <a:t/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sz="4400" b="1" dirty="0" smtClean="0">
                <a:solidFill>
                  <a:schemeClr val="bg1"/>
                </a:solidFill>
              </a:rPr>
              <a:t>ZAHRANIČNÍ STUDENTI NA UTB </a:t>
            </a:r>
            <a:br>
              <a:rPr lang="cs-CZ" sz="4400" b="1" dirty="0" smtClean="0">
                <a:solidFill>
                  <a:schemeClr val="bg1"/>
                </a:solidFill>
              </a:rPr>
            </a:br>
            <a:r>
              <a:rPr lang="cs-CZ" sz="4400" b="1" dirty="0" smtClean="0">
                <a:solidFill>
                  <a:schemeClr val="bg1"/>
                </a:solidFill>
              </a:rPr>
              <a:t>(DEGREE + EXCHANGE)</a:t>
            </a:r>
            <a:br>
              <a:rPr lang="cs-CZ" sz="4400" b="1" dirty="0" smtClean="0">
                <a:solidFill>
                  <a:schemeClr val="bg1"/>
                </a:solidFill>
              </a:rPr>
            </a:br>
            <a:r>
              <a:rPr lang="cs-CZ" sz="4400" b="1" dirty="0" smtClean="0">
                <a:solidFill>
                  <a:schemeClr val="bg1"/>
                </a:solidFill>
              </a:rPr>
              <a:t/>
            </a:r>
            <a:br>
              <a:rPr lang="cs-CZ" sz="4400" b="1" dirty="0" smtClean="0">
                <a:solidFill>
                  <a:schemeClr val="bg1"/>
                </a:solidFill>
              </a:rPr>
            </a:br>
            <a:r>
              <a:rPr lang="cs-CZ" sz="4400" b="1" dirty="0" smtClean="0">
                <a:solidFill>
                  <a:schemeClr val="bg1"/>
                </a:solidFill>
              </a:rPr>
              <a:t>STUDENTI UTB V ZAHRANIČÍ</a:t>
            </a:r>
            <a:r>
              <a:rPr lang="cs-CZ" sz="4900" b="1" dirty="0" smtClean="0">
                <a:solidFill>
                  <a:schemeClr val="bg1"/>
                </a:solidFill>
              </a:rPr>
              <a:t/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sz="4900" b="1" dirty="0" smtClean="0">
                <a:solidFill>
                  <a:schemeClr val="bg1"/>
                </a:solidFill>
              </a:rPr>
              <a:t/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sz="4900" b="1" dirty="0" smtClean="0">
                <a:solidFill>
                  <a:schemeClr val="bg1"/>
                </a:solidFill>
              </a:rPr>
              <a:t>AKTUÁLNÍ STAV V NÁVAZNOSTI NA SITUACI KE KORONAVIRU</a:t>
            </a:r>
            <a:r>
              <a:rPr lang="cs-CZ" b="1" dirty="0">
                <a:solidFill>
                  <a:schemeClr val="bg1"/>
                </a:solidFill>
              </a:rPr>
              <a:t/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/>
            </a:r>
            <a:br>
              <a:rPr lang="cs-CZ" b="1" dirty="0" smtClean="0">
                <a:solidFill>
                  <a:schemeClr val="bg1"/>
                </a:solidFill>
              </a:rPr>
            </a:br>
            <a:endParaRPr lang="cs-CZ" sz="3100" b="1" dirty="0">
              <a:solidFill>
                <a:schemeClr val="bg1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>
                <a:solidFill>
                  <a:prstClr val="white"/>
                </a:solidFill>
              </a:rPr>
              <a:t>14. 4. 2020</a:t>
            </a:r>
            <a:endParaRPr lang="cs-CZ" sz="2800" b="1" dirty="0">
              <a:solidFill>
                <a:prstClr val="white"/>
              </a:solidFill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Výjezdy studentů UTB do zahraničí v LS 2019/20 - mobility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98957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80808"/>
                </a:solidFill>
              </a:rPr>
              <a:t>LS 2019/20:</a:t>
            </a:r>
            <a:r>
              <a:rPr lang="cs-CZ" sz="2800" b="1" dirty="0">
                <a:solidFill>
                  <a:srgbClr val="080808"/>
                </a:solidFill>
              </a:rPr>
              <a:t>	</a:t>
            </a:r>
            <a:r>
              <a:rPr lang="cs-CZ" sz="2800" b="1" dirty="0" smtClean="0">
                <a:solidFill>
                  <a:srgbClr val="080808"/>
                </a:solidFill>
              </a:rPr>
              <a:t>99 výjezdů (studium + pracovní stáže)</a:t>
            </a:r>
          </a:p>
          <a:p>
            <a:endParaRPr lang="cs-CZ" sz="2800" b="1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z toho:		</a:t>
            </a:r>
            <a:r>
              <a:rPr lang="cs-CZ" sz="2800" dirty="0" smtClean="0">
                <a:solidFill>
                  <a:srgbClr val="080808"/>
                </a:solidFill>
              </a:rPr>
              <a:t>50 </a:t>
            </a:r>
            <a:r>
              <a:rPr lang="cs-CZ" sz="2800" dirty="0" smtClean="0">
                <a:solidFill>
                  <a:srgbClr val="080808"/>
                </a:solidFill>
              </a:rPr>
              <a:t>zůstává v zahraničí (online nebo přímá výuka)</a:t>
            </a:r>
          </a:p>
          <a:p>
            <a:r>
              <a:rPr lang="cs-CZ" sz="2800" dirty="0">
                <a:solidFill>
                  <a:srgbClr val="080808"/>
                </a:solidFill>
              </a:rPr>
              <a:t>	</a:t>
            </a:r>
            <a:r>
              <a:rPr lang="cs-CZ" sz="2800" dirty="0" smtClean="0">
                <a:solidFill>
                  <a:srgbClr val="080808"/>
                </a:solidFill>
              </a:rPr>
              <a:t>	</a:t>
            </a:r>
            <a:r>
              <a:rPr lang="cs-CZ" sz="2800" dirty="0" smtClean="0">
                <a:solidFill>
                  <a:srgbClr val="080808"/>
                </a:solidFill>
              </a:rPr>
              <a:t>49 </a:t>
            </a:r>
            <a:r>
              <a:rPr lang="cs-CZ" sz="2800" dirty="0" smtClean="0">
                <a:solidFill>
                  <a:srgbClr val="080808"/>
                </a:solidFill>
              </a:rPr>
              <a:t>přijelo do ČR</a:t>
            </a:r>
          </a:p>
          <a:p>
            <a:r>
              <a:rPr lang="cs-CZ" sz="2800" dirty="0">
                <a:solidFill>
                  <a:srgbClr val="080808"/>
                </a:solidFill>
              </a:rPr>
              <a:t>	</a:t>
            </a:r>
            <a:r>
              <a:rPr lang="cs-CZ" sz="2800" dirty="0" smtClean="0">
                <a:solidFill>
                  <a:srgbClr val="080808"/>
                </a:solidFill>
              </a:rPr>
              <a:t>		z toho: </a:t>
            </a:r>
          </a:p>
          <a:p>
            <a:r>
              <a:rPr lang="cs-CZ" sz="2800" dirty="0">
                <a:solidFill>
                  <a:srgbClr val="080808"/>
                </a:solidFill>
              </a:rPr>
              <a:t>	</a:t>
            </a:r>
            <a:r>
              <a:rPr lang="cs-CZ" sz="2800" dirty="0" smtClean="0">
                <a:solidFill>
                  <a:srgbClr val="080808"/>
                </a:solidFill>
              </a:rPr>
              <a:t>		</a:t>
            </a:r>
            <a:r>
              <a:rPr lang="cs-CZ" sz="2400" dirty="0" smtClean="0">
                <a:solidFill>
                  <a:srgbClr val="080808"/>
                </a:solidFill>
              </a:rPr>
              <a:t>21 ukončilo zahraniční mobilitu – byli integrováni do výuky na UTB</a:t>
            </a:r>
          </a:p>
          <a:p>
            <a:r>
              <a:rPr lang="cs-CZ" sz="2400" dirty="0">
                <a:solidFill>
                  <a:srgbClr val="080808"/>
                </a:solidFill>
              </a:rPr>
              <a:t>	</a:t>
            </a:r>
            <a:r>
              <a:rPr lang="cs-CZ" sz="2400" dirty="0" smtClean="0">
                <a:solidFill>
                  <a:srgbClr val="080808"/>
                </a:solidFill>
              </a:rPr>
              <a:t>	</a:t>
            </a:r>
            <a:r>
              <a:rPr lang="cs-CZ" sz="2400" smtClean="0">
                <a:solidFill>
                  <a:srgbClr val="080808"/>
                </a:solidFill>
              </a:rPr>
              <a:t>	</a:t>
            </a:r>
            <a:r>
              <a:rPr lang="cs-CZ" sz="2400" smtClean="0">
                <a:solidFill>
                  <a:srgbClr val="080808"/>
                </a:solidFill>
              </a:rPr>
              <a:t>28 </a:t>
            </a:r>
            <a:r>
              <a:rPr lang="cs-CZ" sz="2400" dirty="0" smtClean="0">
                <a:solidFill>
                  <a:srgbClr val="080808"/>
                </a:solidFill>
              </a:rPr>
              <a:t>pokračuje ve studiu na </a:t>
            </a:r>
            <a:r>
              <a:rPr lang="cs-CZ" sz="2400" dirty="0" err="1" smtClean="0">
                <a:solidFill>
                  <a:srgbClr val="080808"/>
                </a:solidFill>
              </a:rPr>
              <a:t>zahr</a:t>
            </a:r>
            <a:r>
              <a:rPr lang="cs-CZ" sz="2400" dirty="0" smtClean="0">
                <a:solidFill>
                  <a:srgbClr val="080808"/>
                </a:solidFill>
              </a:rPr>
              <a:t>. univerzitě formou online výuky </a:t>
            </a:r>
            <a:r>
              <a:rPr lang="cs-CZ" sz="2400" i="1" dirty="0" smtClean="0">
                <a:solidFill>
                  <a:srgbClr val="080808"/>
                </a:solidFill>
              </a:rPr>
              <a:t>(náleží </a:t>
            </a:r>
          </a:p>
          <a:p>
            <a:r>
              <a:rPr lang="cs-CZ" sz="2400" i="1" dirty="0">
                <a:solidFill>
                  <a:srgbClr val="080808"/>
                </a:solidFill>
              </a:rPr>
              <a:t>	</a:t>
            </a:r>
            <a:r>
              <a:rPr lang="cs-CZ" sz="2400" i="1" dirty="0" smtClean="0">
                <a:solidFill>
                  <a:srgbClr val="080808"/>
                </a:solidFill>
              </a:rPr>
              <a:t>		jim stále finanční grant, byť jsou na území ČR)</a:t>
            </a:r>
          </a:p>
          <a:p>
            <a:r>
              <a:rPr lang="cs-CZ" sz="2800" b="1" dirty="0">
                <a:solidFill>
                  <a:srgbClr val="080808"/>
                </a:solidFill>
              </a:rPr>
              <a:t>	</a:t>
            </a:r>
            <a:r>
              <a:rPr lang="cs-CZ" sz="2800" b="1" dirty="0" smtClean="0">
                <a:solidFill>
                  <a:srgbClr val="080808"/>
                </a:solidFill>
              </a:rPr>
              <a:t>	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Řešily se návraty studentů ze zahraničí i formou repatriačních letů/autobusů, atd.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Někteří studenti byli v zahraničí v karanténě (případy </a:t>
            </a:r>
            <a:r>
              <a:rPr lang="cs-CZ" sz="2800" dirty="0" err="1" smtClean="0">
                <a:solidFill>
                  <a:srgbClr val="080808"/>
                </a:solidFill>
              </a:rPr>
              <a:t>koronaviru</a:t>
            </a:r>
            <a:r>
              <a:rPr lang="cs-CZ" sz="2800" dirty="0" smtClean="0">
                <a:solidFill>
                  <a:srgbClr val="080808"/>
                </a:solidFill>
              </a:rPr>
              <a:t> na zahraničních kolejích).</a:t>
            </a:r>
          </a:p>
        </p:txBody>
      </p:sp>
    </p:spTree>
    <p:extLst>
      <p:ext uri="{BB962C8B-B14F-4D97-AF65-F5344CB8AC3E}">
        <p14:creationId xmlns:p14="http://schemas.microsoft.com/office/powerpoint/2010/main" val="4059206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676770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Příjezdy studentů UTB ze zahraničí v LS 2019/20 - mobility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9895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80808"/>
                </a:solidFill>
              </a:rPr>
              <a:t>LS 2019/20:</a:t>
            </a:r>
            <a:r>
              <a:rPr lang="cs-CZ" sz="2800" b="1" dirty="0">
                <a:solidFill>
                  <a:srgbClr val="080808"/>
                </a:solidFill>
              </a:rPr>
              <a:t>	</a:t>
            </a:r>
            <a:r>
              <a:rPr lang="cs-CZ" sz="2800" b="1" dirty="0" smtClean="0">
                <a:solidFill>
                  <a:srgbClr val="080808"/>
                </a:solidFill>
              </a:rPr>
              <a:t>124 příjezdů </a:t>
            </a:r>
          </a:p>
          <a:p>
            <a:endParaRPr lang="cs-CZ" sz="2800" b="1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z toho:		45 odjelo zpět do domovské země (online výuka)*</a:t>
            </a:r>
          </a:p>
          <a:p>
            <a:r>
              <a:rPr lang="cs-CZ" sz="2800" dirty="0">
                <a:solidFill>
                  <a:srgbClr val="080808"/>
                </a:solidFill>
              </a:rPr>
              <a:t>	</a:t>
            </a:r>
            <a:r>
              <a:rPr lang="cs-CZ" sz="2800" dirty="0" smtClean="0">
                <a:solidFill>
                  <a:srgbClr val="080808"/>
                </a:solidFill>
              </a:rPr>
              <a:t>	</a:t>
            </a:r>
            <a:r>
              <a:rPr lang="cs-CZ" sz="2000" dirty="0" smtClean="0">
                <a:solidFill>
                  <a:srgbClr val="080808"/>
                </a:solidFill>
              </a:rPr>
              <a:t>* pouze 2 studenti ukončili mobilitu na UTB, zbytek studuje v online formě</a:t>
            </a:r>
          </a:p>
          <a:p>
            <a:r>
              <a:rPr lang="cs-CZ" sz="2800" dirty="0">
                <a:solidFill>
                  <a:srgbClr val="080808"/>
                </a:solidFill>
              </a:rPr>
              <a:t>	</a:t>
            </a:r>
            <a:r>
              <a:rPr lang="cs-CZ" sz="2800" dirty="0" smtClean="0">
                <a:solidFill>
                  <a:srgbClr val="080808"/>
                </a:solidFill>
              </a:rPr>
              <a:t>	79 zůstává na UTB</a:t>
            </a:r>
          </a:p>
          <a:p>
            <a:r>
              <a:rPr lang="cs-CZ" sz="2800" b="1" dirty="0">
                <a:solidFill>
                  <a:srgbClr val="080808"/>
                </a:solidFill>
              </a:rPr>
              <a:t>	</a:t>
            </a:r>
            <a:r>
              <a:rPr lang="cs-CZ" sz="2800" b="1" dirty="0" smtClean="0">
                <a:solidFill>
                  <a:srgbClr val="080808"/>
                </a:solidFill>
              </a:rPr>
              <a:t>	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Řešily se testy na </a:t>
            </a:r>
            <a:r>
              <a:rPr lang="cs-CZ" sz="2800" dirty="0" err="1" smtClean="0">
                <a:solidFill>
                  <a:srgbClr val="080808"/>
                </a:solidFill>
              </a:rPr>
              <a:t>koronavirus</a:t>
            </a:r>
            <a:r>
              <a:rPr lang="cs-CZ" sz="2800" dirty="0" smtClean="0">
                <a:solidFill>
                  <a:srgbClr val="080808"/>
                </a:solidFill>
              </a:rPr>
              <a:t> u několika zahraničních studentů ve spolupráci s KHS Zlín = k dnešnímu dni žádný potvrzený případ nakažení.</a:t>
            </a:r>
          </a:p>
          <a:p>
            <a:endParaRPr lang="cs-CZ" sz="2800" dirty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Několik zahraničních studentů bylo v karanténě (z důvodů vycestování do zahraničí – soukromé cesty a návratu zpět).</a:t>
            </a:r>
          </a:p>
        </p:txBody>
      </p:sp>
    </p:spTree>
    <p:extLst>
      <p:ext uri="{BB962C8B-B14F-4D97-AF65-F5344CB8AC3E}">
        <p14:creationId xmlns:p14="http://schemas.microsoft.com/office/powerpoint/2010/main" val="275146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676770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Dlouhodobí zahraniční studenti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989576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80808"/>
                </a:solidFill>
              </a:rPr>
              <a:t>ANGLICKÉ PROGRAMY: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Kat. 6 (samoplátci): 			</a:t>
            </a:r>
            <a:r>
              <a:rPr lang="cs-CZ" sz="2800" dirty="0" smtClean="0">
                <a:solidFill>
                  <a:srgbClr val="080808"/>
                </a:solidFill>
              </a:rPr>
              <a:t>163 </a:t>
            </a:r>
            <a:r>
              <a:rPr lang="cs-CZ" sz="2800" dirty="0" smtClean="0">
                <a:solidFill>
                  <a:srgbClr val="080808"/>
                </a:solidFill>
              </a:rPr>
              <a:t>studentů*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Kat. 7 (vládní stipendisté):		10 studentů*</a:t>
            </a:r>
          </a:p>
          <a:p>
            <a:endParaRPr lang="cs-CZ" sz="2800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Odjelo </a:t>
            </a:r>
            <a:r>
              <a:rPr lang="cs-CZ" sz="2800" dirty="0">
                <a:solidFill>
                  <a:srgbClr val="080808"/>
                </a:solidFill>
              </a:rPr>
              <a:t>pouze několik studentů zpět do vlasti a studují v online formě studia.</a:t>
            </a:r>
          </a:p>
          <a:p>
            <a:endParaRPr lang="cs-CZ" sz="2800" b="1" dirty="0">
              <a:solidFill>
                <a:srgbClr val="080808"/>
              </a:solidFill>
            </a:endParaRPr>
          </a:p>
          <a:p>
            <a:r>
              <a:rPr lang="cs-CZ" sz="2800" b="1" dirty="0" smtClean="0">
                <a:solidFill>
                  <a:srgbClr val="080808"/>
                </a:solidFill>
              </a:rPr>
              <a:t>ČESKÉ PROGRAMY: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Cizinci celkem:			655*</a:t>
            </a:r>
          </a:p>
          <a:p>
            <a:r>
              <a:rPr lang="cs-CZ" sz="2400" dirty="0" smtClean="0">
                <a:solidFill>
                  <a:srgbClr val="080808"/>
                </a:solidFill>
              </a:rPr>
              <a:t>z toho 	Slováci:				585*</a:t>
            </a:r>
          </a:p>
          <a:p>
            <a:r>
              <a:rPr lang="cs-CZ" sz="2400" dirty="0" smtClean="0">
                <a:solidFill>
                  <a:srgbClr val="080808"/>
                </a:solidFill>
              </a:rPr>
              <a:t>	ostatní cizinci:			70*</a:t>
            </a:r>
            <a:endParaRPr lang="cs-CZ" sz="2400" dirty="0">
              <a:solidFill>
                <a:srgbClr val="080808"/>
              </a:solidFill>
            </a:endParaRPr>
          </a:p>
          <a:p>
            <a:endParaRPr lang="cs-CZ" sz="2800" dirty="0">
              <a:solidFill>
                <a:srgbClr val="080808"/>
              </a:solidFill>
            </a:endParaRPr>
          </a:p>
          <a:p>
            <a:r>
              <a:rPr lang="cs-CZ" sz="1800" dirty="0" smtClean="0">
                <a:solidFill>
                  <a:srgbClr val="080808"/>
                </a:solidFill>
              </a:rPr>
              <a:t>* IS STAG k 14.4.2020</a:t>
            </a:r>
          </a:p>
        </p:txBody>
      </p:sp>
    </p:spTree>
    <p:extLst>
      <p:ext uri="{BB962C8B-B14F-4D97-AF65-F5344CB8AC3E}">
        <p14:creationId xmlns:p14="http://schemas.microsoft.com/office/powerpoint/2010/main" val="315238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676770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Koleje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9895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80808"/>
                </a:solidFill>
              </a:rPr>
              <a:t>Přítomní zahraniční studenti na kolejích UTB:	196</a:t>
            </a:r>
          </a:p>
          <a:p>
            <a:endParaRPr lang="cs-CZ" sz="2800" b="1" dirty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U6 – 12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U7 – 39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U12 – 118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MSI – 27</a:t>
            </a:r>
          </a:p>
          <a:p>
            <a:endParaRPr lang="cs-CZ" sz="2800" dirty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Zákaz shromažďování osob.</a:t>
            </a:r>
          </a:p>
          <a:p>
            <a:r>
              <a:rPr lang="cs-CZ" sz="2800" dirty="0" smtClean="0">
                <a:solidFill>
                  <a:srgbClr val="080808"/>
                </a:solidFill>
              </a:rPr>
              <a:t>Desinfekce a roušky poskytnuty.</a:t>
            </a:r>
          </a:p>
        </p:txBody>
      </p:sp>
    </p:spTree>
    <p:extLst>
      <p:ext uri="{BB962C8B-B14F-4D97-AF65-F5344CB8AC3E}">
        <p14:creationId xmlns:p14="http://schemas.microsoft.com/office/powerpoint/2010/main" val="386542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676770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Shrnutí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>
              <a:solidFill>
                <a:srgbClr val="080808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1082351" y="1572658"/>
            <a:ext cx="109895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solidFill>
                  <a:srgbClr val="080808"/>
                </a:solidFill>
              </a:rPr>
              <a:t>Všichni zahraniční studenti a studenti UTB (výjezdy) jsou pravidelně informováni </a:t>
            </a:r>
            <a:endParaRPr lang="cs-CZ" sz="2800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o </a:t>
            </a:r>
            <a:r>
              <a:rPr lang="cs-CZ" sz="2800" dirty="0" smtClean="0">
                <a:solidFill>
                  <a:srgbClr val="080808"/>
                </a:solidFill>
              </a:rPr>
              <a:t>nařízeních a doporučeních vlády ČR, ministerstvech, dalších orgánů (KHS Zlín, apod.) a UTB.</a:t>
            </a:r>
          </a:p>
          <a:p>
            <a:endParaRPr lang="cs-CZ" sz="2800" dirty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Je jim poskytována pomoc při komunikaci s doktory, KHS Zlín, návratu do vlasti (zahraničí i ČR), administraci jejich dokumentace související se změnami, aj.</a:t>
            </a:r>
          </a:p>
          <a:p>
            <a:endParaRPr lang="cs-CZ" sz="2800" dirty="0" smtClean="0">
              <a:solidFill>
                <a:srgbClr val="080808"/>
              </a:solidFill>
            </a:endParaRPr>
          </a:p>
          <a:p>
            <a:r>
              <a:rPr lang="cs-CZ" sz="2800" dirty="0" smtClean="0">
                <a:solidFill>
                  <a:srgbClr val="080808"/>
                </a:solidFill>
              </a:rPr>
              <a:t>Řeší se situace do budoucna – zimní semestr 2020/21, atd.</a:t>
            </a:r>
          </a:p>
          <a:p>
            <a:endParaRPr lang="cs-CZ" sz="2800" dirty="0">
              <a:solidFill>
                <a:srgbClr val="080808"/>
              </a:solidFill>
            </a:endParaRPr>
          </a:p>
          <a:p>
            <a:endParaRPr lang="cs-CZ" sz="2800" dirty="0" smtClean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16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88A604B21D3940B48EA65A387AC9B4" ma:contentTypeVersion="10" ma:contentTypeDescription="Vytvoří nový dokument" ma:contentTypeScope="" ma:versionID="d68a9c98706dbb53f491accd3ee058d3">
  <xsd:schema xmlns:xsd="http://www.w3.org/2001/XMLSchema" xmlns:xs="http://www.w3.org/2001/XMLSchema" xmlns:p="http://schemas.microsoft.com/office/2006/metadata/properties" xmlns:ns3="c8baf724-25f9-477d-9891-ff2832228ff1" targetNamespace="http://schemas.microsoft.com/office/2006/metadata/properties" ma:root="true" ma:fieldsID="a9bc9a7f700d052689cfded4bf1a96b8" ns3:_="">
    <xsd:import namespace="c8baf724-25f9-477d-9891-ff2832228ff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af724-25f9-477d-9891-ff2832228f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870FD0-B935-4545-B8A2-F94EE5E421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baf724-25f9-477d-9891-ff2832228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25F1FB-AE11-4DDE-8B01-5AE4A31A288C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c8baf724-25f9-477d-9891-ff2832228ff1"/>
  </ds:schemaRefs>
</ds:datastoreItem>
</file>

<file path=customXml/itemProps3.xml><?xml version="1.0" encoding="utf-8"?>
<ds:datastoreItem xmlns:ds="http://schemas.openxmlformats.org/officeDocument/2006/customXml" ds:itemID="{FBF0D72B-75B8-490F-BEE2-43ED2A8D04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6590</TotalTime>
  <Words>127</Words>
  <Application>Microsoft Office PowerPoint</Application>
  <PresentationFormat>Širokoúhlá obrazovka</PresentationFormat>
  <Paragraphs>54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Arial Narrow</vt:lpstr>
      <vt:lpstr>Calibri</vt:lpstr>
      <vt:lpstr>12_Motiv Office</vt:lpstr>
      <vt:lpstr>  ZAHRANIČNÍ STUDENTI NA UTB  (DEGREE + EXCHANGE)  STUDENTI UTB V ZAHRANIČÍ  AKTUÁLNÍ STAV V NÁVAZNOSTI NA SITUACI KE KORONAVIRU  </vt:lpstr>
      <vt:lpstr>Výjezdy studentů UTB do zahraničí v LS 2019/20 - mobility</vt:lpstr>
      <vt:lpstr>Příjezdy studentů UTB ze zahraničí v LS 2019/20 - mobility</vt:lpstr>
      <vt:lpstr>Dlouhodobí zahraniční studenti na UTB</vt:lpstr>
      <vt:lpstr>Koleje</vt:lpstr>
      <vt:lpstr>Shrnutí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Michaela Blahová</cp:lastModifiedBy>
  <cp:revision>370</cp:revision>
  <cp:lastPrinted>2020-02-06T14:12:26Z</cp:lastPrinted>
  <dcterms:created xsi:type="dcterms:W3CDTF">2019-02-07T16:33:11Z</dcterms:created>
  <dcterms:modified xsi:type="dcterms:W3CDTF">2020-04-14T10:09:12Z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0x0101007C88A604B21D3940B48EA65A387AC9B4</vt:lpwstr>
  </property>
</Properties>
</file>