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sldIdLst>
    <p:sldId id="256" r:id="rId4"/>
    <p:sldId id="258" r:id="rId5"/>
    <p:sldId id="259" r:id="rId6"/>
    <p:sldId id="267" r:id="rId7"/>
    <p:sldId id="276" r:id="rId8"/>
    <p:sldId id="268" r:id="rId9"/>
    <p:sldId id="269" r:id="rId10"/>
    <p:sldId id="270" r:id="rId11"/>
    <p:sldId id="274" r:id="rId12"/>
    <p:sldId id="262" r:id="rId13"/>
  </p:sldIdLst>
  <p:sldSz cx="10080625" cy="567055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870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rlz@utb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utb.cz/orl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hyperlink" Target="https://www.youtube.com/watch?v=LTK9QOrM4bY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b.cz/orl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b.cz/orl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b.cz/zamestnane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633264" y="2918177"/>
            <a:ext cx="5479026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EA7500"/>
                </a:solidFill>
                <a:latin typeface="UTB Text" panose="00000500000000000000" pitchFamily="50" charset="-18"/>
                <a:ea typeface="DejaVu Sans"/>
              </a:rPr>
              <a:t>Vítejte na UTB!</a:t>
            </a:r>
            <a:endParaRPr lang="cs-CZ" sz="3200" b="0" strike="noStrike" spc="-1" dirty="0">
              <a:latin typeface="UTB Text" panose="00000500000000000000" pitchFamily="50" charset="-18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2686752" y="3693972"/>
            <a:ext cx="4751280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UTB Text" panose="00000500000000000000" pitchFamily="50" charset="-18"/>
                <a:ea typeface="DejaVu Sans"/>
              </a:rPr>
              <a:t>2026</a:t>
            </a:r>
            <a:endParaRPr lang="cs-CZ" sz="16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UTB Text" panose="00000500000000000000" pitchFamily="50" charset="-18"/>
            </a:endParaRPr>
          </a:p>
        </p:txBody>
      </p:sp>
      <p:sp>
        <p:nvSpPr>
          <p:cNvPr id="155" name="Line 3"/>
          <p:cNvSpPr/>
          <p:nvPr/>
        </p:nvSpPr>
        <p:spPr>
          <a:xfrm>
            <a:off x="2686752" y="3632947"/>
            <a:ext cx="792000" cy="0"/>
          </a:xfrm>
          <a:prstGeom prst="line">
            <a:avLst/>
          </a:prstGeom>
          <a:ln w="57240">
            <a:solidFill>
              <a:srgbClr val="EA75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331FEA-E55C-4F7B-AB04-5BBA19B67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9" r="18697"/>
          <a:stretch/>
        </p:blipFill>
        <p:spPr>
          <a:xfrm>
            <a:off x="5843564" y="97973"/>
            <a:ext cx="4155821" cy="54746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448160" y="2275792"/>
            <a:ext cx="5452491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EA7500"/>
                </a:solidFill>
                <a:latin typeface="UTB Text" panose="00000500000000000000" pitchFamily="50" charset="-18"/>
                <a:ea typeface="DejaVu Sans"/>
              </a:rPr>
              <a:t>Kontakty</a:t>
            </a:r>
            <a:endParaRPr lang="cs-CZ" sz="3200" b="1" strike="noStrike" spc="-1" dirty="0">
              <a:latin typeface="UTB Text" panose="00000500000000000000" pitchFamily="50" charset="-18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448159" y="2902316"/>
            <a:ext cx="6283670" cy="11387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r>
              <a:rPr lang="cs-CZ" sz="2000" b="1" strike="noStrike" spc="-1" dirty="0">
                <a:solidFill>
                  <a:srgbClr val="F57800"/>
                </a:solidFill>
                <a:latin typeface="UTB Text" panose="00000500000000000000" pitchFamily="50" charset="-18"/>
                <a:ea typeface="SourceSansPro-Light"/>
              </a:rPr>
              <a:t>Oddělení rozvoje lidských zdrojů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DejaVu Sans"/>
              </a:rPr>
              <a:t>Jana Večerková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DejaVu Sans"/>
              </a:rPr>
              <a:t>– vedoucí oddělení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</a:rPr>
              <a:t>Martina Zaoralová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</a:rPr>
              <a:t>– nábor, vzdělávání a rozvoj zaměstnanců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</a:rPr>
              <a:t>Tereza Vítková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</a:rPr>
              <a:t>– benefity, rovné příležitosti, HR marketing</a:t>
            </a:r>
          </a:p>
        </p:txBody>
      </p:sp>
      <p:sp>
        <p:nvSpPr>
          <p:cNvPr id="175" name="Line 3"/>
          <p:cNvSpPr/>
          <p:nvPr/>
        </p:nvSpPr>
        <p:spPr>
          <a:xfrm>
            <a:off x="3448159" y="4296053"/>
            <a:ext cx="792000" cy="0"/>
          </a:xfrm>
          <a:prstGeom prst="line">
            <a:avLst/>
          </a:prstGeom>
          <a:ln w="57240">
            <a:solidFill>
              <a:srgbClr val="EA75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40DAA85-8D6E-4E7C-93B8-3D1E1D059D70}"/>
              </a:ext>
            </a:extLst>
          </p:cNvPr>
          <p:cNvSpPr/>
          <p:nvPr/>
        </p:nvSpPr>
        <p:spPr>
          <a:xfrm>
            <a:off x="3361073" y="4388082"/>
            <a:ext cx="4092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</a:rPr>
              <a:t>e-mail: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hlinkClick r:id="rId3"/>
              </a:rPr>
              <a:t>orlz@utb.cz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</a:rPr>
              <a:t>web: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hlinkClick r:id="rId4"/>
              </a:rPr>
              <a:t>utb.cz/</a:t>
            </a:r>
            <a:r>
              <a:rPr lang="cs-CZ" spc="-1" dirty="0" err="1">
                <a:solidFill>
                  <a:srgbClr val="000000"/>
                </a:solidFill>
                <a:latin typeface="UTB Text" panose="00000500000000000000" pitchFamily="50" charset="-18"/>
                <a:hlinkClick r:id="rId4"/>
              </a:rPr>
              <a:t>orlz</a:t>
            </a:r>
            <a:endParaRPr lang="cs-CZ" spc="-1" dirty="0">
              <a:solidFill>
                <a:srgbClr val="000000"/>
              </a:solidFill>
              <a:latin typeface="UTB Text" panose="00000500000000000000" pitchFamily="50" charset="-18"/>
            </a:endParaRPr>
          </a:p>
          <a:p>
            <a:pPr>
              <a:lnSpc>
                <a:spcPct val="100000"/>
              </a:lnSpc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</a:rPr>
              <a:t>kanceláře: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</a:rPr>
              <a:t>rektorát U13/0139, 0140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803520" y="432000"/>
            <a:ext cx="14997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EA7500"/>
                </a:solidFill>
                <a:latin typeface="Source Sans Pro"/>
                <a:ea typeface="DejaVu Sans"/>
              </a:rPr>
              <a:t>Obsah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972922" y="1385531"/>
            <a:ext cx="8909913" cy="4438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r>
              <a:rPr lang="cs-CZ" sz="2400" b="1" strike="noStrike" spc="-1" dirty="0">
                <a:solidFill>
                  <a:srgbClr val="EA7500"/>
                </a:solidFill>
                <a:latin typeface="UTB Text" panose="00000500000000000000" pitchFamily="50" charset="-18"/>
                <a:ea typeface="Microsoft YaHei"/>
              </a:rPr>
              <a:t>1 /	</a:t>
            </a:r>
            <a:r>
              <a:rPr lang="cs-CZ" sz="2400" b="1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Microsoft YaHei"/>
              </a:rPr>
              <a:t>Váš první den na UTB</a:t>
            </a:r>
          </a:p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r>
              <a:rPr lang="cs-CZ" sz="2400" b="1" spc="-1" dirty="0">
                <a:solidFill>
                  <a:srgbClr val="EA7500"/>
                </a:solidFill>
                <a:latin typeface="UTB Text" panose="00000500000000000000" pitchFamily="50" charset="-18"/>
                <a:ea typeface="Microsoft YaHei"/>
              </a:rPr>
              <a:t>2/</a:t>
            </a:r>
            <a:r>
              <a:rPr lang="cs-CZ" sz="2400" b="1" spc="-1" dirty="0">
                <a:solidFill>
                  <a:srgbClr val="000000"/>
                </a:solidFill>
                <a:latin typeface="UTB Text" panose="00000500000000000000" pitchFamily="50" charset="-18"/>
                <a:ea typeface="Microsoft YaHei"/>
              </a:rPr>
              <a:t>	Představení univerzity</a:t>
            </a:r>
            <a:endParaRPr lang="cs-CZ" sz="2400" b="0" strike="noStrike" spc="-1" dirty="0">
              <a:latin typeface="UTB Text" panose="00000500000000000000" pitchFamily="50" charset="-18"/>
            </a:endParaRPr>
          </a:p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r>
              <a:rPr lang="cs-CZ" sz="2400" b="1" strike="noStrike" spc="-1" dirty="0">
                <a:solidFill>
                  <a:srgbClr val="EA7500"/>
                </a:solidFill>
                <a:latin typeface="UTB Text" panose="00000500000000000000" pitchFamily="50" charset="-18"/>
                <a:ea typeface="Microsoft YaHei"/>
              </a:rPr>
              <a:t>3 /</a:t>
            </a:r>
            <a:r>
              <a:rPr lang="cs-CZ" sz="2400" b="1" spc="-1" dirty="0">
                <a:solidFill>
                  <a:srgbClr val="EA7500"/>
                </a:solidFill>
                <a:latin typeface="UTB Text" panose="00000500000000000000" pitchFamily="50" charset="-18"/>
                <a:ea typeface="Microsoft YaHei"/>
              </a:rPr>
              <a:t>	</a:t>
            </a:r>
            <a:r>
              <a:rPr lang="cs-CZ" sz="2400" b="1" spc="-1" dirty="0">
                <a:latin typeface="UTB Text" panose="00000500000000000000" pitchFamily="50" charset="-18"/>
                <a:ea typeface="Microsoft YaHei"/>
              </a:rPr>
              <a:t>Praktické informace </a:t>
            </a:r>
          </a:p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r>
              <a:rPr lang="cs-CZ" sz="2400" b="1" spc="-1" dirty="0">
                <a:solidFill>
                  <a:srgbClr val="EA7500"/>
                </a:solidFill>
                <a:latin typeface="UTB Text" panose="00000500000000000000" pitchFamily="50" charset="-18"/>
                <a:ea typeface="Microsoft YaHei"/>
              </a:rPr>
              <a:t>4 /	</a:t>
            </a:r>
            <a:r>
              <a:rPr lang="cs-CZ" sz="2400" b="1" spc="-1" dirty="0">
                <a:latin typeface="UTB Text" panose="00000500000000000000" pitchFamily="50" charset="-18"/>
                <a:ea typeface="Microsoft YaHei"/>
              </a:rPr>
              <a:t>Odborové organizace UTB</a:t>
            </a:r>
          </a:p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r>
              <a:rPr lang="cs-CZ" sz="2400" b="1" spc="-1" dirty="0">
                <a:solidFill>
                  <a:srgbClr val="F57800"/>
                </a:solidFill>
                <a:latin typeface="UTB Text" panose="00000500000000000000" pitchFamily="50" charset="-18"/>
                <a:ea typeface="Microsoft YaHei"/>
              </a:rPr>
              <a:t>5/</a:t>
            </a:r>
            <a:r>
              <a:rPr lang="cs-CZ" sz="2400" b="1" spc="-1" dirty="0">
                <a:latin typeface="UTB Text" panose="00000500000000000000" pitchFamily="50" charset="-18"/>
                <a:ea typeface="Microsoft YaHei"/>
              </a:rPr>
              <a:t>	Kontakty</a:t>
            </a:r>
          </a:p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endParaRPr lang="cs-CZ" sz="2400" b="1" spc="-1" dirty="0">
              <a:latin typeface="Source Sans Pro"/>
              <a:ea typeface="Microsoft YaHei"/>
            </a:endParaRPr>
          </a:p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endParaRPr lang="cs-CZ" sz="2400" b="1" strike="noStrike" spc="-1" dirty="0">
              <a:latin typeface="Source Sans Pro"/>
              <a:ea typeface="Microsoft YaHei"/>
            </a:endParaRPr>
          </a:p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26852" y="549575"/>
            <a:ext cx="633528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EA7500"/>
                </a:solidFill>
                <a:latin typeface="UTB Text" panose="00000500000000000000" pitchFamily="50" charset="-18"/>
                <a:ea typeface="DejaVu Sans"/>
              </a:rPr>
              <a:t>Váš první den na univerzitě</a:t>
            </a:r>
            <a:endParaRPr lang="cs-CZ" sz="3200" b="0" strike="noStrike" spc="-1" dirty="0">
              <a:latin typeface="UTB Text" panose="00000500000000000000" pitchFamily="50" charset="-18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405277" y="1518935"/>
            <a:ext cx="6335280" cy="263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2900" indent="-342900">
              <a:lnSpc>
                <a:spcPct val="130000"/>
              </a:lnSpc>
              <a:spcBef>
                <a:spcPts val="106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b="1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Vstupní školení (cca do 11:30 hod.)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600" b="0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Problematika ochrany osobních údajů 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Bezpečnost a ochrana zdraví při práci a školení Požární ochrany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Kyberbezpečnost</a:t>
            </a:r>
            <a:br>
              <a:rPr lang="cs-CZ" sz="1600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</a:br>
            <a:endParaRPr lang="cs-CZ" sz="1600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000" b="1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Nástup na Vaše pracoviště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56349" y="459522"/>
            <a:ext cx="6335280" cy="98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EA7500"/>
                </a:solidFill>
                <a:latin typeface="UTB Text" panose="00000500000000000000" pitchFamily="50" charset="-18"/>
                <a:ea typeface="DejaVu Sans"/>
              </a:rPr>
              <a:t>Představení univerzity </a:t>
            </a:r>
          </a:p>
          <a:p>
            <a:pPr>
              <a:lnSpc>
                <a:spcPct val="100000"/>
              </a:lnSpc>
            </a:pPr>
            <a:endParaRPr lang="cs-CZ" sz="800" b="1" spc="-1" dirty="0">
              <a:solidFill>
                <a:srgbClr val="EA7500"/>
              </a:solidFill>
              <a:latin typeface="UTB Text" panose="00000500000000000000" pitchFamily="50" charset="-18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sz="2400" b="1" spc="-1" dirty="0">
                <a:solidFill>
                  <a:srgbClr val="EA7500"/>
                </a:solidFill>
                <a:latin typeface="UTB Text" panose="00000500000000000000" pitchFamily="50" charset="-18"/>
                <a:ea typeface="DejaVu Sans"/>
              </a:rPr>
              <a:t>Vedení univerzity</a:t>
            </a:r>
            <a:endParaRPr lang="cs-CZ" sz="2400" b="0" strike="noStrike" spc="-1" dirty="0">
              <a:latin typeface="UTB Text" panose="00000500000000000000" pitchFamily="50" charset="-18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4838893" y="1865359"/>
            <a:ext cx="2845016" cy="2918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</a:pPr>
            <a:endParaRPr lang="cs-CZ" sz="14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0AD0B107-9191-48DE-B3C1-19B3BD5EFFAC}"/>
              </a:ext>
            </a:extLst>
          </p:cNvPr>
          <p:cNvSpPr/>
          <p:nvPr/>
        </p:nvSpPr>
        <p:spPr>
          <a:xfrm>
            <a:off x="1405001" y="2008340"/>
            <a:ext cx="3542806" cy="263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endParaRPr lang="cs-CZ" sz="16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3" name="CustomShape 2">
            <a:extLst>
              <a:ext uri="{FF2B5EF4-FFF2-40B4-BE49-F238E27FC236}">
                <a16:creationId xmlns:a16="http://schemas.microsoft.com/office/drawing/2014/main" id="{1BA22126-DC44-4AFD-BE5A-A823BA007870}"/>
              </a:ext>
            </a:extLst>
          </p:cNvPr>
          <p:cNvSpPr/>
          <p:nvPr/>
        </p:nvSpPr>
        <p:spPr>
          <a:xfrm>
            <a:off x="1281110" y="3680802"/>
            <a:ext cx="5403722" cy="1246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cs-CZ" b="1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Kvestorka</a:t>
            </a:r>
            <a:endParaRPr lang="cs-CZ" b="1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sz="1600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Mgr. Petra Jungová, LL.M.</a:t>
            </a:r>
            <a:endParaRPr lang="cs-CZ" sz="1600" i="1" strike="noStrike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</a:pPr>
            <a:endParaRPr lang="cs-CZ" sz="1000" b="1" i="1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Kancléřka </a:t>
            </a:r>
          </a:p>
          <a:p>
            <a:pPr>
              <a:lnSpc>
                <a:spcPct val="130000"/>
              </a:lnSpc>
            </a:pPr>
            <a:r>
              <a:rPr lang="cs-CZ" sz="1600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Ing. Andrea Kadlčíková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sz="16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CustomShape 2">
            <a:extLst>
              <a:ext uri="{FF2B5EF4-FFF2-40B4-BE49-F238E27FC236}">
                <a16:creationId xmlns:a16="http://schemas.microsoft.com/office/drawing/2014/main" id="{B0328D5D-40C4-4A47-BE20-3A42F04CD506}"/>
              </a:ext>
            </a:extLst>
          </p:cNvPr>
          <p:cNvSpPr/>
          <p:nvPr/>
        </p:nvSpPr>
        <p:spPr>
          <a:xfrm>
            <a:off x="1281110" y="1516881"/>
            <a:ext cx="2621309" cy="29443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</a:pPr>
            <a:r>
              <a:rPr lang="cs-CZ" b="1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Rektor</a:t>
            </a:r>
          </a:p>
          <a:p>
            <a:pPr>
              <a:lnSpc>
                <a:spcPct val="130000"/>
              </a:lnSpc>
            </a:pPr>
            <a:r>
              <a:rPr lang="cs-CZ" sz="1600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prof. Mgr. Milan Adámek, Ph.D.</a:t>
            </a:r>
          </a:p>
          <a:p>
            <a:pPr>
              <a:lnSpc>
                <a:spcPct val="130000"/>
              </a:lnSpc>
              <a:spcBef>
                <a:spcPts val="1060"/>
              </a:spcBef>
              <a:spcAft>
                <a:spcPts val="1200"/>
              </a:spcAft>
            </a:pPr>
            <a:endParaRPr lang="cs-CZ" sz="1400" b="1" strike="noStrike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F5800F-4751-4A03-9425-754ACBA35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51" y="2273899"/>
            <a:ext cx="1211367" cy="1211367"/>
          </a:xfrm>
          <a:prstGeom prst="rect">
            <a:avLst/>
          </a:prstGeom>
        </p:spPr>
      </p:pic>
      <p:sp>
        <p:nvSpPr>
          <p:cNvPr id="8" name="CustomShape 2">
            <a:extLst>
              <a:ext uri="{FF2B5EF4-FFF2-40B4-BE49-F238E27FC236}">
                <a16:creationId xmlns:a16="http://schemas.microsoft.com/office/drawing/2014/main" id="{02AF08D9-9DB5-462D-BA02-FC94AF9FD0A5}"/>
              </a:ext>
            </a:extLst>
          </p:cNvPr>
          <p:cNvSpPr/>
          <p:nvPr/>
        </p:nvSpPr>
        <p:spPr>
          <a:xfrm>
            <a:off x="4687621" y="1516881"/>
            <a:ext cx="4545223" cy="32985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cs-CZ" b="1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Prorektoři/ prorektorky</a:t>
            </a:r>
            <a:endParaRPr lang="cs-CZ" b="1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prof. Ing. Petr Humpolíček, Ph.D. - tvůrčí činnosti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Mgr. Lenka Drábková, Ph.D. – pedagogická činnost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prof. Ing. Marek Kubalčík, Ph.D. – internacionalizace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Ing. Martina Juříková, Ph.D. – vnitřní a vnější vztahy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doc. Ing. Adriana Knápková, Ph.D. – pro rozvoj</a:t>
            </a:r>
          </a:p>
          <a:p>
            <a:pPr>
              <a:lnSpc>
                <a:spcPct val="130000"/>
              </a:lnSpc>
            </a:pPr>
            <a:endParaRPr lang="cs-CZ" sz="1600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sz="16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1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56349" y="459522"/>
            <a:ext cx="6335280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EA7500"/>
                </a:solidFill>
                <a:latin typeface="UTB Text" panose="00000500000000000000" pitchFamily="50" charset="-18"/>
                <a:ea typeface="DejaVu Sans"/>
              </a:rPr>
              <a:t>Představení univerzity </a:t>
            </a:r>
          </a:p>
          <a:p>
            <a:pPr>
              <a:lnSpc>
                <a:spcPct val="100000"/>
              </a:lnSpc>
            </a:pPr>
            <a:endParaRPr lang="cs-CZ" sz="800" b="1" spc="-1" dirty="0">
              <a:solidFill>
                <a:srgbClr val="EA7500"/>
              </a:solidFill>
              <a:latin typeface="UTB Text" panose="00000500000000000000" pitchFamily="50" charset="-18"/>
              <a:ea typeface="DejaVu Sans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4838893" y="1865359"/>
            <a:ext cx="2845016" cy="2918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</a:pPr>
            <a:endParaRPr lang="cs-CZ" sz="14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0AD0B107-9191-48DE-B3C1-19B3BD5EFFAC}"/>
              </a:ext>
            </a:extLst>
          </p:cNvPr>
          <p:cNvSpPr/>
          <p:nvPr/>
        </p:nvSpPr>
        <p:spPr>
          <a:xfrm>
            <a:off x="1405001" y="2008340"/>
            <a:ext cx="3542806" cy="263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endParaRPr lang="cs-CZ" sz="16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D444A704-034E-4502-A597-9E5691CE24BB}"/>
              </a:ext>
            </a:extLst>
          </p:cNvPr>
          <p:cNvSpPr/>
          <p:nvPr/>
        </p:nvSpPr>
        <p:spPr>
          <a:xfrm>
            <a:off x="1181714" y="1144749"/>
            <a:ext cx="8637224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b="1" spc="-1" dirty="0">
                <a:solidFill>
                  <a:srgbClr val="EA7500"/>
                </a:solidFill>
                <a:latin typeface="UTB Text" panose="00000500000000000000" pitchFamily="50" charset="-18"/>
                <a:ea typeface="DejaVu Sans"/>
              </a:rPr>
              <a:t>       F</a:t>
            </a:r>
            <a:r>
              <a:rPr lang="cs-CZ" sz="2400" b="1" strike="noStrike" spc="-1" dirty="0">
                <a:solidFill>
                  <a:srgbClr val="EA7500"/>
                </a:solidFill>
                <a:latin typeface="UTB Text" panose="00000500000000000000" pitchFamily="50" charset="-18"/>
                <a:ea typeface="DejaVu Sans"/>
              </a:rPr>
              <a:t>akulty			                     Součásti</a:t>
            </a:r>
            <a:endParaRPr lang="cs-CZ" sz="2400" b="0" strike="noStrike" spc="-1" dirty="0">
              <a:latin typeface="UTB Text" panose="00000500000000000000" pitchFamily="50" charset="-18"/>
            </a:endParaRP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7539402E-AE9D-4A97-AE70-284068B7181A}"/>
              </a:ext>
            </a:extLst>
          </p:cNvPr>
          <p:cNvSpPr/>
          <p:nvPr/>
        </p:nvSpPr>
        <p:spPr>
          <a:xfrm>
            <a:off x="1181714" y="2085586"/>
            <a:ext cx="6335280" cy="2918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cs-CZ" sz="14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7DFF9012-56FF-43F3-8D85-7592A09584F9}"/>
              </a:ext>
            </a:extLst>
          </p:cNvPr>
          <p:cNvSpPr/>
          <p:nvPr/>
        </p:nvSpPr>
        <p:spPr>
          <a:xfrm>
            <a:off x="1181714" y="1650375"/>
            <a:ext cx="3542806" cy="263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Fakulta technologická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b="1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Fakulta managementu a ekonomiky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Fakulta multimediálních komunikací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b="1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Fakulta aplikované informatiky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Fakulta humanitních studií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b="1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Fakulta logistiky a krizového řízení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CDE8A7D-7351-4582-AA24-5D9D60B0F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5" y="2835275"/>
            <a:ext cx="234895" cy="3758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281A77C-FFEE-4E65-9D17-7F1DFC5DC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9" y="2038385"/>
            <a:ext cx="309026" cy="37457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0881226-FFE5-427F-BC37-AFC28D598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0" y="3198419"/>
            <a:ext cx="309025" cy="37457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67C7FD4-8CA7-434F-A3A9-06AA5AE6E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8" y="3580006"/>
            <a:ext cx="309025" cy="34344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05DA092-15EC-443A-8484-421338D31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" y="2473387"/>
            <a:ext cx="309026" cy="37457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4C6F549-1E7E-4543-8CF8-E1804296EC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9" y="1633765"/>
            <a:ext cx="309025" cy="374575"/>
          </a:xfrm>
          <a:prstGeom prst="rect">
            <a:avLst/>
          </a:prstGeom>
        </p:spPr>
      </p:pic>
      <p:sp>
        <p:nvSpPr>
          <p:cNvPr id="22" name="CustomShape 2">
            <a:extLst>
              <a:ext uri="{FF2B5EF4-FFF2-40B4-BE49-F238E27FC236}">
                <a16:creationId xmlns:a16="http://schemas.microsoft.com/office/drawing/2014/main" id="{1B9477D0-5638-4E28-A56E-0332CD2EA75C}"/>
              </a:ext>
            </a:extLst>
          </p:cNvPr>
          <p:cNvSpPr/>
          <p:nvPr/>
        </p:nvSpPr>
        <p:spPr>
          <a:xfrm>
            <a:off x="5463472" y="1650267"/>
            <a:ext cx="2187676" cy="10812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Knihovna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b="1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Koleje a menza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1600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Univerzitní institut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9C2F035-B781-4E24-9EEB-2C697AA5D8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70" y="1677803"/>
            <a:ext cx="312524" cy="378816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B61D78A7-4D1E-4E86-8037-4FB40D3486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49" y="2093359"/>
            <a:ext cx="312523" cy="378816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D637AADB-402C-4968-A342-F5B37B04A6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99" y="2411249"/>
            <a:ext cx="349822" cy="424026"/>
          </a:xfrm>
          <a:prstGeom prst="rect">
            <a:avLst/>
          </a:prstGeom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5FC64BA3-6E34-4DCA-A8C5-67892FF1E5BA}"/>
              </a:ext>
            </a:extLst>
          </p:cNvPr>
          <p:cNvSpPr/>
          <p:nvPr/>
        </p:nvSpPr>
        <p:spPr>
          <a:xfrm>
            <a:off x="1688178" y="4481598"/>
            <a:ext cx="670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11"/>
              </a:rPr>
              <a:t>Video - </a:t>
            </a:r>
            <a:r>
              <a:rPr lang="pt-BR" dirty="0">
                <a:hlinkClick r:id="rId11"/>
              </a:rPr>
              <a:t>Seznam</a:t>
            </a:r>
            <a:r>
              <a:rPr lang="cs-CZ" dirty="0" err="1">
                <a:hlinkClick r:id="rId11"/>
              </a:rPr>
              <a:t>te</a:t>
            </a:r>
            <a:r>
              <a:rPr lang="pt-BR" dirty="0">
                <a:hlinkClick r:id="rId11"/>
              </a:rPr>
              <a:t> se s UTB</a:t>
            </a:r>
            <a:endParaRPr lang="cs-CZ" dirty="0"/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2216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955453" y="537087"/>
            <a:ext cx="633528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EA7500"/>
                </a:solidFill>
                <a:latin typeface="UTB Text" panose="00000500000000000000" pitchFamily="50" charset="-18"/>
                <a:ea typeface="DejaVu Sans"/>
              </a:rPr>
              <a:t>Praktické informace</a:t>
            </a:r>
          </a:p>
        </p:txBody>
      </p:sp>
      <p:sp>
        <p:nvSpPr>
          <p:cNvPr id="163" name="CustomShape 2"/>
          <p:cNvSpPr/>
          <p:nvPr/>
        </p:nvSpPr>
        <p:spPr>
          <a:xfrm>
            <a:off x="4838893" y="1865359"/>
            <a:ext cx="2845016" cy="2918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</a:pPr>
            <a:endParaRPr lang="cs-CZ" sz="14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0AD0B107-9191-48DE-B3C1-19B3BD5EFFAC}"/>
              </a:ext>
            </a:extLst>
          </p:cNvPr>
          <p:cNvSpPr/>
          <p:nvPr/>
        </p:nvSpPr>
        <p:spPr>
          <a:xfrm>
            <a:off x="1405001" y="2008340"/>
            <a:ext cx="3542806" cy="263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endParaRPr lang="cs-CZ" sz="16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3" name="CustomShape 2">
            <a:extLst>
              <a:ext uri="{FF2B5EF4-FFF2-40B4-BE49-F238E27FC236}">
                <a16:creationId xmlns:a16="http://schemas.microsoft.com/office/drawing/2014/main" id="{1BA22126-DC44-4AFD-BE5A-A823BA007870}"/>
              </a:ext>
            </a:extLst>
          </p:cNvPr>
          <p:cNvSpPr/>
          <p:nvPr/>
        </p:nvSpPr>
        <p:spPr>
          <a:xfrm>
            <a:off x="955454" y="1172511"/>
            <a:ext cx="5494965" cy="2095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10000"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2200" b="1" spc="-1" dirty="0">
                <a:solidFill>
                  <a:srgbClr val="EA7500"/>
                </a:solidFill>
                <a:latin typeface="UTB Text" panose="00000500000000000000" pitchFamily="50" charset="-18"/>
              </a:rPr>
              <a:t>Čipová karta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Zřízení karty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 probíhá v 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Centru výpočetní techniky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(CVT) během prvních pracovních dnů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Přístup do univerzitní 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knihovny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Stravování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v menze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Za ztracenou nebo nevrácenou kartu 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poplatek 500 Kč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sz="600" b="1" strike="noStrike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828B48A7-9C44-4EA5-8EDA-BD78405AC379}"/>
              </a:ext>
            </a:extLst>
          </p:cNvPr>
          <p:cNvSpPr/>
          <p:nvPr/>
        </p:nvSpPr>
        <p:spPr>
          <a:xfrm>
            <a:off x="955453" y="3473302"/>
            <a:ext cx="6652426" cy="13983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10000"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2400" b="1" spc="-1" dirty="0">
                <a:solidFill>
                  <a:srgbClr val="EA7500"/>
                </a:solidFill>
                <a:latin typeface="UTB Text" panose="00000500000000000000" pitchFamily="50" charset="-18"/>
              </a:rPr>
              <a:t>Stravování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Příspěvek na </a:t>
            </a:r>
            <a:r>
              <a:rPr lang="cs-CZ" sz="2000" b="1" strike="noStrike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1 jídlo denně</a:t>
            </a:r>
            <a:endParaRPr lang="cs-CZ" sz="2000" strike="noStrike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Restaurace na rektorátě, VŠ menza, FAI, FaME, hotel </a:t>
            </a:r>
            <a:r>
              <a:rPr lang="cs-CZ" sz="2000" spc="-1" dirty="0" err="1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Garni</a:t>
            </a:r>
            <a:r>
              <a:rPr lang="cs-CZ" sz="2000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, FLKŘ </a:t>
            </a:r>
            <a:endParaRPr lang="cs-CZ" sz="2000" b="1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F82F36-569C-4EA8-BA36-69B0778AA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3"/>
          <a:stretch/>
        </p:blipFill>
        <p:spPr>
          <a:xfrm>
            <a:off x="7246453" y="886549"/>
            <a:ext cx="2270491" cy="31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7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955453" y="537087"/>
            <a:ext cx="633528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EA7500"/>
                </a:solidFill>
                <a:latin typeface="UTB Text" panose="00000500000000000000" pitchFamily="50" charset="-18"/>
                <a:ea typeface="DejaVu Sans"/>
              </a:rPr>
              <a:t>Praktické informace</a:t>
            </a:r>
          </a:p>
        </p:txBody>
      </p:sp>
      <p:sp>
        <p:nvSpPr>
          <p:cNvPr id="163" name="CustomShape 2"/>
          <p:cNvSpPr/>
          <p:nvPr/>
        </p:nvSpPr>
        <p:spPr>
          <a:xfrm>
            <a:off x="4838893" y="1865359"/>
            <a:ext cx="2845016" cy="2918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</a:pPr>
            <a:endParaRPr lang="cs-CZ" sz="14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0AD0B107-9191-48DE-B3C1-19B3BD5EFFAC}"/>
              </a:ext>
            </a:extLst>
          </p:cNvPr>
          <p:cNvSpPr/>
          <p:nvPr/>
        </p:nvSpPr>
        <p:spPr>
          <a:xfrm>
            <a:off x="1227403" y="1764845"/>
            <a:ext cx="3542806" cy="263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endParaRPr lang="cs-CZ" sz="16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3" name="CustomShape 2">
            <a:extLst>
              <a:ext uri="{FF2B5EF4-FFF2-40B4-BE49-F238E27FC236}">
                <a16:creationId xmlns:a16="http://schemas.microsoft.com/office/drawing/2014/main" id="{1BA22126-DC44-4AFD-BE5A-A823BA007870}"/>
              </a:ext>
            </a:extLst>
          </p:cNvPr>
          <p:cNvSpPr/>
          <p:nvPr/>
        </p:nvSpPr>
        <p:spPr>
          <a:xfrm>
            <a:off x="955451" y="1273025"/>
            <a:ext cx="9125173" cy="3918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2400" b="1" spc="-1" dirty="0">
                <a:solidFill>
                  <a:srgbClr val="EA7500"/>
                </a:solidFill>
                <a:latin typeface="UTB Text" panose="00000500000000000000" pitchFamily="50" charset="-18"/>
              </a:rPr>
              <a:t>Benefity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8 týdnů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dovolené akademické pozice</a:t>
            </a:r>
            <a:endParaRPr lang="cs-CZ" strike="noStrike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6 týdnů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dovolené ostatní pozice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Univerzitní 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mateřská škola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Qočna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Slevy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 u partnerů (Baťa, OBI, HP </a:t>
            </a:r>
            <a:r>
              <a:rPr lang="cs-CZ" spc="-1" dirty="0" err="1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Tronic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, </a:t>
            </a:r>
            <a:r>
              <a:rPr lang="cs-CZ" spc="-1" dirty="0" err="1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Alza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, </a:t>
            </a:r>
            <a:r>
              <a:rPr lang="cs-CZ" spc="-1" dirty="0" err="1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Vasky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 Zlín, …)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Slevy na pobyty a wellness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(Portáš, Augustiniánský dům, Lázně Luhačovice, CK Alexandria,…)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Zvýhodněné 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telekomunikační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a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 internetové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 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služby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Příspěvky na 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volnočasové aktivity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nebo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 penzijní pojištění</a:t>
            </a:r>
            <a:endParaRPr lang="cs-CZ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68DD2F83-615B-4D6C-BDF3-DFAB712CB937}"/>
              </a:ext>
            </a:extLst>
          </p:cNvPr>
          <p:cNvSpPr/>
          <p:nvPr/>
        </p:nvSpPr>
        <p:spPr>
          <a:xfrm>
            <a:off x="955453" y="4784001"/>
            <a:ext cx="8380276" cy="567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2000" b="1" spc="-1" dirty="0">
                <a:solidFill>
                  <a:srgbClr val="000000"/>
                </a:solidFill>
                <a:latin typeface="UTB Text" panose="00000500000000000000" pitchFamily="50" charset="-18"/>
              </a:rPr>
              <a:t>Více informací: </a:t>
            </a:r>
            <a:r>
              <a:rPr lang="cs-CZ" sz="2000" b="1" spc="-1" dirty="0">
                <a:solidFill>
                  <a:srgbClr val="000000"/>
                </a:solidFill>
                <a:latin typeface="UTB Text" panose="00000500000000000000" pitchFamily="50" charset="-18"/>
                <a:hlinkClick r:id="rId3"/>
              </a:rPr>
              <a:t>utb.cz/</a:t>
            </a:r>
            <a:r>
              <a:rPr lang="cs-CZ" sz="2000" b="1" spc="-1" dirty="0" err="1">
                <a:solidFill>
                  <a:srgbClr val="000000"/>
                </a:solidFill>
                <a:latin typeface="UTB Text" panose="00000500000000000000" pitchFamily="50" charset="-18"/>
                <a:hlinkClick r:id="rId3"/>
              </a:rPr>
              <a:t>orlz</a:t>
            </a:r>
            <a:endParaRPr lang="cs-CZ" sz="2000" b="1" spc="-1" dirty="0">
              <a:solidFill>
                <a:srgbClr val="000000"/>
              </a:solidFill>
              <a:latin typeface="UTB Text" panose="00000500000000000000" pitchFamily="50" charset="-18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sz="2000" b="1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sz="24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2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955453" y="537087"/>
            <a:ext cx="633528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EA7500"/>
                </a:solidFill>
                <a:latin typeface="UTB Text" panose="00000500000000000000" pitchFamily="50" charset="-18"/>
                <a:ea typeface="DejaVu Sans"/>
              </a:rPr>
              <a:t>Praktické informace</a:t>
            </a:r>
          </a:p>
        </p:txBody>
      </p:sp>
      <p:sp>
        <p:nvSpPr>
          <p:cNvPr id="163" name="CustomShape 2"/>
          <p:cNvSpPr/>
          <p:nvPr/>
        </p:nvSpPr>
        <p:spPr>
          <a:xfrm>
            <a:off x="4838893" y="1865359"/>
            <a:ext cx="2845016" cy="2918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</a:pPr>
            <a:endParaRPr lang="cs-CZ" sz="14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0AD0B107-9191-48DE-B3C1-19B3BD5EFFAC}"/>
              </a:ext>
            </a:extLst>
          </p:cNvPr>
          <p:cNvSpPr/>
          <p:nvPr/>
        </p:nvSpPr>
        <p:spPr>
          <a:xfrm>
            <a:off x="1227403" y="1764845"/>
            <a:ext cx="3542806" cy="263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endParaRPr lang="cs-CZ" sz="16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3" name="CustomShape 2">
            <a:extLst>
              <a:ext uri="{FF2B5EF4-FFF2-40B4-BE49-F238E27FC236}">
                <a16:creationId xmlns:a16="http://schemas.microsoft.com/office/drawing/2014/main" id="{1BA22126-DC44-4AFD-BE5A-A823BA007870}"/>
              </a:ext>
            </a:extLst>
          </p:cNvPr>
          <p:cNvSpPr/>
          <p:nvPr/>
        </p:nvSpPr>
        <p:spPr>
          <a:xfrm>
            <a:off x="1001483" y="1405759"/>
            <a:ext cx="7144989" cy="3219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sz="2400" b="1" spc="-1" dirty="0">
                <a:solidFill>
                  <a:srgbClr val="EA7500"/>
                </a:solidFill>
                <a:latin typeface="UTB Text" panose="00000500000000000000" pitchFamily="50" charset="-18"/>
              </a:rPr>
              <a:t>Vzdělávání pro zaměstnance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Univerzitní 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knihovna zdarma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, včetně digitální knihovny BOOKPORT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Jazykové 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kurzy angličtiny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Kurzy 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IT znalostí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Sportovní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 aktivity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Kurzy 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odborných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 znalostí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Kurzy </a:t>
            </a:r>
            <a:r>
              <a:rPr lang="cs-CZ" dirty="0">
                <a:latin typeface="UTB Text" panose="00000500000000000000" pitchFamily="50" charset="-18"/>
                <a:ea typeface="Source Sans Pro" panose="020B0503030403020204" pitchFamily="34" charset="0"/>
              </a:rPr>
              <a:t>k </a:t>
            </a:r>
            <a:r>
              <a:rPr lang="cs-CZ" b="1" dirty="0">
                <a:latin typeface="UTB Text" panose="00000500000000000000" pitchFamily="50" charset="-18"/>
                <a:ea typeface="Source Sans Pro" panose="020B0503030403020204" pitchFamily="34" charset="0"/>
              </a:rPr>
              <a:t>orientaci při práci</a:t>
            </a:r>
            <a:r>
              <a:rPr lang="cs-CZ" dirty="0">
                <a:latin typeface="UTB Text" panose="00000500000000000000" pitchFamily="50" charset="-18"/>
                <a:ea typeface="Source Sans Pro" panose="020B0503030403020204" pitchFamily="34" charset="0"/>
              </a:rPr>
              <a:t> na UTB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UTB Text" panose="00000500000000000000" pitchFamily="50" charset="-18"/>
                <a:ea typeface="Source Sans Pro" panose="020B0503030403020204" pitchFamily="34" charset="0"/>
              </a:rPr>
              <a:t>Zahraniční stáže a studijní pobyty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UTB Text" panose="00000500000000000000" pitchFamily="50" charset="-18"/>
                <a:ea typeface="Source Sans Pro" panose="020B0503030403020204" pitchFamily="34" charset="0"/>
              </a:rPr>
              <a:t>A další…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</a:pPr>
            <a:endParaRPr lang="cs-CZ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r">
              <a:lnSpc>
                <a:spcPct val="130000"/>
              </a:lnSpc>
            </a:pPr>
            <a:endParaRPr lang="cs-CZ" sz="3200" b="1" spc="-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b="1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8D785EAD-996A-43E9-8B17-C75B86937AB8}"/>
              </a:ext>
            </a:extLst>
          </p:cNvPr>
          <p:cNvSpPr/>
          <p:nvPr/>
        </p:nvSpPr>
        <p:spPr>
          <a:xfrm>
            <a:off x="7290733" y="4928823"/>
            <a:ext cx="2986548" cy="800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endParaRPr lang="cs-CZ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53DF2FC4-5A34-4EB4-9C4C-4BC6AE3B968E}"/>
              </a:ext>
            </a:extLst>
          </p:cNvPr>
          <p:cNvSpPr/>
          <p:nvPr/>
        </p:nvSpPr>
        <p:spPr>
          <a:xfrm>
            <a:off x="850174" y="4857125"/>
            <a:ext cx="8380276" cy="567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</a:rPr>
              <a:t>Více informací: </a:t>
            </a: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hlinkClick r:id="rId3"/>
              </a:rPr>
              <a:t>utb.cz/</a:t>
            </a:r>
            <a:r>
              <a:rPr lang="cs-CZ" b="1" spc="-1" dirty="0" err="1">
                <a:solidFill>
                  <a:srgbClr val="000000"/>
                </a:solidFill>
                <a:latin typeface="UTB Text" panose="00000500000000000000" pitchFamily="50" charset="-18"/>
                <a:hlinkClick r:id="rId3"/>
              </a:rPr>
              <a:t>orlz</a:t>
            </a:r>
            <a:endParaRPr lang="cs-CZ" b="1" spc="-1" dirty="0">
              <a:solidFill>
                <a:srgbClr val="000000"/>
              </a:solidFill>
              <a:latin typeface="UTB Text" panose="00000500000000000000" pitchFamily="50" charset="-18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endParaRPr lang="cs-CZ" sz="2400" b="1" spc="-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sz="2400" b="1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sz="24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8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955453" y="537087"/>
            <a:ext cx="633528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pc="-1" dirty="0">
                <a:solidFill>
                  <a:srgbClr val="EA7500"/>
                </a:solidFill>
                <a:latin typeface="UTB Text" panose="00000500000000000000" pitchFamily="50" charset="-18"/>
              </a:rPr>
              <a:t>Odborové organizace UTB</a:t>
            </a:r>
          </a:p>
        </p:txBody>
      </p:sp>
      <p:sp>
        <p:nvSpPr>
          <p:cNvPr id="163" name="CustomShape 2"/>
          <p:cNvSpPr/>
          <p:nvPr/>
        </p:nvSpPr>
        <p:spPr>
          <a:xfrm>
            <a:off x="4838893" y="1865359"/>
            <a:ext cx="2845016" cy="2918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</a:pPr>
            <a:endParaRPr lang="cs-CZ" sz="14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0AD0B107-9191-48DE-B3C1-19B3BD5EFFAC}"/>
              </a:ext>
            </a:extLst>
          </p:cNvPr>
          <p:cNvSpPr/>
          <p:nvPr/>
        </p:nvSpPr>
        <p:spPr>
          <a:xfrm>
            <a:off x="1227403" y="1764845"/>
            <a:ext cx="3542806" cy="263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endParaRPr lang="cs-CZ" sz="1600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3" name="CustomShape 2">
            <a:extLst>
              <a:ext uri="{FF2B5EF4-FFF2-40B4-BE49-F238E27FC236}">
                <a16:creationId xmlns:a16="http://schemas.microsoft.com/office/drawing/2014/main" id="{1BA22126-DC44-4AFD-BE5A-A823BA007870}"/>
              </a:ext>
            </a:extLst>
          </p:cNvPr>
          <p:cNvSpPr/>
          <p:nvPr/>
        </p:nvSpPr>
        <p:spPr>
          <a:xfrm>
            <a:off x="1001484" y="1405759"/>
            <a:ext cx="8852876" cy="1231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b="1" spc="-1" dirty="0">
                <a:solidFill>
                  <a:srgbClr val="EA7500"/>
                </a:solidFill>
                <a:latin typeface="UTB Text" panose="00000500000000000000" pitchFamily="50" charset="-18"/>
              </a:rPr>
              <a:t>Základní organizace Vysokoškolského odborového svazu UTB ve Zlíně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předseda: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Ing. et Ing. Jiří Konečný, Ph.D.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e-mail: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konecny@utb.cz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</a:pPr>
            <a:endParaRPr lang="cs-CZ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r">
              <a:lnSpc>
                <a:spcPct val="130000"/>
              </a:lnSpc>
            </a:pPr>
            <a:endParaRPr lang="cs-CZ" sz="3200" b="1" spc="-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b="1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8D785EAD-996A-43E9-8B17-C75B86937AB8}"/>
              </a:ext>
            </a:extLst>
          </p:cNvPr>
          <p:cNvSpPr/>
          <p:nvPr/>
        </p:nvSpPr>
        <p:spPr>
          <a:xfrm>
            <a:off x="7290733" y="4928823"/>
            <a:ext cx="2986548" cy="800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r">
              <a:lnSpc>
                <a:spcPct val="130000"/>
              </a:lnSpc>
            </a:pPr>
            <a:endParaRPr lang="cs-CZ" sz="3200" b="1" spc="-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b="1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F5DBB12A-D426-422C-B1F0-3E6F28CA4E7D}"/>
              </a:ext>
            </a:extLst>
          </p:cNvPr>
          <p:cNvSpPr/>
          <p:nvPr/>
        </p:nvSpPr>
        <p:spPr>
          <a:xfrm>
            <a:off x="1001484" y="3959881"/>
            <a:ext cx="5219960" cy="12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spc="-1" dirty="0">
              <a:solidFill>
                <a:srgbClr val="000000"/>
              </a:solidFill>
              <a:latin typeface="UTB Text" panose="00000500000000000000" pitchFamily="50" charset="-18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b="1" spc="-1" dirty="0">
                <a:latin typeface="UTB Text" panose="00000500000000000000" pitchFamily="50" charset="-18"/>
              </a:rPr>
              <a:t>Web: </a:t>
            </a:r>
            <a:r>
              <a:rPr lang="cs-CZ" b="1" spc="-1" dirty="0">
                <a:solidFill>
                  <a:schemeClr val="accent6">
                    <a:lumMod val="75000"/>
                  </a:schemeClr>
                </a:solidFill>
                <a:latin typeface="UTB Text" panose="00000500000000000000" pitchFamily="50" charset="-18"/>
                <a:hlinkClick r:id="rId3"/>
              </a:rPr>
              <a:t>utb.cz/</a:t>
            </a:r>
            <a:r>
              <a:rPr lang="cs-CZ" b="1" spc="-1" dirty="0" err="1">
                <a:solidFill>
                  <a:schemeClr val="accent6">
                    <a:lumMod val="75000"/>
                  </a:schemeClr>
                </a:solidFill>
                <a:latin typeface="UTB Text" panose="00000500000000000000" pitchFamily="50" charset="-18"/>
                <a:hlinkClick r:id="rId3"/>
              </a:rPr>
              <a:t>zamestnanec</a:t>
            </a:r>
            <a:r>
              <a:rPr lang="cs-CZ" b="1" spc="-1" dirty="0">
                <a:solidFill>
                  <a:schemeClr val="accent6">
                    <a:lumMod val="75000"/>
                  </a:schemeClr>
                </a:solidFill>
                <a:latin typeface="UTB Text" panose="00000500000000000000" pitchFamily="50" charset="-18"/>
              </a:rPr>
              <a:t> </a:t>
            </a:r>
            <a:r>
              <a:rPr lang="cs-CZ" spc="-1" dirty="0">
                <a:latin typeface="UTB Text" panose="00000500000000000000" pitchFamily="50" charset="-18"/>
              </a:rPr>
              <a:t>- dostupné po přihlášení</a:t>
            </a:r>
            <a:endParaRPr lang="cs-CZ" spc="-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</a:pPr>
            <a:endParaRPr lang="cs-CZ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r">
              <a:lnSpc>
                <a:spcPct val="130000"/>
              </a:lnSpc>
            </a:pPr>
            <a:endParaRPr lang="cs-CZ" sz="3200" b="1" spc="-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b="1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cs-CZ" b="1" strike="noStrike" spc="-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D1827C73-57ED-4556-9D1D-825ED0257A37}"/>
              </a:ext>
            </a:extLst>
          </p:cNvPr>
          <p:cNvSpPr/>
          <p:nvPr/>
        </p:nvSpPr>
        <p:spPr>
          <a:xfrm>
            <a:off x="1001484" y="2782224"/>
            <a:ext cx="8539316" cy="1177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cs-CZ" b="1" spc="-1" dirty="0">
                <a:solidFill>
                  <a:srgbClr val="EA7500"/>
                </a:solidFill>
                <a:latin typeface="UTB Text" panose="00000500000000000000" pitchFamily="50" charset="-18"/>
              </a:rPr>
              <a:t>Odborová organizace zaměstnanců UTB ve Zlíně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předsedkyně: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Ing. Pavlína </a:t>
            </a:r>
            <a:r>
              <a:rPr lang="cs-CZ" spc="-1" dirty="0" err="1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Egner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, Ph.D.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b="1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e-mail: </a:t>
            </a:r>
            <a:r>
              <a:rPr lang="cs-CZ" spc="-1" dirty="0">
                <a:solidFill>
                  <a:srgbClr val="000000"/>
                </a:solidFill>
                <a:latin typeface="UTB Text" panose="00000500000000000000" pitchFamily="50" charset="-18"/>
                <a:ea typeface="Source Sans Pro" panose="020B0503030403020204" pitchFamily="34" charset="0"/>
              </a:rPr>
              <a:t>oozutb@seznam.cz</a:t>
            </a:r>
          </a:p>
        </p:txBody>
      </p:sp>
    </p:spTree>
    <p:extLst>
      <p:ext uri="{BB962C8B-B14F-4D97-AF65-F5344CB8AC3E}">
        <p14:creationId xmlns:p14="http://schemas.microsoft.com/office/powerpoint/2010/main" val="299967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499</Words>
  <Application>Microsoft Office PowerPoint</Application>
  <PresentationFormat>Vlastní</PresentationFormat>
  <Paragraphs>104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Source Sans Pro</vt:lpstr>
      <vt:lpstr>Symbol</vt:lpstr>
      <vt:lpstr>UTB Text</vt:lpstr>
      <vt:lpstr>Wingdings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Martina Zaoralová;Tereza Vítková</dc:creator>
  <dc:description/>
  <cp:lastModifiedBy>Tereza Vítková</cp:lastModifiedBy>
  <cp:revision>107</cp:revision>
  <dcterms:created xsi:type="dcterms:W3CDTF">2019-09-03T10:06:13Z</dcterms:created>
  <dcterms:modified xsi:type="dcterms:W3CDTF">2026-01-12T09:38:08Z</dcterms:modified>
  <dc:language>cs-CZ</dc:language>
</cp:coreProperties>
</file>