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95" r:id="rId2"/>
    <p:sldId id="399" r:id="rId3"/>
    <p:sldId id="400" r:id="rId4"/>
    <p:sldId id="401" r:id="rId5"/>
    <p:sldId id="402" r:id="rId6"/>
    <p:sldId id="403" r:id="rId7"/>
    <p:sldId id="404" r:id="rId8"/>
    <p:sldId id="405" r:id="rId9"/>
    <p:sldId id="406" r:id="rId10"/>
    <p:sldId id="407" r:id="rId11"/>
    <p:sldId id="409" r:id="rId12"/>
    <p:sldId id="410" r:id="rId13"/>
    <p:sldId id="411" r:id="rId14"/>
    <p:sldId id="412" r:id="rId15"/>
    <p:sldId id="413" r:id="rId16"/>
    <p:sldId id="414" r:id="rId17"/>
    <p:sldId id="415" r:id="rId18"/>
    <p:sldId id="416" r:id="rId19"/>
    <p:sldId id="417" r:id="rId20"/>
    <p:sldId id="422" r:id="rId21"/>
    <p:sldId id="419" r:id="rId22"/>
    <p:sldId id="420" r:id="rId23"/>
    <p:sldId id="421" r:id="rId24"/>
    <p:sldId id="418" r:id="rId25"/>
    <p:sldId id="378" r:id="rId26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nápková Adriana" initials="KA" lastIdx="1" clrIdx="0">
    <p:extLst>
      <p:ext uri="{19B8F6BF-5375-455C-9EA6-DF929625EA0E}">
        <p15:presenceInfo xmlns:p15="http://schemas.microsoft.com/office/powerpoint/2012/main" userId="S-1-5-21-770070720-3945125243-2690725130-187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1A0A"/>
    <a:srgbClr val="D0D0CE"/>
    <a:srgbClr val="58A8EA"/>
    <a:srgbClr val="7CCE7C"/>
    <a:srgbClr val="79B395"/>
    <a:srgbClr val="FFC58B"/>
    <a:srgbClr val="99FF99"/>
    <a:srgbClr val="FF800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22" autoAdjust="0"/>
    <p:restoredTop sz="67344" autoAdjust="0"/>
  </p:normalViewPr>
  <p:slideViewPr>
    <p:cSldViewPr>
      <p:cViewPr varScale="1">
        <p:scale>
          <a:sx n="58" d="100"/>
          <a:sy n="58" d="100"/>
        </p:scale>
        <p:origin x="253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294614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911" y="0"/>
            <a:ext cx="29461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428166"/>
            <a:ext cx="294614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911" y="9428166"/>
            <a:ext cx="2946144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C5BAE0F-7636-4A3F-ACB8-A732AD7B1B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1027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294614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911" y="0"/>
            <a:ext cx="29461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54" y="4714878"/>
            <a:ext cx="543716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28166"/>
            <a:ext cx="294614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911" y="9428166"/>
            <a:ext cx="2946144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482279A-8A31-4208-ABE0-0842D455326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85566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28528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43217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48497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08808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65224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13207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79207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41014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75351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72211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6850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79062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02730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29480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32960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20826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2160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76879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4018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1846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216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2967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73773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0540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8" name="Picture 13" descr="utb_logo_c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  <a:effectLst>
            <a:outerShdw dist="53882" dir="2700000" algn="ctr" rotWithShape="0">
              <a:schemeClr val="bg2"/>
            </a:outerShdw>
          </a:effectLst>
        </p:spPr>
        <p:txBody>
          <a:bodyPr/>
          <a:lstStyle>
            <a:lvl1pPr algn="ctr">
              <a:defRPr sz="4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9" name="Rectangle 15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245225"/>
            <a:ext cx="9144000" cy="476250"/>
          </a:xfrm>
        </p:spPr>
        <p:txBody>
          <a:bodyPr/>
          <a:lstStyle>
            <a:lvl1pPr algn="ctr">
              <a:defRPr sz="1800"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79388" y="836613"/>
            <a:ext cx="8713787" cy="5545137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0" y="0"/>
            <a:ext cx="6588125" cy="620713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0" y="6524625"/>
            <a:ext cx="9144000" cy="3333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28" name="Rectangle 10"/>
          <p:cNvSpPr>
            <a:spLocks noChangeArrowheads="1"/>
          </p:cNvSpPr>
          <p:nvPr/>
        </p:nvSpPr>
        <p:spPr bwMode="auto">
          <a:xfrm>
            <a:off x="0" y="620713"/>
            <a:ext cx="9144000" cy="71437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1029" name="Picture 11" descr="utb_logo_cz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588125" y="0"/>
            <a:ext cx="2555875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88125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836613"/>
            <a:ext cx="8713787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</p:txBody>
      </p:sp>
      <p:pic>
        <p:nvPicPr>
          <p:cNvPr id="1032" name="Picture 12" descr="UTB-knizka_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6534150"/>
            <a:ext cx="3524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9750" y="6524625"/>
            <a:ext cx="86042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  <p:sldLayoutId id="2147483944" r:id="rId13"/>
  </p:sldLayoutIdLst>
  <p:txStyles>
    <p:titleStyle>
      <a:lvl1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marL="0" indent="180975" eaLnBrk="1" hangingPunct="1">
              <a:defRPr/>
            </a:pPr>
            <a:endParaRPr lang="cs-CZ" sz="32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552" y="3213100"/>
            <a:ext cx="8064896" cy="2808288"/>
          </a:xfrm>
        </p:spPr>
        <p:txBody>
          <a:bodyPr/>
          <a:lstStyle/>
          <a:p>
            <a:pPr marL="609600" indent="-609600" eaLnBrk="1" hangingPunct="1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cs-CZ" sz="4000" dirty="0" smtClean="0"/>
              <a:t>Absolvent 2018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491880" y="6092825"/>
            <a:ext cx="230425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cs-CZ" b="1" dirty="0" smtClean="0">
                <a:latin typeface="Arial Narrow" pitchFamily="34" charset="0"/>
              </a:rPr>
              <a:t>Adriana Knápková</a:t>
            </a:r>
            <a:endParaRPr lang="cs-CZ" b="1" dirty="0">
              <a:latin typeface="Arial Narrow" pitchFamily="34" charset="0"/>
            </a:endParaRPr>
          </a:p>
          <a:p>
            <a:pPr algn="ctr"/>
            <a:r>
              <a:rPr lang="cs-CZ" b="1" dirty="0">
                <a:latin typeface="Arial Narrow" pitchFamily="34" charset="0"/>
              </a:rPr>
              <a:t>4</a:t>
            </a:r>
            <a:r>
              <a:rPr lang="cs-CZ" b="1" dirty="0" smtClean="0">
                <a:latin typeface="Arial Narrow" pitchFamily="34" charset="0"/>
              </a:rPr>
              <a:t>. března 2019</a:t>
            </a:r>
            <a:endParaRPr lang="cs-CZ" b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dirty="0"/>
              <a:t>D. Hodnocení VŠ studia</a:t>
            </a:r>
            <a:endParaRPr lang="cs-CZ" sz="3600" dirty="0" smtClean="0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908720"/>
            <a:ext cx="8899649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dirty="0"/>
              <a:t>D.2 Do jaké míry byl kladen důraz na uvedené způsoby výuky?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592659"/>
            <a:ext cx="8151368" cy="4801611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2400" y="1061120"/>
            <a:ext cx="8899649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cs-CZ" sz="2300" dirty="0"/>
          </a:p>
        </p:txBody>
      </p:sp>
    </p:spTree>
    <p:extLst>
      <p:ext uri="{BB962C8B-B14F-4D97-AF65-F5344CB8AC3E}">
        <p14:creationId xmlns:p14="http://schemas.microsoft.com/office/powerpoint/2010/main" val="200124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dirty="0"/>
              <a:t>D. Hodnocení VŠ studia</a:t>
            </a:r>
            <a:endParaRPr lang="cs-CZ" sz="3600" dirty="0" smtClean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067" y="1523673"/>
            <a:ext cx="8179913" cy="4692729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1061120"/>
            <a:ext cx="9052049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dirty="0" smtClean="0"/>
              <a:t>D.7 Jak dobře Vás studium připravilo v oblasti …?</a:t>
            </a:r>
            <a:endParaRPr lang="cs-CZ" sz="2300" dirty="0"/>
          </a:p>
        </p:txBody>
      </p:sp>
      <p:sp>
        <p:nvSpPr>
          <p:cNvPr id="5" name="Ovál 4"/>
          <p:cNvSpPr/>
          <p:nvPr/>
        </p:nvSpPr>
        <p:spPr>
          <a:xfrm>
            <a:off x="3115202" y="2204864"/>
            <a:ext cx="357720" cy="432048"/>
          </a:xfrm>
          <a:prstGeom prst="ellipse">
            <a:avLst/>
          </a:prstGeom>
          <a:noFill/>
          <a:ln>
            <a:solidFill>
              <a:srgbClr val="FF1A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6408105" y="4293096"/>
            <a:ext cx="360040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980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dirty="0"/>
              <a:t>D. Hodnocení VŠ studia</a:t>
            </a:r>
            <a:endParaRPr lang="cs-CZ" sz="36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863" y="1535882"/>
            <a:ext cx="8640321" cy="4680520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1061120"/>
            <a:ext cx="9052049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dirty="0"/>
              <a:t>D.7 Jak dobře Vás studium připravilo v oblasti …?</a:t>
            </a:r>
          </a:p>
        </p:txBody>
      </p:sp>
    </p:spTree>
    <p:extLst>
      <p:ext uri="{BB962C8B-B14F-4D97-AF65-F5344CB8AC3E}">
        <p14:creationId xmlns:p14="http://schemas.microsoft.com/office/powerpoint/2010/main" val="136747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dirty="0"/>
              <a:t>D. Hodnocení VŠ studia</a:t>
            </a:r>
            <a:endParaRPr lang="cs-CZ" sz="3600" dirty="0" smtClean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67" y="1556792"/>
            <a:ext cx="8333114" cy="4984373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1061120"/>
            <a:ext cx="9052049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dirty="0"/>
              <a:t>D.7 Jak dobře Vás studium připravilo v oblasti …?</a:t>
            </a:r>
          </a:p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cs-CZ" sz="2300" dirty="0"/>
          </a:p>
        </p:txBody>
      </p:sp>
    </p:spTree>
    <p:extLst>
      <p:ext uri="{BB962C8B-B14F-4D97-AF65-F5344CB8AC3E}">
        <p14:creationId xmlns:p14="http://schemas.microsoft.com/office/powerpoint/2010/main" val="25232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dirty="0"/>
              <a:t>D. Hodnocení VŠ studia</a:t>
            </a:r>
            <a:endParaRPr lang="cs-CZ" sz="3600" dirty="0" smtClean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659" y="1501388"/>
            <a:ext cx="8606390" cy="4680520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061120"/>
            <a:ext cx="9052049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dirty="0"/>
              <a:t>D.7 Jak dobře Vás studium připravilo v oblasti …?</a:t>
            </a:r>
          </a:p>
        </p:txBody>
      </p:sp>
    </p:spTree>
    <p:extLst>
      <p:ext uri="{BB962C8B-B14F-4D97-AF65-F5344CB8AC3E}">
        <p14:creationId xmlns:p14="http://schemas.microsoft.com/office/powerpoint/2010/main" val="46301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dirty="0"/>
              <a:t>D. Hodnocení VŠ studia</a:t>
            </a:r>
            <a:endParaRPr lang="cs-CZ" sz="3600" dirty="0" smtClean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916" y="1485083"/>
            <a:ext cx="8360216" cy="4752528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061120"/>
            <a:ext cx="9052049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dirty="0"/>
              <a:t>D.7 Jak dobře Vás studium připravilo v oblasti …?</a:t>
            </a:r>
          </a:p>
        </p:txBody>
      </p:sp>
    </p:spTree>
    <p:extLst>
      <p:ext uri="{BB962C8B-B14F-4D97-AF65-F5344CB8AC3E}">
        <p14:creationId xmlns:p14="http://schemas.microsoft.com/office/powerpoint/2010/main" val="63872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dirty="0"/>
              <a:t>D. Hodnocení VŠ studia</a:t>
            </a:r>
            <a:endParaRPr lang="cs-CZ" sz="3600" dirty="0" smtClean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988" y="1484784"/>
            <a:ext cx="8306072" cy="4824536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061120"/>
            <a:ext cx="9052049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dirty="0"/>
              <a:t>D.7 Jak dobře Vás studium připravilo v oblasti …?</a:t>
            </a:r>
          </a:p>
        </p:txBody>
      </p:sp>
    </p:spTree>
    <p:extLst>
      <p:ext uri="{BB962C8B-B14F-4D97-AF65-F5344CB8AC3E}">
        <p14:creationId xmlns:p14="http://schemas.microsoft.com/office/powerpoint/2010/main" val="87923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dirty="0"/>
              <a:t>D. Hodnocení VŠ studia</a:t>
            </a:r>
            <a:endParaRPr lang="cs-CZ" sz="36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919" y="1484784"/>
            <a:ext cx="8582209" cy="4896544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061120"/>
            <a:ext cx="9052049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dirty="0"/>
              <a:t>D.7 Jak dobře Vás studium připravilo v oblasti …?</a:t>
            </a:r>
          </a:p>
        </p:txBody>
      </p:sp>
    </p:spTree>
    <p:extLst>
      <p:ext uri="{BB962C8B-B14F-4D97-AF65-F5344CB8AC3E}">
        <p14:creationId xmlns:p14="http://schemas.microsoft.com/office/powerpoint/2010/main" val="361364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dirty="0"/>
              <a:t>D. Hodnocení VŠ studia</a:t>
            </a:r>
            <a:endParaRPr lang="cs-CZ" sz="3600" dirty="0" smtClean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061120"/>
            <a:ext cx="9052049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dirty="0" smtClean="0"/>
              <a:t>D.8 Kdybyste měl možnost znovu svobodně volit, zvolit byste stejný studijní program na stejné škole a fakultě?</a:t>
            </a:r>
            <a:endParaRPr lang="cs-CZ" sz="23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844824"/>
            <a:ext cx="7776864" cy="4689805"/>
          </a:xfrm>
          <a:prstGeom prst="rect">
            <a:avLst/>
          </a:prstGeom>
        </p:spPr>
      </p:pic>
      <p:sp>
        <p:nvSpPr>
          <p:cNvPr id="6" name="Ovál 5"/>
          <p:cNvSpPr/>
          <p:nvPr/>
        </p:nvSpPr>
        <p:spPr>
          <a:xfrm>
            <a:off x="6408105" y="2348880"/>
            <a:ext cx="360040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4860032" y="2994525"/>
            <a:ext cx="357720" cy="432048"/>
          </a:xfrm>
          <a:prstGeom prst="ellipse">
            <a:avLst/>
          </a:prstGeom>
          <a:noFill/>
          <a:ln>
            <a:solidFill>
              <a:srgbClr val="FF1A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967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dirty="0" smtClean="0"/>
              <a:t>F. Situace 1 rok po absolvování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061120"/>
            <a:ext cx="9052049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dirty="0" smtClean="0"/>
              <a:t>F.1. Měli jste rok po absolvování práci?</a:t>
            </a:r>
            <a:endParaRPr lang="cs-CZ" sz="23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628800"/>
            <a:ext cx="8488589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73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3600" dirty="0" smtClean="0"/>
              <a:t>ABSOLVENT 2018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79512" y="908720"/>
            <a:ext cx="8720137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cs-CZ" sz="2000" dirty="0" smtClean="0">
              <a:latin typeface="+mn-lt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87523" y="764704"/>
            <a:ext cx="8504113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dirty="0" smtClean="0"/>
              <a:t>Osloveno: 8 408 absolventů UTB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dirty="0" smtClean="0"/>
              <a:t>Počet vyplněných dotazníků: 1206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b="1" dirty="0" smtClean="0"/>
              <a:t>Míra návratnosti UTB 14,3 %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3200" dirty="0"/>
          </a:p>
          <a:p>
            <a:r>
              <a:rPr lang="cs-CZ" sz="3200" dirty="0" smtClean="0"/>
              <a:t>---</a:t>
            </a:r>
          </a:p>
          <a:p>
            <a:r>
              <a:rPr lang="cs-CZ" sz="2800" dirty="0" smtClean="0"/>
              <a:t>Návratnost na jiných univerzitách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 smtClean="0"/>
              <a:t>MUNI </a:t>
            </a:r>
            <a:r>
              <a:rPr lang="cs-CZ" sz="2800" dirty="0" smtClean="0"/>
              <a:t>23,3 %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 smtClean="0"/>
              <a:t>UK 22 %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 smtClean="0"/>
              <a:t>ČVUT 20,4 %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 smtClean="0"/>
              <a:t>VUT 13,1 %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 smtClean="0"/>
              <a:t>ČZU 9,8 %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 smtClean="0"/>
              <a:t>VŠB 7,9 %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57678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dirty="0" smtClean="0"/>
              <a:t>F. Situace 1 rok po absolvování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061120"/>
            <a:ext cx="9052049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dirty="0" smtClean="0"/>
              <a:t>F.16. Jaké znalosti, dovednosti, schopnosti jste postrádali?</a:t>
            </a:r>
          </a:p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b="1" dirty="0" smtClean="0"/>
              <a:t>Oborově specifické znalosti a dovednosti</a:t>
            </a:r>
            <a:endParaRPr lang="cs-CZ" sz="23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1" y="1916831"/>
            <a:ext cx="8755609" cy="385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60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dirty="0" smtClean="0"/>
              <a:t>F. Situace 1 rok po absolvování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061120"/>
            <a:ext cx="9052049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dirty="0" smtClean="0"/>
              <a:t>F.16. Jaké znalosti, dovednosti, schopnosti jste postrádali?</a:t>
            </a:r>
          </a:p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b="1" dirty="0" smtClean="0"/>
              <a:t>Pokročilé ICT dovednosti</a:t>
            </a:r>
            <a:endParaRPr lang="cs-CZ" sz="2300" b="1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1" y="1844824"/>
            <a:ext cx="8872537" cy="415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92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dirty="0" smtClean="0"/>
              <a:t>F. Situace 1 rok po absolvování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061120"/>
            <a:ext cx="9052049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dirty="0" smtClean="0"/>
              <a:t>F.16. Jaké znalosti, dovednosti, schopnosti jste postrádali?</a:t>
            </a:r>
          </a:p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b="1" dirty="0" smtClean="0"/>
              <a:t>Schopnost jednat se zákazníky</a:t>
            </a:r>
            <a:endParaRPr lang="cs-CZ" sz="23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1" y="1844824"/>
            <a:ext cx="8757099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51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dirty="0" smtClean="0"/>
              <a:t>F. Situace 1 rok po absolvování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061120"/>
            <a:ext cx="9052049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dirty="0" smtClean="0"/>
              <a:t>F.16. Jaké znalosti, dovednosti, schopnosti jste postrádali?</a:t>
            </a:r>
          </a:p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b="1" dirty="0" smtClean="0"/>
              <a:t>Jazykové schopnosti</a:t>
            </a:r>
            <a:endParaRPr lang="cs-CZ" sz="23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916832"/>
            <a:ext cx="8786550" cy="385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36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dirty="0" smtClean="0"/>
              <a:t>H. Současná práce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061120"/>
            <a:ext cx="9052049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dirty="0" smtClean="0"/>
              <a:t>H.12</a:t>
            </a:r>
            <a:r>
              <a:rPr lang="cs-CZ" sz="2300" dirty="0"/>
              <a:t>. Mohl byste mít Vaši současnou páci bez VŠ titulu?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556792"/>
            <a:ext cx="8064896" cy="4689466"/>
          </a:xfrm>
          <a:prstGeom prst="rect">
            <a:avLst/>
          </a:prstGeom>
        </p:spPr>
      </p:pic>
      <p:sp>
        <p:nvSpPr>
          <p:cNvPr id="6" name="Ovál 5"/>
          <p:cNvSpPr/>
          <p:nvPr/>
        </p:nvSpPr>
        <p:spPr>
          <a:xfrm>
            <a:off x="5364088" y="3789040"/>
            <a:ext cx="359518" cy="432048"/>
          </a:xfrm>
          <a:prstGeom prst="ellipse">
            <a:avLst/>
          </a:prstGeom>
          <a:noFill/>
          <a:ln>
            <a:solidFill>
              <a:srgbClr val="FF1A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255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3400" dirty="0" smtClean="0"/>
              <a:t>  Závěr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95536" y="3212976"/>
            <a:ext cx="8424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latin typeface="+mn-lt"/>
              </a:rPr>
              <a:t>Děkuji za pozornost</a:t>
            </a:r>
            <a:r>
              <a:rPr lang="cs-CZ" sz="3200" dirty="0" smtClean="0">
                <a:latin typeface="+mn-lt"/>
              </a:rPr>
              <a:t>. </a:t>
            </a:r>
          </a:p>
          <a:p>
            <a:endParaRPr lang="cs-CZ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3600" dirty="0" smtClean="0"/>
              <a:t>Vyplněné dotazníky po fakultách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79512" y="908720"/>
            <a:ext cx="8720137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cs-CZ" sz="2000" dirty="0" smtClean="0">
              <a:latin typeface="+mn-lt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463545"/>
            <a:ext cx="4752528" cy="413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3600" dirty="0" smtClean="0"/>
              <a:t>D. Hodnocení VŠ studia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79512" y="908720"/>
            <a:ext cx="8720137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cs-CZ" sz="2000" dirty="0" smtClean="0">
              <a:latin typeface="+mn-lt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07" y="1052736"/>
            <a:ext cx="8947689" cy="4963912"/>
          </a:xfrm>
          <a:prstGeom prst="rect">
            <a:avLst/>
          </a:prstGeom>
        </p:spPr>
      </p:pic>
      <p:sp>
        <p:nvSpPr>
          <p:cNvPr id="3" name="Ovál 2"/>
          <p:cNvSpPr/>
          <p:nvPr/>
        </p:nvSpPr>
        <p:spPr>
          <a:xfrm>
            <a:off x="7812360" y="2708920"/>
            <a:ext cx="360040" cy="432048"/>
          </a:xfrm>
          <a:prstGeom prst="ellipse">
            <a:avLst/>
          </a:prstGeom>
          <a:noFill/>
          <a:ln>
            <a:solidFill>
              <a:srgbClr val="FF1A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244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dirty="0"/>
              <a:t>D. Hodnocení VŠ studia</a:t>
            </a:r>
            <a:endParaRPr lang="cs-CZ" sz="3600" dirty="0" smtClean="0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908720"/>
            <a:ext cx="9144000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dirty="0" smtClean="0"/>
              <a:t>D.2 Do </a:t>
            </a:r>
            <a:r>
              <a:rPr lang="cs-CZ" sz="2300" dirty="0"/>
              <a:t>jaké míry byl kladen důraz na uvedené způsoby výuky?</a:t>
            </a:r>
            <a:endParaRPr lang="cs-CZ" sz="2300" dirty="0" smtClean="0">
              <a:latin typeface="+mn-lt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408986"/>
            <a:ext cx="8424936" cy="4828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76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dirty="0"/>
              <a:t>D. Hodnocení VŠ studia</a:t>
            </a:r>
            <a:endParaRPr lang="cs-CZ" sz="3600" dirty="0" smtClean="0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908720"/>
            <a:ext cx="9144000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dirty="0"/>
              <a:t>D.2 Do jaké míry byl kladen důraz na uvedené způsoby výuky?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484784"/>
            <a:ext cx="7704856" cy="467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58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dirty="0"/>
              <a:t>D. Hodnocení VŠ studia</a:t>
            </a:r>
            <a:endParaRPr lang="cs-CZ" sz="3600" dirty="0" smtClean="0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79512" y="908720"/>
            <a:ext cx="8856984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dirty="0"/>
              <a:t>D.2 Do jaké míry byl kladen důraz na uvedené způsoby výuky?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484783"/>
            <a:ext cx="8136904" cy="4897847"/>
          </a:xfrm>
          <a:prstGeom prst="rect">
            <a:avLst/>
          </a:prstGeom>
        </p:spPr>
      </p:pic>
      <p:sp>
        <p:nvSpPr>
          <p:cNvPr id="6" name="Ovál 5"/>
          <p:cNvSpPr/>
          <p:nvPr/>
        </p:nvSpPr>
        <p:spPr>
          <a:xfrm>
            <a:off x="4932040" y="2829541"/>
            <a:ext cx="360040" cy="432048"/>
          </a:xfrm>
          <a:prstGeom prst="ellipse">
            <a:avLst/>
          </a:prstGeom>
          <a:noFill/>
          <a:ln>
            <a:solidFill>
              <a:srgbClr val="FF1A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888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dirty="0"/>
              <a:t>D. Hodnocení VŠ studia</a:t>
            </a:r>
            <a:endParaRPr lang="cs-CZ" sz="3600" dirty="0" smtClean="0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908720"/>
            <a:ext cx="9144000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dirty="0"/>
              <a:t>D.2 Do jaké míry byl kladen důraz na uvedené způsoby výuky?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197" y="1484784"/>
            <a:ext cx="8565452" cy="4578238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1763688" y="4581128"/>
            <a:ext cx="360040" cy="432048"/>
          </a:xfrm>
          <a:prstGeom prst="ellipse">
            <a:avLst/>
          </a:prstGeom>
          <a:noFill/>
          <a:ln>
            <a:solidFill>
              <a:srgbClr val="FF1A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4266787" y="2708920"/>
            <a:ext cx="360040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068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dirty="0"/>
              <a:t>D. Hodnocení VŠ studia</a:t>
            </a:r>
            <a:endParaRPr lang="cs-CZ" sz="3600" dirty="0" smtClean="0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79512" y="908720"/>
            <a:ext cx="8964488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cs-CZ" sz="2300" dirty="0"/>
              <a:t>D.2 Do jaké míry byl kladen důraz na uvedené způsoby výuky</a:t>
            </a:r>
            <a:r>
              <a:rPr lang="cs-CZ" sz="2300" dirty="0" smtClean="0"/>
              <a:t>?</a:t>
            </a:r>
            <a:endParaRPr lang="cs-CZ" sz="23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224" y="1484784"/>
            <a:ext cx="8437425" cy="4722779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6588125" y="2708920"/>
            <a:ext cx="360040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3491880" y="4221088"/>
            <a:ext cx="360040" cy="432048"/>
          </a:xfrm>
          <a:prstGeom prst="ellipse">
            <a:avLst/>
          </a:prstGeom>
          <a:noFill/>
          <a:ln>
            <a:solidFill>
              <a:srgbClr val="FF1A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571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Z - Personalní">
  <a:themeElements>
    <a:clrScheme name="VZ - Personalní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Z - Personalní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Z - Personalní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VZ - Personalní</Template>
  <TotalTime>8218</TotalTime>
  <Words>430</Words>
  <Application>Microsoft Office PowerPoint</Application>
  <PresentationFormat>Předvádění na obrazovce (4:3)</PresentationFormat>
  <Paragraphs>88</Paragraphs>
  <Slides>25</Slides>
  <Notes>24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8" baseType="lpstr">
      <vt:lpstr>Arial</vt:lpstr>
      <vt:lpstr>Arial Narrow</vt:lpstr>
      <vt:lpstr>VZ - Personalní</vt:lpstr>
      <vt:lpstr>Prezentace aplikace PowerPoint</vt:lpstr>
      <vt:lpstr>ABSOLVENT 2018</vt:lpstr>
      <vt:lpstr>Vyplněné dotazníky po fakultách</vt:lpstr>
      <vt:lpstr>D. Hodnocení VŠ studia</vt:lpstr>
      <vt:lpstr>D. Hodnocení VŠ studia</vt:lpstr>
      <vt:lpstr>D. Hodnocení VŠ studia</vt:lpstr>
      <vt:lpstr>D. Hodnocení VŠ studia</vt:lpstr>
      <vt:lpstr>D. Hodnocení VŠ studia</vt:lpstr>
      <vt:lpstr>D. Hodnocení VŠ studia</vt:lpstr>
      <vt:lpstr>D. Hodnocení VŠ studia</vt:lpstr>
      <vt:lpstr>D. Hodnocení VŠ studia</vt:lpstr>
      <vt:lpstr>D. Hodnocení VŠ studia</vt:lpstr>
      <vt:lpstr>D. Hodnocení VŠ studia</vt:lpstr>
      <vt:lpstr>D. Hodnocení VŠ studia</vt:lpstr>
      <vt:lpstr>D. Hodnocení VŠ studia</vt:lpstr>
      <vt:lpstr>D. Hodnocení VŠ studia</vt:lpstr>
      <vt:lpstr>D. Hodnocení VŠ studia</vt:lpstr>
      <vt:lpstr>D. Hodnocení VŠ studia</vt:lpstr>
      <vt:lpstr>F. Situace 1 rok po absolvování</vt:lpstr>
      <vt:lpstr>F. Situace 1 rok po absolvování</vt:lpstr>
      <vt:lpstr>F. Situace 1 rok po absolvování</vt:lpstr>
      <vt:lpstr>F. Situace 1 rok po absolvování</vt:lpstr>
      <vt:lpstr>F. Situace 1 rok po absolvování</vt:lpstr>
      <vt:lpstr>H. Současná práce</vt:lpstr>
      <vt:lpstr>  Závěr</vt:lpstr>
    </vt:vector>
  </TitlesOfParts>
  <Company>Univerzita Tomáše Bati ve Zlíně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Výjezdní zasedání UTB ve Zlíně 18. – 19. ledna 2011</dc:title>
  <dc:creator>Petr Ticháček</dc:creator>
  <cp:lastModifiedBy>Knápková Adriana</cp:lastModifiedBy>
  <cp:revision>486</cp:revision>
  <cp:lastPrinted>2015-01-26T07:28:42Z</cp:lastPrinted>
  <dcterms:created xsi:type="dcterms:W3CDTF">2011-01-17T07:56:05Z</dcterms:created>
  <dcterms:modified xsi:type="dcterms:W3CDTF">2019-04-18T11:18:07Z</dcterms:modified>
</cp:coreProperties>
</file>