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95" r:id="rId2"/>
    <p:sldId id="399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9" r:id="rId12"/>
    <p:sldId id="410" r:id="rId13"/>
    <p:sldId id="411" r:id="rId14"/>
    <p:sldId id="412" r:id="rId15"/>
    <p:sldId id="413" r:id="rId16"/>
    <p:sldId id="414" r:id="rId17"/>
    <p:sldId id="415" r:id="rId18"/>
    <p:sldId id="416" r:id="rId19"/>
    <p:sldId id="417" r:id="rId20"/>
    <p:sldId id="422" r:id="rId21"/>
    <p:sldId id="419" r:id="rId22"/>
    <p:sldId id="420" r:id="rId23"/>
    <p:sldId id="421" r:id="rId24"/>
    <p:sldId id="418" r:id="rId25"/>
    <p:sldId id="378" r:id="rId26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A0A"/>
    <a:srgbClr val="D0D0CE"/>
    <a:srgbClr val="58A8EA"/>
    <a:srgbClr val="7CCE7C"/>
    <a:srgbClr val="79B395"/>
    <a:srgbClr val="FFC58B"/>
    <a:srgbClr val="99FF99"/>
    <a:srgbClr val="FF800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67344" autoAdjust="0"/>
  </p:normalViewPr>
  <p:slideViewPr>
    <p:cSldViewPr>
      <p:cViewPr varScale="1">
        <p:scale>
          <a:sx n="58" d="100"/>
          <a:sy n="58" d="100"/>
        </p:scale>
        <p:origin x="25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14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4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28166"/>
            <a:ext cx="294614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428166"/>
            <a:ext cx="2946144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14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1" y="0"/>
            <a:ext cx="2946144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4" y="4714878"/>
            <a:ext cx="543716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28166"/>
            <a:ext cx="294614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1" y="9428166"/>
            <a:ext cx="2946144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8528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3217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849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880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522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13207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79207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1014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5351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2211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85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9062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2730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9480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2960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0826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160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687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018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846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16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967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377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540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180975" eaLnBrk="1" hangingPunct="1">
              <a:defRPr/>
            </a:pPr>
            <a:endParaRPr lang="cs-CZ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213100"/>
            <a:ext cx="8064896" cy="2808288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cs-CZ" sz="4000" dirty="0" smtClean="0"/>
              <a:t>Absolvent 2018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91880" y="6092825"/>
            <a:ext cx="23042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s-CZ" b="1" dirty="0" smtClean="0">
                <a:latin typeface="Arial Narrow" pitchFamily="34" charset="0"/>
              </a:rPr>
              <a:t>Adriana Knápková</a:t>
            </a:r>
            <a:endParaRPr lang="cs-CZ" b="1" dirty="0">
              <a:latin typeface="Arial Narrow" pitchFamily="34" charset="0"/>
            </a:endParaRPr>
          </a:p>
          <a:p>
            <a:pPr algn="ctr"/>
            <a:r>
              <a:rPr lang="cs-CZ" b="1" dirty="0">
                <a:latin typeface="Arial Narrow" pitchFamily="34" charset="0"/>
              </a:rPr>
              <a:t>4</a:t>
            </a:r>
            <a:r>
              <a:rPr lang="cs-CZ" b="1" dirty="0" smtClean="0">
                <a:latin typeface="Arial Narrow" pitchFamily="34" charset="0"/>
              </a:rPr>
              <a:t>. března 2019</a:t>
            </a:r>
            <a:endParaRPr lang="cs-CZ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08720"/>
            <a:ext cx="88996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D.2 Do jaké míry byl kladen důraz na uvedené způsoby výuky?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592659"/>
            <a:ext cx="8151368" cy="4801611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1061120"/>
            <a:ext cx="88996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200124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067" y="1523673"/>
            <a:ext cx="8179913" cy="4692729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D.7 Jak dobře Vás studium připravilo v oblasti …?</a:t>
            </a:r>
            <a:endParaRPr lang="cs-CZ" sz="2300" dirty="0"/>
          </a:p>
        </p:txBody>
      </p:sp>
      <p:sp>
        <p:nvSpPr>
          <p:cNvPr id="5" name="Ovál 4"/>
          <p:cNvSpPr/>
          <p:nvPr/>
        </p:nvSpPr>
        <p:spPr>
          <a:xfrm>
            <a:off x="3115202" y="2204864"/>
            <a:ext cx="357720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08105" y="4293096"/>
            <a:ext cx="36004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80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863" y="1535882"/>
            <a:ext cx="8640321" cy="4680520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D.7 Jak dobře Vás studium připravilo v oblasti …?</a:t>
            </a:r>
          </a:p>
        </p:txBody>
      </p:sp>
    </p:spTree>
    <p:extLst>
      <p:ext uri="{BB962C8B-B14F-4D97-AF65-F5344CB8AC3E}">
        <p14:creationId xmlns:p14="http://schemas.microsoft.com/office/powerpoint/2010/main" val="13674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67" y="1556792"/>
            <a:ext cx="8333114" cy="4984373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D.7 Jak dobře Vás studium připravilo v oblasti …?</a:t>
            </a:r>
          </a:p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25232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59" y="1501388"/>
            <a:ext cx="8606390" cy="4680520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D.7 Jak dobře Vás studium připravilo v oblasti …?</a:t>
            </a:r>
          </a:p>
        </p:txBody>
      </p:sp>
    </p:spTree>
    <p:extLst>
      <p:ext uri="{BB962C8B-B14F-4D97-AF65-F5344CB8AC3E}">
        <p14:creationId xmlns:p14="http://schemas.microsoft.com/office/powerpoint/2010/main" val="46301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916" y="1485083"/>
            <a:ext cx="8360216" cy="4752528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D.7 Jak dobře Vás studium připravilo v oblasti …?</a:t>
            </a:r>
          </a:p>
        </p:txBody>
      </p:sp>
    </p:spTree>
    <p:extLst>
      <p:ext uri="{BB962C8B-B14F-4D97-AF65-F5344CB8AC3E}">
        <p14:creationId xmlns:p14="http://schemas.microsoft.com/office/powerpoint/2010/main" val="63872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988" y="1484784"/>
            <a:ext cx="8306072" cy="4824536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D.7 Jak dobře Vás studium připravilo v oblasti …?</a:t>
            </a:r>
          </a:p>
        </p:txBody>
      </p:sp>
    </p:spTree>
    <p:extLst>
      <p:ext uri="{BB962C8B-B14F-4D97-AF65-F5344CB8AC3E}">
        <p14:creationId xmlns:p14="http://schemas.microsoft.com/office/powerpoint/2010/main" val="87923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919" y="1484784"/>
            <a:ext cx="8582209" cy="4896544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D.7 Jak dobře Vás studium připravilo v oblasti …?</a:t>
            </a:r>
          </a:p>
        </p:txBody>
      </p:sp>
    </p:spTree>
    <p:extLst>
      <p:ext uri="{BB962C8B-B14F-4D97-AF65-F5344CB8AC3E}">
        <p14:creationId xmlns:p14="http://schemas.microsoft.com/office/powerpoint/2010/main" val="361364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D.8 Kdybyste měl možnost znovu svobodně volit, zvolit byste stejný studijní program na stejné škole a fakultě?</a:t>
            </a:r>
            <a:endParaRPr lang="cs-CZ" sz="23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844824"/>
            <a:ext cx="7776864" cy="4689805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6408105" y="2348880"/>
            <a:ext cx="36004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860032" y="2994525"/>
            <a:ext cx="357720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67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F. Situace 1 rok po absolvování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F.1. Měli jste rok po absolvování práci?</a:t>
            </a:r>
            <a:endParaRPr lang="cs-CZ" sz="23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628800"/>
            <a:ext cx="8488589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3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ABSOLVENT 2018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 smtClean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7523" y="764704"/>
            <a:ext cx="850411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3200" dirty="0" smtClean="0"/>
              <a:t>Osloveno: 8 408 absolventů UTB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3200" dirty="0" smtClean="0"/>
              <a:t>Počet vyplněných dotazníků: 1206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3200" b="1" dirty="0" smtClean="0"/>
              <a:t>Míra návratnosti UTB 14,3 %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3200" dirty="0"/>
          </a:p>
          <a:p>
            <a:r>
              <a:rPr lang="cs-CZ" sz="3200" dirty="0" smtClean="0"/>
              <a:t>---</a:t>
            </a:r>
          </a:p>
          <a:p>
            <a:r>
              <a:rPr lang="cs-CZ" sz="2800" dirty="0" smtClean="0"/>
              <a:t>Návratnost na jiných univerzitách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MUNI </a:t>
            </a:r>
            <a:r>
              <a:rPr lang="cs-CZ" sz="2800" dirty="0" smtClean="0"/>
              <a:t>23,3 %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UK 22 %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ČVUT 20,4 %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VUT 13,1 %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ČZU 9,8 %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VŠB 7,9 %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7678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F. Situace 1 rok po absolvování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F.16. Jaké znalosti, dovednosti, schopnosti jste postrádali?</a:t>
            </a:r>
          </a:p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b="1" dirty="0" smtClean="0"/>
              <a:t>Oborově specifické znalosti a dovednosti</a:t>
            </a:r>
            <a:endParaRPr lang="cs-CZ" sz="23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1916831"/>
            <a:ext cx="8755609" cy="385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F. Situace 1 rok po absolvování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F.16. Jaké znalosti, dovednosti, schopnosti jste postrádali?</a:t>
            </a:r>
          </a:p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b="1" dirty="0" smtClean="0"/>
              <a:t>Pokročilé ICT dovednosti</a:t>
            </a:r>
            <a:endParaRPr lang="cs-CZ" sz="2300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1844824"/>
            <a:ext cx="8872537" cy="415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92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F. Situace 1 rok po absolvování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F.16. Jaké znalosti, dovednosti, schopnosti jste postrádali?</a:t>
            </a:r>
          </a:p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b="1" dirty="0" smtClean="0"/>
              <a:t>Schopnost jednat se zákazníky</a:t>
            </a:r>
            <a:endParaRPr lang="cs-CZ" sz="23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1844824"/>
            <a:ext cx="8757099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51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F. Situace 1 rok po absolvování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F.16. Jaké znalosti, dovednosti, schopnosti jste postrádali?</a:t>
            </a:r>
          </a:p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b="1" dirty="0" smtClean="0"/>
              <a:t>Jazykové schopnosti</a:t>
            </a:r>
            <a:endParaRPr lang="cs-CZ" sz="23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916832"/>
            <a:ext cx="8786550" cy="385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6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H. Současná práce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061120"/>
            <a:ext cx="9052049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H.12</a:t>
            </a:r>
            <a:r>
              <a:rPr lang="cs-CZ" sz="2300" dirty="0"/>
              <a:t>. Mohl byste mít Vaši současnou páci bez VŠ titulu?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556792"/>
            <a:ext cx="8064896" cy="4689466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5364088" y="3789040"/>
            <a:ext cx="359518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25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400" dirty="0" smtClean="0"/>
              <a:t>  Závěr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95536" y="3212976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+mn-lt"/>
              </a:rPr>
              <a:t>Děkuji za pozornost</a:t>
            </a:r>
            <a:r>
              <a:rPr lang="cs-CZ" sz="3200" dirty="0" smtClean="0">
                <a:latin typeface="+mn-lt"/>
              </a:rPr>
              <a:t>. </a:t>
            </a:r>
          </a:p>
          <a:p>
            <a:endParaRPr lang="cs-CZ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Vyplněné dotazníky po fakultách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 smtClean="0">
              <a:latin typeface="+mn-lt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463545"/>
            <a:ext cx="4752528" cy="413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4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D. Hodnocení VŠ studia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 smtClean="0">
              <a:latin typeface="+mn-lt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07" y="1052736"/>
            <a:ext cx="8947689" cy="4963912"/>
          </a:xfrm>
          <a:prstGeom prst="rect">
            <a:avLst/>
          </a:prstGeom>
        </p:spPr>
      </p:pic>
      <p:sp>
        <p:nvSpPr>
          <p:cNvPr id="3" name="Ovál 2"/>
          <p:cNvSpPr/>
          <p:nvPr/>
        </p:nvSpPr>
        <p:spPr>
          <a:xfrm>
            <a:off x="7812360" y="2708920"/>
            <a:ext cx="360040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44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08720"/>
            <a:ext cx="9144000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 smtClean="0"/>
              <a:t>D.2 Do </a:t>
            </a:r>
            <a:r>
              <a:rPr lang="cs-CZ" sz="2300" dirty="0"/>
              <a:t>jaké míry byl kladen důraz na uvedené způsoby výuky?</a:t>
            </a:r>
            <a:endParaRPr lang="cs-CZ" sz="2300" dirty="0" smtClean="0">
              <a:latin typeface="+mn-lt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408986"/>
            <a:ext cx="8424936" cy="482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6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08720"/>
            <a:ext cx="9144000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D.2 Do jaké míry byl kladen důraz na uvedené způsoby výuky?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484784"/>
            <a:ext cx="7704856" cy="467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5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856984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D.2 Do jaké míry byl kladen důraz na uvedené způsoby výuky?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484783"/>
            <a:ext cx="8136904" cy="4897847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4932040" y="2829541"/>
            <a:ext cx="360040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88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08720"/>
            <a:ext cx="9144000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D.2 Do jaké míry byl kladen důraz na uvedené způsoby výuky?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97" y="1484784"/>
            <a:ext cx="8565452" cy="4578238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1763688" y="4581128"/>
            <a:ext cx="360040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4266787" y="2708920"/>
            <a:ext cx="36004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68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D. Hodnocení VŠ studia</a:t>
            </a:r>
            <a:endParaRPr lang="cs-CZ" sz="36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964488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300" dirty="0"/>
              <a:t>D.2 Do jaké míry byl kladen důraz na uvedené způsoby výuky</a:t>
            </a:r>
            <a:r>
              <a:rPr lang="cs-CZ" sz="2300" dirty="0" smtClean="0"/>
              <a:t>?</a:t>
            </a:r>
            <a:endParaRPr lang="cs-CZ" sz="23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24" y="1484784"/>
            <a:ext cx="8437425" cy="4722779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6588125" y="2708920"/>
            <a:ext cx="36004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491880" y="4221088"/>
            <a:ext cx="360040" cy="432048"/>
          </a:xfrm>
          <a:prstGeom prst="ellipse">
            <a:avLst/>
          </a:prstGeom>
          <a:noFill/>
          <a:ln>
            <a:solidFill>
              <a:srgbClr val="FF1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71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8218</TotalTime>
  <Words>430</Words>
  <Application>Microsoft Office PowerPoint</Application>
  <PresentationFormat>Předvádění na obrazovce (4:3)</PresentationFormat>
  <Paragraphs>88</Paragraphs>
  <Slides>25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8" baseType="lpstr">
      <vt:lpstr>Arial</vt:lpstr>
      <vt:lpstr>Arial Narrow</vt:lpstr>
      <vt:lpstr>VZ - Personalní</vt:lpstr>
      <vt:lpstr>Prezentace aplikace PowerPoint</vt:lpstr>
      <vt:lpstr>ABSOLVENT 2018</vt:lpstr>
      <vt:lpstr>Vyplněné dotazníky po fakultách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D. Hodnocení VŠ studia</vt:lpstr>
      <vt:lpstr>F. Situace 1 rok po absolvování</vt:lpstr>
      <vt:lpstr>F. Situace 1 rok po absolvování</vt:lpstr>
      <vt:lpstr>F. Situace 1 rok po absolvování</vt:lpstr>
      <vt:lpstr>F. Situace 1 rok po absolvování</vt:lpstr>
      <vt:lpstr>F. Situace 1 rok po absolvování</vt:lpstr>
      <vt:lpstr>H. Současná práce</vt:lpstr>
      <vt:lpstr>  Závěr</vt:lpstr>
    </vt:vector>
  </TitlesOfParts>
  <Company>Univerzita Tomáše Bati ve Zlíně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Knápková Adriana</cp:lastModifiedBy>
  <cp:revision>486</cp:revision>
  <cp:lastPrinted>2015-01-26T07:28:42Z</cp:lastPrinted>
  <dcterms:created xsi:type="dcterms:W3CDTF">2011-01-17T07:56:05Z</dcterms:created>
  <dcterms:modified xsi:type="dcterms:W3CDTF">2019-04-18T11:18:07Z</dcterms:modified>
</cp:coreProperties>
</file>