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87" r:id="rId3"/>
    <p:sldId id="288" r:id="rId4"/>
  </p:sldIdLst>
  <p:sldSz cx="10080625" cy="567055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51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Sysel" userId="e3d06c1f-7c79-480e-a0e2-bec413f8ee24" providerId="ADAL" clId="{2484F101-7F34-4787-B655-F55DF9A74B50}"/>
    <pc:docChg chg="modSld">
      <pc:chgData name="Martin Sysel" userId="e3d06c1f-7c79-480e-a0e2-bec413f8ee24" providerId="ADAL" clId="{2484F101-7F34-4787-B655-F55DF9A74B50}" dt="2023-06-13T11:32:01.833" v="5" actId="20577"/>
      <pc:docMkLst>
        <pc:docMk/>
      </pc:docMkLst>
      <pc:sldChg chg="modSp mod">
        <pc:chgData name="Martin Sysel" userId="e3d06c1f-7c79-480e-a0e2-bec413f8ee24" providerId="ADAL" clId="{2484F101-7F34-4787-B655-F55DF9A74B50}" dt="2023-06-13T11:32:01.833" v="5" actId="20577"/>
        <pc:sldMkLst>
          <pc:docMk/>
          <pc:sldMk cId="2321121897" sldId="288"/>
        </pc:sldMkLst>
        <pc:graphicFrameChg chg="modGraphic">
          <ac:chgData name="Martin Sysel" userId="e3d06c1f-7c79-480e-a0e2-bec413f8ee24" providerId="ADAL" clId="{2484F101-7F34-4787-B655-F55DF9A74B50}" dt="2023-06-13T11:32:01.833" v="5" actId="20577"/>
          <ac:graphicFrameMkLst>
            <pc:docMk/>
            <pc:sldMk cId="2321121897" sldId="288"/>
            <ac:graphicFrameMk id="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923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EFA715C2-F842-4921-97AC-8A1AC3CB1012}" type="datetimeFigureOut">
              <a:rPr lang="cs-CZ" smtClean="0"/>
              <a:t>13.06.2023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6" tIns="41893" rIns="83786" bIns="4189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82" y="4776872"/>
            <a:ext cx="5438711" cy="3908752"/>
          </a:xfrm>
          <a:prstGeom prst="rect">
            <a:avLst/>
          </a:prstGeom>
        </p:spPr>
        <p:txBody>
          <a:bodyPr vert="horz" lIns="83786" tIns="41893" rIns="83786" bIns="41893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923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EE5F5252-A812-4D2F-AC01-F766C9CE30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695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5252-A812-4D2F-AC01-F766C9CE301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56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148717" y="2732040"/>
            <a:ext cx="5922563" cy="9848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Počty přihlášek</a:t>
            </a:r>
            <a:r>
              <a:rPr lang="cs-CZ" sz="3200" b="1" spc="-1" dirty="0">
                <a:solidFill>
                  <a:srgbClr val="EA7500"/>
                </a:solidFill>
                <a:latin typeface="Source Sans Pro"/>
                <a:ea typeface="DejaVu Sans"/>
              </a:rPr>
              <a:t> na UTB </a:t>
            </a:r>
          </a:p>
          <a:p>
            <a:pPr>
              <a:lnSpc>
                <a:spcPct val="100000"/>
              </a:lnSpc>
            </a:pPr>
            <a:r>
              <a:rPr lang="cs-CZ" sz="3200" b="1" spc="-1" dirty="0">
                <a:solidFill>
                  <a:srgbClr val="EA7500"/>
                </a:solidFill>
                <a:latin typeface="Source Sans Pro"/>
                <a:ea typeface="DejaVu Sans"/>
              </a:rPr>
              <a:t>akademický rok 2023/2024</a:t>
            </a:r>
            <a:endParaRPr lang="cs-CZ" sz="3200" b="1" strike="noStrike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204375" y="4426200"/>
            <a:ext cx="6814268" cy="6155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>
                <a:solidFill>
                  <a:schemeClr val="accent6">
                    <a:lumMod val="75000"/>
                  </a:schemeClr>
                </a:solidFill>
                <a:latin typeface="Source Sans Pro"/>
              </a:rPr>
              <a:t>Bc./Mgr./</a:t>
            </a:r>
            <a:r>
              <a:rPr lang="cs-CZ" sz="2000" b="1" spc="-1" dirty="0" err="1">
                <a:solidFill>
                  <a:schemeClr val="accent6">
                    <a:lumMod val="75000"/>
                  </a:schemeClr>
                </a:solidFill>
                <a:latin typeface="Source Sans Pro"/>
              </a:rPr>
              <a:t>NMgr</a:t>
            </a:r>
            <a:r>
              <a:rPr lang="cs-CZ" sz="2000" b="1" spc="-1" dirty="0">
                <a:solidFill>
                  <a:schemeClr val="accent6">
                    <a:lumMod val="75000"/>
                  </a:schemeClr>
                </a:solidFill>
                <a:latin typeface="Source Sans Pro"/>
              </a:rPr>
              <a:t>. SP akreditované v ČJ, </a:t>
            </a:r>
          </a:p>
          <a:p>
            <a:pPr>
              <a:lnSpc>
                <a:spcPct val="100000"/>
              </a:lnSpc>
            </a:pPr>
            <a:r>
              <a:rPr lang="cs-CZ" sz="2000" b="1" spc="-1" dirty="0">
                <a:solidFill>
                  <a:schemeClr val="accent6">
                    <a:lumMod val="75000"/>
                  </a:schemeClr>
                </a:solidFill>
                <a:latin typeface="Source Sans Pro"/>
              </a:rPr>
              <a:t>stav k 12. 6. 2023</a:t>
            </a:r>
            <a:endParaRPr lang="cs-CZ" sz="1600" b="0" strike="noStrike" spc="-1" dirty="0">
              <a:solidFill>
                <a:schemeClr val="accent6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204376" y="4277801"/>
            <a:ext cx="1115624" cy="6197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00" y="505401"/>
            <a:ext cx="9072000" cy="387798"/>
          </a:xfrm>
        </p:spPr>
        <p:txBody>
          <a:bodyPr/>
          <a:lstStyle/>
          <a:p>
            <a:r>
              <a:rPr lang="cs-CZ" sz="2800" b="1" dirty="0">
                <a:solidFill>
                  <a:schemeClr val="accent6"/>
                </a:solidFill>
              </a:rPr>
              <a:t>Počty přihlášek 2023/2024 vs. 2022/2023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>
          <a:xfrm>
            <a:off x="504000" y="477701"/>
            <a:ext cx="9072000" cy="443198"/>
          </a:xfrm>
        </p:spPr>
        <p:txBody>
          <a:bodyPr/>
          <a:lstStyle/>
          <a:p>
            <a:pPr marL="0" indent="0">
              <a:buNone/>
            </a:pPr>
            <a:endParaRPr lang="cs-CZ" sz="3200" i="1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089420"/>
              </p:ext>
            </p:extLst>
          </p:nvPr>
        </p:nvGraphicFramePr>
        <p:xfrm>
          <a:off x="504001" y="1326601"/>
          <a:ext cx="9180689" cy="3298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527">
                  <a:extLst>
                    <a:ext uri="{9D8B030D-6E8A-4147-A177-3AD203B41FA5}">
                      <a16:colId xmlns:a16="http://schemas.microsoft.com/office/drawing/2014/main" val="1587308996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3562767689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855014609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4177462634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3210017376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485609652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2368125628"/>
                    </a:ext>
                  </a:extLst>
                </a:gridCol>
              </a:tblGrid>
              <a:tr h="822073">
                <a:tc>
                  <a:txBody>
                    <a:bodyPr/>
                    <a:lstStyle/>
                    <a:p>
                      <a:r>
                        <a:rPr lang="cs-CZ" sz="1400" dirty="0"/>
                        <a:t>Fakulta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Celkem 23/24</a:t>
                      </a:r>
                    </a:p>
                    <a:p>
                      <a:r>
                        <a:rPr lang="cs-CZ" sz="1400" dirty="0"/>
                        <a:t>k 12. 6. 2023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Celkem 22/23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k 12. 6. 2022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Bc. 23/24 </a:t>
                      </a:r>
                    </a:p>
                    <a:p>
                      <a:r>
                        <a:rPr lang="cs-CZ" sz="1400" dirty="0"/>
                        <a:t>(P/K)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Bc. 22/23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(P/K)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err="1"/>
                        <a:t>NMgr</a:t>
                      </a:r>
                      <a:r>
                        <a:rPr lang="cs-CZ" sz="1400" dirty="0"/>
                        <a:t>. 23/24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(P/K)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err="1"/>
                        <a:t>NMgr</a:t>
                      </a:r>
                      <a:r>
                        <a:rPr lang="cs-CZ" sz="1400" dirty="0"/>
                        <a:t>. 22/23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(P/K)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970555"/>
                  </a:ext>
                </a:extLst>
              </a:tr>
              <a:tr h="832587">
                <a:tc>
                  <a:txBody>
                    <a:bodyPr/>
                    <a:lstStyle/>
                    <a:p>
                      <a:r>
                        <a:rPr lang="cs-CZ" sz="1400" b="1" dirty="0"/>
                        <a:t>FAI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cs-CZ" sz="1400" b="1" baseline="0" dirty="0">
                          <a:solidFill>
                            <a:srgbClr val="FF0000"/>
                          </a:solidFill>
                        </a:rPr>
                        <a:t> 753</a:t>
                      </a:r>
                      <a:endParaRPr lang="cs-CZ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400" b="1" dirty="0">
                          <a:effectLst/>
                        </a:rPr>
                        <a:t>1 289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1 177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cs-CZ" sz="1400" dirty="0">
                          <a:solidFill>
                            <a:srgbClr val="0070C0"/>
                          </a:solidFill>
                        </a:rPr>
                        <a:t>(1015/162)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1 039</a:t>
                      </a:r>
                    </a:p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(894/145)</a:t>
                      </a:r>
                      <a:endParaRPr lang="cs-CZ" sz="14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576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(407/169)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250</a:t>
                      </a:r>
                    </a:p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(127/123)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085065"/>
                  </a:ext>
                </a:extLst>
              </a:tr>
              <a:tr h="822073">
                <a:tc>
                  <a:txBody>
                    <a:bodyPr/>
                    <a:lstStyle/>
                    <a:p>
                      <a:r>
                        <a:rPr lang="cs-CZ" sz="1400" b="1" dirty="0"/>
                        <a:t>FAME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3 791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/>
                        <a:t>2 641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2 390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(2036/354)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1 862</a:t>
                      </a:r>
                    </a:p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(1549/313)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1 401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(942/459)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779</a:t>
                      </a:r>
                    </a:p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(359/420)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29089"/>
                  </a:ext>
                </a:extLst>
              </a:tr>
              <a:tr h="822073">
                <a:tc>
                  <a:txBody>
                    <a:bodyPr/>
                    <a:lstStyle/>
                    <a:p>
                      <a:r>
                        <a:rPr lang="cs-CZ" sz="1400" b="1" dirty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2 266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2 356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1 883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(1400/483)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1 804</a:t>
                      </a:r>
                      <a:endParaRPr lang="cs-CZ" sz="14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cs-CZ" sz="1400" baseline="0" dirty="0">
                          <a:solidFill>
                            <a:schemeClr val="tx1"/>
                          </a:solidFill>
                        </a:rPr>
                        <a:t>(1323/481)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183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(273/110)</a:t>
                      </a:r>
                    </a:p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Mgr. 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214</a:t>
                      </a:r>
                    </a:p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(72/142)</a:t>
                      </a:r>
                    </a:p>
                    <a:p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Mgr. 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13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68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00" y="505401"/>
            <a:ext cx="9072000" cy="387798"/>
          </a:xfrm>
        </p:spPr>
        <p:txBody>
          <a:bodyPr/>
          <a:lstStyle/>
          <a:p>
            <a:r>
              <a:rPr lang="cs-CZ" sz="2800" b="1" dirty="0">
                <a:solidFill>
                  <a:schemeClr val="accent6"/>
                </a:solidFill>
              </a:rPr>
              <a:t>Počty přihlášek 2023/2024 vs. 2022/2023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321259"/>
              </p:ext>
            </p:extLst>
          </p:nvPr>
        </p:nvGraphicFramePr>
        <p:xfrm>
          <a:off x="504001" y="1326601"/>
          <a:ext cx="9180689" cy="3345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527">
                  <a:extLst>
                    <a:ext uri="{9D8B030D-6E8A-4147-A177-3AD203B41FA5}">
                      <a16:colId xmlns:a16="http://schemas.microsoft.com/office/drawing/2014/main" val="1587308996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3562767689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855014609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4177462634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3210017376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485609652"/>
                    </a:ext>
                  </a:extLst>
                </a:gridCol>
                <a:gridCol w="1311527">
                  <a:extLst>
                    <a:ext uri="{9D8B030D-6E8A-4147-A177-3AD203B41FA5}">
                      <a16:colId xmlns:a16="http://schemas.microsoft.com/office/drawing/2014/main" val="2368125628"/>
                    </a:ext>
                  </a:extLst>
                </a:gridCol>
              </a:tblGrid>
              <a:tr h="822073">
                <a:tc>
                  <a:txBody>
                    <a:bodyPr/>
                    <a:lstStyle/>
                    <a:p>
                      <a:r>
                        <a:rPr lang="cs-CZ" sz="1400" dirty="0"/>
                        <a:t>Fakulta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Celkem 23/24</a:t>
                      </a:r>
                    </a:p>
                    <a:p>
                      <a:r>
                        <a:rPr lang="cs-CZ" sz="1400" dirty="0"/>
                        <a:t>k 12. 6. 2023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Celkem 22/23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k 12. 6. 2023</a:t>
                      </a:r>
                    </a:p>
                    <a:p>
                      <a:endParaRPr lang="cs-CZ" sz="14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Bc. 23/24 </a:t>
                      </a:r>
                    </a:p>
                    <a:p>
                      <a:r>
                        <a:rPr lang="cs-CZ" sz="1400" dirty="0"/>
                        <a:t>(P/K)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Bc. 22/23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(P/K)</a:t>
                      </a:r>
                    </a:p>
                    <a:p>
                      <a:endParaRPr lang="cs-CZ" sz="14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err="1"/>
                        <a:t>NMgr</a:t>
                      </a:r>
                      <a:r>
                        <a:rPr lang="cs-CZ" sz="1400" dirty="0"/>
                        <a:t>. 23/24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(P/K)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err="1"/>
                        <a:t>NMgr</a:t>
                      </a:r>
                      <a:r>
                        <a:rPr lang="cs-CZ" sz="1400" dirty="0"/>
                        <a:t>. 22/23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(P/K)</a:t>
                      </a:r>
                    </a:p>
                    <a:p>
                      <a:endParaRPr lang="cs-CZ" sz="14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970555"/>
                  </a:ext>
                </a:extLst>
              </a:tr>
              <a:tr h="832587">
                <a:tc>
                  <a:txBody>
                    <a:bodyPr/>
                    <a:lstStyle/>
                    <a:p>
                      <a:r>
                        <a:rPr lang="cs-CZ" sz="1400" b="1" dirty="0"/>
                        <a:t>FLKŘ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1 134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1 193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835</a:t>
                      </a:r>
                      <a:r>
                        <a:rPr lang="cs-CZ" sz="14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r>
                        <a:rPr lang="cs-CZ" sz="1400" dirty="0">
                          <a:solidFill>
                            <a:srgbClr val="0070C0"/>
                          </a:solidFill>
                        </a:rPr>
                        <a:t>(578/257)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901</a:t>
                      </a:r>
                    </a:p>
                    <a:p>
                      <a:r>
                        <a:rPr lang="cs-CZ" sz="1400" dirty="0"/>
                        <a:t>(620/281)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299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(117/182)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292</a:t>
                      </a:r>
                    </a:p>
                    <a:p>
                      <a:r>
                        <a:rPr lang="cs-CZ" sz="1400" dirty="0"/>
                        <a:t>(95/197)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085065"/>
                  </a:ext>
                </a:extLst>
              </a:tr>
              <a:tr h="868492">
                <a:tc>
                  <a:txBody>
                    <a:bodyPr/>
                    <a:lstStyle/>
                    <a:p>
                      <a:r>
                        <a:rPr lang="cs-CZ" sz="1400" b="1" dirty="0"/>
                        <a:t>FMK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1 939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1 830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1 492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(1396/96)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1 460</a:t>
                      </a:r>
                    </a:p>
                    <a:p>
                      <a:r>
                        <a:rPr lang="cs-CZ" sz="1400" dirty="0"/>
                        <a:t>(1359/101)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447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(313/134)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370</a:t>
                      </a:r>
                    </a:p>
                    <a:p>
                      <a:r>
                        <a:rPr lang="cs-CZ" sz="1400" dirty="0"/>
                        <a:t>(216/154)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29089"/>
                  </a:ext>
                </a:extLst>
              </a:tr>
              <a:tr h="822073">
                <a:tc>
                  <a:txBody>
                    <a:bodyPr/>
                    <a:lstStyle/>
                    <a:p>
                      <a:r>
                        <a:rPr lang="cs-CZ" sz="1400" b="1" dirty="0"/>
                        <a:t>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1 157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842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(669/173)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835</a:t>
                      </a:r>
                    </a:p>
                    <a:p>
                      <a:r>
                        <a:rPr lang="cs-CZ" sz="1400" dirty="0"/>
                        <a:t>(643/192)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0000"/>
                          </a:solidFill>
                        </a:rPr>
                        <a:t>315</a:t>
                      </a:r>
                    </a:p>
                    <a:p>
                      <a:r>
                        <a:rPr lang="cs-CZ" sz="1400" b="0" dirty="0">
                          <a:solidFill>
                            <a:srgbClr val="0070C0"/>
                          </a:solidFill>
                        </a:rPr>
                        <a:t>(272/43)</a:t>
                      </a:r>
                      <a:endParaRPr lang="cs-CZ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141</a:t>
                      </a:r>
                    </a:p>
                    <a:p>
                      <a:r>
                        <a:rPr lang="cs-CZ" sz="1400" dirty="0"/>
                        <a:t>(84/57)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13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121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1021</TotalTime>
  <Words>277</Words>
  <Application>Microsoft Office PowerPoint</Application>
  <PresentationFormat>Vlastní</PresentationFormat>
  <Paragraphs>101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Calibri</vt:lpstr>
      <vt:lpstr>Source Sans Pro</vt:lpstr>
      <vt:lpstr>Symbol</vt:lpstr>
      <vt:lpstr>Wingdings</vt:lpstr>
      <vt:lpstr>Office Theme</vt:lpstr>
      <vt:lpstr>Prezentace aplikace PowerPoint</vt:lpstr>
      <vt:lpstr>Počty přihlášek 2023/2024 vs. 2022/2023 </vt:lpstr>
      <vt:lpstr>Počty přihlášek 2023/2024 vs. 2022/2023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Martin Sysel</cp:lastModifiedBy>
  <cp:revision>168</cp:revision>
  <cp:lastPrinted>2023-05-22T15:55:41Z</cp:lastPrinted>
  <dcterms:created xsi:type="dcterms:W3CDTF">2019-09-03T10:06:13Z</dcterms:created>
  <dcterms:modified xsi:type="dcterms:W3CDTF">2023-06-13T11:33:44Z</dcterms:modified>
  <dc:language>cs-CZ</dc:language>
</cp:coreProperties>
</file>