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  <p:sldMasterId id="2147484032" r:id="rId2"/>
  </p:sldMasterIdLst>
  <p:notesMasterIdLst>
    <p:notesMasterId r:id="rId28"/>
  </p:notesMasterIdLst>
  <p:handoutMasterIdLst>
    <p:handoutMasterId r:id="rId29"/>
  </p:handoutMasterIdLst>
  <p:sldIdLst>
    <p:sldId id="346" r:id="rId3"/>
    <p:sldId id="446" r:id="rId4"/>
    <p:sldId id="452" r:id="rId5"/>
    <p:sldId id="447" r:id="rId6"/>
    <p:sldId id="445" r:id="rId7"/>
    <p:sldId id="465" r:id="rId8"/>
    <p:sldId id="450" r:id="rId9"/>
    <p:sldId id="464" r:id="rId10"/>
    <p:sldId id="466" r:id="rId11"/>
    <p:sldId id="451" r:id="rId12"/>
    <p:sldId id="454" r:id="rId13"/>
    <p:sldId id="453" r:id="rId14"/>
    <p:sldId id="467" r:id="rId15"/>
    <p:sldId id="455" r:id="rId16"/>
    <p:sldId id="457" r:id="rId17"/>
    <p:sldId id="460" r:id="rId18"/>
    <p:sldId id="461" r:id="rId19"/>
    <p:sldId id="462" r:id="rId20"/>
    <p:sldId id="463" r:id="rId21"/>
    <p:sldId id="468" r:id="rId22"/>
    <p:sldId id="456" r:id="rId23"/>
    <p:sldId id="458" r:id="rId24"/>
    <p:sldId id="459" r:id="rId25"/>
    <p:sldId id="470" r:id="rId26"/>
    <p:sldId id="353" r:id="rId27"/>
  </p:sldIdLst>
  <p:sldSz cx="12192000" cy="6858000"/>
  <p:notesSz cx="6797675" cy="9928225"/>
  <p:defaultTextStyle>
    <a:defPPr>
      <a:defRPr lang="cs-CZ"/>
    </a:defPPr>
    <a:lvl1pPr marL="0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56351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12791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369186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825581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282022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738370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194720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651071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0808"/>
    <a:srgbClr val="E65014"/>
    <a:srgbClr val="002060"/>
    <a:srgbClr val="FF66CC"/>
    <a:srgbClr val="46505A"/>
    <a:srgbClr val="FF6699"/>
    <a:srgbClr val="FF7800"/>
    <a:srgbClr val="BDD7EE"/>
    <a:srgbClr val="BECDD2"/>
    <a:srgbClr val="5B9BD5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2833802-FEF1-4C79-8D5D-14CF1EAF98D9}" styleName="Světlý styl 2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DCAF9ED-07DC-4A11-8D7F-57B35C25682E}" styleName="Střední styl 1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E3FDE45-AF77-4B5C-9715-49D594BDF05E}" styleName="Světlý styl 1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Světlý styl 3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16DA210-FB5B-4158-B5E0-FEB733F419BA}" styleName="Styl Světlá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660B408-B3CF-4A94-85FC-2B1E0A45F4A2}" styleName="Tmavý styl 2 – zvýraznění 1/zvýraznění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202B0CA-FC54-4496-8BCA-5EF66A818D29}" styleName="Styl Tmavá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D03447BB-5D67-496B-8E87-E561075AD55C}" styleName="Tmavý styl 1 – zvýraznění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C4B1156A-380E-4F78-BDF5-A606A8083BF9}" styleName="Střední styl 4 – zvýraznění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D7AC3CCA-C797-4891-BE02-D94E43425B78}" styleName="Styl Středně sytá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C083E6E3-FA7D-4D7B-A595-EF9225AFEA82}" styleName="Světlý styl 1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Styl Světlá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799B23B-EC83-4686-B30A-512413B5E67A}" styleName="Světlý styl 3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Střední styl 2 – zvýraznění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178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88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presProps" Target="presProps.xml"/><Relationship Id="rId8" Type="http://schemas.openxmlformats.org/officeDocument/2006/relationships/slide" Target="slides/slide6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Ilona\Desktop\ICSWS\tabulky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rgbClr val="080808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List16!$A$2:$A$4</c:f>
              <c:strCache>
                <c:ptCount val="3"/>
                <c:pt idx="0">
                  <c:v>slabý</c:v>
                </c:pt>
                <c:pt idx="1">
                  <c:v>střední</c:v>
                </c:pt>
                <c:pt idx="2">
                  <c:v>silný</c:v>
                </c:pt>
              </c:strCache>
            </c:strRef>
          </c:cat>
          <c:val>
            <c:numRef>
              <c:f>List16!$B$2:$B$4</c:f>
              <c:numCache>
                <c:formatCode>0%</c:formatCode>
                <c:ptCount val="3"/>
                <c:pt idx="0">
                  <c:v>0.44680851063829785</c:v>
                </c:pt>
                <c:pt idx="1">
                  <c:v>0.43768996960486323</c:v>
                </c:pt>
                <c:pt idx="2">
                  <c:v>0.11550151975683891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4FA-433B-A5A0-2DCD45FCB2C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988471456"/>
        <c:axId val="1988481856"/>
      </c:barChart>
      <c:catAx>
        <c:axId val="19884714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rgbClr val="080808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988481856"/>
        <c:crosses val="autoZero"/>
        <c:auto val="1"/>
        <c:lblAlgn val="ctr"/>
        <c:lblOffset val="100"/>
        <c:noMultiLvlLbl val="0"/>
      </c:catAx>
      <c:valAx>
        <c:axId val="1988481856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rgbClr val="080808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9884714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249783-9EC6-435C-AB1E-EB41F81EE266}" type="datetimeFigureOut">
              <a:rPr lang="cs-CZ" smtClean="0"/>
              <a:t>22.06.2020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3F33AC-FC3A-475C-8022-863481DABD0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08628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8A5D1E-79FD-4230-BA26-D35D189EF345}" type="datetimeFigureOut">
              <a:rPr lang="cs-CZ" smtClean="0"/>
              <a:t>22.06.2020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FD59FA-0E9F-487C-92B6-ED95585014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00190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6603" indent="0" algn="ctr">
              <a:buNone/>
              <a:defRPr sz="2000"/>
            </a:lvl2pPr>
            <a:lvl3pPr marL="913267" indent="0" algn="ctr">
              <a:buNone/>
              <a:defRPr sz="1900"/>
            </a:lvl3pPr>
            <a:lvl4pPr marL="1369900" indent="0" algn="ctr">
              <a:buNone/>
              <a:defRPr sz="1600"/>
            </a:lvl4pPr>
            <a:lvl5pPr marL="1826533" indent="0" algn="ctr">
              <a:buNone/>
              <a:defRPr sz="1600"/>
            </a:lvl5pPr>
            <a:lvl6pPr marL="2283198" indent="0" algn="ctr">
              <a:buNone/>
              <a:defRPr sz="1600"/>
            </a:lvl6pPr>
            <a:lvl7pPr marL="2739798" indent="0" algn="ctr">
              <a:buNone/>
              <a:defRPr sz="1600"/>
            </a:lvl7pPr>
            <a:lvl8pPr marL="3196400" indent="0" algn="ctr">
              <a:buNone/>
              <a:defRPr sz="1600"/>
            </a:lvl8pPr>
            <a:lvl9pPr marL="3653003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22.06.2020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5816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22.06.2020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8601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2" y="365140"/>
            <a:ext cx="2628900" cy="5811839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3" y="365140"/>
            <a:ext cx="7734300" cy="5811839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22.06.2020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68319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6603" indent="0" algn="ctr">
              <a:buNone/>
              <a:defRPr sz="2000"/>
            </a:lvl2pPr>
            <a:lvl3pPr marL="913267" indent="0" algn="ctr">
              <a:buNone/>
              <a:defRPr sz="1900"/>
            </a:lvl3pPr>
            <a:lvl4pPr marL="1369900" indent="0" algn="ctr">
              <a:buNone/>
              <a:defRPr sz="1600"/>
            </a:lvl4pPr>
            <a:lvl5pPr marL="1826533" indent="0" algn="ctr">
              <a:buNone/>
              <a:defRPr sz="1600"/>
            </a:lvl5pPr>
            <a:lvl6pPr marL="2283198" indent="0" algn="ctr">
              <a:buNone/>
              <a:defRPr sz="1600"/>
            </a:lvl6pPr>
            <a:lvl7pPr marL="2739798" indent="0" algn="ctr">
              <a:buNone/>
              <a:defRPr sz="1600"/>
            </a:lvl7pPr>
            <a:lvl8pPr marL="3196400" indent="0" algn="ctr">
              <a:buNone/>
              <a:defRPr sz="1600"/>
            </a:lvl8pPr>
            <a:lvl9pPr marL="3653003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22.06.2020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77739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14487" y="1825625"/>
            <a:ext cx="10339316" cy="4351339"/>
          </a:xfrm>
        </p:spPr>
        <p:txBody>
          <a:bodyPr/>
          <a:lstStyle>
            <a:lvl1pPr>
              <a:defRPr sz="3200">
                <a:solidFill>
                  <a:srgbClr val="080808"/>
                </a:solidFill>
              </a:defRPr>
            </a:lvl1pPr>
            <a:lvl2pPr>
              <a:defRPr sz="2800">
                <a:solidFill>
                  <a:srgbClr val="080808"/>
                </a:solidFill>
              </a:defRPr>
            </a:lvl2pPr>
            <a:lvl3pPr>
              <a:defRPr sz="2400">
                <a:solidFill>
                  <a:srgbClr val="080808"/>
                </a:solidFill>
              </a:defRPr>
            </a:lvl3pPr>
            <a:lvl4pPr>
              <a:defRPr sz="2000"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014487" y="6356352"/>
            <a:ext cx="2566916" cy="365125"/>
          </a:xfrm>
        </p:spPr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22.06.2020</a:t>
            </a:fld>
            <a:endParaRPr lang="cs-CZ" dirty="0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27517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1" y="1709805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660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326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3699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653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31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397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6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300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22.06.2020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93093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014487" y="1825625"/>
            <a:ext cx="5005316" cy="4351339"/>
          </a:xfrm>
        </p:spPr>
        <p:txBody>
          <a:bodyPr/>
          <a:lstStyle>
            <a:lvl1pPr>
              <a:defRPr>
                <a:solidFill>
                  <a:srgbClr val="080808"/>
                </a:solidFill>
              </a:defRPr>
            </a:lvl1pPr>
            <a:lvl2pPr>
              <a:defRPr>
                <a:solidFill>
                  <a:srgbClr val="080808"/>
                </a:solidFill>
              </a:defRPr>
            </a:lvl2pPr>
            <a:lvl3pPr>
              <a:defRPr>
                <a:solidFill>
                  <a:srgbClr val="080808"/>
                </a:solidFill>
              </a:defRPr>
            </a:lvl3pPr>
            <a:lvl4pPr>
              <a:defRPr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>
            <a:lvl1pPr>
              <a:defRPr>
                <a:solidFill>
                  <a:srgbClr val="080808"/>
                </a:solidFill>
              </a:defRPr>
            </a:lvl1pPr>
            <a:lvl2pPr>
              <a:defRPr>
                <a:solidFill>
                  <a:srgbClr val="080808"/>
                </a:solidFill>
              </a:defRPr>
            </a:lvl2pPr>
            <a:lvl3pPr>
              <a:defRPr>
                <a:solidFill>
                  <a:srgbClr val="080808"/>
                </a:solidFill>
              </a:defRPr>
            </a:lvl3pPr>
            <a:lvl4pPr>
              <a:defRPr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22.06.2020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9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1691765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603" indent="0">
              <a:buNone/>
              <a:defRPr sz="2000" b="1"/>
            </a:lvl2pPr>
            <a:lvl3pPr marL="913267" indent="0">
              <a:buNone/>
              <a:defRPr sz="1900" b="1"/>
            </a:lvl3pPr>
            <a:lvl4pPr marL="1369900" indent="0">
              <a:buNone/>
              <a:defRPr sz="1600" b="1"/>
            </a:lvl4pPr>
            <a:lvl5pPr marL="1826533" indent="0">
              <a:buNone/>
              <a:defRPr sz="1600" b="1"/>
            </a:lvl5pPr>
            <a:lvl6pPr marL="2283198" indent="0">
              <a:buNone/>
              <a:defRPr sz="1600" b="1"/>
            </a:lvl6pPr>
            <a:lvl7pPr marL="2739798" indent="0">
              <a:buNone/>
              <a:defRPr sz="1600" b="1"/>
            </a:lvl7pPr>
            <a:lvl8pPr marL="3196400" indent="0">
              <a:buNone/>
              <a:defRPr sz="1600" b="1"/>
            </a:lvl8pPr>
            <a:lvl9pPr marL="3653003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603" indent="0">
              <a:buNone/>
              <a:defRPr sz="2000" b="1"/>
            </a:lvl2pPr>
            <a:lvl3pPr marL="913267" indent="0">
              <a:buNone/>
              <a:defRPr sz="1900" b="1"/>
            </a:lvl3pPr>
            <a:lvl4pPr marL="1369900" indent="0">
              <a:buNone/>
              <a:defRPr sz="1600" b="1"/>
            </a:lvl4pPr>
            <a:lvl5pPr marL="1826533" indent="0">
              <a:buNone/>
              <a:defRPr sz="1600" b="1"/>
            </a:lvl5pPr>
            <a:lvl6pPr marL="2283198" indent="0">
              <a:buNone/>
              <a:defRPr sz="1600" b="1"/>
            </a:lvl6pPr>
            <a:lvl7pPr marL="2739798" indent="0">
              <a:buNone/>
              <a:defRPr sz="1600" b="1"/>
            </a:lvl7pPr>
            <a:lvl8pPr marL="3196400" indent="0">
              <a:buNone/>
              <a:defRPr sz="1600" b="1"/>
            </a:lvl8pPr>
            <a:lvl9pPr marL="3653003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22.06.2020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65213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22.06.2020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38313323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22.06.2020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27506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51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3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6603" indent="0">
              <a:buNone/>
              <a:defRPr sz="1500"/>
            </a:lvl2pPr>
            <a:lvl3pPr marL="913267" indent="0">
              <a:buNone/>
              <a:defRPr sz="1200"/>
            </a:lvl3pPr>
            <a:lvl4pPr marL="1369900" indent="0">
              <a:buNone/>
              <a:defRPr sz="1100"/>
            </a:lvl4pPr>
            <a:lvl5pPr marL="1826533" indent="0">
              <a:buNone/>
              <a:defRPr sz="1100"/>
            </a:lvl5pPr>
            <a:lvl6pPr marL="2283198" indent="0">
              <a:buNone/>
              <a:defRPr sz="1100"/>
            </a:lvl6pPr>
            <a:lvl7pPr marL="2739798" indent="0">
              <a:buNone/>
              <a:defRPr sz="1100"/>
            </a:lvl7pPr>
            <a:lvl8pPr marL="3196400" indent="0">
              <a:buNone/>
              <a:defRPr sz="1100"/>
            </a:lvl8pPr>
            <a:lvl9pPr marL="3653003" indent="0">
              <a:buNone/>
              <a:defRPr sz="11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22.06.2020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8812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14487" y="1825625"/>
            <a:ext cx="10339316" cy="4351339"/>
          </a:xfrm>
        </p:spPr>
        <p:txBody>
          <a:bodyPr/>
          <a:lstStyle>
            <a:lvl1pPr>
              <a:defRPr sz="3200">
                <a:solidFill>
                  <a:srgbClr val="080808"/>
                </a:solidFill>
              </a:defRPr>
            </a:lvl1pPr>
            <a:lvl2pPr>
              <a:defRPr sz="2800">
                <a:solidFill>
                  <a:srgbClr val="080808"/>
                </a:solidFill>
              </a:defRPr>
            </a:lvl2pPr>
            <a:lvl3pPr>
              <a:defRPr sz="2400">
                <a:solidFill>
                  <a:srgbClr val="080808"/>
                </a:solidFill>
              </a:defRPr>
            </a:lvl3pPr>
            <a:lvl4pPr>
              <a:defRPr sz="2000"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014487" y="6356352"/>
            <a:ext cx="2566916" cy="365125"/>
          </a:xfrm>
        </p:spPr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22.06.2020</a:t>
            </a:fld>
            <a:endParaRPr lang="cs-CZ" dirty="0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47796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51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6603" indent="0">
              <a:buNone/>
              <a:defRPr sz="2800"/>
            </a:lvl2pPr>
            <a:lvl3pPr marL="913267" indent="0">
              <a:buNone/>
              <a:defRPr sz="2400"/>
            </a:lvl3pPr>
            <a:lvl4pPr marL="1369900" indent="0">
              <a:buNone/>
              <a:defRPr sz="2000"/>
            </a:lvl4pPr>
            <a:lvl5pPr marL="1826533" indent="0">
              <a:buNone/>
              <a:defRPr sz="2000"/>
            </a:lvl5pPr>
            <a:lvl6pPr marL="2283198" indent="0">
              <a:buNone/>
              <a:defRPr sz="2000"/>
            </a:lvl6pPr>
            <a:lvl7pPr marL="2739798" indent="0">
              <a:buNone/>
              <a:defRPr sz="2000"/>
            </a:lvl7pPr>
            <a:lvl8pPr marL="3196400" indent="0">
              <a:buNone/>
              <a:defRPr sz="2000"/>
            </a:lvl8pPr>
            <a:lvl9pPr marL="3653003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3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6603" indent="0">
              <a:buNone/>
              <a:defRPr sz="1500"/>
            </a:lvl2pPr>
            <a:lvl3pPr marL="913267" indent="0">
              <a:buNone/>
              <a:defRPr sz="1200"/>
            </a:lvl3pPr>
            <a:lvl4pPr marL="1369900" indent="0">
              <a:buNone/>
              <a:defRPr sz="1100"/>
            </a:lvl4pPr>
            <a:lvl5pPr marL="1826533" indent="0">
              <a:buNone/>
              <a:defRPr sz="1100"/>
            </a:lvl5pPr>
            <a:lvl6pPr marL="2283198" indent="0">
              <a:buNone/>
              <a:defRPr sz="1100"/>
            </a:lvl6pPr>
            <a:lvl7pPr marL="2739798" indent="0">
              <a:buNone/>
              <a:defRPr sz="1100"/>
            </a:lvl7pPr>
            <a:lvl8pPr marL="3196400" indent="0">
              <a:buNone/>
              <a:defRPr sz="1100"/>
            </a:lvl8pPr>
            <a:lvl9pPr marL="3653003" indent="0">
              <a:buNone/>
              <a:defRPr sz="11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22.06.2020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37847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22.06.2020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01680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2" y="365140"/>
            <a:ext cx="2628900" cy="5811839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3" y="365140"/>
            <a:ext cx="7734300" cy="5811839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22.06.2020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4659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1" y="1709805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660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326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3699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653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31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397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6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300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22.06.2020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2070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014487" y="1825625"/>
            <a:ext cx="5005316" cy="4351339"/>
          </a:xfrm>
        </p:spPr>
        <p:txBody>
          <a:bodyPr/>
          <a:lstStyle>
            <a:lvl1pPr>
              <a:defRPr>
                <a:solidFill>
                  <a:srgbClr val="080808"/>
                </a:solidFill>
              </a:defRPr>
            </a:lvl1pPr>
            <a:lvl2pPr>
              <a:defRPr>
                <a:solidFill>
                  <a:srgbClr val="080808"/>
                </a:solidFill>
              </a:defRPr>
            </a:lvl2pPr>
            <a:lvl3pPr>
              <a:defRPr>
                <a:solidFill>
                  <a:srgbClr val="080808"/>
                </a:solidFill>
              </a:defRPr>
            </a:lvl3pPr>
            <a:lvl4pPr>
              <a:defRPr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>
            <a:lvl1pPr>
              <a:defRPr>
                <a:solidFill>
                  <a:srgbClr val="080808"/>
                </a:solidFill>
              </a:defRPr>
            </a:lvl1pPr>
            <a:lvl2pPr>
              <a:defRPr>
                <a:solidFill>
                  <a:srgbClr val="080808"/>
                </a:solidFill>
              </a:defRPr>
            </a:lvl2pPr>
            <a:lvl3pPr>
              <a:defRPr>
                <a:solidFill>
                  <a:srgbClr val="080808"/>
                </a:solidFill>
              </a:defRPr>
            </a:lvl3pPr>
            <a:lvl4pPr>
              <a:defRPr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22.06.2020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9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1501542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603" indent="0">
              <a:buNone/>
              <a:defRPr sz="2000" b="1"/>
            </a:lvl2pPr>
            <a:lvl3pPr marL="913267" indent="0">
              <a:buNone/>
              <a:defRPr sz="1900" b="1"/>
            </a:lvl3pPr>
            <a:lvl4pPr marL="1369900" indent="0">
              <a:buNone/>
              <a:defRPr sz="1600" b="1"/>
            </a:lvl4pPr>
            <a:lvl5pPr marL="1826533" indent="0">
              <a:buNone/>
              <a:defRPr sz="1600" b="1"/>
            </a:lvl5pPr>
            <a:lvl6pPr marL="2283198" indent="0">
              <a:buNone/>
              <a:defRPr sz="1600" b="1"/>
            </a:lvl6pPr>
            <a:lvl7pPr marL="2739798" indent="0">
              <a:buNone/>
              <a:defRPr sz="1600" b="1"/>
            </a:lvl7pPr>
            <a:lvl8pPr marL="3196400" indent="0">
              <a:buNone/>
              <a:defRPr sz="1600" b="1"/>
            </a:lvl8pPr>
            <a:lvl9pPr marL="3653003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603" indent="0">
              <a:buNone/>
              <a:defRPr sz="2000" b="1"/>
            </a:lvl2pPr>
            <a:lvl3pPr marL="913267" indent="0">
              <a:buNone/>
              <a:defRPr sz="1900" b="1"/>
            </a:lvl3pPr>
            <a:lvl4pPr marL="1369900" indent="0">
              <a:buNone/>
              <a:defRPr sz="1600" b="1"/>
            </a:lvl4pPr>
            <a:lvl5pPr marL="1826533" indent="0">
              <a:buNone/>
              <a:defRPr sz="1600" b="1"/>
            </a:lvl5pPr>
            <a:lvl6pPr marL="2283198" indent="0">
              <a:buNone/>
              <a:defRPr sz="1600" b="1"/>
            </a:lvl6pPr>
            <a:lvl7pPr marL="2739798" indent="0">
              <a:buNone/>
              <a:defRPr sz="1600" b="1"/>
            </a:lvl7pPr>
            <a:lvl8pPr marL="3196400" indent="0">
              <a:buNone/>
              <a:defRPr sz="1600" b="1"/>
            </a:lvl8pPr>
            <a:lvl9pPr marL="3653003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22.06.2020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7949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22.06.2020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917793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22.06.2020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5384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51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3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6603" indent="0">
              <a:buNone/>
              <a:defRPr sz="1500"/>
            </a:lvl2pPr>
            <a:lvl3pPr marL="913267" indent="0">
              <a:buNone/>
              <a:defRPr sz="1200"/>
            </a:lvl3pPr>
            <a:lvl4pPr marL="1369900" indent="0">
              <a:buNone/>
              <a:defRPr sz="1100"/>
            </a:lvl4pPr>
            <a:lvl5pPr marL="1826533" indent="0">
              <a:buNone/>
              <a:defRPr sz="1100"/>
            </a:lvl5pPr>
            <a:lvl6pPr marL="2283198" indent="0">
              <a:buNone/>
              <a:defRPr sz="1100"/>
            </a:lvl6pPr>
            <a:lvl7pPr marL="2739798" indent="0">
              <a:buNone/>
              <a:defRPr sz="1100"/>
            </a:lvl7pPr>
            <a:lvl8pPr marL="3196400" indent="0">
              <a:buNone/>
              <a:defRPr sz="1100"/>
            </a:lvl8pPr>
            <a:lvl9pPr marL="3653003" indent="0">
              <a:buNone/>
              <a:defRPr sz="11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22.06.2020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314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51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6603" indent="0">
              <a:buNone/>
              <a:defRPr sz="2800"/>
            </a:lvl2pPr>
            <a:lvl3pPr marL="913267" indent="0">
              <a:buNone/>
              <a:defRPr sz="2400"/>
            </a:lvl3pPr>
            <a:lvl4pPr marL="1369900" indent="0">
              <a:buNone/>
              <a:defRPr sz="2000"/>
            </a:lvl4pPr>
            <a:lvl5pPr marL="1826533" indent="0">
              <a:buNone/>
              <a:defRPr sz="2000"/>
            </a:lvl5pPr>
            <a:lvl6pPr marL="2283198" indent="0">
              <a:buNone/>
              <a:defRPr sz="2000"/>
            </a:lvl6pPr>
            <a:lvl7pPr marL="2739798" indent="0">
              <a:buNone/>
              <a:defRPr sz="2000"/>
            </a:lvl7pPr>
            <a:lvl8pPr marL="3196400" indent="0">
              <a:buNone/>
              <a:defRPr sz="2000"/>
            </a:lvl8pPr>
            <a:lvl9pPr marL="3653003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3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6603" indent="0">
              <a:buNone/>
              <a:defRPr sz="1500"/>
            </a:lvl2pPr>
            <a:lvl3pPr marL="913267" indent="0">
              <a:buNone/>
              <a:defRPr sz="1200"/>
            </a:lvl3pPr>
            <a:lvl4pPr marL="1369900" indent="0">
              <a:buNone/>
              <a:defRPr sz="1100"/>
            </a:lvl4pPr>
            <a:lvl5pPr marL="1826533" indent="0">
              <a:buNone/>
              <a:defRPr sz="1100"/>
            </a:lvl5pPr>
            <a:lvl6pPr marL="2283198" indent="0">
              <a:buNone/>
              <a:defRPr sz="1100"/>
            </a:lvl6pPr>
            <a:lvl7pPr marL="2739798" indent="0">
              <a:buNone/>
              <a:defRPr sz="1100"/>
            </a:lvl7pPr>
            <a:lvl8pPr marL="3196400" indent="0">
              <a:buNone/>
              <a:defRPr sz="1100"/>
            </a:lvl8pPr>
            <a:lvl9pPr marL="3653003" indent="0">
              <a:buNone/>
              <a:defRPr sz="11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22.06.2020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3296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340" tIns="45718" rIns="91340" bIns="45718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340" tIns="45718" rIns="91340" bIns="45718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340" tIns="45718" rIns="91340" bIns="4571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267"/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 defTabSz="913267"/>
              <a:t>22.06.2020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340" tIns="45718" rIns="91340" bIns="4571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267"/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340" tIns="45718" rIns="91340" bIns="45718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267"/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 defTabSz="913267"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9325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xStyles>
    <p:titleStyle>
      <a:lvl1pPr algn="l" defTabSz="91326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333" indent="-228333" algn="l" defTabSz="91326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4998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598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200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054803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1467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68100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4733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81398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6603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3267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69900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6533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3198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39798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6400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3003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340" tIns="45718" rIns="91340" bIns="45718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340" tIns="45718" rIns="91340" bIns="45718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340" tIns="45718" rIns="91340" bIns="4571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267"/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 defTabSz="913267"/>
              <a:t>22.06.2020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340" tIns="45718" rIns="91340" bIns="4571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267"/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340" tIns="45718" rIns="91340" bIns="45718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267"/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 defTabSz="913267"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6036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33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txStyles>
    <p:titleStyle>
      <a:lvl1pPr algn="l" defTabSz="91326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333" indent="-228333" algn="l" defTabSz="91326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4998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598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200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054803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1467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68100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4733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81398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6603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3267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69900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6533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3198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39798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6400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3003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uantwerpen.be/en/research-groups/centre-population-family-health/research2/covid-19-internation/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78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904875" y="614152"/>
            <a:ext cx="10401300" cy="3994793"/>
          </a:xfrm>
        </p:spPr>
        <p:txBody>
          <a:bodyPr anchor="ctr">
            <a:normAutofit/>
          </a:bodyPr>
          <a:lstStyle/>
          <a:p>
            <a:r>
              <a:rPr lang="cs-CZ" sz="6600" b="1" dirty="0" smtClean="0">
                <a:solidFill>
                  <a:schemeClr val="bg1"/>
                </a:solidFill>
              </a:rPr>
              <a:t>Dopady</a:t>
            </a:r>
            <a:r>
              <a:rPr lang="cs-CZ" sz="6600" b="1" dirty="0" smtClean="0">
                <a:solidFill>
                  <a:schemeClr val="bg1"/>
                </a:solidFill>
              </a:rPr>
              <a:t> </a:t>
            </a:r>
            <a:r>
              <a:rPr lang="cs-CZ" sz="6600" b="1" dirty="0">
                <a:solidFill>
                  <a:schemeClr val="bg1"/>
                </a:solidFill>
              </a:rPr>
              <a:t>COVID-19 </a:t>
            </a:r>
            <a:r>
              <a:rPr lang="cs-CZ" sz="6600" b="1" dirty="0" smtClean="0">
                <a:solidFill>
                  <a:schemeClr val="bg1"/>
                </a:solidFill>
              </a:rPr>
              <a:t>na studenty UTB ve Zlíně</a:t>
            </a:r>
            <a:r>
              <a:rPr lang="cs-CZ" sz="7200" b="1" dirty="0" smtClean="0">
                <a:solidFill>
                  <a:schemeClr val="bg1"/>
                </a:solidFill>
              </a:rPr>
              <a:t/>
            </a:r>
            <a:br>
              <a:rPr lang="cs-CZ" sz="7200" b="1" dirty="0" smtClean="0">
                <a:solidFill>
                  <a:schemeClr val="bg1"/>
                </a:solidFill>
              </a:rPr>
            </a:br>
            <a:r>
              <a:rPr lang="cs-CZ" sz="7200" b="1" dirty="0" smtClean="0">
                <a:solidFill>
                  <a:schemeClr val="bg1"/>
                </a:solidFill>
              </a:rPr>
              <a:t/>
            </a:r>
            <a:br>
              <a:rPr lang="cs-CZ" sz="7200" b="1" dirty="0" smtClean="0">
                <a:solidFill>
                  <a:schemeClr val="bg1"/>
                </a:solidFill>
              </a:rPr>
            </a:br>
            <a:r>
              <a:rPr lang="cs-CZ" sz="4400" b="1" dirty="0">
                <a:solidFill>
                  <a:schemeClr val="bg1"/>
                </a:solidFill>
              </a:rPr>
              <a:t>V</a:t>
            </a:r>
            <a:r>
              <a:rPr lang="cs-CZ" sz="4400" b="1" dirty="0" smtClean="0">
                <a:solidFill>
                  <a:schemeClr val="bg1"/>
                </a:solidFill>
              </a:rPr>
              <a:t>ybrané výsledky za UTB</a:t>
            </a:r>
            <a:endParaRPr lang="cs-CZ" sz="3600" b="1" dirty="0">
              <a:solidFill>
                <a:schemeClr val="bg1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4134356"/>
            <a:ext cx="9144000" cy="606023"/>
          </a:xfrm>
        </p:spPr>
        <p:txBody>
          <a:bodyPr>
            <a:normAutofit lnSpcReduction="10000"/>
          </a:bodyPr>
          <a:lstStyle/>
          <a:p>
            <a:r>
              <a:rPr lang="cs-CZ" sz="4000" b="1" dirty="0" smtClean="0">
                <a:solidFill>
                  <a:schemeClr val="bg1"/>
                </a:solidFill>
              </a:rPr>
              <a:t> </a:t>
            </a:r>
            <a:endParaRPr lang="cs-CZ" sz="4000" b="1" dirty="0">
              <a:solidFill>
                <a:schemeClr val="bg1"/>
              </a:solidFill>
            </a:endParaRPr>
          </a:p>
        </p:txBody>
      </p:sp>
      <p:sp>
        <p:nvSpPr>
          <p:cNvPr id="6" name="Podnadpis 2"/>
          <p:cNvSpPr txBox="1">
            <a:spLocks/>
          </p:cNvSpPr>
          <p:nvPr/>
        </p:nvSpPr>
        <p:spPr>
          <a:xfrm>
            <a:off x="1524000" y="4986166"/>
            <a:ext cx="9144000" cy="606023"/>
          </a:xfrm>
          <a:prstGeom prst="rect">
            <a:avLst/>
          </a:prstGeom>
        </p:spPr>
        <p:txBody>
          <a:bodyPr vert="horz" lIns="91340" tIns="45718" rIns="91340" bIns="45718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800" b="1" dirty="0" smtClean="0">
                <a:solidFill>
                  <a:prstClr val="white"/>
                </a:solidFill>
              </a:rPr>
              <a:t>22. 06. </a:t>
            </a:r>
            <a:r>
              <a:rPr lang="cs-CZ" sz="2800" b="1" dirty="0">
                <a:solidFill>
                  <a:prstClr val="white"/>
                </a:solidFill>
              </a:rPr>
              <a:t>2020 </a:t>
            </a:r>
            <a:r>
              <a:rPr lang="en-US" sz="2800" b="1" dirty="0">
                <a:solidFill>
                  <a:prstClr val="white"/>
                </a:solidFill>
              </a:rPr>
              <a:t>|</a:t>
            </a:r>
            <a:r>
              <a:rPr lang="cs-CZ" sz="2800" b="1" dirty="0">
                <a:solidFill>
                  <a:prstClr val="white"/>
                </a:solidFill>
              </a:rPr>
              <a:t> UTB ve Zlíně </a:t>
            </a:r>
            <a:r>
              <a:rPr lang="en-US" sz="2800" b="1" dirty="0">
                <a:solidFill>
                  <a:prstClr val="white"/>
                </a:solidFill>
              </a:rPr>
              <a:t>|</a:t>
            </a:r>
            <a:r>
              <a:rPr lang="cs-CZ" sz="2800" b="1" dirty="0">
                <a:solidFill>
                  <a:prstClr val="white"/>
                </a:solidFill>
              </a:rPr>
              <a:t> IRP 2019-2020</a:t>
            </a:r>
          </a:p>
        </p:txBody>
      </p:sp>
      <p:pic>
        <p:nvPicPr>
          <p:cNvPr id="12" name="Obrázek 1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6000" y="5837967"/>
            <a:ext cx="2880000" cy="681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8962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Průměrný počet hodin strávených online výukou</a:t>
            </a:r>
            <a:br>
              <a:rPr lang="cs-CZ" dirty="0" smtClean="0"/>
            </a:br>
            <a:r>
              <a:rPr lang="cs-CZ" dirty="0" smtClean="0"/>
              <a:t>a osobním studiem</a:t>
            </a:r>
            <a:endParaRPr lang="cs-CZ" dirty="0"/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1444753"/>
              </p:ext>
            </p:extLst>
          </p:nvPr>
        </p:nvGraphicFramePr>
        <p:xfrm>
          <a:off x="1014487" y="1690684"/>
          <a:ext cx="10339320" cy="4645460"/>
        </p:xfrm>
        <a:graphic>
          <a:graphicData uri="http://schemas.openxmlformats.org/drawingml/2006/table">
            <a:tbl>
              <a:tblPr firstRow="1" firstCol="1">
                <a:tableStyleId>{F5AB1C69-6EDB-4FF4-983F-18BD219EF322}</a:tableStyleId>
              </a:tblPr>
              <a:tblGrid>
                <a:gridCol w="1292415">
                  <a:extLst>
                    <a:ext uri="{9D8B030D-6E8A-4147-A177-3AD203B41FA5}">
                      <a16:colId xmlns:a16="http://schemas.microsoft.com/office/drawing/2014/main" val="423884017"/>
                    </a:ext>
                  </a:extLst>
                </a:gridCol>
                <a:gridCol w="1292415">
                  <a:extLst>
                    <a:ext uri="{9D8B030D-6E8A-4147-A177-3AD203B41FA5}">
                      <a16:colId xmlns:a16="http://schemas.microsoft.com/office/drawing/2014/main" val="1464797003"/>
                    </a:ext>
                  </a:extLst>
                </a:gridCol>
                <a:gridCol w="1292415">
                  <a:extLst>
                    <a:ext uri="{9D8B030D-6E8A-4147-A177-3AD203B41FA5}">
                      <a16:colId xmlns:a16="http://schemas.microsoft.com/office/drawing/2014/main" val="1740530436"/>
                    </a:ext>
                  </a:extLst>
                </a:gridCol>
                <a:gridCol w="1292415">
                  <a:extLst>
                    <a:ext uri="{9D8B030D-6E8A-4147-A177-3AD203B41FA5}">
                      <a16:colId xmlns:a16="http://schemas.microsoft.com/office/drawing/2014/main" val="3774536935"/>
                    </a:ext>
                  </a:extLst>
                </a:gridCol>
                <a:gridCol w="1292415">
                  <a:extLst>
                    <a:ext uri="{9D8B030D-6E8A-4147-A177-3AD203B41FA5}">
                      <a16:colId xmlns:a16="http://schemas.microsoft.com/office/drawing/2014/main" val="1847320921"/>
                    </a:ext>
                  </a:extLst>
                </a:gridCol>
                <a:gridCol w="1292415">
                  <a:extLst>
                    <a:ext uri="{9D8B030D-6E8A-4147-A177-3AD203B41FA5}">
                      <a16:colId xmlns:a16="http://schemas.microsoft.com/office/drawing/2014/main" val="1008195637"/>
                    </a:ext>
                  </a:extLst>
                </a:gridCol>
                <a:gridCol w="1292415">
                  <a:extLst>
                    <a:ext uri="{9D8B030D-6E8A-4147-A177-3AD203B41FA5}">
                      <a16:colId xmlns:a16="http://schemas.microsoft.com/office/drawing/2014/main" val="2190178607"/>
                    </a:ext>
                  </a:extLst>
                </a:gridCol>
                <a:gridCol w="1292415">
                  <a:extLst>
                    <a:ext uri="{9D8B030D-6E8A-4147-A177-3AD203B41FA5}">
                      <a16:colId xmlns:a16="http://schemas.microsoft.com/office/drawing/2014/main" val="105748506"/>
                    </a:ext>
                  </a:extLst>
                </a:gridCol>
              </a:tblGrid>
              <a:tr h="481137">
                <a:tc>
                  <a:txBody>
                    <a:bodyPr/>
                    <a:lstStyle/>
                    <a:p>
                      <a:pPr algn="l" fontAlgn="b"/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P</a:t>
                      </a:r>
                      <a:r>
                        <a:rPr lang="cs-CZ" sz="2000" u="none" strike="noStrike" dirty="0" smtClean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řed </a:t>
                      </a:r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COVID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B</a:t>
                      </a:r>
                      <a:r>
                        <a:rPr lang="cs-CZ" sz="2000" u="none" strike="noStrike" dirty="0" smtClean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ěhem </a:t>
                      </a:r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COVID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 smtClean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Změna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1190210"/>
                  </a:ext>
                </a:extLst>
              </a:tr>
              <a:tr h="796364">
                <a:tc>
                  <a:txBody>
                    <a:bodyPr/>
                    <a:lstStyle/>
                    <a:p>
                      <a:pPr algn="l" fontAlgn="b"/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prezenční výuka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online výuka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osobní studium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online výuka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osobní studium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online výuka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osobní studium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382699821"/>
                  </a:ext>
                </a:extLst>
              </a:tr>
              <a:tr h="481137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FT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24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10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4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21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 smtClean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+4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 smtClean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+10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2284838484"/>
                  </a:ext>
                </a:extLst>
              </a:tr>
              <a:tr h="481137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FAME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16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8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6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14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 smtClean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+5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 smtClean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+6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3443818778"/>
                  </a:ext>
                </a:extLst>
              </a:tr>
              <a:tr h="481137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FMK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15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13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4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14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 smtClean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+4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 smtClean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+1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4025164764"/>
                  </a:ext>
                </a:extLst>
              </a:tr>
              <a:tr h="481137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FAI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17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9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7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15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 smtClean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+5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 smtClean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+6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1955902307"/>
                  </a:ext>
                </a:extLst>
              </a:tr>
              <a:tr h="481137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FHS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18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10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5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20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 smtClean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+4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 smtClean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+10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567663862"/>
                  </a:ext>
                </a:extLst>
              </a:tr>
              <a:tr h="481137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FLKŘ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16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8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5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12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 smtClean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+5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 smtClean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+5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2858238850"/>
                  </a:ext>
                </a:extLst>
              </a:tr>
              <a:tr h="481137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UTB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18</a:t>
                      </a:r>
                      <a:endParaRPr lang="cs-CZ" sz="20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cs-CZ" sz="20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10</a:t>
                      </a:r>
                      <a:endParaRPr lang="cs-CZ" sz="20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5</a:t>
                      </a:r>
                      <a:endParaRPr lang="cs-CZ" sz="20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17</a:t>
                      </a:r>
                      <a:endParaRPr lang="cs-CZ" sz="20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u="none" strike="noStrike" dirty="0" smtClean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+4</a:t>
                      </a:r>
                      <a:endParaRPr lang="cs-CZ" sz="20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u="none" strike="noStrike" dirty="0" smtClean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+7</a:t>
                      </a:r>
                      <a:endParaRPr lang="cs-CZ" sz="20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6295348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1910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Mám dostatek informací o tom, co se ode mě očekává v jednotlivých kurzech od začátku epidemie</a:t>
            </a:r>
            <a:endParaRPr lang="cs-CZ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2041003"/>
              </p:ext>
            </p:extLst>
          </p:nvPr>
        </p:nvGraphicFramePr>
        <p:xfrm>
          <a:off x="1014487" y="1690688"/>
          <a:ext cx="10339314" cy="4405311"/>
        </p:xfrm>
        <a:graphic>
          <a:graphicData uri="http://schemas.openxmlformats.org/drawingml/2006/table">
            <a:tbl>
              <a:tblPr firstRow="1" firstCol="1">
                <a:tableStyleId>{F5AB1C69-6EDB-4FF4-983F-18BD219EF322}</a:tableStyleId>
              </a:tblPr>
              <a:tblGrid>
                <a:gridCol w="1568048">
                  <a:extLst>
                    <a:ext uri="{9D8B030D-6E8A-4147-A177-3AD203B41FA5}">
                      <a16:colId xmlns:a16="http://schemas.microsoft.com/office/drawing/2014/main" val="1723131537"/>
                    </a:ext>
                  </a:extLst>
                </a:gridCol>
                <a:gridCol w="1568048">
                  <a:extLst>
                    <a:ext uri="{9D8B030D-6E8A-4147-A177-3AD203B41FA5}">
                      <a16:colId xmlns:a16="http://schemas.microsoft.com/office/drawing/2014/main" val="2873387068"/>
                    </a:ext>
                  </a:extLst>
                </a:gridCol>
                <a:gridCol w="1568048">
                  <a:extLst>
                    <a:ext uri="{9D8B030D-6E8A-4147-A177-3AD203B41FA5}">
                      <a16:colId xmlns:a16="http://schemas.microsoft.com/office/drawing/2014/main" val="1146292043"/>
                    </a:ext>
                  </a:extLst>
                </a:gridCol>
                <a:gridCol w="1568048">
                  <a:extLst>
                    <a:ext uri="{9D8B030D-6E8A-4147-A177-3AD203B41FA5}">
                      <a16:colId xmlns:a16="http://schemas.microsoft.com/office/drawing/2014/main" val="3492846286"/>
                    </a:ext>
                  </a:extLst>
                </a:gridCol>
                <a:gridCol w="1568048">
                  <a:extLst>
                    <a:ext uri="{9D8B030D-6E8A-4147-A177-3AD203B41FA5}">
                      <a16:colId xmlns:a16="http://schemas.microsoft.com/office/drawing/2014/main" val="3710525625"/>
                    </a:ext>
                  </a:extLst>
                </a:gridCol>
                <a:gridCol w="1502712">
                  <a:extLst>
                    <a:ext uri="{9D8B030D-6E8A-4147-A177-3AD203B41FA5}">
                      <a16:colId xmlns:a16="http://schemas.microsoft.com/office/drawing/2014/main" val="147629771"/>
                    </a:ext>
                  </a:extLst>
                </a:gridCol>
                <a:gridCol w="996362">
                  <a:extLst>
                    <a:ext uri="{9D8B030D-6E8A-4147-A177-3AD203B41FA5}">
                      <a16:colId xmlns:a16="http://schemas.microsoft.com/office/drawing/2014/main" val="30661715"/>
                    </a:ext>
                  </a:extLst>
                </a:gridCol>
              </a:tblGrid>
              <a:tr h="489479">
                <a:tc rowSpan="2">
                  <a:txBody>
                    <a:bodyPr/>
                    <a:lstStyle/>
                    <a:p>
                      <a:pPr algn="l" fontAlgn="b"/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</a:rPr>
                        <a:t>S</a:t>
                      </a:r>
                      <a:r>
                        <a:rPr lang="cs-CZ" sz="2000" u="none" strike="noStrike" dirty="0" smtClean="0">
                          <a:solidFill>
                            <a:srgbClr val="080808"/>
                          </a:solidFill>
                          <a:effectLst/>
                        </a:rPr>
                        <a:t>ouhlas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</a:rPr>
                        <a:t>A</a:t>
                      </a:r>
                      <a:r>
                        <a:rPr lang="cs-CZ" sz="2000" u="none" strike="noStrike" dirty="0" smtClean="0">
                          <a:solidFill>
                            <a:srgbClr val="080808"/>
                          </a:solidFill>
                          <a:effectLst/>
                        </a:rPr>
                        <a:t>ni </a:t>
                      </a:r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</a:rPr>
                        <a:t>souhlas, ani nesouhlas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</a:rPr>
                        <a:t>N</a:t>
                      </a:r>
                      <a:r>
                        <a:rPr lang="cs-CZ" sz="2000" u="none" strike="noStrike" dirty="0" smtClean="0">
                          <a:solidFill>
                            <a:srgbClr val="080808"/>
                          </a:solidFill>
                          <a:effectLst/>
                        </a:rPr>
                        <a:t>esouhlas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9639011"/>
                  </a:ext>
                </a:extLst>
              </a:tr>
              <a:tr h="489479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</a:rPr>
                        <a:t>n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</a:rPr>
                        <a:t>%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</a:rPr>
                        <a:t>n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</a:rPr>
                        <a:t>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</a:rPr>
                        <a:t>n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</a:rPr>
                        <a:t>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54271722"/>
                  </a:ext>
                </a:extLst>
              </a:tr>
              <a:tr h="489479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</a:rPr>
                        <a:t>FT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</a:rPr>
                        <a:t>37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</a:rPr>
                        <a:t>38%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</a:rPr>
                        <a:t>28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</a:rPr>
                        <a:t>29%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</a:rPr>
                        <a:t>33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</a:rPr>
                        <a:t>34%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1595634322"/>
                  </a:ext>
                </a:extLst>
              </a:tr>
              <a:tr h="489479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</a:rPr>
                        <a:t>FAME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</a:rPr>
                        <a:t>61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</a:rPr>
                        <a:t>41%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</a:rPr>
                        <a:t>37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</a:rPr>
                        <a:t>25%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</a:rPr>
                        <a:t>49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</a:rPr>
                        <a:t>33%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296630533"/>
                  </a:ext>
                </a:extLst>
              </a:tr>
              <a:tr h="489479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</a:rPr>
                        <a:t>FMK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</a:rPr>
                        <a:t>39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</a:rPr>
                        <a:t>43%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</a:rPr>
                        <a:t>28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</a:rPr>
                        <a:t>31%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</a:rPr>
                        <a:t>24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</a:rPr>
                        <a:t>26%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2977925570"/>
                  </a:ext>
                </a:extLst>
              </a:tr>
              <a:tr h="489479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</a:rPr>
                        <a:t>FAI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</a:rPr>
                        <a:t>36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</a:rPr>
                        <a:t>40%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</a:rPr>
                        <a:t>22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</a:rPr>
                        <a:t>24%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</a:rPr>
                        <a:t>33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</a:rPr>
                        <a:t>36%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76088156"/>
                  </a:ext>
                </a:extLst>
              </a:tr>
              <a:tr h="489479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</a:rPr>
                        <a:t>FHS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</a:rPr>
                        <a:t>57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</a:rPr>
                        <a:t>33%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</a:rPr>
                        <a:t>42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</a:rPr>
                        <a:t>24%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</a:rPr>
                        <a:t>74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</a:rPr>
                        <a:t>43%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4122669497"/>
                  </a:ext>
                </a:extLst>
              </a:tr>
              <a:tr h="489479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</a:rPr>
                        <a:t>FLKŘ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</a:rPr>
                        <a:t>20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</a:rPr>
                        <a:t>38%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</a:rPr>
                        <a:t>12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</a:rPr>
                        <a:t>23%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</a:rPr>
                        <a:t>21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</a:rPr>
                        <a:t>40%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1213024007"/>
                  </a:ext>
                </a:extLst>
              </a:tr>
              <a:tr h="489479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b="1" u="none" strike="noStrike" dirty="0">
                          <a:solidFill>
                            <a:srgbClr val="080808"/>
                          </a:solidFill>
                          <a:effectLst/>
                        </a:rPr>
                        <a:t>UTB</a:t>
                      </a:r>
                      <a:endParaRPr lang="cs-CZ" sz="20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u="none" strike="noStrike" dirty="0">
                          <a:solidFill>
                            <a:srgbClr val="080808"/>
                          </a:solidFill>
                          <a:effectLst/>
                        </a:rPr>
                        <a:t>250</a:t>
                      </a:r>
                      <a:endParaRPr lang="cs-CZ" sz="20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u="none" strike="noStrike" dirty="0">
                          <a:solidFill>
                            <a:srgbClr val="080808"/>
                          </a:solidFill>
                          <a:effectLst/>
                        </a:rPr>
                        <a:t>38%</a:t>
                      </a:r>
                      <a:endParaRPr lang="cs-CZ" sz="20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u="none" strike="noStrike" dirty="0">
                          <a:solidFill>
                            <a:srgbClr val="080808"/>
                          </a:solidFill>
                          <a:effectLst/>
                        </a:rPr>
                        <a:t>169</a:t>
                      </a:r>
                      <a:endParaRPr lang="cs-CZ" sz="20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u="none" strike="noStrike" dirty="0">
                          <a:solidFill>
                            <a:srgbClr val="080808"/>
                          </a:solidFill>
                          <a:effectLst/>
                        </a:rPr>
                        <a:t>26%</a:t>
                      </a:r>
                      <a:endParaRPr lang="cs-CZ" sz="20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u="none" strike="noStrike" dirty="0">
                          <a:solidFill>
                            <a:srgbClr val="080808"/>
                          </a:solidFill>
                          <a:effectLst/>
                        </a:rPr>
                        <a:t>234</a:t>
                      </a:r>
                      <a:endParaRPr lang="cs-CZ" sz="20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u="none" strike="noStrike" dirty="0">
                          <a:solidFill>
                            <a:srgbClr val="080808"/>
                          </a:solidFill>
                          <a:effectLst/>
                        </a:rPr>
                        <a:t>36%</a:t>
                      </a:r>
                      <a:endParaRPr lang="cs-CZ" sz="20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34296673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0354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Moje studijní zátěž významně narostla od začátku epidemie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5828317"/>
              </p:ext>
            </p:extLst>
          </p:nvPr>
        </p:nvGraphicFramePr>
        <p:xfrm>
          <a:off x="1014487" y="1690688"/>
          <a:ext cx="10339316" cy="4700880"/>
        </p:xfrm>
        <a:graphic>
          <a:graphicData uri="http://schemas.openxmlformats.org/drawingml/2006/table">
            <a:tbl>
              <a:tblPr firstRow="1" firstCol="1">
                <a:tableStyleId>{F5AB1C69-6EDB-4FF4-983F-18BD219EF322}</a:tableStyleId>
              </a:tblPr>
              <a:tblGrid>
                <a:gridCol w="1568048">
                  <a:extLst>
                    <a:ext uri="{9D8B030D-6E8A-4147-A177-3AD203B41FA5}">
                      <a16:colId xmlns:a16="http://schemas.microsoft.com/office/drawing/2014/main" val="1777921935"/>
                    </a:ext>
                  </a:extLst>
                </a:gridCol>
                <a:gridCol w="1568048">
                  <a:extLst>
                    <a:ext uri="{9D8B030D-6E8A-4147-A177-3AD203B41FA5}">
                      <a16:colId xmlns:a16="http://schemas.microsoft.com/office/drawing/2014/main" val="3129504233"/>
                    </a:ext>
                  </a:extLst>
                </a:gridCol>
                <a:gridCol w="1568048">
                  <a:extLst>
                    <a:ext uri="{9D8B030D-6E8A-4147-A177-3AD203B41FA5}">
                      <a16:colId xmlns:a16="http://schemas.microsoft.com/office/drawing/2014/main" val="2147088102"/>
                    </a:ext>
                  </a:extLst>
                </a:gridCol>
                <a:gridCol w="1568048">
                  <a:extLst>
                    <a:ext uri="{9D8B030D-6E8A-4147-A177-3AD203B41FA5}">
                      <a16:colId xmlns:a16="http://schemas.microsoft.com/office/drawing/2014/main" val="1768876888"/>
                    </a:ext>
                  </a:extLst>
                </a:gridCol>
                <a:gridCol w="1568048">
                  <a:extLst>
                    <a:ext uri="{9D8B030D-6E8A-4147-A177-3AD203B41FA5}">
                      <a16:colId xmlns:a16="http://schemas.microsoft.com/office/drawing/2014/main" val="2453251215"/>
                    </a:ext>
                  </a:extLst>
                </a:gridCol>
                <a:gridCol w="1502713">
                  <a:extLst>
                    <a:ext uri="{9D8B030D-6E8A-4147-A177-3AD203B41FA5}">
                      <a16:colId xmlns:a16="http://schemas.microsoft.com/office/drawing/2014/main" val="3447595797"/>
                    </a:ext>
                  </a:extLst>
                </a:gridCol>
                <a:gridCol w="996363">
                  <a:extLst>
                    <a:ext uri="{9D8B030D-6E8A-4147-A177-3AD203B41FA5}">
                      <a16:colId xmlns:a16="http://schemas.microsoft.com/office/drawing/2014/main" val="2800245295"/>
                    </a:ext>
                  </a:extLst>
                </a:gridCol>
              </a:tblGrid>
              <a:tr h="522320">
                <a:tc rowSpan="2">
                  <a:txBody>
                    <a:bodyPr/>
                    <a:lstStyle/>
                    <a:p>
                      <a:pPr algn="l" fontAlgn="b"/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S</a:t>
                      </a:r>
                      <a:r>
                        <a:rPr lang="cs-CZ" sz="2000" u="none" strike="noStrike" dirty="0" smtClean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ouhlas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 smtClean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Ani souhlas, ani nesouhlas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N</a:t>
                      </a:r>
                      <a:r>
                        <a:rPr lang="cs-CZ" sz="2000" u="none" strike="noStrike" dirty="0" smtClean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esouhlas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7639088"/>
                  </a:ext>
                </a:extLst>
              </a:tr>
              <a:tr h="52232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n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%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n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n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516539249"/>
                  </a:ext>
                </a:extLst>
              </a:tr>
              <a:tr h="522320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FT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56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57%</a:t>
                      </a:r>
                      <a:endParaRPr lang="cs-CZ" sz="2000" b="1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16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16%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26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27%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1833586742"/>
                  </a:ext>
                </a:extLst>
              </a:tr>
              <a:tr h="522320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FAME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85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58%</a:t>
                      </a:r>
                      <a:endParaRPr lang="cs-CZ" sz="2000" b="1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32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22%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30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20%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400169053"/>
                  </a:ext>
                </a:extLst>
              </a:tr>
              <a:tr h="522320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FMK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22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24%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32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35%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37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41%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1160737964"/>
                  </a:ext>
                </a:extLst>
              </a:tr>
              <a:tr h="522320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FAI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49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54%</a:t>
                      </a:r>
                      <a:endParaRPr lang="cs-CZ" sz="2000" b="1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22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24%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20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22%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1771043534"/>
                  </a:ext>
                </a:extLst>
              </a:tr>
              <a:tr h="522320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FHS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125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72%</a:t>
                      </a:r>
                      <a:endParaRPr lang="cs-CZ" sz="2000" b="1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27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16%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21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12%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911253568"/>
                  </a:ext>
                </a:extLst>
              </a:tr>
              <a:tr h="522320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FLKŘ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28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53%</a:t>
                      </a:r>
                      <a:endParaRPr lang="cs-CZ" sz="2000" b="1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16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30%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9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17%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31457705"/>
                  </a:ext>
                </a:extLst>
              </a:tr>
              <a:tr h="522320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b="1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UTB</a:t>
                      </a:r>
                      <a:endParaRPr lang="cs-CZ" sz="20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365</a:t>
                      </a:r>
                      <a:endParaRPr lang="cs-CZ" sz="20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56%</a:t>
                      </a:r>
                      <a:endParaRPr lang="cs-CZ" sz="2000" b="1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145</a:t>
                      </a:r>
                      <a:endParaRPr lang="cs-CZ" sz="20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22%</a:t>
                      </a:r>
                      <a:endParaRPr lang="cs-CZ" sz="20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143</a:t>
                      </a:r>
                      <a:endParaRPr lang="cs-CZ" sz="20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22%</a:t>
                      </a:r>
                      <a:endParaRPr lang="cs-CZ" sz="20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24571104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2198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5">
          <a:fgClr>
            <a:schemeClr val="accent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3. Obavy studentů</a:t>
            </a:r>
            <a:br>
              <a:rPr lang="cs-CZ" dirty="0" smtClean="0"/>
            </a:br>
            <a:r>
              <a:rPr lang="cs-CZ" dirty="0" smtClean="0"/>
              <a:t>a psychická zátěž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883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Obávám se, že nebudu schopen/schopna úspěšně dokončit současný akademický rok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394676"/>
              </p:ext>
            </p:extLst>
          </p:nvPr>
        </p:nvGraphicFramePr>
        <p:xfrm>
          <a:off x="1014487" y="1690684"/>
          <a:ext cx="10339318" cy="4636224"/>
        </p:xfrm>
        <a:graphic>
          <a:graphicData uri="http://schemas.openxmlformats.org/drawingml/2006/table">
            <a:tbl>
              <a:tblPr firstRow="1" firstCol="1">
                <a:tableStyleId>{F5AB1C69-6EDB-4FF4-983F-18BD219EF322}</a:tableStyleId>
              </a:tblPr>
              <a:tblGrid>
                <a:gridCol w="1568048">
                  <a:extLst>
                    <a:ext uri="{9D8B030D-6E8A-4147-A177-3AD203B41FA5}">
                      <a16:colId xmlns:a16="http://schemas.microsoft.com/office/drawing/2014/main" val="3012936159"/>
                    </a:ext>
                  </a:extLst>
                </a:gridCol>
                <a:gridCol w="1568048">
                  <a:extLst>
                    <a:ext uri="{9D8B030D-6E8A-4147-A177-3AD203B41FA5}">
                      <a16:colId xmlns:a16="http://schemas.microsoft.com/office/drawing/2014/main" val="3602765983"/>
                    </a:ext>
                  </a:extLst>
                </a:gridCol>
                <a:gridCol w="1568048">
                  <a:extLst>
                    <a:ext uri="{9D8B030D-6E8A-4147-A177-3AD203B41FA5}">
                      <a16:colId xmlns:a16="http://schemas.microsoft.com/office/drawing/2014/main" val="1742140244"/>
                    </a:ext>
                  </a:extLst>
                </a:gridCol>
                <a:gridCol w="1568048">
                  <a:extLst>
                    <a:ext uri="{9D8B030D-6E8A-4147-A177-3AD203B41FA5}">
                      <a16:colId xmlns:a16="http://schemas.microsoft.com/office/drawing/2014/main" val="341275513"/>
                    </a:ext>
                  </a:extLst>
                </a:gridCol>
                <a:gridCol w="1568048">
                  <a:extLst>
                    <a:ext uri="{9D8B030D-6E8A-4147-A177-3AD203B41FA5}">
                      <a16:colId xmlns:a16="http://schemas.microsoft.com/office/drawing/2014/main" val="2806902317"/>
                    </a:ext>
                  </a:extLst>
                </a:gridCol>
                <a:gridCol w="1502713">
                  <a:extLst>
                    <a:ext uri="{9D8B030D-6E8A-4147-A177-3AD203B41FA5}">
                      <a16:colId xmlns:a16="http://schemas.microsoft.com/office/drawing/2014/main" val="1918509651"/>
                    </a:ext>
                  </a:extLst>
                </a:gridCol>
                <a:gridCol w="996365">
                  <a:extLst>
                    <a:ext uri="{9D8B030D-6E8A-4147-A177-3AD203B41FA5}">
                      <a16:colId xmlns:a16="http://schemas.microsoft.com/office/drawing/2014/main" val="549351155"/>
                    </a:ext>
                  </a:extLst>
                </a:gridCol>
              </a:tblGrid>
              <a:tr h="515136">
                <a:tc rowSpan="2">
                  <a:txBody>
                    <a:bodyPr/>
                    <a:lstStyle/>
                    <a:p>
                      <a:pPr algn="l" fontAlgn="b"/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S</a:t>
                      </a:r>
                      <a:r>
                        <a:rPr lang="cs-CZ" sz="2000" u="none" strike="noStrike" dirty="0" smtClean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ouhlas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 smtClean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Ani souhlas, ani nesouhlas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N</a:t>
                      </a:r>
                      <a:r>
                        <a:rPr lang="cs-CZ" sz="2000" u="none" strike="noStrike" dirty="0" smtClean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esouhlas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5206651"/>
                  </a:ext>
                </a:extLst>
              </a:tr>
              <a:tr h="515136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n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n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n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36069044"/>
                  </a:ext>
                </a:extLst>
              </a:tr>
              <a:tr h="515136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FT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43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44%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24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24%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31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32%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814972229"/>
                  </a:ext>
                </a:extLst>
              </a:tr>
              <a:tr h="515136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FAME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56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38%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38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26%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53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36%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3080712659"/>
                  </a:ext>
                </a:extLst>
              </a:tr>
              <a:tr h="515136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FMK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28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31%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15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16%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48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53%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1340710451"/>
                  </a:ext>
                </a:extLst>
              </a:tr>
              <a:tr h="515136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FAI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41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45%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27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30%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23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25%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864908649"/>
                  </a:ext>
                </a:extLst>
              </a:tr>
              <a:tr h="515136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FHS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69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40%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42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24%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62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36%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1764821263"/>
                  </a:ext>
                </a:extLst>
              </a:tr>
              <a:tr h="515136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FLKŘ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25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47%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12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23%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16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30%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3714301337"/>
                  </a:ext>
                </a:extLst>
              </a:tr>
              <a:tr h="515136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b="1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UTB</a:t>
                      </a:r>
                      <a:endParaRPr lang="cs-CZ" sz="20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262</a:t>
                      </a:r>
                      <a:endParaRPr lang="cs-CZ" sz="20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40%</a:t>
                      </a:r>
                      <a:endParaRPr lang="cs-CZ" sz="20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158</a:t>
                      </a:r>
                      <a:endParaRPr lang="cs-CZ" sz="20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24%</a:t>
                      </a:r>
                      <a:endParaRPr lang="cs-CZ" sz="20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233</a:t>
                      </a:r>
                      <a:endParaRPr lang="cs-CZ" sz="20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36%</a:t>
                      </a:r>
                      <a:endParaRPr lang="cs-CZ" sz="20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16856871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6344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Změny v metodách výuky v souvislosti s epidemií COVID-19 pro mě znamenaly významný stres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8861693"/>
              </p:ext>
            </p:extLst>
          </p:nvPr>
        </p:nvGraphicFramePr>
        <p:xfrm>
          <a:off x="1014487" y="1690688"/>
          <a:ext cx="10339315" cy="4710114"/>
        </p:xfrm>
        <a:graphic>
          <a:graphicData uri="http://schemas.openxmlformats.org/drawingml/2006/table">
            <a:tbl>
              <a:tblPr firstRow="1" firstCol="1">
                <a:tableStyleId>{F5AB1C69-6EDB-4FF4-983F-18BD219EF322}</a:tableStyleId>
              </a:tblPr>
              <a:tblGrid>
                <a:gridCol w="1568048">
                  <a:extLst>
                    <a:ext uri="{9D8B030D-6E8A-4147-A177-3AD203B41FA5}">
                      <a16:colId xmlns:a16="http://schemas.microsoft.com/office/drawing/2014/main" val="3999018170"/>
                    </a:ext>
                  </a:extLst>
                </a:gridCol>
                <a:gridCol w="1568048">
                  <a:extLst>
                    <a:ext uri="{9D8B030D-6E8A-4147-A177-3AD203B41FA5}">
                      <a16:colId xmlns:a16="http://schemas.microsoft.com/office/drawing/2014/main" val="3270209672"/>
                    </a:ext>
                  </a:extLst>
                </a:gridCol>
                <a:gridCol w="1568048">
                  <a:extLst>
                    <a:ext uri="{9D8B030D-6E8A-4147-A177-3AD203B41FA5}">
                      <a16:colId xmlns:a16="http://schemas.microsoft.com/office/drawing/2014/main" val="1525188366"/>
                    </a:ext>
                  </a:extLst>
                </a:gridCol>
                <a:gridCol w="1568048">
                  <a:extLst>
                    <a:ext uri="{9D8B030D-6E8A-4147-A177-3AD203B41FA5}">
                      <a16:colId xmlns:a16="http://schemas.microsoft.com/office/drawing/2014/main" val="225344863"/>
                    </a:ext>
                  </a:extLst>
                </a:gridCol>
                <a:gridCol w="1568048">
                  <a:extLst>
                    <a:ext uri="{9D8B030D-6E8A-4147-A177-3AD203B41FA5}">
                      <a16:colId xmlns:a16="http://schemas.microsoft.com/office/drawing/2014/main" val="2795753066"/>
                    </a:ext>
                  </a:extLst>
                </a:gridCol>
                <a:gridCol w="1502711">
                  <a:extLst>
                    <a:ext uri="{9D8B030D-6E8A-4147-A177-3AD203B41FA5}">
                      <a16:colId xmlns:a16="http://schemas.microsoft.com/office/drawing/2014/main" val="4227556019"/>
                    </a:ext>
                  </a:extLst>
                </a:gridCol>
                <a:gridCol w="996364">
                  <a:extLst>
                    <a:ext uri="{9D8B030D-6E8A-4147-A177-3AD203B41FA5}">
                      <a16:colId xmlns:a16="http://schemas.microsoft.com/office/drawing/2014/main" val="1973033193"/>
                    </a:ext>
                  </a:extLst>
                </a:gridCol>
              </a:tblGrid>
              <a:tr h="523346">
                <a:tc rowSpan="2">
                  <a:txBody>
                    <a:bodyPr/>
                    <a:lstStyle/>
                    <a:p>
                      <a:pPr algn="l" fontAlgn="b"/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S</a:t>
                      </a:r>
                      <a:r>
                        <a:rPr lang="cs-CZ" sz="2000" u="none" strike="noStrike" dirty="0" smtClean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ouhlas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 smtClean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Ani souhlas, ani nesouhlas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N</a:t>
                      </a:r>
                      <a:r>
                        <a:rPr lang="cs-CZ" sz="2000" u="none" strike="noStrike" dirty="0" smtClean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esouhlas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3974737"/>
                  </a:ext>
                </a:extLst>
              </a:tr>
              <a:tr h="523346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n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n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n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911637540"/>
                  </a:ext>
                </a:extLst>
              </a:tr>
              <a:tr h="523346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FT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48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49%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21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21%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29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30%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1983698353"/>
                  </a:ext>
                </a:extLst>
              </a:tr>
              <a:tr h="523346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FAME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54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37%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45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31%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48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33%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389621403"/>
                  </a:ext>
                </a:extLst>
              </a:tr>
              <a:tr h="523346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FMK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31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34%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21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23%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39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43%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3928196577"/>
                  </a:ext>
                </a:extLst>
              </a:tr>
              <a:tr h="523346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FAI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46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51%</a:t>
                      </a:r>
                      <a:endParaRPr lang="cs-CZ" sz="2000" b="1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17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19%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28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31%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1107776884"/>
                  </a:ext>
                </a:extLst>
              </a:tr>
              <a:tr h="523346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FHS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100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58%</a:t>
                      </a:r>
                      <a:endParaRPr lang="cs-CZ" sz="2000" b="1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31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18%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42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24%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701118446"/>
                  </a:ext>
                </a:extLst>
              </a:tr>
              <a:tr h="523346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FLKŘ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21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40%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9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17%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23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43%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3331020811"/>
                  </a:ext>
                </a:extLst>
              </a:tr>
              <a:tr h="523346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b="1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UTB</a:t>
                      </a:r>
                      <a:endParaRPr lang="cs-CZ" sz="20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300</a:t>
                      </a:r>
                      <a:endParaRPr lang="cs-CZ" sz="20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46%</a:t>
                      </a:r>
                      <a:endParaRPr lang="cs-CZ" sz="20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144</a:t>
                      </a:r>
                      <a:endParaRPr lang="cs-CZ" sz="20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22%</a:t>
                      </a:r>
                      <a:endParaRPr lang="cs-CZ" sz="20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209</a:t>
                      </a:r>
                      <a:endParaRPr lang="cs-CZ" sz="20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32%</a:t>
                      </a:r>
                      <a:endParaRPr lang="cs-CZ" sz="20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16389939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126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Cítím, že můžu mluvit s někým na univerzitě (vyučující, poradna) o svých obavách v souvislosti s epidemií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2467610"/>
              </p:ext>
            </p:extLst>
          </p:nvPr>
        </p:nvGraphicFramePr>
        <p:xfrm>
          <a:off x="1014487" y="1690684"/>
          <a:ext cx="10339315" cy="4774770"/>
        </p:xfrm>
        <a:graphic>
          <a:graphicData uri="http://schemas.openxmlformats.org/drawingml/2006/table">
            <a:tbl>
              <a:tblPr firstRow="1" firstCol="1">
                <a:tableStyleId>{F5AB1C69-6EDB-4FF4-983F-18BD219EF322}</a:tableStyleId>
              </a:tblPr>
              <a:tblGrid>
                <a:gridCol w="1568048">
                  <a:extLst>
                    <a:ext uri="{9D8B030D-6E8A-4147-A177-3AD203B41FA5}">
                      <a16:colId xmlns:a16="http://schemas.microsoft.com/office/drawing/2014/main" val="3843013949"/>
                    </a:ext>
                  </a:extLst>
                </a:gridCol>
                <a:gridCol w="1568048">
                  <a:extLst>
                    <a:ext uri="{9D8B030D-6E8A-4147-A177-3AD203B41FA5}">
                      <a16:colId xmlns:a16="http://schemas.microsoft.com/office/drawing/2014/main" val="193749935"/>
                    </a:ext>
                  </a:extLst>
                </a:gridCol>
                <a:gridCol w="1568048">
                  <a:extLst>
                    <a:ext uri="{9D8B030D-6E8A-4147-A177-3AD203B41FA5}">
                      <a16:colId xmlns:a16="http://schemas.microsoft.com/office/drawing/2014/main" val="3182736624"/>
                    </a:ext>
                  </a:extLst>
                </a:gridCol>
                <a:gridCol w="1568048">
                  <a:extLst>
                    <a:ext uri="{9D8B030D-6E8A-4147-A177-3AD203B41FA5}">
                      <a16:colId xmlns:a16="http://schemas.microsoft.com/office/drawing/2014/main" val="1460856923"/>
                    </a:ext>
                  </a:extLst>
                </a:gridCol>
                <a:gridCol w="1568048">
                  <a:extLst>
                    <a:ext uri="{9D8B030D-6E8A-4147-A177-3AD203B41FA5}">
                      <a16:colId xmlns:a16="http://schemas.microsoft.com/office/drawing/2014/main" val="529778626"/>
                    </a:ext>
                  </a:extLst>
                </a:gridCol>
                <a:gridCol w="1502711">
                  <a:extLst>
                    <a:ext uri="{9D8B030D-6E8A-4147-A177-3AD203B41FA5}">
                      <a16:colId xmlns:a16="http://schemas.microsoft.com/office/drawing/2014/main" val="828715352"/>
                    </a:ext>
                  </a:extLst>
                </a:gridCol>
                <a:gridCol w="996364">
                  <a:extLst>
                    <a:ext uri="{9D8B030D-6E8A-4147-A177-3AD203B41FA5}">
                      <a16:colId xmlns:a16="http://schemas.microsoft.com/office/drawing/2014/main" val="1978329194"/>
                    </a:ext>
                  </a:extLst>
                </a:gridCol>
              </a:tblGrid>
              <a:tr h="530530">
                <a:tc rowSpan="2">
                  <a:txBody>
                    <a:bodyPr/>
                    <a:lstStyle/>
                    <a:p>
                      <a:pPr algn="l" fontAlgn="b"/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S</a:t>
                      </a:r>
                      <a:r>
                        <a:rPr lang="cs-CZ" sz="2000" u="none" strike="noStrike" dirty="0" smtClean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ouhlas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 smtClean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Ani souhlas, ani nesouhlas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N</a:t>
                      </a:r>
                      <a:r>
                        <a:rPr lang="cs-CZ" sz="2000" u="none" strike="noStrike" dirty="0" smtClean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esouhlas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0936371"/>
                  </a:ext>
                </a:extLst>
              </a:tr>
              <a:tr h="53053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n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n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n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163200809"/>
                  </a:ext>
                </a:extLst>
              </a:tr>
              <a:tr h="530530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FT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28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29%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46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47%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24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24%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2515539409"/>
                  </a:ext>
                </a:extLst>
              </a:tr>
              <a:tr h="530530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FAME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39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27%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78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53%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30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20%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2791096213"/>
                  </a:ext>
                </a:extLst>
              </a:tr>
              <a:tr h="530530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FMK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49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u="none" strike="noStrike" dirty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54%</a:t>
                      </a:r>
                      <a:endParaRPr lang="cs-CZ" sz="2000" b="1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31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34%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11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12%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1793570510"/>
                  </a:ext>
                </a:extLst>
              </a:tr>
              <a:tr h="530530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FAI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32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35%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42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46%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17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19%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3237664561"/>
                  </a:ext>
                </a:extLst>
              </a:tr>
              <a:tr h="530530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FHS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51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29%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67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39%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55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32%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1417127412"/>
                  </a:ext>
                </a:extLst>
              </a:tr>
              <a:tr h="530530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FLKŘ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27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u="none" strike="noStrike" dirty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51%</a:t>
                      </a:r>
                      <a:endParaRPr lang="cs-CZ" sz="2000" b="1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13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25%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13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25%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284015257"/>
                  </a:ext>
                </a:extLst>
              </a:tr>
              <a:tr h="530530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UTB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226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35%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277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42%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150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23%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28644335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5264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Probírání obav o studium s </a:t>
            </a:r>
            <a:r>
              <a:rPr lang="cs-CZ" dirty="0"/>
              <a:t>vyučujícími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(srovnání s dobou před COVID)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2866119"/>
              </p:ext>
            </p:extLst>
          </p:nvPr>
        </p:nvGraphicFramePr>
        <p:xfrm>
          <a:off x="1014487" y="1690686"/>
          <a:ext cx="10339317" cy="4433022"/>
        </p:xfrm>
        <a:graphic>
          <a:graphicData uri="http://schemas.openxmlformats.org/drawingml/2006/table">
            <a:tbl>
              <a:tblPr firstRow="1" firstCol="1">
                <a:tableStyleId>{F5AB1C69-6EDB-4FF4-983F-18BD219EF322}</a:tableStyleId>
              </a:tblPr>
              <a:tblGrid>
                <a:gridCol w="1192998">
                  <a:extLst>
                    <a:ext uri="{9D8B030D-6E8A-4147-A177-3AD203B41FA5}">
                      <a16:colId xmlns:a16="http://schemas.microsoft.com/office/drawing/2014/main" val="4213068898"/>
                    </a:ext>
                  </a:extLst>
                </a:gridCol>
                <a:gridCol w="1192998">
                  <a:extLst>
                    <a:ext uri="{9D8B030D-6E8A-4147-A177-3AD203B41FA5}">
                      <a16:colId xmlns:a16="http://schemas.microsoft.com/office/drawing/2014/main" val="3386408069"/>
                    </a:ext>
                  </a:extLst>
                </a:gridCol>
                <a:gridCol w="1192998">
                  <a:extLst>
                    <a:ext uri="{9D8B030D-6E8A-4147-A177-3AD203B41FA5}">
                      <a16:colId xmlns:a16="http://schemas.microsoft.com/office/drawing/2014/main" val="1957603674"/>
                    </a:ext>
                  </a:extLst>
                </a:gridCol>
                <a:gridCol w="1192998">
                  <a:extLst>
                    <a:ext uri="{9D8B030D-6E8A-4147-A177-3AD203B41FA5}">
                      <a16:colId xmlns:a16="http://schemas.microsoft.com/office/drawing/2014/main" val="2788176855"/>
                    </a:ext>
                  </a:extLst>
                </a:gridCol>
                <a:gridCol w="1192998">
                  <a:extLst>
                    <a:ext uri="{9D8B030D-6E8A-4147-A177-3AD203B41FA5}">
                      <a16:colId xmlns:a16="http://schemas.microsoft.com/office/drawing/2014/main" val="743052280"/>
                    </a:ext>
                  </a:extLst>
                </a:gridCol>
                <a:gridCol w="1192998">
                  <a:extLst>
                    <a:ext uri="{9D8B030D-6E8A-4147-A177-3AD203B41FA5}">
                      <a16:colId xmlns:a16="http://schemas.microsoft.com/office/drawing/2014/main" val="1589326407"/>
                    </a:ext>
                  </a:extLst>
                </a:gridCol>
                <a:gridCol w="1192998">
                  <a:extLst>
                    <a:ext uri="{9D8B030D-6E8A-4147-A177-3AD203B41FA5}">
                      <a16:colId xmlns:a16="http://schemas.microsoft.com/office/drawing/2014/main" val="3763742907"/>
                    </a:ext>
                  </a:extLst>
                </a:gridCol>
                <a:gridCol w="1192998">
                  <a:extLst>
                    <a:ext uri="{9D8B030D-6E8A-4147-A177-3AD203B41FA5}">
                      <a16:colId xmlns:a16="http://schemas.microsoft.com/office/drawing/2014/main" val="24687537"/>
                    </a:ext>
                  </a:extLst>
                </a:gridCol>
                <a:gridCol w="795333">
                  <a:extLst>
                    <a:ext uri="{9D8B030D-6E8A-4147-A177-3AD203B41FA5}">
                      <a16:colId xmlns:a16="http://schemas.microsoft.com/office/drawing/2014/main" val="1763922865"/>
                    </a:ext>
                  </a:extLst>
                </a:gridCol>
              </a:tblGrid>
              <a:tr h="492558">
                <a:tc rowSpan="2">
                  <a:txBody>
                    <a:bodyPr/>
                    <a:lstStyle/>
                    <a:p>
                      <a:pPr algn="l" fontAlgn="b"/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 smtClean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Netýká </a:t>
                      </a:r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se mě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 smtClean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Méně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 smtClean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Zhruba </a:t>
                      </a:r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stejně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 smtClean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Více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6495"/>
                  </a:ext>
                </a:extLst>
              </a:tr>
              <a:tr h="492558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n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%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n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n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n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389167307"/>
                  </a:ext>
                </a:extLst>
              </a:tr>
              <a:tr h="492558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FT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42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42%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29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29%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19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19%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9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9%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1787125323"/>
                  </a:ext>
                </a:extLst>
              </a:tr>
              <a:tr h="492558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FAME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71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48%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43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29%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25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17%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9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6%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3630280241"/>
                  </a:ext>
                </a:extLst>
              </a:tr>
              <a:tr h="492558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FMK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42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46%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22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24%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19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21%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8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9%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1494279862"/>
                  </a:ext>
                </a:extLst>
              </a:tr>
              <a:tr h="492558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FAI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44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48%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24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26%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14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15%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9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10%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3700456209"/>
                  </a:ext>
                </a:extLst>
              </a:tr>
              <a:tr h="492558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FHS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82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47%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46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26%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24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14%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22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13%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1957425805"/>
                  </a:ext>
                </a:extLst>
              </a:tr>
              <a:tr h="492558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FLKŘ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23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43%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13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25%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12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23%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5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9%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3176092182"/>
                  </a:ext>
                </a:extLst>
              </a:tr>
              <a:tr h="492558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b="1" i="0" u="none" strike="noStrike" dirty="0" smtClean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UTB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304</a:t>
                      </a:r>
                      <a:endParaRPr lang="cs-CZ" sz="20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46%</a:t>
                      </a:r>
                      <a:endParaRPr lang="cs-CZ" sz="20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177</a:t>
                      </a:r>
                      <a:endParaRPr lang="cs-CZ" sz="20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27%</a:t>
                      </a:r>
                      <a:endParaRPr lang="cs-CZ" sz="20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113</a:t>
                      </a:r>
                      <a:endParaRPr lang="cs-CZ" sz="20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17%</a:t>
                      </a:r>
                      <a:endParaRPr lang="cs-CZ" sz="20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62</a:t>
                      </a:r>
                      <a:endParaRPr lang="cs-CZ" sz="20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9%</a:t>
                      </a:r>
                      <a:endParaRPr lang="cs-CZ" sz="20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112110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4427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Studenti kontaktující poradenské služby univerzity nebo fakulty a řešené problémy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24425756"/>
              </p:ext>
            </p:extLst>
          </p:nvPr>
        </p:nvGraphicFramePr>
        <p:xfrm>
          <a:off x="1014487" y="1690685"/>
          <a:ext cx="10339314" cy="4525387"/>
        </p:xfrm>
        <a:graphic>
          <a:graphicData uri="http://schemas.openxmlformats.org/drawingml/2006/table">
            <a:tbl>
              <a:tblPr firstRow="1" firstCol="1">
                <a:tableStyleId>{F5AB1C69-6EDB-4FF4-983F-18BD219EF322}</a:tableStyleId>
              </a:tblPr>
              <a:tblGrid>
                <a:gridCol w="1723219">
                  <a:extLst>
                    <a:ext uri="{9D8B030D-6E8A-4147-A177-3AD203B41FA5}">
                      <a16:colId xmlns:a16="http://schemas.microsoft.com/office/drawing/2014/main" val="2596794177"/>
                    </a:ext>
                  </a:extLst>
                </a:gridCol>
                <a:gridCol w="1723219">
                  <a:extLst>
                    <a:ext uri="{9D8B030D-6E8A-4147-A177-3AD203B41FA5}">
                      <a16:colId xmlns:a16="http://schemas.microsoft.com/office/drawing/2014/main" val="1742360426"/>
                    </a:ext>
                  </a:extLst>
                </a:gridCol>
                <a:gridCol w="1723219">
                  <a:extLst>
                    <a:ext uri="{9D8B030D-6E8A-4147-A177-3AD203B41FA5}">
                      <a16:colId xmlns:a16="http://schemas.microsoft.com/office/drawing/2014/main" val="2677567019"/>
                    </a:ext>
                  </a:extLst>
                </a:gridCol>
                <a:gridCol w="1723219">
                  <a:extLst>
                    <a:ext uri="{9D8B030D-6E8A-4147-A177-3AD203B41FA5}">
                      <a16:colId xmlns:a16="http://schemas.microsoft.com/office/drawing/2014/main" val="1541775389"/>
                    </a:ext>
                  </a:extLst>
                </a:gridCol>
                <a:gridCol w="1723219">
                  <a:extLst>
                    <a:ext uri="{9D8B030D-6E8A-4147-A177-3AD203B41FA5}">
                      <a16:colId xmlns:a16="http://schemas.microsoft.com/office/drawing/2014/main" val="996028182"/>
                    </a:ext>
                  </a:extLst>
                </a:gridCol>
                <a:gridCol w="1723219">
                  <a:extLst>
                    <a:ext uri="{9D8B030D-6E8A-4147-A177-3AD203B41FA5}">
                      <a16:colId xmlns:a16="http://schemas.microsoft.com/office/drawing/2014/main" val="1272179823"/>
                    </a:ext>
                  </a:extLst>
                </a:gridCol>
              </a:tblGrid>
              <a:tr h="1107777">
                <a:tc>
                  <a:txBody>
                    <a:bodyPr/>
                    <a:lstStyle/>
                    <a:p>
                      <a:pPr algn="l" fontAlgn="b"/>
                      <a:endParaRPr lang="cs-CZ" sz="20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 smtClean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Celkem studentů</a:t>
                      </a:r>
                      <a:endParaRPr lang="cs-CZ" sz="20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 smtClean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Obavy </a:t>
                      </a:r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týkající se studia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 smtClean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Finanční </a:t>
                      </a:r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obtíže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 smtClean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Psycho-sociální </a:t>
                      </a:r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problémy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 smtClean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Jiné </a:t>
                      </a:r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obtíže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002058001"/>
                  </a:ext>
                </a:extLst>
              </a:tr>
              <a:tr h="488230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FT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4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462407356"/>
                  </a:ext>
                </a:extLst>
              </a:tr>
              <a:tr h="488230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FAME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3248535485"/>
                  </a:ext>
                </a:extLst>
              </a:tr>
              <a:tr h="488230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FMK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41874152"/>
                  </a:ext>
                </a:extLst>
              </a:tr>
              <a:tr h="488230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FAI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0" i="0" u="none" strike="noStrike" dirty="0" smtClean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3983622578"/>
                  </a:ext>
                </a:extLst>
              </a:tr>
              <a:tr h="488230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FHS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827161623"/>
                  </a:ext>
                </a:extLst>
              </a:tr>
              <a:tr h="488230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FLKŘ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1877405719"/>
                  </a:ext>
                </a:extLst>
              </a:tr>
              <a:tr h="488230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b="1" i="0" u="none" strike="noStrike" dirty="0" smtClean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UTB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14</a:t>
                      </a:r>
                      <a:endParaRPr lang="cs-CZ" sz="20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9</a:t>
                      </a:r>
                      <a:endParaRPr lang="cs-CZ" sz="20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cs-CZ" sz="20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cs-CZ" sz="20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cs-CZ" sz="20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11659027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3527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Sklon studentů k depresi</a:t>
            </a:r>
            <a:br>
              <a:rPr lang="cs-CZ" dirty="0" smtClean="0"/>
            </a:br>
            <a:r>
              <a:rPr lang="cs-CZ" sz="2700" dirty="0" smtClean="0"/>
              <a:t>(do analýzy zahrnuto 658 respondentů, data za fakulty nejsou k dispozici)</a:t>
            </a:r>
            <a:endParaRPr lang="cs-CZ" sz="2700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473873"/>
              </p:ext>
            </p:extLst>
          </p:nvPr>
        </p:nvGraphicFramePr>
        <p:xfrm>
          <a:off x="1014413" y="1825625"/>
          <a:ext cx="10339387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28131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Základní informace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b="1" dirty="0"/>
              <a:t>Hlavní koordinátor: </a:t>
            </a:r>
            <a:r>
              <a:rPr lang="cs-CZ" dirty="0"/>
              <a:t>Univerzita </a:t>
            </a:r>
            <a:r>
              <a:rPr lang="cs-CZ" dirty="0" err="1"/>
              <a:t>Antwerpy</a:t>
            </a:r>
            <a:r>
              <a:rPr lang="cs-CZ" dirty="0"/>
              <a:t>, </a:t>
            </a:r>
            <a:r>
              <a:rPr lang="cs-CZ" dirty="0" smtClean="0"/>
              <a:t>Belgie</a:t>
            </a:r>
            <a:endParaRPr lang="cs-CZ" dirty="0"/>
          </a:p>
          <a:p>
            <a:r>
              <a:rPr lang="cs-CZ" b="1" dirty="0"/>
              <a:t>Realizátor v </a:t>
            </a:r>
            <a:r>
              <a:rPr lang="cs-CZ" b="1" dirty="0" smtClean="0"/>
              <a:t>ČR: </a:t>
            </a:r>
            <a:r>
              <a:rPr lang="cs-CZ" dirty="0" smtClean="0"/>
              <a:t>FSV </a:t>
            </a:r>
            <a:r>
              <a:rPr lang="cs-CZ" dirty="0"/>
              <a:t>UK </a:t>
            </a:r>
            <a:r>
              <a:rPr lang="cs-CZ" dirty="0" smtClean="0"/>
              <a:t>a Sociologický </a:t>
            </a:r>
            <a:r>
              <a:rPr lang="cs-CZ" dirty="0"/>
              <a:t>ústav AV </a:t>
            </a:r>
            <a:r>
              <a:rPr lang="cs-CZ" dirty="0" smtClean="0"/>
              <a:t>ČR</a:t>
            </a:r>
            <a:endParaRPr lang="cs-CZ" dirty="0"/>
          </a:p>
          <a:p>
            <a:r>
              <a:rPr lang="cs-CZ" b="1" dirty="0"/>
              <a:t>Termín dotazování mezinárodně: </a:t>
            </a:r>
            <a:r>
              <a:rPr lang="cs-CZ" dirty="0"/>
              <a:t>od</a:t>
            </a:r>
            <a:r>
              <a:rPr lang="cs-CZ" b="1" dirty="0"/>
              <a:t> </a:t>
            </a:r>
            <a:r>
              <a:rPr lang="cs-CZ" dirty="0"/>
              <a:t>25. 4. </a:t>
            </a:r>
            <a:r>
              <a:rPr lang="cs-CZ" dirty="0" smtClean="0"/>
              <a:t>2020</a:t>
            </a:r>
            <a:endParaRPr lang="cs-CZ" dirty="0"/>
          </a:p>
          <a:p>
            <a:r>
              <a:rPr lang="cs-CZ" b="1" dirty="0"/>
              <a:t>Termín dotazování v ČR: </a:t>
            </a:r>
            <a:r>
              <a:rPr lang="cs-CZ" dirty="0"/>
              <a:t>27. 4. – 10. 5. </a:t>
            </a:r>
            <a:r>
              <a:rPr lang="cs-CZ" dirty="0" smtClean="0"/>
              <a:t>2020</a:t>
            </a:r>
            <a:endParaRPr lang="cs-CZ" dirty="0"/>
          </a:p>
          <a:p>
            <a:r>
              <a:rPr lang="cs-CZ" b="1" dirty="0"/>
              <a:t>Účast ve výzkumu mezinárodně: </a:t>
            </a:r>
            <a:r>
              <a:rPr lang="cs-CZ" dirty="0"/>
              <a:t>studenti ze 27 zemí celého světa (převážně země z EU) </a:t>
            </a:r>
          </a:p>
          <a:p>
            <a:r>
              <a:rPr lang="cs-CZ" b="1" dirty="0"/>
              <a:t>Účast ve výzkumu v ČR: </a:t>
            </a:r>
            <a:r>
              <a:rPr lang="cs-CZ" dirty="0"/>
              <a:t>studenti 7 českých univerzit (ČZU, MU, UHK, UK, UPOL, UTB a VŠE</a:t>
            </a:r>
            <a:r>
              <a:rPr lang="cs-CZ" dirty="0" smtClean="0"/>
              <a:t>)</a:t>
            </a:r>
            <a:endParaRPr lang="cs-CZ" dirty="0"/>
          </a:p>
          <a:p>
            <a:r>
              <a:rPr lang="cs-CZ" b="1" dirty="0"/>
              <a:t>Počet respondentů v ČR</a:t>
            </a:r>
            <a:r>
              <a:rPr lang="cs-CZ" dirty="0"/>
              <a:t>: 7136 (po vyřazení extrémně rychle a neúplně vyplněných dotazníků)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Bližší </a:t>
            </a:r>
            <a:r>
              <a:rPr lang="cs-CZ" dirty="0"/>
              <a:t>informace viz </a:t>
            </a:r>
            <a:r>
              <a:rPr lang="cs-CZ" dirty="0">
                <a:hlinkClick r:id="rId2"/>
              </a:rPr>
              <a:t>webové stránky studie</a:t>
            </a:r>
            <a:r>
              <a:rPr lang="cs-CZ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46525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5">
          <a:fgClr>
            <a:schemeClr val="accent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4</a:t>
            </a:r>
            <a:r>
              <a:rPr lang="cs-CZ" dirty="0" smtClean="0"/>
              <a:t>. Hodnocení univerzity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50295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Univerzita je schopna za současného stavu poskytovat stejnou kvalitu vzdělávání jako před vypuknutím epidemie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4297121"/>
              </p:ext>
            </p:extLst>
          </p:nvPr>
        </p:nvGraphicFramePr>
        <p:xfrm>
          <a:off x="1014487" y="1768692"/>
          <a:ext cx="10339315" cy="4678290"/>
        </p:xfrm>
        <a:graphic>
          <a:graphicData uri="http://schemas.openxmlformats.org/drawingml/2006/table">
            <a:tbl>
              <a:tblPr firstRow="1" firstCol="1">
                <a:tableStyleId>{F5AB1C69-6EDB-4FF4-983F-18BD219EF322}</a:tableStyleId>
              </a:tblPr>
              <a:tblGrid>
                <a:gridCol w="1568048">
                  <a:extLst>
                    <a:ext uri="{9D8B030D-6E8A-4147-A177-3AD203B41FA5}">
                      <a16:colId xmlns:a16="http://schemas.microsoft.com/office/drawing/2014/main" val="2036118701"/>
                    </a:ext>
                  </a:extLst>
                </a:gridCol>
                <a:gridCol w="1568048">
                  <a:extLst>
                    <a:ext uri="{9D8B030D-6E8A-4147-A177-3AD203B41FA5}">
                      <a16:colId xmlns:a16="http://schemas.microsoft.com/office/drawing/2014/main" val="1070697964"/>
                    </a:ext>
                  </a:extLst>
                </a:gridCol>
                <a:gridCol w="1568048">
                  <a:extLst>
                    <a:ext uri="{9D8B030D-6E8A-4147-A177-3AD203B41FA5}">
                      <a16:colId xmlns:a16="http://schemas.microsoft.com/office/drawing/2014/main" val="2524995074"/>
                    </a:ext>
                  </a:extLst>
                </a:gridCol>
                <a:gridCol w="1568048">
                  <a:extLst>
                    <a:ext uri="{9D8B030D-6E8A-4147-A177-3AD203B41FA5}">
                      <a16:colId xmlns:a16="http://schemas.microsoft.com/office/drawing/2014/main" val="1368905402"/>
                    </a:ext>
                  </a:extLst>
                </a:gridCol>
                <a:gridCol w="1568048">
                  <a:extLst>
                    <a:ext uri="{9D8B030D-6E8A-4147-A177-3AD203B41FA5}">
                      <a16:colId xmlns:a16="http://schemas.microsoft.com/office/drawing/2014/main" val="1187140959"/>
                    </a:ext>
                  </a:extLst>
                </a:gridCol>
                <a:gridCol w="1502711">
                  <a:extLst>
                    <a:ext uri="{9D8B030D-6E8A-4147-A177-3AD203B41FA5}">
                      <a16:colId xmlns:a16="http://schemas.microsoft.com/office/drawing/2014/main" val="240101389"/>
                    </a:ext>
                  </a:extLst>
                </a:gridCol>
                <a:gridCol w="996364">
                  <a:extLst>
                    <a:ext uri="{9D8B030D-6E8A-4147-A177-3AD203B41FA5}">
                      <a16:colId xmlns:a16="http://schemas.microsoft.com/office/drawing/2014/main" val="1207818440"/>
                    </a:ext>
                  </a:extLst>
                </a:gridCol>
              </a:tblGrid>
              <a:tr h="519810">
                <a:tc rowSpan="2">
                  <a:txBody>
                    <a:bodyPr/>
                    <a:lstStyle/>
                    <a:p>
                      <a:pPr algn="l" fontAlgn="b"/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S</a:t>
                      </a:r>
                      <a:r>
                        <a:rPr lang="cs-CZ" sz="2000" u="none" strike="noStrike" dirty="0" smtClean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ouhlas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 smtClean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Ani souhlas, ani nesouhlas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N</a:t>
                      </a:r>
                      <a:r>
                        <a:rPr lang="cs-CZ" sz="2000" u="none" strike="noStrike" dirty="0" smtClean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esouhlas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8412655"/>
                  </a:ext>
                </a:extLst>
              </a:tr>
              <a:tr h="51981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n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n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n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759225312"/>
                  </a:ext>
                </a:extLst>
              </a:tr>
              <a:tr h="519810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FT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26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27%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34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35%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38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39%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1238471557"/>
                  </a:ext>
                </a:extLst>
              </a:tr>
              <a:tr h="519810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FAME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43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29%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53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36%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51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35%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3450563495"/>
                  </a:ext>
                </a:extLst>
              </a:tr>
              <a:tr h="519810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FMK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24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26%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31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34%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36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40%</a:t>
                      </a:r>
                      <a:endParaRPr lang="cs-CZ" sz="2000" b="0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1322478774"/>
                  </a:ext>
                </a:extLst>
              </a:tr>
              <a:tr h="519810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FAI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23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25%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35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38%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33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36%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3781162805"/>
                  </a:ext>
                </a:extLst>
              </a:tr>
              <a:tr h="519810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FHS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38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22%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59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34%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76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44%</a:t>
                      </a:r>
                      <a:endParaRPr lang="cs-CZ" sz="2000" b="0" i="0" u="none" strike="noStrike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606409564"/>
                  </a:ext>
                </a:extLst>
              </a:tr>
              <a:tr h="519810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FLKŘ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11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21%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19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36%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23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43%</a:t>
                      </a:r>
                      <a:endParaRPr lang="cs-CZ" sz="2000" b="0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1229917257"/>
                  </a:ext>
                </a:extLst>
              </a:tr>
              <a:tr h="519810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b="1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UTB</a:t>
                      </a:r>
                      <a:endParaRPr lang="cs-CZ" sz="20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i="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165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i="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25%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i="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231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i="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35%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i="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257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i="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39%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41077763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5918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Univerzita mě dostatečně informovala ohledně změn zavedených kvůli epidemii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67570212"/>
              </p:ext>
            </p:extLst>
          </p:nvPr>
        </p:nvGraphicFramePr>
        <p:xfrm>
          <a:off x="1014487" y="1690686"/>
          <a:ext cx="10339316" cy="4645458"/>
        </p:xfrm>
        <a:graphic>
          <a:graphicData uri="http://schemas.openxmlformats.org/drawingml/2006/table">
            <a:tbl>
              <a:tblPr firstRow="1" firstCol="1">
                <a:tableStyleId>{F5AB1C69-6EDB-4FF4-983F-18BD219EF322}</a:tableStyleId>
              </a:tblPr>
              <a:tblGrid>
                <a:gridCol w="1568048">
                  <a:extLst>
                    <a:ext uri="{9D8B030D-6E8A-4147-A177-3AD203B41FA5}">
                      <a16:colId xmlns:a16="http://schemas.microsoft.com/office/drawing/2014/main" val="4044522006"/>
                    </a:ext>
                  </a:extLst>
                </a:gridCol>
                <a:gridCol w="1568048">
                  <a:extLst>
                    <a:ext uri="{9D8B030D-6E8A-4147-A177-3AD203B41FA5}">
                      <a16:colId xmlns:a16="http://schemas.microsoft.com/office/drawing/2014/main" val="395521313"/>
                    </a:ext>
                  </a:extLst>
                </a:gridCol>
                <a:gridCol w="1568048">
                  <a:extLst>
                    <a:ext uri="{9D8B030D-6E8A-4147-A177-3AD203B41FA5}">
                      <a16:colId xmlns:a16="http://schemas.microsoft.com/office/drawing/2014/main" val="413157738"/>
                    </a:ext>
                  </a:extLst>
                </a:gridCol>
                <a:gridCol w="1568048">
                  <a:extLst>
                    <a:ext uri="{9D8B030D-6E8A-4147-A177-3AD203B41FA5}">
                      <a16:colId xmlns:a16="http://schemas.microsoft.com/office/drawing/2014/main" val="1896905966"/>
                    </a:ext>
                  </a:extLst>
                </a:gridCol>
                <a:gridCol w="1568048">
                  <a:extLst>
                    <a:ext uri="{9D8B030D-6E8A-4147-A177-3AD203B41FA5}">
                      <a16:colId xmlns:a16="http://schemas.microsoft.com/office/drawing/2014/main" val="2116542492"/>
                    </a:ext>
                  </a:extLst>
                </a:gridCol>
                <a:gridCol w="1502712">
                  <a:extLst>
                    <a:ext uri="{9D8B030D-6E8A-4147-A177-3AD203B41FA5}">
                      <a16:colId xmlns:a16="http://schemas.microsoft.com/office/drawing/2014/main" val="1634221839"/>
                    </a:ext>
                  </a:extLst>
                </a:gridCol>
                <a:gridCol w="996364">
                  <a:extLst>
                    <a:ext uri="{9D8B030D-6E8A-4147-A177-3AD203B41FA5}">
                      <a16:colId xmlns:a16="http://schemas.microsoft.com/office/drawing/2014/main" val="1683560903"/>
                    </a:ext>
                  </a:extLst>
                </a:gridCol>
              </a:tblGrid>
              <a:tr h="516162">
                <a:tc rowSpan="2">
                  <a:txBody>
                    <a:bodyPr/>
                    <a:lstStyle/>
                    <a:p>
                      <a:pPr algn="l" fontAlgn="b"/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S</a:t>
                      </a:r>
                      <a:r>
                        <a:rPr lang="cs-CZ" sz="2000" u="none" strike="noStrike" dirty="0" smtClean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ouhlas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 smtClean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Ani souhlas, ani nesouhlas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N</a:t>
                      </a:r>
                      <a:r>
                        <a:rPr lang="cs-CZ" sz="2000" u="none" strike="noStrike" dirty="0" smtClean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esouhlas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2617598"/>
                  </a:ext>
                </a:extLst>
              </a:tr>
              <a:tr h="516162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n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n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n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070697699"/>
                  </a:ext>
                </a:extLst>
              </a:tr>
              <a:tr h="516162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FT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79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u="none" strike="noStrike" dirty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81%</a:t>
                      </a:r>
                      <a:endParaRPr lang="cs-CZ" sz="2000" b="1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13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13%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6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6%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3378117178"/>
                  </a:ext>
                </a:extLst>
              </a:tr>
              <a:tr h="516162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FAME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115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u="none" strike="noStrike" dirty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78%</a:t>
                      </a:r>
                      <a:endParaRPr lang="cs-CZ" sz="2000" b="1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21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14%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11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7%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3886705141"/>
                  </a:ext>
                </a:extLst>
              </a:tr>
              <a:tr h="516162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FMK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78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u="none" strike="noStrike" dirty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86%</a:t>
                      </a:r>
                      <a:endParaRPr lang="cs-CZ" sz="2000" b="1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7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8%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6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7%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2514402408"/>
                  </a:ext>
                </a:extLst>
              </a:tr>
              <a:tr h="516162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FAI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64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u="none" strike="noStrike" dirty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70%</a:t>
                      </a:r>
                      <a:endParaRPr lang="cs-CZ" sz="2000" b="1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20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22%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7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8%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2628078919"/>
                  </a:ext>
                </a:extLst>
              </a:tr>
              <a:tr h="516162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FHS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138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u="none" strike="noStrike" dirty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80%</a:t>
                      </a:r>
                      <a:endParaRPr lang="cs-CZ" sz="2000" b="1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16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9%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19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11%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1020915208"/>
                  </a:ext>
                </a:extLst>
              </a:tr>
              <a:tr h="516162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FLKŘ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40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u="none" strike="noStrike" dirty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75%</a:t>
                      </a:r>
                      <a:endParaRPr lang="cs-CZ" sz="2000" b="1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7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13%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6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11%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3337535073"/>
                  </a:ext>
                </a:extLst>
              </a:tr>
              <a:tr h="516162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b="1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UTB</a:t>
                      </a:r>
                      <a:endParaRPr lang="cs-CZ" sz="20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514</a:t>
                      </a:r>
                      <a:endParaRPr lang="cs-CZ" sz="20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u="none" strike="noStrike" dirty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79%</a:t>
                      </a:r>
                      <a:endParaRPr lang="cs-CZ" sz="2000" b="1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84</a:t>
                      </a:r>
                      <a:endParaRPr lang="cs-CZ" sz="20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13%</a:t>
                      </a:r>
                      <a:endParaRPr lang="cs-CZ" sz="20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55</a:t>
                      </a:r>
                      <a:endParaRPr lang="cs-CZ" sz="20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8%</a:t>
                      </a:r>
                      <a:endParaRPr lang="cs-CZ" sz="20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7953936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2266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Jsem spokojený/na se způsobem, jakým moje univerzita zavedla ochranná opatření v souvislosti s epidemií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124241"/>
              </p:ext>
            </p:extLst>
          </p:nvPr>
        </p:nvGraphicFramePr>
        <p:xfrm>
          <a:off x="1014487" y="1690688"/>
          <a:ext cx="10339315" cy="4599279"/>
        </p:xfrm>
        <a:graphic>
          <a:graphicData uri="http://schemas.openxmlformats.org/drawingml/2006/table">
            <a:tbl>
              <a:tblPr firstRow="1" firstCol="1">
                <a:tableStyleId>{F5AB1C69-6EDB-4FF4-983F-18BD219EF322}</a:tableStyleId>
              </a:tblPr>
              <a:tblGrid>
                <a:gridCol w="1568048">
                  <a:extLst>
                    <a:ext uri="{9D8B030D-6E8A-4147-A177-3AD203B41FA5}">
                      <a16:colId xmlns:a16="http://schemas.microsoft.com/office/drawing/2014/main" val="2459704894"/>
                    </a:ext>
                  </a:extLst>
                </a:gridCol>
                <a:gridCol w="1568048">
                  <a:extLst>
                    <a:ext uri="{9D8B030D-6E8A-4147-A177-3AD203B41FA5}">
                      <a16:colId xmlns:a16="http://schemas.microsoft.com/office/drawing/2014/main" val="3687535534"/>
                    </a:ext>
                  </a:extLst>
                </a:gridCol>
                <a:gridCol w="1568048">
                  <a:extLst>
                    <a:ext uri="{9D8B030D-6E8A-4147-A177-3AD203B41FA5}">
                      <a16:colId xmlns:a16="http://schemas.microsoft.com/office/drawing/2014/main" val="1534405281"/>
                    </a:ext>
                  </a:extLst>
                </a:gridCol>
                <a:gridCol w="1568048">
                  <a:extLst>
                    <a:ext uri="{9D8B030D-6E8A-4147-A177-3AD203B41FA5}">
                      <a16:colId xmlns:a16="http://schemas.microsoft.com/office/drawing/2014/main" val="725117711"/>
                    </a:ext>
                  </a:extLst>
                </a:gridCol>
                <a:gridCol w="1568048">
                  <a:extLst>
                    <a:ext uri="{9D8B030D-6E8A-4147-A177-3AD203B41FA5}">
                      <a16:colId xmlns:a16="http://schemas.microsoft.com/office/drawing/2014/main" val="1019467268"/>
                    </a:ext>
                  </a:extLst>
                </a:gridCol>
                <a:gridCol w="1502711">
                  <a:extLst>
                    <a:ext uri="{9D8B030D-6E8A-4147-A177-3AD203B41FA5}">
                      <a16:colId xmlns:a16="http://schemas.microsoft.com/office/drawing/2014/main" val="2605408362"/>
                    </a:ext>
                  </a:extLst>
                </a:gridCol>
                <a:gridCol w="996364">
                  <a:extLst>
                    <a:ext uri="{9D8B030D-6E8A-4147-A177-3AD203B41FA5}">
                      <a16:colId xmlns:a16="http://schemas.microsoft.com/office/drawing/2014/main" val="4091304388"/>
                    </a:ext>
                  </a:extLst>
                </a:gridCol>
              </a:tblGrid>
              <a:tr h="511031">
                <a:tc rowSpan="2">
                  <a:txBody>
                    <a:bodyPr/>
                    <a:lstStyle/>
                    <a:p>
                      <a:pPr algn="l" fontAlgn="b"/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S</a:t>
                      </a:r>
                      <a:r>
                        <a:rPr lang="cs-CZ" sz="2000" u="none" strike="noStrike" dirty="0" smtClean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ouhlas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 smtClean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Ani souhlas, ani nesouhlas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N</a:t>
                      </a:r>
                      <a:r>
                        <a:rPr lang="cs-CZ" sz="2000" u="none" strike="noStrike" dirty="0" smtClean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esouhlas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6959797"/>
                  </a:ext>
                </a:extLst>
              </a:tr>
              <a:tr h="511031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n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n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n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977761690"/>
                  </a:ext>
                </a:extLst>
              </a:tr>
              <a:tr h="511031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FT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69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u="none" strike="noStrike" dirty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70%</a:t>
                      </a:r>
                      <a:endParaRPr lang="cs-CZ" sz="2000" b="1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24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24%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5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5%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3688732905"/>
                  </a:ext>
                </a:extLst>
              </a:tr>
              <a:tr h="511031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FAME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110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u="none" strike="noStrike" dirty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75%</a:t>
                      </a:r>
                      <a:endParaRPr lang="cs-CZ" sz="2000" b="1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31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21%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6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4%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4041155492"/>
                  </a:ext>
                </a:extLst>
              </a:tr>
              <a:tr h="511031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FMK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74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u="none" strike="noStrike" dirty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81%</a:t>
                      </a:r>
                      <a:endParaRPr lang="cs-CZ" sz="2000" b="1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14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15%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3%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3586524318"/>
                  </a:ext>
                </a:extLst>
              </a:tr>
              <a:tr h="511031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FAI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64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u="none" strike="noStrike" dirty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70%</a:t>
                      </a:r>
                      <a:endParaRPr lang="cs-CZ" sz="2000" b="1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18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20%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9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10%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2438829478"/>
                  </a:ext>
                </a:extLst>
              </a:tr>
              <a:tr h="511031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FHS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141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u="none" strike="noStrike" dirty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82%</a:t>
                      </a:r>
                      <a:endParaRPr lang="cs-CZ" sz="2000" b="1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26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15%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6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3%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438386510"/>
                  </a:ext>
                </a:extLst>
              </a:tr>
              <a:tr h="511031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FLKŘ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40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u="none" strike="noStrike" dirty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75%</a:t>
                      </a:r>
                      <a:endParaRPr lang="cs-CZ" sz="2000" b="1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9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17%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4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8%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1250582709"/>
                  </a:ext>
                </a:extLst>
              </a:tr>
              <a:tr h="511031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b="1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UTB</a:t>
                      </a:r>
                      <a:endParaRPr lang="cs-CZ" sz="20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498</a:t>
                      </a:r>
                      <a:endParaRPr lang="cs-CZ" sz="20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u="none" strike="noStrike" dirty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76%</a:t>
                      </a:r>
                      <a:endParaRPr lang="cs-CZ" sz="2000" b="1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122</a:t>
                      </a:r>
                      <a:endParaRPr lang="cs-CZ" sz="20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19%</a:t>
                      </a:r>
                      <a:endParaRPr lang="cs-CZ" sz="20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33</a:t>
                      </a:r>
                      <a:endParaRPr lang="cs-CZ" sz="20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5%</a:t>
                      </a:r>
                      <a:endParaRPr lang="cs-CZ" sz="20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24006006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1125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Shrnutí výsledků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14487" y="1542473"/>
            <a:ext cx="10339316" cy="4941454"/>
          </a:xfrm>
        </p:spPr>
        <p:txBody>
          <a:bodyPr>
            <a:normAutofit fontScale="47500" lnSpcReduction="20000"/>
          </a:bodyPr>
          <a:lstStyle/>
          <a:p>
            <a:r>
              <a:rPr lang="cs-CZ" sz="3800" dirty="0" smtClean="0"/>
              <a:t>Zvýšený podíl studentů deklarujících nedostatek financí během COVID (+11 </a:t>
            </a:r>
            <a:r>
              <a:rPr lang="cs-CZ" sz="3800" dirty="0" err="1" smtClean="0"/>
              <a:t>p.b</a:t>
            </a:r>
            <a:r>
              <a:rPr lang="cs-CZ" sz="3800" dirty="0" smtClean="0"/>
              <a:t>.)</a:t>
            </a:r>
          </a:p>
          <a:p>
            <a:r>
              <a:rPr lang="cs-CZ" sz="3800" dirty="0" smtClean="0"/>
              <a:t>Ze skupinových pronájmů a kolejí se studenti často stěhovali zpět k rodičům (+30 </a:t>
            </a:r>
            <a:r>
              <a:rPr lang="cs-CZ" sz="3800" dirty="0" err="1" smtClean="0"/>
              <a:t>p.b</a:t>
            </a:r>
            <a:r>
              <a:rPr lang="cs-CZ" sz="3800" dirty="0" smtClean="0"/>
              <a:t>.)</a:t>
            </a:r>
          </a:p>
          <a:p>
            <a:r>
              <a:rPr lang="cs-CZ" sz="3800" dirty="0" smtClean="0"/>
              <a:t>Během COVID se zvýšil průměrný počet hodin týdně strávených online výukou (+4) a samostudiem (+7)</a:t>
            </a:r>
          </a:p>
          <a:p>
            <a:r>
              <a:rPr lang="cs-CZ" sz="3800" dirty="0" smtClean="0"/>
              <a:t>38% studentů souhlasí s tím, že mají </a:t>
            </a:r>
            <a:r>
              <a:rPr lang="pl-PL" sz="3800" dirty="0" smtClean="0"/>
              <a:t>dostatek </a:t>
            </a:r>
            <a:r>
              <a:rPr lang="pl-PL" sz="3800" dirty="0"/>
              <a:t>informací o tom, co se </a:t>
            </a:r>
            <a:r>
              <a:rPr lang="pl-PL" sz="3800" dirty="0" smtClean="0"/>
              <a:t>od nich </a:t>
            </a:r>
            <a:r>
              <a:rPr lang="pl-PL" sz="3800" dirty="0"/>
              <a:t>očekává v jednotlivých kurzech od začátku </a:t>
            </a:r>
            <a:r>
              <a:rPr lang="pl-PL" sz="3800" dirty="0" smtClean="0"/>
              <a:t>epidemie</a:t>
            </a:r>
          </a:p>
          <a:p>
            <a:r>
              <a:rPr lang="pl-PL" sz="3800" dirty="0" smtClean="0"/>
              <a:t>56% studentů deklaruje, že jejich </a:t>
            </a:r>
            <a:r>
              <a:rPr lang="cs-CZ" sz="3800" dirty="0" smtClean="0"/>
              <a:t>studijní </a:t>
            </a:r>
            <a:r>
              <a:rPr lang="cs-CZ" sz="3800" dirty="0"/>
              <a:t>zátěž významně narostla od začátku </a:t>
            </a:r>
            <a:r>
              <a:rPr lang="cs-CZ" sz="3800" dirty="0" smtClean="0"/>
              <a:t>epidemie</a:t>
            </a:r>
          </a:p>
          <a:p>
            <a:r>
              <a:rPr lang="cs-CZ" sz="3800" dirty="0" smtClean="0"/>
              <a:t>40% studentů se obává, </a:t>
            </a:r>
            <a:r>
              <a:rPr lang="cs-CZ" sz="3800" dirty="0"/>
              <a:t>že </a:t>
            </a:r>
            <a:r>
              <a:rPr lang="cs-CZ" sz="3800" dirty="0" smtClean="0"/>
              <a:t>nebudou schopni </a:t>
            </a:r>
            <a:r>
              <a:rPr lang="cs-CZ" sz="3800" dirty="0"/>
              <a:t>úspěšně dokončit současný akademický </a:t>
            </a:r>
            <a:r>
              <a:rPr lang="cs-CZ" sz="3800" dirty="0" smtClean="0"/>
              <a:t>rok</a:t>
            </a:r>
          </a:p>
          <a:p>
            <a:r>
              <a:rPr lang="cs-CZ" sz="3800" dirty="0" smtClean="0"/>
              <a:t>46% studentů deklaruje, že změny </a:t>
            </a:r>
            <a:r>
              <a:rPr lang="cs-CZ" sz="3800" dirty="0"/>
              <a:t>v metodách výuky v souvislosti s epidemií </a:t>
            </a:r>
            <a:r>
              <a:rPr lang="cs-CZ" sz="3800" dirty="0" smtClean="0"/>
              <a:t>COVID </a:t>
            </a:r>
            <a:r>
              <a:rPr lang="cs-CZ" sz="3800" dirty="0"/>
              <a:t>pro </a:t>
            </a:r>
            <a:r>
              <a:rPr lang="cs-CZ" sz="3800" dirty="0" smtClean="0"/>
              <a:t>ně </a:t>
            </a:r>
            <a:r>
              <a:rPr lang="cs-CZ" sz="3800" dirty="0"/>
              <a:t>znamenaly významný </a:t>
            </a:r>
            <a:r>
              <a:rPr lang="cs-CZ" sz="3800" dirty="0" smtClean="0"/>
              <a:t>stres</a:t>
            </a:r>
          </a:p>
          <a:p>
            <a:r>
              <a:rPr lang="cs-CZ" sz="3800" dirty="0" smtClean="0"/>
              <a:t>35% studentů cítí, </a:t>
            </a:r>
            <a:r>
              <a:rPr lang="cs-CZ" sz="3800" dirty="0"/>
              <a:t>že </a:t>
            </a:r>
            <a:r>
              <a:rPr lang="cs-CZ" sz="3800" dirty="0" smtClean="0"/>
              <a:t>mohou </a:t>
            </a:r>
            <a:r>
              <a:rPr lang="cs-CZ" sz="3800" dirty="0"/>
              <a:t>mluvit s někým na univerzitě</a:t>
            </a:r>
            <a:r>
              <a:rPr lang="cs-CZ" sz="3800" dirty="0" smtClean="0"/>
              <a:t> </a:t>
            </a:r>
            <a:r>
              <a:rPr lang="cs-CZ" sz="3800" dirty="0"/>
              <a:t>(vyučující, poradna) o svých obavách v souvislosti s </a:t>
            </a:r>
            <a:r>
              <a:rPr lang="cs-CZ" sz="3800" dirty="0" smtClean="0"/>
              <a:t>epidemií; 46% uvádí, že probírání </a:t>
            </a:r>
            <a:r>
              <a:rPr lang="cs-CZ" sz="3800" dirty="0"/>
              <a:t>obav o studium s vyučujícími </a:t>
            </a:r>
            <a:r>
              <a:rPr lang="cs-CZ" sz="3800" dirty="0" smtClean="0"/>
              <a:t>se jich netýká, pouze 2% studentů deklarují, že kontaktovali poradenské služby univerzity / fakulty</a:t>
            </a:r>
          </a:p>
          <a:p>
            <a:r>
              <a:rPr lang="cs-CZ" sz="3800" dirty="0" smtClean="0"/>
              <a:t>12% studentů deklaruje vysoký sklon k depresi (na aplikované škále deprese)</a:t>
            </a:r>
          </a:p>
          <a:p>
            <a:r>
              <a:rPr lang="cs-CZ" sz="3800" dirty="0" smtClean="0"/>
              <a:t>25% studentů souhlasí, že univerzita </a:t>
            </a:r>
            <a:r>
              <a:rPr lang="cs-CZ" sz="3800" dirty="0"/>
              <a:t>je schopna za současného stavu poskytovat stejnou kvalitu vzdělávání jako před vypuknutím </a:t>
            </a:r>
            <a:r>
              <a:rPr lang="cs-CZ" sz="3800" dirty="0" smtClean="0"/>
              <a:t>epidemie</a:t>
            </a:r>
          </a:p>
          <a:p>
            <a:r>
              <a:rPr lang="cs-CZ" sz="3800" dirty="0" smtClean="0"/>
              <a:t>79% uvádí, že univerzita je </a:t>
            </a:r>
            <a:r>
              <a:rPr lang="cs-CZ" sz="3800" dirty="0"/>
              <a:t>dostatečně informovala ohledně změn zavedených kvůli </a:t>
            </a:r>
            <a:r>
              <a:rPr lang="cs-CZ" sz="3800" dirty="0" smtClean="0"/>
              <a:t>epidemii</a:t>
            </a:r>
          </a:p>
          <a:p>
            <a:r>
              <a:rPr lang="cs-CZ" sz="3800" dirty="0" smtClean="0"/>
              <a:t>76% studentů je spokojeno se </a:t>
            </a:r>
            <a:r>
              <a:rPr lang="cs-CZ" sz="3800" dirty="0"/>
              <a:t>způsobem, jakým moje univerzita zavedla ochranná opatření v souvislosti s epidemií</a:t>
            </a:r>
            <a:endParaRPr lang="cs-CZ" sz="3800" dirty="0" smtClean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78911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6505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533651" y="1220789"/>
            <a:ext cx="7124700" cy="1655763"/>
          </a:xfrm>
        </p:spPr>
        <p:txBody>
          <a:bodyPr>
            <a:normAutofit/>
          </a:bodyPr>
          <a:lstStyle/>
          <a:p>
            <a:r>
              <a:rPr lang="cs-CZ" sz="4100" b="1" dirty="0" smtClean="0">
                <a:solidFill>
                  <a:schemeClr val="bg1"/>
                </a:solidFill>
                <a:latin typeface="+mj-lt"/>
              </a:rPr>
              <a:t>DĚKUJI VÁM ZA </a:t>
            </a:r>
            <a:r>
              <a:rPr lang="cs-CZ" sz="4100" b="1" dirty="0">
                <a:solidFill>
                  <a:schemeClr val="bg1"/>
                </a:solidFill>
                <a:latin typeface="+mj-lt"/>
              </a:rPr>
              <a:t>POZORNOST</a:t>
            </a:r>
            <a:endParaRPr lang="cs-CZ" sz="43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2533651" y="2985943"/>
            <a:ext cx="6956213" cy="1354213"/>
          </a:xfrm>
          <a:prstGeom prst="rect">
            <a:avLst/>
          </a:prstGeom>
        </p:spPr>
        <p:txBody>
          <a:bodyPr wrap="square" lIns="91340" tIns="45718" rIns="91340" bIns="45718">
            <a:spAutoFit/>
          </a:bodyPr>
          <a:lstStyle/>
          <a:p>
            <a:pPr algn="ctr" defTabSz="913267">
              <a:spcBef>
                <a:spcPts val="600"/>
              </a:spcBef>
            </a:pPr>
            <a:endParaRPr lang="cs-CZ" sz="2400" b="1" dirty="0">
              <a:solidFill>
                <a:prstClr val="white"/>
              </a:solidFill>
            </a:endParaRPr>
          </a:p>
          <a:p>
            <a:pPr algn="ctr" defTabSz="913267">
              <a:spcBef>
                <a:spcPts val="600"/>
              </a:spcBef>
            </a:pPr>
            <a:r>
              <a:rPr lang="cs-CZ" sz="2400" b="1" dirty="0" smtClean="0">
                <a:solidFill>
                  <a:prstClr val="white"/>
                </a:solidFill>
              </a:rPr>
              <a:t>Bližší informace</a:t>
            </a:r>
            <a:endParaRPr lang="cs-CZ" sz="2400" b="1" dirty="0">
              <a:solidFill>
                <a:prstClr val="white"/>
              </a:solidFill>
            </a:endParaRPr>
          </a:p>
          <a:p>
            <a:pPr algn="ctr" defTabSz="913267">
              <a:spcBef>
                <a:spcPts val="600"/>
              </a:spcBef>
            </a:pPr>
            <a:r>
              <a:rPr lang="cs-CZ" sz="2400" b="1" dirty="0" smtClean="0">
                <a:solidFill>
                  <a:prstClr val="white"/>
                </a:solidFill>
              </a:rPr>
              <a:t>prorektor-kvalita@utb.cz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6000" y="5837967"/>
            <a:ext cx="2880000" cy="681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5114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Limity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Prezentace vychází z dat sebraných na UTB, která nám byla dána k </a:t>
            </a:r>
            <a:r>
              <a:rPr lang="cs-CZ" dirty="0" smtClean="0"/>
              <a:t>dispozici národním řešitelským týmem.</a:t>
            </a:r>
          </a:p>
          <a:p>
            <a:r>
              <a:rPr lang="cs-CZ" dirty="0" smtClean="0"/>
              <a:t>Data </a:t>
            </a:r>
            <a:r>
              <a:rPr lang="cs-CZ" dirty="0"/>
              <a:t>reflektují </a:t>
            </a:r>
            <a:r>
              <a:rPr lang="cs-CZ" dirty="0" smtClean="0"/>
              <a:t>subjektivní deklarace studentů.</a:t>
            </a:r>
          </a:p>
          <a:p>
            <a:r>
              <a:rPr lang="cs-CZ" dirty="0" smtClean="0"/>
              <a:t>Jedná se o anketní výběr respondentů.</a:t>
            </a:r>
          </a:p>
          <a:p>
            <a:r>
              <a:rPr lang="cs-CZ" dirty="0"/>
              <a:t>Z</a:t>
            </a:r>
            <a:r>
              <a:rPr lang="cs-CZ" dirty="0" smtClean="0"/>
              <a:t>a jednotlivé fakulty je k dispozici malý počet respondentů (zejména FMK, FAI a FLKŘ).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57485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Respondenti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 smtClean="0"/>
              <a:t>Celkem do analýzy zahrnuto 866 respondentů z UTB:</a:t>
            </a:r>
          </a:p>
          <a:p>
            <a:r>
              <a:rPr lang="cs-CZ" dirty="0" smtClean="0"/>
              <a:t>Fakulty: FT 140; FAME 182; FMK 112; FAI 111; FHS 217; FLKŘ 74</a:t>
            </a:r>
          </a:p>
          <a:p>
            <a:r>
              <a:rPr lang="cs-CZ" dirty="0" smtClean="0"/>
              <a:t>Gender: 70% ženy, 30% muži</a:t>
            </a:r>
          </a:p>
          <a:p>
            <a:r>
              <a:rPr lang="cs-CZ" dirty="0" smtClean="0"/>
              <a:t>Věk: 18 – 56 let, průměrně 25 let</a:t>
            </a:r>
            <a:endParaRPr lang="cs-CZ" dirty="0"/>
          </a:p>
          <a:p>
            <a:r>
              <a:rPr lang="cs-CZ" dirty="0" smtClean="0"/>
              <a:t>Stupeň studia: 68% Bc., 28% Mgr., 4% Ph.D.</a:t>
            </a:r>
          </a:p>
          <a:p>
            <a:r>
              <a:rPr lang="cs-CZ" dirty="0" smtClean="0"/>
              <a:t>Příslušnost k rizikové skupině COVID: 18% (nejčastěji obezita, plicní onemocnění, oslabená imunita)</a:t>
            </a:r>
          </a:p>
          <a:p>
            <a:r>
              <a:rPr lang="cs-CZ" dirty="0" smtClean="0"/>
              <a:t>Prodělaný COVID: 0,7% ano (4 studenti), 5% se domnívá, že ano (31 studentů)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29219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Prezentované výsledky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dirty="0"/>
              <a:t>Finanční situace studentů </a:t>
            </a:r>
            <a:r>
              <a:rPr lang="cs-CZ" dirty="0" smtClean="0"/>
              <a:t>a </a:t>
            </a:r>
            <a:r>
              <a:rPr lang="cs-CZ" dirty="0"/>
              <a:t>jejich ubytování</a:t>
            </a:r>
            <a:endParaRPr lang="cs-CZ" dirty="0" smtClean="0"/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Změny výuky, informovanost </a:t>
            </a:r>
            <a:r>
              <a:rPr lang="cs-CZ" dirty="0" smtClean="0"/>
              <a:t>a </a:t>
            </a:r>
            <a:r>
              <a:rPr lang="cs-CZ" dirty="0"/>
              <a:t>studijní zátěž</a:t>
            </a:r>
            <a:endParaRPr lang="cs-CZ" dirty="0" smtClean="0"/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Obavy </a:t>
            </a:r>
            <a:r>
              <a:rPr lang="cs-CZ" dirty="0" smtClean="0"/>
              <a:t>studentů a </a:t>
            </a:r>
            <a:r>
              <a:rPr lang="cs-CZ" dirty="0"/>
              <a:t>psychická </a:t>
            </a:r>
            <a:r>
              <a:rPr lang="cs-CZ" dirty="0" smtClean="0"/>
              <a:t>zátěž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Hodnocení univerzity</a:t>
            </a:r>
          </a:p>
          <a:p>
            <a:pPr marL="514350" indent="-514350">
              <a:buFont typeface="+mj-lt"/>
              <a:buAutoNum type="arabicPeriod"/>
            </a:pPr>
            <a:endParaRPr lang="cs-CZ" dirty="0" smtClean="0"/>
          </a:p>
          <a:p>
            <a:pPr marL="514350" indent="-514350">
              <a:buFont typeface="+mj-lt"/>
              <a:buAutoNum type="arabicPeriod"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81624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5">
          <a:fgClr>
            <a:schemeClr val="accent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1. Finanční situace studentů </a:t>
            </a:r>
            <a:br>
              <a:rPr lang="cs-CZ" dirty="0" smtClean="0"/>
            </a:br>
            <a:r>
              <a:rPr lang="cs-CZ" dirty="0" smtClean="0"/>
              <a:t>a jejich ubytování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35977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Nedostatek financí před / během COVID</a:t>
            </a:r>
            <a:endParaRPr lang="cs-CZ" dirty="0"/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7799352"/>
              </p:ext>
            </p:extLst>
          </p:nvPr>
        </p:nvGraphicFramePr>
        <p:xfrm>
          <a:off x="1014487" y="1796113"/>
          <a:ext cx="10339316" cy="3089920"/>
        </p:xfrm>
        <a:graphic>
          <a:graphicData uri="http://schemas.openxmlformats.org/drawingml/2006/table">
            <a:tbl>
              <a:tblPr firstRow="1" firstCol="1">
                <a:tableStyleId>{F5AB1C69-6EDB-4FF4-983F-18BD219EF322}</a:tableStyleId>
              </a:tblPr>
              <a:tblGrid>
                <a:gridCol w="2215568">
                  <a:extLst>
                    <a:ext uri="{9D8B030D-6E8A-4147-A177-3AD203B41FA5}">
                      <a16:colId xmlns:a16="http://schemas.microsoft.com/office/drawing/2014/main" val="1227277011"/>
                    </a:ext>
                  </a:extLst>
                </a:gridCol>
                <a:gridCol w="1477045">
                  <a:extLst>
                    <a:ext uri="{9D8B030D-6E8A-4147-A177-3AD203B41FA5}">
                      <a16:colId xmlns:a16="http://schemas.microsoft.com/office/drawing/2014/main" val="3890345247"/>
                    </a:ext>
                  </a:extLst>
                </a:gridCol>
                <a:gridCol w="1477045">
                  <a:extLst>
                    <a:ext uri="{9D8B030D-6E8A-4147-A177-3AD203B41FA5}">
                      <a16:colId xmlns:a16="http://schemas.microsoft.com/office/drawing/2014/main" val="2767556669"/>
                    </a:ext>
                  </a:extLst>
                </a:gridCol>
                <a:gridCol w="1477045">
                  <a:extLst>
                    <a:ext uri="{9D8B030D-6E8A-4147-A177-3AD203B41FA5}">
                      <a16:colId xmlns:a16="http://schemas.microsoft.com/office/drawing/2014/main" val="2349833898"/>
                    </a:ext>
                  </a:extLst>
                </a:gridCol>
                <a:gridCol w="1477045">
                  <a:extLst>
                    <a:ext uri="{9D8B030D-6E8A-4147-A177-3AD203B41FA5}">
                      <a16:colId xmlns:a16="http://schemas.microsoft.com/office/drawing/2014/main" val="3361669268"/>
                    </a:ext>
                  </a:extLst>
                </a:gridCol>
                <a:gridCol w="2215568">
                  <a:extLst>
                    <a:ext uri="{9D8B030D-6E8A-4147-A177-3AD203B41FA5}">
                      <a16:colId xmlns:a16="http://schemas.microsoft.com/office/drawing/2014/main" val="82559225"/>
                    </a:ext>
                  </a:extLst>
                </a:gridCol>
              </a:tblGrid>
              <a:tr h="386240">
                <a:tc>
                  <a:txBody>
                    <a:bodyPr/>
                    <a:lstStyle/>
                    <a:p>
                      <a:pPr algn="l" fontAlgn="b"/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</a:rPr>
                        <a:t>P</a:t>
                      </a:r>
                      <a:r>
                        <a:rPr lang="cs-CZ" sz="2000" u="none" strike="noStrike" dirty="0" smtClean="0">
                          <a:solidFill>
                            <a:srgbClr val="080808"/>
                          </a:solidFill>
                          <a:effectLst/>
                        </a:rPr>
                        <a:t>řed </a:t>
                      </a:r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</a:rPr>
                        <a:t>COVID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</a:rPr>
                        <a:t>B</a:t>
                      </a:r>
                      <a:r>
                        <a:rPr lang="cs-CZ" sz="2000" u="none" strike="noStrike" dirty="0" smtClean="0">
                          <a:solidFill>
                            <a:srgbClr val="080808"/>
                          </a:solidFill>
                          <a:effectLst/>
                        </a:rPr>
                        <a:t>ěhem </a:t>
                      </a:r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</a:rPr>
                        <a:t>COVID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 smtClean="0">
                          <a:solidFill>
                            <a:srgbClr val="080808"/>
                          </a:solidFill>
                          <a:effectLst/>
                        </a:rPr>
                        <a:t>Změna </a:t>
                      </a:r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</a:rPr>
                        <a:t>(</a:t>
                      </a:r>
                      <a:r>
                        <a:rPr lang="cs-CZ" sz="2000" u="none" strike="noStrike" dirty="0" err="1">
                          <a:solidFill>
                            <a:srgbClr val="080808"/>
                          </a:solidFill>
                          <a:effectLst/>
                        </a:rPr>
                        <a:t>p.b</a:t>
                      </a:r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</a:rPr>
                        <a:t>.)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701371160"/>
                  </a:ext>
                </a:extLst>
              </a:tr>
              <a:tr h="386240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</a:rPr>
                        <a:t>FT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</a:rPr>
                        <a:t>6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</a:rPr>
                        <a:t>6%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</a:rPr>
                        <a:t>18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</a:rPr>
                        <a:t>18%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+12</a:t>
                      </a:r>
                      <a:endParaRPr lang="cs-CZ" sz="2000" b="1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953864633"/>
                  </a:ext>
                </a:extLst>
              </a:tr>
              <a:tr h="386240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</a:rPr>
                        <a:t>FAME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</a:rPr>
                        <a:t>3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</a:rPr>
                        <a:t>2%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</a:rPr>
                        <a:t>21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</a:rPr>
                        <a:t>14%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+12</a:t>
                      </a:r>
                      <a:endParaRPr lang="cs-CZ" sz="2000" b="1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287505095"/>
                  </a:ext>
                </a:extLst>
              </a:tr>
              <a:tr h="386240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</a:rPr>
                        <a:t>FMK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</a:rPr>
                        <a:t>8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</a:rPr>
                        <a:t>9%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</a:rPr>
                        <a:t>11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</a:rPr>
                        <a:t>12%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 smtClean="0">
                          <a:solidFill>
                            <a:srgbClr val="080808"/>
                          </a:solidFill>
                          <a:effectLst/>
                        </a:rPr>
                        <a:t>+3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19571085"/>
                  </a:ext>
                </a:extLst>
              </a:tr>
              <a:tr h="386240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</a:rPr>
                        <a:t>FAI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</a:rPr>
                        <a:t>5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</a:rPr>
                        <a:t>5%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</a:rPr>
                        <a:t>14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</a:rPr>
                        <a:t>15%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+10</a:t>
                      </a:r>
                      <a:endParaRPr lang="cs-CZ" sz="2000" b="1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632814943"/>
                  </a:ext>
                </a:extLst>
              </a:tr>
              <a:tr h="386240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</a:rPr>
                        <a:t>FHS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</a:rPr>
                        <a:t>15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</a:rPr>
                        <a:t>8%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</a:rPr>
                        <a:t>40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</a:rPr>
                        <a:t>23%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+14</a:t>
                      </a:r>
                      <a:endParaRPr lang="cs-CZ" sz="2000" b="1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16208749"/>
                  </a:ext>
                </a:extLst>
              </a:tr>
              <a:tr h="386240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</a:rPr>
                        <a:t>FLKŘ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</a:rPr>
                        <a:t>4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</a:rPr>
                        <a:t>7%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</a:rPr>
                        <a:t>8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</a:rPr>
                        <a:t>15%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 smtClean="0">
                          <a:solidFill>
                            <a:srgbClr val="080808"/>
                          </a:solidFill>
                          <a:effectLst/>
                        </a:rPr>
                        <a:t>+7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59292574"/>
                  </a:ext>
                </a:extLst>
              </a:tr>
              <a:tr h="386240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b="1" u="none" strike="noStrike" dirty="0" smtClean="0">
                          <a:solidFill>
                            <a:srgbClr val="080808"/>
                          </a:solidFill>
                          <a:effectLst/>
                        </a:rPr>
                        <a:t>UTB</a:t>
                      </a:r>
                      <a:endParaRPr lang="cs-CZ" sz="20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u="none" strike="noStrike" dirty="0">
                          <a:solidFill>
                            <a:srgbClr val="080808"/>
                          </a:solidFill>
                          <a:effectLst/>
                        </a:rPr>
                        <a:t>41</a:t>
                      </a:r>
                      <a:endParaRPr lang="cs-CZ" sz="20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u="none" strike="noStrike" dirty="0">
                          <a:solidFill>
                            <a:srgbClr val="080808"/>
                          </a:solidFill>
                          <a:effectLst/>
                        </a:rPr>
                        <a:t>6%</a:t>
                      </a:r>
                      <a:endParaRPr lang="cs-CZ" sz="20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u="none" strike="noStrike" dirty="0">
                          <a:solidFill>
                            <a:srgbClr val="080808"/>
                          </a:solidFill>
                          <a:effectLst/>
                        </a:rPr>
                        <a:t>112</a:t>
                      </a:r>
                      <a:endParaRPr lang="cs-CZ" sz="20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u="none" strike="noStrike" dirty="0">
                          <a:solidFill>
                            <a:srgbClr val="080808"/>
                          </a:solidFill>
                          <a:effectLst/>
                        </a:rPr>
                        <a:t>17%</a:t>
                      </a:r>
                      <a:endParaRPr lang="cs-CZ" sz="20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+11</a:t>
                      </a:r>
                      <a:endParaRPr lang="cs-CZ" sz="2000" b="1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071273330"/>
                  </a:ext>
                </a:extLst>
              </a:tr>
            </a:tbl>
          </a:graphicData>
        </a:graphic>
      </p:graphicFrame>
      <p:sp>
        <p:nvSpPr>
          <p:cNvPr id="7" name="TextovéPole 6"/>
          <p:cNvSpPr txBox="1"/>
          <p:nvPr/>
        </p:nvSpPr>
        <p:spPr>
          <a:xfrm>
            <a:off x="1014487" y="5061527"/>
            <a:ext cx="103393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solidFill>
                  <a:srgbClr val="080808"/>
                </a:solidFill>
              </a:rPr>
              <a:t>Studenti zároveň deklarují pokles hodin strávených týdně placenou prací, a to z průměrných 16 na 12.</a:t>
            </a:r>
            <a:endParaRPr lang="cs-CZ" sz="2000" dirty="0">
              <a:solidFill>
                <a:srgbClr val="08080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7126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Ubytování studentů před / během COVID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2075913"/>
              </p:ext>
            </p:extLst>
          </p:nvPr>
        </p:nvGraphicFramePr>
        <p:xfrm>
          <a:off x="1014487" y="1690688"/>
          <a:ext cx="10339316" cy="3443123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3007236">
                  <a:extLst>
                    <a:ext uri="{9D8B030D-6E8A-4147-A177-3AD203B41FA5}">
                      <a16:colId xmlns:a16="http://schemas.microsoft.com/office/drawing/2014/main" val="1360714742"/>
                    </a:ext>
                  </a:extLst>
                </a:gridCol>
                <a:gridCol w="1471100">
                  <a:extLst>
                    <a:ext uri="{9D8B030D-6E8A-4147-A177-3AD203B41FA5}">
                      <a16:colId xmlns:a16="http://schemas.microsoft.com/office/drawing/2014/main" val="2907568794"/>
                    </a:ext>
                  </a:extLst>
                </a:gridCol>
                <a:gridCol w="1335164">
                  <a:extLst>
                    <a:ext uri="{9D8B030D-6E8A-4147-A177-3AD203B41FA5}">
                      <a16:colId xmlns:a16="http://schemas.microsoft.com/office/drawing/2014/main" val="3002517300"/>
                    </a:ext>
                  </a:extLst>
                </a:gridCol>
                <a:gridCol w="1364617">
                  <a:extLst>
                    <a:ext uri="{9D8B030D-6E8A-4147-A177-3AD203B41FA5}">
                      <a16:colId xmlns:a16="http://schemas.microsoft.com/office/drawing/2014/main" val="3769296304"/>
                    </a:ext>
                  </a:extLst>
                </a:gridCol>
                <a:gridCol w="1385505">
                  <a:extLst>
                    <a:ext uri="{9D8B030D-6E8A-4147-A177-3AD203B41FA5}">
                      <a16:colId xmlns:a16="http://schemas.microsoft.com/office/drawing/2014/main" val="3888284188"/>
                    </a:ext>
                  </a:extLst>
                </a:gridCol>
                <a:gridCol w="1775694">
                  <a:extLst>
                    <a:ext uri="{9D8B030D-6E8A-4147-A177-3AD203B41FA5}">
                      <a16:colId xmlns:a16="http://schemas.microsoft.com/office/drawing/2014/main" val="1216543629"/>
                    </a:ext>
                  </a:extLst>
                </a:gridCol>
              </a:tblGrid>
              <a:tr h="475659">
                <a:tc rowSpan="2">
                  <a:txBody>
                    <a:bodyPr/>
                    <a:lstStyle/>
                    <a:p>
                      <a:pPr algn="ctr" fontAlgn="ctr"/>
                      <a:endParaRPr lang="cs-CZ" sz="20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solidFill>
                            <a:srgbClr val="080808"/>
                          </a:solidFill>
                        </a:rPr>
                        <a:t>Před COVID</a:t>
                      </a:r>
                      <a:endParaRPr lang="cs-CZ" dirty="0">
                        <a:solidFill>
                          <a:srgbClr val="080808"/>
                        </a:solidFill>
                      </a:endParaRPr>
                    </a:p>
                  </a:txBody>
                  <a:tcPr marL="6350" marR="6350" marT="6350" marB="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solidFill>
                            <a:srgbClr val="080808"/>
                          </a:solidFill>
                        </a:rPr>
                        <a:t>Během COVID</a:t>
                      </a:r>
                      <a:endParaRPr lang="cs-CZ" dirty="0">
                        <a:solidFill>
                          <a:srgbClr val="080808"/>
                        </a:solidFill>
                      </a:endParaRPr>
                    </a:p>
                  </a:txBody>
                  <a:tcPr marL="6350" marR="6350" marT="6350" marB="0" anchor="ctr"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solidFill>
                            <a:srgbClr val="080808"/>
                          </a:solidFill>
                        </a:rPr>
                        <a:t>Změna (</a:t>
                      </a:r>
                      <a:r>
                        <a:rPr lang="cs-CZ" dirty="0" err="1" smtClean="0">
                          <a:solidFill>
                            <a:srgbClr val="080808"/>
                          </a:solidFill>
                        </a:rPr>
                        <a:t>p.b</a:t>
                      </a:r>
                      <a:r>
                        <a:rPr lang="cs-CZ" dirty="0" smtClean="0">
                          <a:solidFill>
                            <a:srgbClr val="080808"/>
                          </a:solidFill>
                        </a:rPr>
                        <a:t>.)</a:t>
                      </a:r>
                      <a:endParaRPr lang="cs-CZ" dirty="0">
                        <a:solidFill>
                          <a:srgbClr val="080808"/>
                        </a:solidFill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221871221"/>
                  </a:ext>
                </a:extLst>
              </a:tr>
              <a:tr h="475659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0" i="0" u="none" strike="noStrike" dirty="0" smtClean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n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%</a:t>
                      </a:r>
                      <a:endParaRPr lang="cs-CZ" sz="2000" b="0" i="1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0" i="0" u="none" strike="noStrike" dirty="0" smtClean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n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%</a:t>
                      </a:r>
                      <a:endParaRPr lang="cs-CZ" sz="2000" b="0" i="1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2000" b="0" i="1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448436938"/>
                  </a:ext>
                </a:extLst>
              </a:tr>
              <a:tr h="508463">
                <a:tc>
                  <a:txBody>
                    <a:bodyPr/>
                    <a:lstStyle/>
                    <a:p>
                      <a:pPr algn="l" fontAlgn="ctr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S rodiči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188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u="none" strike="noStrike" dirty="0" smtClean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28%</a:t>
                      </a:r>
                      <a:endParaRPr lang="cs-CZ" sz="2000" b="0" i="1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388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u="none" strike="noStrike" dirty="0" smtClean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58%</a:t>
                      </a:r>
                      <a:endParaRPr lang="cs-CZ" sz="2000" b="0" i="1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+30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492940473"/>
                  </a:ext>
                </a:extLst>
              </a:tr>
              <a:tr h="508463">
                <a:tc>
                  <a:txBody>
                    <a:bodyPr/>
                    <a:lstStyle/>
                    <a:p>
                      <a:pPr algn="l" fontAlgn="ctr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Na koleji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123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u="none" strike="noStrike" dirty="0" smtClean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19%</a:t>
                      </a:r>
                      <a:endParaRPr lang="cs-CZ" sz="2000" b="0" i="1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15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u="none" strike="noStrike" dirty="0" smtClean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2%</a:t>
                      </a:r>
                      <a:endParaRPr lang="cs-CZ" sz="2000" b="0" i="1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  <a:r>
                        <a:rPr lang="cs-CZ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349106802"/>
                  </a:ext>
                </a:extLst>
              </a:tr>
              <a:tr h="488195">
                <a:tc>
                  <a:txBody>
                    <a:bodyPr/>
                    <a:lstStyle/>
                    <a:p>
                      <a:pPr algn="l" fontAlgn="ctr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Pronájem s dalšími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166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u="none" strike="noStrike" dirty="0" smtClean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25%</a:t>
                      </a:r>
                      <a:endParaRPr lang="cs-CZ" sz="2000" b="0" i="1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60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u="none" strike="noStrike" dirty="0" smtClean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9%</a:t>
                      </a:r>
                      <a:endParaRPr lang="cs-CZ" sz="2000" b="0" i="1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  <a:r>
                        <a:rPr lang="cs-CZ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56389017"/>
                  </a:ext>
                </a:extLst>
              </a:tr>
              <a:tr h="461818">
                <a:tc>
                  <a:txBody>
                    <a:bodyPr/>
                    <a:lstStyle/>
                    <a:p>
                      <a:pPr algn="l" fontAlgn="ctr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Samostatný pronájem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69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u="none" strike="noStrike" dirty="0" smtClean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10%</a:t>
                      </a:r>
                      <a:endParaRPr lang="cs-CZ" sz="2000" b="0" i="1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69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u="none" strike="noStrike" dirty="0" smtClean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10%</a:t>
                      </a:r>
                      <a:endParaRPr lang="cs-CZ" sz="2000" b="0" i="1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37839895"/>
                  </a:ext>
                </a:extLst>
              </a:tr>
              <a:tr h="524866">
                <a:tc>
                  <a:txBody>
                    <a:bodyPr/>
                    <a:lstStyle/>
                    <a:p>
                      <a:pPr algn="l" fontAlgn="ctr"/>
                      <a:r>
                        <a:rPr lang="cs-CZ" sz="20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Jiné</a:t>
                      </a:r>
                      <a:endParaRPr lang="cs-CZ" sz="20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120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u="none" strike="noStrike" dirty="0" smtClean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18%</a:t>
                      </a:r>
                      <a:endParaRPr lang="cs-CZ" sz="2000" b="0" i="1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134</a:t>
                      </a:r>
                      <a:endParaRPr lang="cs-CZ" sz="20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u="none" strike="noStrike" dirty="0" smtClean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20%</a:t>
                      </a:r>
                      <a:endParaRPr lang="cs-CZ" sz="2000" b="0" i="1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+2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169982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9277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5">
          <a:fgClr>
            <a:schemeClr val="accent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2. Změny výuky, informovanost </a:t>
            </a:r>
            <a:br>
              <a:rPr lang="cs-CZ" dirty="0" smtClean="0"/>
            </a:br>
            <a:r>
              <a:rPr lang="cs-CZ" dirty="0" smtClean="0"/>
              <a:t>a studijní zátěž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88311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2_Motiv Office">
  <a:themeElements>
    <a:clrScheme name="Vlastní 1">
      <a:dk1>
        <a:srgbClr val="46505A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FF7800"/>
      </a:hlink>
      <a:folHlink>
        <a:srgbClr val="E65014"/>
      </a:folHlink>
    </a:clrScheme>
    <a:fontScheme name="UTB prezentace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5_Motiv Office">
  <a:themeElements>
    <a:clrScheme name="Vlastní 1">
      <a:dk1>
        <a:srgbClr val="46505A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FF7800"/>
      </a:hlink>
      <a:folHlink>
        <a:srgbClr val="E65014"/>
      </a:folHlink>
    </a:clrScheme>
    <a:fontScheme name="UTB prezentace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10320</TotalTime>
  <Words>1827</Words>
  <Application>Microsoft Office PowerPoint</Application>
  <PresentationFormat>Širokoúhlá obrazovka</PresentationFormat>
  <Paragraphs>802</Paragraphs>
  <Slides>25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25</vt:i4>
      </vt:variant>
    </vt:vector>
  </HeadingPairs>
  <TitlesOfParts>
    <vt:vector size="30" baseType="lpstr">
      <vt:lpstr>Arial</vt:lpstr>
      <vt:lpstr>Arial Narrow</vt:lpstr>
      <vt:lpstr>Calibri</vt:lpstr>
      <vt:lpstr>12_Motiv Office</vt:lpstr>
      <vt:lpstr>15_Motiv Office</vt:lpstr>
      <vt:lpstr>Dopady COVID-19 na studenty UTB ve Zlíně  Vybrané výsledky za UTB</vt:lpstr>
      <vt:lpstr>Základní informace</vt:lpstr>
      <vt:lpstr>Limity</vt:lpstr>
      <vt:lpstr>Respondenti</vt:lpstr>
      <vt:lpstr>Prezentované výsledky</vt:lpstr>
      <vt:lpstr>1. Finanční situace studentů  a jejich ubytování</vt:lpstr>
      <vt:lpstr>Nedostatek financí před / během COVID</vt:lpstr>
      <vt:lpstr>Ubytování studentů před / během COVID</vt:lpstr>
      <vt:lpstr>2. Změny výuky, informovanost  a studijní zátěž</vt:lpstr>
      <vt:lpstr>Průměrný počet hodin strávených online výukou a osobním studiem</vt:lpstr>
      <vt:lpstr>Mám dostatek informací o tom, co se ode mě očekává v jednotlivých kurzech od začátku epidemie</vt:lpstr>
      <vt:lpstr>Moje studijní zátěž významně narostla od začátku epidemie</vt:lpstr>
      <vt:lpstr>3. Obavy studentů a psychická zátěž</vt:lpstr>
      <vt:lpstr>Obávám se, že nebudu schopen/schopna úspěšně dokončit současný akademický rok</vt:lpstr>
      <vt:lpstr>Změny v metodách výuky v souvislosti s epidemií COVID-19 pro mě znamenaly významný stres</vt:lpstr>
      <vt:lpstr>Cítím, že můžu mluvit s někým na univerzitě (vyučující, poradna) o svých obavách v souvislosti s epidemií</vt:lpstr>
      <vt:lpstr>Probírání obav o studium s vyučujícími  (srovnání s dobou před COVID)</vt:lpstr>
      <vt:lpstr>Studenti kontaktující poradenské služby univerzity nebo fakulty a řešené problémy</vt:lpstr>
      <vt:lpstr>Sklon studentů k depresi (do analýzy zahrnuto 658 respondentů, data za fakulty nejsou k dispozici)</vt:lpstr>
      <vt:lpstr>4. Hodnocení univerzity</vt:lpstr>
      <vt:lpstr>Univerzita je schopna za současného stavu poskytovat stejnou kvalitu vzdělávání jako před vypuknutím epidemie</vt:lpstr>
      <vt:lpstr>Univerzita mě dostatečně informovala ohledně změn zavedených kvůli epidemii</vt:lpstr>
      <vt:lpstr>Jsem spokojený/na se způsobem, jakým moje univerzita zavedla ochranná opatření v souvislosti s epidemií</vt:lpstr>
      <vt:lpstr>Shrnutí výsledků</vt:lpstr>
      <vt:lpstr>Prezentace aplikace PowerPoint</vt:lpstr>
    </vt:vector>
  </TitlesOfParts>
  <Company>UTB Zlín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UNIVERZITA TOMÁŠE BATI VE ZLÍNĚ</dc:title>
  <dc:creator>Světlana Hrabinová</dc:creator>
  <cp:lastModifiedBy>komentář</cp:lastModifiedBy>
  <cp:revision>362</cp:revision>
  <cp:lastPrinted>2019-09-02T11:21:18Z</cp:lastPrinted>
  <dcterms:created xsi:type="dcterms:W3CDTF">2019-02-07T16:33:11Z</dcterms:created>
  <dcterms:modified xsi:type="dcterms:W3CDTF">2020-06-22T06:18:34Z</dcterms:modified>
</cp:coreProperties>
</file>