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</p:sldIdLst>
  <p:sldSz cx="18288000" cy="10287000"/>
  <p:notesSz cx="6858000" cy="9144000"/>
  <p:embeddedFontLst>
    <p:embeddedFont>
      <p:font typeface="UTB Berlin" charset="1" panose="00000800000000000000"/>
      <p:regular r:id="rId31"/>
    </p:embeddedFont>
    <p:embeddedFont>
      <p:font typeface="Arial MT Pro" charset="1" panose="020B0502020202020204"/>
      <p:regular r:id="rId32"/>
    </p:embeddedFont>
    <p:embeddedFont>
      <p:font typeface="Arial MT Pro Bold" charset="1" panose="020B0802020202020204"/>
      <p:regular r:id="rId33"/>
    </p:embeddedFont>
    <p:embeddedFont>
      <p:font typeface="Open Sans Bold" charset="1" panose="020B0806030504020204"/>
      <p:regular r:id="rId34"/>
    </p:embeddedFont>
    <p:embeddedFont>
      <p:font typeface="Open Sans" charset="1" panose="020B0606030504020204"/>
      <p:regular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23" Target="slides/slide18.xml" Type="http://schemas.openxmlformats.org/officeDocument/2006/relationships/slide"/><Relationship Id="rId24" Target="slides/slide19.xml" Type="http://schemas.openxmlformats.org/officeDocument/2006/relationships/slide"/><Relationship Id="rId25" Target="slides/slide20.xml" Type="http://schemas.openxmlformats.org/officeDocument/2006/relationships/slide"/><Relationship Id="rId26" Target="slides/slide21.xml" Type="http://schemas.openxmlformats.org/officeDocument/2006/relationships/slide"/><Relationship Id="rId27" Target="slides/slide22.xml" Type="http://schemas.openxmlformats.org/officeDocument/2006/relationships/slide"/><Relationship Id="rId28" Target="slides/slide23.xml" Type="http://schemas.openxmlformats.org/officeDocument/2006/relationships/slide"/><Relationship Id="rId29" Target="slides/slide24.xml" Type="http://schemas.openxmlformats.org/officeDocument/2006/relationships/slide"/><Relationship Id="rId3" Target="viewProps.xml" Type="http://schemas.openxmlformats.org/officeDocument/2006/relationships/viewProps"/><Relationship Id="rId30" Target="slides/slide25.xml" Type="http://schemas.openxmlformats.org/officeDocument/2006/relationships/slide"/><Relationship Id="rId31" Target="fonts/font31.fntdata" Type="http://schemas.openxmlformats.org/officeDocument/2006/relationships/font"/><Relationship Id="rId32" Target="fonts/font32.fntdata" Type="http://schemas.openxmlformats.org/officeDocument/2006/relationships/font"/><Relationship Id="rId33" Target="fonts/font33.fntdata" Type="http://schemas.openxmlformats.org/officeDocument/2006/relationships/font"/><Relationship Id="rId34" Target="fonts/font34.fntdata" Type="http://schemas.openxmlformats.org/officeDocument/2006/relationships/font"/><Relationship Id="rId35" Target="fonts/font35.fntdata" Type="http://schemas.openxmlformats.org/officeDocument/2006/relationships/font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0.svg" Type="http://schemas.openxmlformats.org/officeDocument/2006/relationships/image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6.pn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5.jpeg" Type="http://schemas.openxmlformats.org/officeDocument/2006/relationships/image"/><Relationship Id="rId3" Target="../media/image25.png" Type="http://schemas.openxmlformats.org/officeDocument/2006/relationships/image"/><Relationship Id="rId4" Target="../media/image26.sv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6.jpeg" Type="http://schemas.openxmlformats.org/officeDocument/2006/relationships/image"/><Relationship Id="rId3" Target="../media/image12.png" Type="http://schemas.openxmlformats.org/officeDocument/2006/relationships/image"/><Relationship Id="rId4" Target="../media/image13.sv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14.png" Type="http://schemas.openxmlformats.org/officeDocument/2006/relationships/image"/><Relationship Id="rId8" Target="../media/image15.sv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7.jpeg" Type="http://schemas.openxmlformats.org/officeDocument/2006/relationships/image"/><Relationship Id="rId3" Target="../media/image25.png" Type="http://schemas.openxmlformats.org/officeDocument/2006/relationships/image"/><Relationship Id="rId4" Target="../media/image26.sv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8.jpeg" Type="http://schemas.openxmlformats.org/officeDocument/2006/relationships/image"/><Relationship Id="rId3" Target="../media/image12.png" Type="http://schemas.openxmlformats.org/officeDocument/2006/relationships/image"/><Relationship Id="rId4" Target="../media/image13.sv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14.png" Type="http://schemas.openxmlformats.org/officeDocument/2006/relationships/image"/><Relationship Id="rId8" Target="../media/image15.sv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9.jpeg" Type="http://schemas.openxmlformats.org/officeDocument/2006/relationships/image"/><Relationship Id="rId3" Target="../media/image25.png" Type="http://schemas.openxmlformats.org/officeDocument/2006/relationships/image"/><Relationship Id="rId4" Target="../media/image26.sv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0.jpeg" Type="http://schemas.openxmlformats.org/officeDocument/2006/relationships/image"/><Relationship Id="rId3" Target="../media/image12.png" Type="http://schemas.openxmlformats.org/officeDocument/2006/relationships/image"/><Relationship Id="rId4" Target="../media/image13.sv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14.png" Type="http://schemas.openxmlformats.org/officeDocument/2006/relationships/image"/><Relationship Id="rId8" Target="../media/image15.sv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1.jpeg" Type="http://schemas.openxmlformats.org/officeDocument/2006/relationships/image"/><Relationship Id="rId3" Target="../media/image25.png" Type="http://schemas.openxmlformats.org/officeDocument/2006/relationships/image"/><Relationship Id="rId4" Target="../media/image26.sv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2.jpeg" Type="http://schemas.openxmlformats.org/officeDocument/2006/relationships/image"/><Relationship Id="rId3" Target="../media/image12.png" Type="http://schemas.openxmlformats.org/officeDocument/2006/relationships/image"/><Relationship Id="rId4" Target="../media/image13.sv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14.png" Type="http://schemas.openxmlformats.org/officeDocument/2006/relationships/image"/><Relationship Id="rId8" Target="../media/image15.sv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3.jpeg" Type="http://schemas.openxmlformats.org/officeDocument/2006/relationships/image"/><Relationship Id="rId3" Target="../media/image25.png" Type="http://schemas.openxmlformats.org/officeDocument/2006/relationships/image"/><Relationship Id="rId4" Target="../media/image26.sv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4.jpeg" Type="http://schemas.openxmlformats.org/officeDocument/2006/relationships/image"/><Relationship Id="rId3" Target="../media/image12.png" Type="http://schemas.openxmlformats.org/officeDocument/2006/relationships/image"/><Relationship Id="rId4" Target="../media/image13.sv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14.png" Type="http://schemas.openxmlformats.org/officeDocument/2006/relationships/image"/><Relationship Id="rId8" Target="../media/image15.sv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jpeg" Type="http://schemas.openxmlformats.org/officeDocument/2006/relationships/image"/><Relationship Id="rId3" Target="../media/image12.png" Type="http://schemas.openxmlformats.org/officeDocument/2006/relationships/image"/><Relationship Id="rId4" Target="../media/image13.sv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14.png" Type="http://schemas.openxmlformats.org/officeDocument/2006/relationships/image"/><Relationship Id="rId8" Target="../media/image15.svg" Type="http://schemas.openxmlformats.org/officeDocument/2006/relationships/image"/></Relationships>
</file>

<file path=ppt/slides/_rels/slide2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5.jpeg" Type="http://schemas.openxmlformats.org/officeDocument/2006/relationships/image"/><Relationship Id="rId3" Target="../media/image25.png" Type="http://schemas.openxmlformats.org/officeDocument/2006/relationships/image"/><Relationship Id="rId4" Target="../media/image26.sv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/Relationships>
</file>

<file path=ppt/slides/_rels/slide2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6.jpeg" Type="http://schemas.openxmlformats.org/officeDocument/2006/relationships/image"/><Relationship Id="rId3" Target="../media/image12.png" Type="http://schemas.openxmlformats.org/officeDocument/2006/relationships/image"/><Relationship Id="rId4" Target="../media/image13.sv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14.png" Type="http://schemas.openxmlformats.org/officeDocument/2006/relationships/image"/><Relationship Id="rId8" Target="../media/image15.svg" Type="http://schemas.openxmlformats.org/officeDocument/2006/relationships/image"/></Relationships>
</file>

<file path=ppt/slides/_rels/slide2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7.jpeg" Type="http://schemas.openxmlformats.org/officeDocument/2006/relationships/image"/><Relationship Id="rId3" Target="../media/image7.png" Type="http://schemas.openxmlformats.org/officeDocument/2006/relationships/image"/><Relationship Id="rId4" Target="../media/image8.sv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/Relationships>
</file>

<file path=ppt/slides/_rels/slide2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8.jpeg" Type="http://schemas.openxmlformats.org/officeDocument/2006/relationships/image"/><Relationship Id="rId3" Target="../media/image12.png" Type="http://schemas.openxmlformats.org/officeDocument/2006/relationships/image"/><Relationship Id="rId4" Target="../media/image13.sv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14.png" Type="http://schemas.openxmlformats.org/officeDocument/2006/relationships/image"/><Relationship Id="rId8" Target="../media/image15.svg" Type="http://schemas.openxmlformats.org/officeDocument/2006/relationships/image"/></Relationships>
</file>

<file path=ppt/slides/_rels/slide2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9.jpeg" Type="http://schemas.openxmlformats.org/officeDocument/2006/relationships/image"/><Relationship Id="rId3" Target="../media/image12.png" Type="http://schemas.openxmlformats.org/officeDocument/2006/relationships/image"/><Relationship Id="rId4" Target="../media/image13.sv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14.png" Type="http://schemas.openxmlformats.org/officeDocument/2006/relationships/image"/><Relationship Id="rId8" Target="../media/image15.svg" Type="http://schemas.openxmlformats.org/officeDocument/2006/relationships/image"/></Relationships>
</file>

<file path=ppt/slides/_rels/slide2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54.png" Type="http://schemas.openxmlformats.org/officeDocument/2006/relationships/image"/><Relationship Id="rId11" Target="../media/image55.svg" Type="http://schemas.openxmlformats.org/officeDocument/2006/relationships/image"/><Relationship Id="rId2" Target="../media/image7.png" Type="http://schemas.openxmlformats.org/officeDocument/2006/relationships/image"/><Relationship Id="rId3" Target="../media/image8.svg" Type="http://schemas.openxmlformats.org/officeDocument/2006/relationships/image"/><Relationship Id="rId4" Target="../media/image4.png" Type="http://schemas.openxmlformats.org/officeDocument/2006/relationships/image"/><Relationship Id="rId5" Target="../media/image5.svg" Type="http://schemas.openxmlformats.org/officeDocument/2006/relationships/image"/><Relationship Id="rId6" Target="../media/image50.png" Type="http://schemas.openxmlformats.org/officeDocument/2006/relationships/image"/><Relationship Id="rId7" Target="../media/image51.svg" Type="http://schemas.openxmlformats.org/officeDocument/2006/relationships/image"/><Relationship Id="rId8" Target="../media/image52.png" Type="http://schemas.openxmlformats.org/officeDocument/2006/relationships/image"/><Relationship Id="rId9" Target="../media/image53.sv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6.jpeg" Type="http://schemas.openxmlformats.org/officeDocument/2006/relationships/image"/><Relationship Id="rId3" Target="../media/image7.png" Type="http://schemas.openxmlformats.org/officeDocument/2006/relationships/image"/><Relationship Id="rId4" Target="../media/image8.sv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7.jpeg" Type="http://schemas.openxmlformats.org/officeDocument/2006/relationships/image"/><Relationship Id="rId3" Target="../media/image12.png" Type="http://schemas.openxmlformats.org/officeDocument/2006/relationships/image"/><Relationship Id="rId4" Target="../media/image13.sv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14.png" Type="http://schemas.openxmlformats.org/officeDocument/2006/relationships/image"/><Relationship Id="rId8" Target="../media/image15.sv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8.jpeg" Type="http://schemas.openxmlformats.org/officeDocument/2006/relationships/image"/><Relationship Id="rId3" Target="../media/image12.png" Type="http://schemas.openxmlformats.org/officeDocument/2006/relationships/image"/><Relationship Id="rId4" Target="../media/image13.svg" Type="http://schemas.openxmlformats.org/officeDocument/2006/relationships/image"/><Relationship Id="rId5" Target="../media/image19.png" Type="http://schemas.openxmlformats.org/officeDocument/2006/relationships/image"/><Relationship Id="rId6" Target="../media/image20.jpeg" Type="http://schemas.openxmlformats.org/officeDocument/2006/relationships/image"/><Relationship Id="rId7" Target="../media/image4.png" Type="http://schemas.openxmlformats.org/officeDocument/2006/relationships/image"/><Relationship Id="rId8" Target="../media/image5.sv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1.jpeg" Type="http://schemas.openxmlformats.org/officeDocument/2006/relationships/image"/><Relationship Id="rId3" Target="../media/image12.png" Type="http://schemas.openxmlformats.org/officeDocument/2006/relationships/image"/><Relationship Id="rId4" Target="../media/image13.sv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14.png" Type="http://schemas.openxmlformats.org/officeDocument/2006/relationships/image"/><Relationship Id="rId8" Target="../media/image15.sv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2.jpeg" Type="http://schemas.openxmlformats.org/officeDocument/2006/relationships/image"/><Relationship Id="rId3" Target="../media/image12.png" Type="http://schemas.openxmlformats.org/officeDocument/2006/relationships/image"/><Relationship Id="rId4" Target="../media/image13.svg" Type="http://schemas.openxmlformats.org/officeDocument/2006/relationships/image"/><Relationship Id="rId5" Target="../media/image23.jpeg" Type="http://schemas.openxmlformats.org/officeDocument/2006/relationships/image"/><Relationship Id="rId6" Target="../media/image24.jpeg" Type="http://schemas.openxmlformats.org/officeDocument/2006/relationships/image"/><Relationship Id="rId7" Target="../media/image4.png" Type="http://schemas.openxmlformats.org/officeDocument/2006/relationships/image"/><Relationship Id="rId8" Target="../media/image5.sv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2.png" Type="http://schemas.openxmlformats.org/officeDocument/2006/relationships/image"/><Relationship Id="rId11" Target="../media/image13.svg" Type="http://schemas.openxmlformats.org/officeDocument/2006/relationships/image"/><Relationship Id="rId12" Target="../media/image4.png" Type="http://schemas.openxmlformats.org/officeDocument/2006/relationships/image"/><Relationship Id="rId13" Target="../media/image5.svg" Type="http://schemas.openxmlformats.org/officeDocument/2006/relationships/image"/><Relationship Id="rId2" Target="../media/image25.png" Type="http://schemas.openxmlformats.org/officeDocument/2006/relationships/image"/><Relationship Id="rId3" Target="../media/image26.svg" Type="http://schemas.openxmlformats.org/officeDocument/2006/relationships/image"/><Relationship Id="rId4" Target="../media/image27.jpeg" Type="http://schemas.openxmlformats.org/officeDocument/2006/relationships/image"/><Relationship Id="rId5" Target="../media/image28.jpeg" Type="http://schemas.openxmlformats.org/officeDocument/2006/relationships/image"/><Relationship Id="rId6" Target="../media/image29.jpeg" Type="http://schemas.openxmlformats.org/officeDocument/2006/relationships/image"/><Relationship Id="rId7" Target="../media/image30.jpeg" Type="http://schemas.openxmlformats.org/officeDocument/2006/relationships/image"/><Relationship Id="rId8" Target="../media/image31.png" Type="http://schemas.openxmlformats.org/officeDocument/2006/relationships/image"/><Relationship Id="rId9" Target="../media/image32.sv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3.jpeg" Type="http://schemas.openxmlformats.org/officeDocument/2006/relationships/image"/><Relationship Id="rId3" Target="../media/image34.jpeg" Type="http://schemas.openxmlformats.org/officeDocument/2006/relationships/image"/><Relationship Id="rId4" Target="../media/image7.png" Type="http://schemas.openxmlformats.org/officeDocument/2006/relationships/image"/><Relationship Id="rId5" Target="../media/image8.svg" Type="http://schemas.openxmlformats.org/officeDocument/2006/relationships/image"/><Relationship Id="rId6" Target="../media/image4.png" Type="http://schemas.openxmlformats.org/officeDocument/2006/relationships/image"/><Relationship Id="rId7" Target="../media/image5.sv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32048" y="0"/>
            <a:ext cx="18320048" cy="8970946"/>
            <a:chOff x="0" y="0"/>
            <a:chExt cx="1659862" cy="812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659862" cy="812800"/>
            </a:xfrm>
            <a:custGeom>
              <a:avLst/>
              <a:gdLst/>
              <a:ahLst/>
              <a:cxnLst/>
              <a:rect r="r" b="b" t="t" l="l"/>
              <a:pathLst>
                <a:path h="812800" w="1659862">
                  <a:moveTo>
                    <a:pt x="0" y="0"/>
                  </a:moveTo>
                  <a:lnTo>
                    <a:pt x="1659862" y="0"/>
                  </a:lnTo>
                  <a:lnTo>
                    <a:pt x="1659862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-454221" y="-3099299"/>
            <a:ext cx="24349544" cy="15000051"/>
          </a:xfrm>
          <a:custGeom>
            <a:avLst/>
            <a:gdLst/>
            <a:ahLst/>
            <a:cxnLst/>
            <a:rect r="r" b="b" t="t" l="l"/>
            <a:pathLst>
              <a:path h="15000051" w="24349544">
                <a:moveTo>
                  <a:pt x="0" y="0"/>
                </a:moveTo>
                <a:lnTo>
                  <a:pt x="24349544" y="0"/>
                </a:lnTo>
                <a:lnTo>
                  <a:pt x="24349544" y="15000051"/>
                </a:lnTo>
                <a:lnTo>
                  <a:pt x="0" y="1500005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7" t="-8474" r="-117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5400000">
            <a:off x="-2649882" y="-2329216"/>
            <a:ext cx="16379946" cy="16379946"/>
          </a:xfrm>
          <a:custGeom>
            <a:avLst/>
            <a:gdLst/>
            <a:ahLst/>
            <a:cxnLst/>
            <a:rect r="r" b="b" t="t" l="l"/>
            <a:pathLst>
              <a:path h="16379946" w="16379946">
                <a:moveTo>
                  <a:pt x="0" y="0"/>
                </a:moveTo>
                <a:lnTo>
                  <a:pt x="16379945" y="0"/>
                </a:lnTo>
                <a:lnTo>
                  <a:pt x="16379945" y="16379945"/>
                </a:lnTo>
                <a:lnTo>
                  <a:pt x="0" y="1637994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10714221" y="-2806280"/>
            <a:ext cx="5805455" cy="5805455"/>
            <a:chOff x="0" y="0"/>
            <a:chExt cx="7740607" cy="7740607"/>
          </a:xfrm>
        </p:grpSpPr>
        <p:sp>
          <p:nvSpPr>
            <p:cNvPr name="Freeform 7" id="7"/>
            <p:cNvSpPr/>
            <p:nvPr/>
          </p:nvSpPr>
          <p:spPr>
            <a:xfrm flipH="false" flipV="false" rot="8336376">
              <a:off x="1127104" y="1127104"/>
              <a:ext cx="5486400" cy="5486400"/>
            </a:xfrm>
            <a:custGeom>
              <a:avLst/>
              <a:gdLst/>
              <a:ahLst/>
              <a:cxnLst/>
              <a:rect r="r" b="b" t="t" l="l"/>
              <a:pathLst>
                <a:path h="5486400" w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8336376">
              <a:off x="1127104" y="1127104"/>
              <a:ext cx="5486400" cy="5486400"/>
            </a:xfrm>
            <a:custGeom>
              <a:avLst/>
              <a:gdLst/>
              <a:ahLst/>
              <a:cxnLst/>
              <a:rect r="r" b="b" t="t" l="l"/>
              <a:pathLst>
                <a:path h="5486400" w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8336376">
              <a:off x="1127104" y="1127104"/>
              <a:ext cx="5486400" cy="5486400"/>
            </a:xfrm>
            <a:custGeom>
              <a:avLst/>
              <a:gdLst/>
              <a:ahLst/>
              <a:cxnLst/>
              <a:rect r="r" b="b" t="t" l="l"/>
              <a:pathLst>
                <a:path h="5486400" w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10" id="10"/>
          <p:cNvSpPr/>
          <p:nvPr/>
        </p:nvSpPr>
        <p:spPr>
          <a:xfrm flipH="false" flipV="false" rot="0">
            <a:off x="-454221" y="-3099299"/>
            <a:ext cx="24349544" cy="15000051"/>
          </a:xfrm>
          <a:custGeom>
            <a:avLst/>
            <a:gdLst/>
            <a:ahLst/>
            <a:cxnLst/>
            <a:rect r="r" b="b" t="t" l="l"/>
            <a:pathLst>
              <a:path h="15000051" w="24349544">
                <a:moveTo>
                  <a:pt x="0" y="0"/>
                </a:moveTo>
                <a:lnTo>
                  <a:pt x="24349544" y="0"/>
                </a:lnTo>
                <a:lnTo>
                  <a:pt x="24349544" y="15000051"/>
                </a:lnTo>
                <a:lnTo>
                  <a:pt x="0" y="1500005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17" t="-8474" r="-117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0" y="7024641"/>
            <a:ext cx="18374879" cy="5903878"/>
          </a:xfrm>
          <a:custGeom>
            <a:avLst/>
            <a:gdLst/>
            <a:ahLst/>
            <a:cxnLst/>
            <a:rect r="r" b="b" t="t" l="l"/>
            <a:pathLst>
              <a:path h="5903878" w="18374879">
                <a:moveTo>
                  <a:pt x="0" y="0"/>
                </a:moveTo>
                <a:lnTo>
                  <a:pt x="18374879" y="0"/>
                </a:lnTo>
                <a:lnTo>
                  <a:pt x="18374879" y="5903879"/>
                </a:lnTo>
                <a:lnTo>
                  <a:pt x="0" y="590387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-211234" r="0" b="0"/>
            </a:stretch>
          </a:blipFill>
        </p:spPr>
      </p:sp>
      <p:grpSp>
        <p:nvGrpSpPr>
          <p:cNvPr name="Group 12" id="12"/>
          <p:cNvGrpSpPr/>
          <p:nvPr/>
        </p:nvGrpSpPr>
        <p:grpSpPr>
          <a:xfrm rot="0">
            <a:off x="15918453" y="6218517"/>
            <a:ext cx="4259914" cy="4259914"/>
            <a:chOff x="0" y="0"/>
            <a:chExt cx="5679886" cy="5679886"/>
          </a:xfrm>
        </p:grpSpPr>
        <p:sp>
          <p:nvSpPr>
            <p:cNvPr name="Freeform 13" id="13"/>
            <p:cNvSpPr/>
            <p:nvPr/>
          </p:nvSpPr>
          <p:spPr>
            <a:xfrm flipH="false" flipV="false" rot="8336376">
              <a:off x="827044" y="827044"/>
              <a:ext cx="4025799" cy="4025799"/>
            </a:xfrm>
            <a:custGeom>
              <a:avLst/>
              <a:gdLst/>
              <a:ahLst/>
              <a:cxnLst/>
              <a:rect r="r" b="b" t="t" l="l"/>
              <a:pathLst>
                <a:path h="4025799" w="4025799">
                  <a:moveTo>
                    <a:pt x="0" y="0"/>
                  </a:moveTo>
                  <a:lnTo>
                    <a:pt x="4025798" y="0"/>
                  </a:lnTo>
                  <a:lnTo>
                    <a:pt x="4025798" y="4025798"/>
                  </a:lnTo>
                  <a:lnTo>
                    <a:pt x="0" y="40257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4" id="14"/>
            <p:cNvSpPr/>
            <p:nvPr/>
          </p:nvSpPr>
          <p:spPr>
            <a:xfrm flipH="false" flipV="false" rot="8336376">
              <a:off x="827044" y="827044"/>
              <a:ext cx="4025799" cy="4025799"/>
            </a:xfrm>
            <a:custGeom>
              <a:avLst/>
              <a:gdLst/>
              <a:ahLst/>
              <a:cxnLst/>
              <a:rect r="r" b="b" t="t" l="l"/>
              <a:pathLst>
                <a:path h="4025799" w="4025799">
                  <a:moveTo>
                    <a:pt x="0" y="0"/>
                  </a:moveTo>
                  <a:lnTo>
                    <a:pt x="4025798" y="0"/>
                  </a:lnTo>
                  <a:lnTo>
                    <a:pt x="4025798" y="4025798"/>
                  </a:lnTo>
                  <a:lnTo>
                    <a:pt x="0" y="40257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TextBox 15" id="15"/>
          <p:cNvSpPr txBox="true"/>
          <p:nvPr/>
        </p:nvSpPr>
        <p:spPr>
          <a:xfrm rot="0">
            <a:off x="1028700" y="2323582"/>
            <a:ext cx="16230600" cy="1076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250"/>
              </a:lnSpc>
            </a:pPr>
            <a:r>
              <a:rPr lang="en-US" sz="7500">
                <a:solidFill>
                  <a:srgbClr val="FFFFFF"/>
                </a:solidFill>
                <a:latin typeface="UTB Berlin"/>
                <a:ea typeface="UTB Berlin"/>
                <a:cs typeface="UTB Berlin"/>
                <a:sym typeface="UTB Berlin"/>
              </a:rPr>
              <a:t>Univerzita Tomáše Bati ve Zlíně</a:t>
            </a:r>
          </a:p>
        </p:txBody>
      </p:sp>
      <p:sp>
        <p:nvSpPr>
          <p:cNvPr name="Freeform 16" id="16"/>
          <p:cNvSpPr/>
          <p:nvPr/>
        </p:nvSpPr>
        <p:spPr>
          <a:xfrm flipH="false" flipV="false" rot="0">
            <a:off x="1028700" y="9258300"/>
            <a:ext cx="4434485" cy="451511"/>
          </a:xfrm>
          <a:custGeom>
            <a:avLst/>
            <a:gdLst/>
            <a:ahLst/>
            <a:cxnLst/>
            <a:rect r="r" b="b" t="t" l="l"/>
            <a:pathLst>
              <a:path h="451511" w="4434485">
                <a:moveTo>
                  <a:pt x="0" y="0"/>
                </a:moveTo>
                <a:lnTo>
                  <a:pt x="4434485" y="0"/>
                </a:lnTo>
                <a:lnTo>
                  <a:pt x="4434485" y="451511"/>
                </a:lnTo>
                <a:lnTo>
                  <a:pt x="0" y="45151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7" id="17"/>
          <p:cNvGrpSpPr/>
          <p:nvPr/>
        </p:nvGrpSpPr>
        <p:grpSpPr>
          <a:xfrm rot="0">
            <a:off x="1028700" y="5469707"/>
            <a:ext cx="16230600" cy="977830"/>
            <a:chOff x="0" y="0"/>
            <a:chExt cx="21640800" cy="1303773"/>
          </a:xfrm>
        </p:grpSpPr>
        <p:sp>
          <p:nvSpPr>
            <p:cNvPr name="TextBox 18" id="18"/>
            <p:cNvSpPr txBox="true"/>
            <p:nvPr/>
          </p:nvSpPr>
          <p:spPr>
            <a:xfrm rot="0">
              <a:off x="0" y="635203"/>
              <a:ext cx="21640800" cy="66857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just">
                <a:lnSpc>
                  <a:spcPts val="3503"/>
                </a:lnSpc>
              </a:pPr>
              <a:r>
                <a:rPr lang="en-US" sz="3100">
                  <a:solidFill>
                    <a:srgbClr val="FFFFFF"/>
                  </a:solidFill>
                  <a:latin typeface="Arial MT Pro"/>
                  <a:ea typeface="Arial MT Pro"/>
                  <a:cs typeface="Arial MT Pro"/>
                  <a:sym typeface="Arial MT Pro"/>
                </a:rPr>
                <a:t>Odbor marketingu a komunikace</a:t>
              </a:r>
            </a:p>
          </p:txBody>
        </p:sp>
        <p:sp>
          <p:nvSpPr>
            <p:cNvPr name="TextBox 19" id="19"/>
            <p:cNvSpPr txBox="true"/>
            <p:nvPr/>
          </p:nvSpPr>
          <p:spPr>
            <a:xfrm rot="0">
              <a:off x="0" y="-47625"/>
              <a:ext cx="21640800" cy="66857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just">
                <a:lnSpc>
                  <a:spcPts val="3503"/>
                </a:lnSpc>
              </a:pPr>
              <a:r>
                <a:rPr lang="en-US" sz="3100" b="true">
                  <a:solidFill>
                    <a:srgbClr val="FFFFFF"/>
                  </a:solidFill>
                  <a:latin typeface="Arial MT Pro Bold"/>
                  <a:ea typeface="Arial MT Pro Bold"/>
                  <a:cs typeface="Arial MT Pro Bold"/>
                  <a:sym typeface="Arial MT Pro Bold"/>
                </a:rPr>
                <a:t>prof. Ing. Jméno Příjmení, Ph.D.</a:t>
              </a:r>
            </a:p>
          </p:txBody>
        </p:sp>
      </p:grp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3511082" y="-428629"/>
            <a:ext cx="15052465" cy="15472035"/>
            <a:chOff x="0" y="0"/>
            <a:chExt cx="20069953" cy="20629380"/>
          </a:xfrm>
        </p:grpSpPr>
        <p:grpSp>
          <p:nvGrpSpPr>
            <p:cNvPr name="Group 3" id="3"/>
            <p:cNvGrpSpPr/>
            <p:nvPr/>
          </p:nvGrpSpPr>
          <p:grpSpPr>
            <a:xfrm rot="0">
              <a:off x="50800" y="0"/>
              <a:ext cx="19796740" cy="11650515"/>
              <a:chOff x="0" y="0"/>
              <a:chExt cx="2300275" cy="1353727"/>
            </a:xfrm>
          </p:grpSpPr>
          <p:sp>
            <p:nvSpPr>
              <p:cNvPr name="Freeform 4" id="4"/>
              <p:cNvSpPr/>
              <p:nvPr/>
            </p:nvSpPr>
            <p:spPr>
              <a:xfrm flipH="false" flipV="false" rot="0">
                <a:off x="0" y="0"/>
                <a:ext cx="2300275" cy="1353727"/>
              </a:xfrm>
              <a:custGeom>
                <a:avLst/>
                <a:gdLst/>
                <a:ahLst/>
                <a:cxnLst/>
                <a:rect r="r" b="b" t="t" l="l"/>
                <a:pathLst>
                  <a:path h="1353727" w="2300275">
                    <a:moveTo>
                      <a:pt x="0" y="0"/>
                    </a:moveTo>
                    <a:lnTo>
                      <a:pt x="2300275" y="0"/>
                    </a:lnTo>
                    <a:lnTo>
                      <a:pt x="2300275" y="1353727"/>
                    </a:lnTo>
                    <a:lnTo>
                      <a:pt x="0" y="1353727"/>
                    </a:lnTo>
                    <a:close/>
                  </a:path>
                </a:pathLst>
              </a:custGeom>
              <a:blipFill>
                <a:blip r:embed="rId2"/>
                <a:stretch>
                  <a:fillRect l="0" t="-6711" r="0" b="-6711"/>
                </a:stretch>
              </a:blipFill>
            </p:spPr>
          </p:sp>
        </p:grpSp>
        <p:sp>
          <p:nvSpPr>
            <p:cNvPr name="Freeform 5" id="5"/>
            <p:cNvSpPr/>
            <p:nvPr/>
          </p:nvSpPr>
          <p:spPr>
            <a:xfrm flipH="false" flipV="false" rot="0">
              <a:off x="0" y="9901077"/>
              <a:ext cx="20069953" cy="10728302"/>
            </a:xfrm>
            <a:custGeom>
              <a:avLst/>
              <a:gdLst/>
              <a:ahLst/>
              <a:cxnLst/>
              <a:rect r="r" b="b" t="t" l="l"/>
              <a:pathLst>
                <a:path h="10728302" w="20069953">
                  <a:moveTo>
                    <a:pt x="0" y="0"/>
                  </a:moveTo>
                  <a:lnTo>
                    <a:pt x="20069953" y="0"/>
                  </a:lnTo>
                  <a:lnTo>
                    <a:pt x="20069953" y="10728303"/>
                  </a:lnTo>
                  <a:lnTo>
                    <a:pt x="0" y="107283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6" id="6"/>
          <p:cNvGrpSpPr/>
          <p:nvPr/>
        </p:nvGrpSpPr>
        <p:grpSpPr>
          <a:xfrm rot="0">
            <a:off x="287990" y="1438541"/>
            <a:ext cx="4899379" cy="4899379"/>
            <a:chOff x="0" y="0"/>
            <a:chExt cx="6532505" cy="6532505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6532505" cy="6532505"/>
            </a:xfrm>
            <a:custGeom>
              <a:avLst/>
              <a:gdLst/>
              <a:ahLst/>
              <a:cxnLst/>
              <a:rect r="r" b="b" t="t" l="l"/>
              <a:pathLst>
                <a:path h="6532505" w="6532505">
                  <a:moveTo>
                    <a:pt x="0" y="0"/>
                  </a:moveTo>
                  <a:lnTo>
                    <a:pt x="6532505" y="0"/>
                  </a:lnTo>
                  <a:lnTo>
                    <a:pt x="6532505" y="6532505"/>
                  </a:lnTo>
                  <a:lnTo>
                    <a:pt x="0" y="65325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6532505" cy="6532505"/>
            </a:xfrm>
            <a:custGeom>
              <a:avLst/>
              <a:gdLst/>
              <a:ahLst/>
              <a:cxnLst/>
              <a:rect r="r" b="b" t="t" l="l"/>
              <a:pathLst>
                <a:path h="6532505" w="6532505">
                  <a:moveTo>
                    <a:pt x="0" y="0"/>
                  </a:moveTo>
                  <a:lnTo>
                    <a:pt x="6532505" y="0"/>
                  </a:lnTo>
                  <a:lnTo>
                    <a:pt x="6532505" y="6532505"/>
                  </a:lnTo>
                  <a:lnTo>
                    <a:pt x="0" y="65325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9" id="9"/>
          <p:cNvGrpSpPr/>
          <p:nvPr/>
        </p:nvGrpSpPr>
        <p:grpSpPr>
          <a:xfrm rot="0">
            <a:off x="14713485" y="-2076819"/>
            <a:ext cx="4899379" cy="4899379"/>
            <a:chOff x="0" y="0"/>
            <a:chExt cx="6532505" cy="6532505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6532505" cy="6532505"/>
            </a:xfrm>
            <a:custGeom>
              <a:avLst/>
              <a:gdLst/>
              <a:ahLst/>
              <a:cxnLst/>
              <a:rect r="r" b="b" t="t" l="l"/>
              <a:pathLst>
                <a:path h="6532505" w="6532505">
                  <a:moveTo>
                    <a:pt x="0" y="0"/>
                  </a:moveTo>
                  <a:lnTo>
                    <a:pt x="6532505" y="0"/>
                  </a:lnTo>
                  <a:lnTo>
                    <a:pt x="6532505" y="6532505"/>
                  </a:lnTo>
                  <a:lnTo>
                    <a:pt x="0" y="65325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6532505" cy="6532505"/>
            </a:xfrm>
            <a:custGeom>
              <a:avLst/>
              <a:gdLst/>
              <a:ahLst/>
              <a:cxnLst/>
              <a:rect r="r" b="b" t="t" l="l"/>
              <a:pathLst>
                <a:path h="6532505" w="6532505">
                  <a:moveTo>
                    <a:pt x="0" y="0"/>
                  </a:moveTo>
                  <a:lnTo>
                    <a:pt x="6532505" y="0"/>
                  </a:lnTo>
                  <a:lnTo>
                    <a:pt x="6532505" y="6532505"/>
                  </a:lnTo>
                  <a:lnTo>
                    <a:pt x="0" y="65325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TextBox 12" id="12"/>
          <p:cNvSpPr txBox="true"/>
          <p:nvPr/>
        </p:nvSpPr>
        <p:spPr>
          <a:xfrm rot="0">
            <a:off x="1028700" y="9286726"/>
            <a:ext cx="6975109" cy="6096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647700" indent="-323850" lvl="1">
              <a:lnSpc>
                <a:spcPts val="45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Arial MT Pro"/>
                <a:ea typeface="Arial MT Pro"/>
                <a:cs typeface="Arial MT Pro"/>
                <a:sym typeface="Arial MT Pro"/>
              </a:rPr>
              <a:t>Založena 1969 | 1 664 studujících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959116" y="8244205"/>
            <a:ext cx="14922050" cy="10140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839"/>
              </a:lnSpc>
            </a:pPr>
            <a:r>
              <a:rPr lang="en-US" sz="6999">
                <a:solidFill>
                  <a:srgbClr val="000000">
                    <a:alpha val="95686"/>
                  </a:srgbClr>
                </a:solidFill>
                <a:latin typeface="UTB Berlin"/>
                <a:ea typeface="UTB Berlin"/>
                <a:cs typeface="UTB Berlin"/>
                <a:sym typeface="UTB Berlin"/>
              </a:rPr>
              <a:t>Fakulta technologická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9671344" cy="7729342"/>
            <a:chOff x="0" y="0"/>
            <a:chExt cx="12895125" cy="10305789"/>
          </a:xfrm>
        </p:grpSpPr>
        <p:grpSp>
          <p:nvGrpSpPr>
            <p:cNvPr name="Group 3" id="3"/>
            <p:cNvGrpSpPr/>
            <p:nvPr/>
          </p:nvGrpSpPr>
          <p:grpSpPr>
            <a:xfrm rot="0">
              <a:off x="0" y="0"/>
              <a:ext cx="12895125" cy="10293089"/>
              <a:chOff x="0" y="0"/>
              <a:chExt cx="1018271" cy="812800"/>
            </a:xfrm>
          </p:grpSpPr>
          <p:sp>
            <p:nvSpPr>
              <p:cNvPr name="Freeform 4" id="4"/>
              <p:cNvSpPr/>
              <p:nvPr/>
            </p:nvSpPr>
            <p:spPr>
              <a:xfrm flipH="false" flipV="false" rot="0">
                <a:off x="0" y="0"/>
                <a:ext cx="1018271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1018271">
                    <a:moveTo>
                      <a:pt x="0" y="0"/>
                    </a:moveTo>
                    <a:lnTo>
                      <a:pt x="1018271" y="0"/>
                    </a:lnTo>
                    <a:lnTo>
                      <a:pt x="1018271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blipFill>
                <a:blip r:embed="rId2"/>
                <a:stretch>
                  <a:fillRect l="-9978" t="0" r="-9978" b="0"/>
                </a:stretch>
              </a:blipFill>
            </p:spPr>
          </p:sp>
        </p:grpSp>
        <p:sp>
          <p:nvSpPr>
            <p:cNvPr name="Freeform 5" id="5"/>
            <p:cNvSpPr/>
            <p:nvPr/>
          </p:nvSpPr>
          <p:spPr>
            <a:xfrm flipH="false" flipV="false" rot="0">
              <a:off x="0" y="8773919"/>
              <a:ext cx="8157666" cy="1531870"/>
            </a:xfrm>
            <a:custGeom>
              <a:avLst/>
              <a:gdLst/>
              <a:ahLst/>
              <a:cxnLst/>
              <a:rect r="r" b="b" t="t" l="l"/>
              <a:pathLst>
                <a:path h="1531870" w="8157666">
                  <a:moveTo>
                    <a:pt x="0" y="0"/>
                  </a:moveTo>
                  <a:lnTo>
                    <a:pt x="8157666" y="0"/>
                  </a:lnTo>
                  <a:lnTo>
                    <a:pt x="8157666" y="1531870"/>
                  </a:lnTo>
                  <a:lnTo>
                    <a:pt x="0" y="15318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-703824" r="-50944" b="0"/>
              </a:stretch>
            </a:blipFill>
          </p:spPr>
        </p:sp>
      </p:grpSp>
      <p:grpSp>
        <p:nvGrpSpPr>
          <p:cNvPr name="Group 6" id="6"/>
          <p:cNvGrpSpPr/>
          <p:nvPr/>
        </p:nvGrpSpPr>
        <p:grpSpPr>
          <a:xfrm rot="0">
            <a:off x="17020696" y="5771867"/>
            <a:ext cx="2534609" cy="2534609"/>
            <a:chOff x="0" y="0"/>
            <a:chExt cx="3379478" cy="3379478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3379478" cy="3379478"/>
            </a:xfrm>
            <a:custGeom>
              <a:avLst/>
              <a:gdLst/>
              <a:ahLst/>
              <a:cxnLst/>
              <a:rect r="r" b="b" t="t" l="l"/>
              <a:pathLst>
                <a:path h="3379478" w="3379478">
                  <a:moveTo>
                    <a:pt x="0" y="0"/>
                  </a:moveTo>
                  <a:lnTo>
                    <a:pt x="3379478" y="0"/>
                  </a:lnTo>
                  <a:lnTo>
                    <a:pt x="3379478" y="3379478"/>
                  </a:lnTo>
                  <a:lnTo>
                    <a:pt x="0" y="33794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3379478" cy="3379478"/>
            </a:xfrm>
            <a:custGeom>
              <a:avLst/>
              <a:gdLst/>
              <a:ahLst/>
              <a:cxnLst/>
              <a:rect r="r" b="b" t="t" l="l"/>
              <a:pathLst>
                <a:path h="3379478" w="3379478">
                  <a:moveTo>
                    <a:pt x="0" y="0"/>
                  </a:moveTo>
                  <a:lnTo>
                    <a:pt x="3379478" y="0"/>
                  </a:lnTo>
                  <a:lnTo>
                    <a:pt x="3379478" y="3379478"/>
                  </a:lnTo>
                  <a:lnTo>
                    <a:pt x="0" y="33794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9" id="9"/>
          <p:cNvGrpSpPr/>
          <p:nvPr/>
        </p:nvGrpSpPr>
        <p:grpSpPr>
          <a:xfrm rot="0">
            <a:off x="7540101" y="-2140768"/>
            <a:ext cx="4281535" cy="4281535"/>
            <a:chOff x="0" y="0"/>
            <a:chExt cx="5708714" cy="5708714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5708714" cy="5708714"/>
            </a:xfrm>
            <a:custGeom>
              <a:avLst/>
              <a:gdLst/>
              <a:ahLst/>
              <a:cxnLst/>
              <a:rect r="r" b="b" t="t" l="l"/>
              <a:pathLst>
                <a:path h="5708714" w="5708714">
                  <a:moveTo>
                    <a:pt x="0" y="0"/>
                  </a:moveTo>
                  <a:lnTo>
                    <a:pt x="5708714" y="0"/>
                  </a:lnTo>
                  <a:lnTo>
                    <a:pt x="5708714" y="5708714"/>
                  </a:lnTo>
                  <a:lnTo>
                    <a:pt x="0" y="57087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5708714" cy="5708714"/>
            </a:xfrm>
            <a:custGeom>
              <a:avLst/>
              <a:gdLst/>
              <a:ahLst/>
              <a:cxnLst/>
              <a:rect r="r" b="b" t="t" l="l"/>
              <a:pathLst>
                <a:path h="5708714" w="5708714">
                  <a:moveTo>
                    <a:pt x="0" y="0"/>
                  </a:moveTo>
                  <a:lnTo>
                    <a:pt x="5708714" y="0"/>
                  </a:lnTo>
                  <a:lnTo>
                    <a:pt x="5708714" y="5708714"/>
                  </a:lnTo>
                  <a:lnTo>
                    <a:pt x="0" y="57087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TextBox 12" id="12"/>
          <p:cNvSpPr txBox="true"/>
          <p:nvPr/>
        </p:nvSpPr>
        <p:spPr>
          <a:xfrm rot="0">
            <a:off x="9973801" y="895350"/>
            <a:ext cx="7285499" cy="24320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799"/>
              </a:lnSpc>
            </a:pPr>
            <a:r>
              <a:rPr lang="en-US" sz="6999">
                <a:solidFill>
                  <a:srgbClr val="000000"/>
                </a:solidFill>
                <a:latin typeface="UTB Berlin"/>
                <a:ea typeface="UTB Berlin"/>
                <a:cs typeface="UTB Berlin"/>
                <a:sym typeface="UTB Berlin"/>
              </a:rPr>
              <a:t>Fakulta technologická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9973801" y="3712271"/>
            <a:ext cx="6751132" cy="34671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47700" indent="-323850" lvl="1">
              <a:lnSpc>
                <a:spcPts val="45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Arial MT Pro"/>
                <a:ea typeface="Arial MT Pro"/>
                <a:cs typeface="Arial MT Pro"/>
                <a:sym typeface="Arial MT Pro"/>
              </a:rPr>
              <a:t>Polymerní materiály a inženýrství </a:t>
            </a:r>
          </a:p>
          <a:p>
            <a:pPr algn="l" marL="647700" indent="-323850" lvl="1">
              <a:lnSpc>
                <a:spcPts val="45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Arial MT Pro"/>
                <a:ea typeface="Arial MT Pro"/>
                <a:cs typeface="Arial MT Pro"/>
                <a:sym typeface="Arial MT Pro"/>
              </a:rPr>
              <a:t>Technologie potravin</a:t>
            </a:r>
          </a:p>
          <a:p>
            <a:pPr algn="l" marL="647700" indent="-323850" lvl="1">
              <a:lnSpc>
                <a:spcPts val="45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Arial MT Pro"/>
                <a:ea typeface="Arial MT Pro"/>
                <a:cs typeface="Arial MT Pro"/>
                <a:sym typeface="Arial MT Pro"/>
              </a:rPr>
              <a:t>Materiálové inženýrství</a:t>
            </a:r>
          </a:p>
          <a:p>
            <a:pPr algn="l" marL="647700" indent="-323850" lvl="1">
              <a:lnSpc>
                <a:spcPts val="45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Arial MT Pro"/>
                <a:ea typeface="Arial MT Pro"/>
                <a:cs typeface="Arial MT Pro"/>
                <a:sym typeface="Arial MT Pro"/>
              </a:rPr>
              <a:t>Výrobní inženýrství</a:t>
            </a:r>
          </a:p>
          <a:p>
            <a:pPr algn="l" marL="647700" indent="-323850" lvl="1">
              <a:lnSpc>
                <a:spcPts val="45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Arial MT Pro"/>
                <a:ea typeface="Arial MT Pro"/>
                <a:cs typeface="Arial MT Pro"/>
                <a:sym typeface="Arial MT Pro"/>
              </a:rPr>
              <a:t>Environmentální inženýrství</a:t>
            </a:r>
          </a:p>
          <a:p>
            <a:pPr algn="just" marL="647700" indent="-323850" lvl="1">
              <a:lnSpc>
                <a:spcPts val="45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Arial MT Pro"/>
                <a:ea typeface="Arial MT Pro"/>
                <a:cs typeface="Arial MT Pro"/>
                <a:sym typeface="Arial MT Pro"/>
              </a:rPr>
              <a:t>Biomateriály a k</a:t>
            </a:r>
            <a:r>
              <a:rPr lang="en-US" sz="3000">
                <a:solidFill>
                  <a:srgbClr val="000000"/>
                </a:solidFill>
                <a:latin typeface="Arial MT Pro"/>
                <a:ea typeface="Arial MT Pro"/>
                <a:cs typeface="Arial MT Pro"/>
                <a:sym typeface="Arial MT Pro"/>
              </a:rPr>
              <a:t>osmetika...</a:t>
            </a:r>
          </a:p>
        </p:txBody>
      </p:sp>
      <p:grpSp>
        <p:nvGrpSpPr>
          <p:cNvPr name="Group 14" id="14"/>
          <p:cNvGrpSpPr/>
          <p:nvPr/>
        </p:nvGrpSpPr>
        <p:grpSpPr>
          <a:xfrm rot="0">
            <a:off x="401065" y="9258300"/>
            <a:ext cx="5679071" cy="788365"/>
            <a:chOff x="0" y="0"/>
            <a:chExt cx="7572094" cy="1051154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712490" cy="1051154"/>
            </a:xfrm>
            <a:custGeom>
              <a:avLst/>
              <a:gdLst/>
              <a:ahLst/>
              <a:cxnLst/>
              <a:rect r="r" b="b" t="t" l="l"/>
              <a:pathLst>
                <a:path h="1051154" w="712490">
                  <a:moveTo>
                    <a:pt x="0" y="0"/>
                  </a:moveTo>
                  <a:lnTo>
                    <a:pt x="712490" y="0"/>
                  </a:lnTo>
                  <a:lnTo>
                    <a:pt x="712490" y="1051154"/>
                  </a:lnTo>
                  <a:lnTo>
                    <a:pt x="0" y="10511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16" id="16"/>
            <p:cNvSpPr txBox="true"/>
            <p:nvPr/>
          </p:nvSpPr>
          <p:spPr>
            <a:xfrm rot="0">
              <a:off x="1178231" y="-30894"/>
              <a:ext cx="6393863" cy="91969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800"/>
                </a:lnSpc>
              </a:pPr>
              <a:r>
                <a:rPr lang="en-US" sz="2000" b="true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Univerzita Tomáše Bati / Fakulty</a:t>
              </a:r>
            </a:p>
            <a:p>
              <a:pPr algn="l">
                <a:lnSpc>
                  <a:spcPts val="2800"/>
                </a:lnSpc>
              </a:pPr>
              <a:r>
                <a:rPr lang="en-US" sz="200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prof. Ing. Jméno Příjmení, Ph.D.</a:t>
              </a:r>
            </a:p>
          </p:txBody>
        </p:sp>
      </p:grp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3511082" y="-428629"/>
            <a:ext cx="15052465" cy="15472035"/>
            <a:chOff x="0" y="0"/>
            <a:chExt cx="20069953" cy="20629380"/>
          </a:xfrm>
        </p:grpSpPr>
        <p:grpSp>
          <p:nvGrpSpPr>
            <p:cNvPr name="Group 3" id="3"/>
            <p:cNvGrpSpPr/>
            <p:nvPr/>
          </p:nvGrpSpPr>
          <p:grpSpPr>
            <a:xfrm rot="0">
              <a:off x="50800" y="0"/>
              <a:ext cx="19796740" cy="11650515"/>
              <a:chOff x="0" y="0"/>
              <a:chExt cx="2300275" cy="1353727"/>
            </a:xfrm>
          </p:grpSpPr>
          <p:sp>
            <p:nvSpPr>
              <p:cNvPr name="Freeform 4" id="4"/>
              <p:cNvSpPr/>
              <p:nvPr/>
            </p:nvSpPr>
            <p:spPr>
              <a:xfrm flipH="false" flipV="false" rot="0">
                <a:off x="0" y="0"/>
                <a:ext cx="2300275" cy="1353727"/>
              </a:xfrm>
              <a:custGeom>
                <a:avLst/>
                <a:gdLst/>
                <a:ahLst/>
                <a:cxnLst/>
                <a:rect r="r" b="b" t="t" l="l"/>
                <a:pathLst>
                  <a:path h="1353727" w="2300275">
                    <a:moveTo>
                      <a:pt x="0" y="0"/>
                    </a:moveTo>
                    <a:lnTo>
                      <a:pt x="2300275" y="0"/>
                    </a:lnTo>
                    <a:lnTo>
                      <a:pt x="2300275" y="1353727"/>
                    </a:lnTo>
                    <a:lnTo>
                      <a:pt x="0" y="1353727"/>
                    </a:lnTo>
                    <a:close/>
                  </a:path>
                </a:pathLst>
              </a:custGeom>
              <a:blipFill>
                <a:blip r:embed="rId2"/>
                <a:stretch>
                  <a:fillRect l="0" t="-2159" r="0" b="-11224"/>
                </a:stretch>
              </a:blipFill>
            </p:spPr>
          </p:sp>
        </p:grpSp>
        <p:sp>
          <p:nvSpPr>
            <p:cNvPr name="Freeform 5" id="5"/>
            <p:cNvSpPr/>
            <p:nvPr/>
          </p:nvSpPr>
          <p:spPr>
            <a:xfrm flipH="false" flipV="false" rot="0">
              <a:off x="0" y="9901077"/>
              <a:ext cx="20069953" cy="10728302"/>
            </a:xfrm>
            <a:custGeom>
              <a:avLst/>
              <a:gdLst/>
              <a:ahLst/>
              <a:cxnLst/>
              <a:rect r="r" b="b" t="t" l="l"/>
              <a:pathLst>
                <a:path h="10728302" w="20069953">
                  <a:moveTo>
                    <a:pt x="0" y="0"/>
                  </a:moveTo>
                  <a:lnTo>
                    <a:pt x="20069953" y="0"/>
                  </a:lnTo>
                  <a:lnTo>
                    <a:pt x="20069953" y="10728303"/>
                  </a:lnTo>
                  <a:lnTo>
                    <a:pt x="0" y="107283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6" id="6"/>
          <p:cNvGrpSpPr/>
          <p:nvPr/>
        </p:nvGrpSpPr>
        <p:grpSpPr>
          <a:xfrm rot="0">
            <a:off x="287990" y="1438541"/>
            <a:ext cx="4899379" cy="4899379"/>
            <a:chOff x="0" y="0"/>
            <a:chExt cx="6532505" cy="6532505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6532505" cy="6532505"/>
            </a:xfrm>
            <a:custGeom>
              <a:avLst/>
              <a:gdLst/>
              <a:ahLst/>
              <a:cxnLst/>
              <a:rect r="r" b="b" t="t" l="l"/>
              <a:pathLst>
                <a:path h="6532505" w="6532505">
                  <a:moveTo>
                    <a:pt x="0" y="0"/>
                  </a:moveTo>
                  <a:lnTo>
                    <a:pt x="6532505" y="0"/>
                  </a:lnTo>
                  <a:lnTo>
                    <a:pt x="6532505" y="6532505"/>
                  </a:lnTo>
                  <a:lnTo>
                    <a:pt x="0" y="65325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6532505" cy="6532505"/>
            </a:xfrm>
            <a:custGeom>
              <a:avLst/>
              <a:gdLst/>
              <a:ahLst/>
              <a:cxnLst/>
              <a:rect r="r" b="b" t="t" l="l"/>
              <a:pathLst>
                <a:path h="6532505" w="6532505">
                  <a:moveTo>
                    <a:pt x="0" y="0"/>
                  </a:moveTo>
                  <a:lnTo>
                    <a:pt x="6532505" y="0"/>
                  </a:lnTo>
                  <a:lnTo>
                    <a:pt x="6532505" y="6532505"/>
                  </a:lnTo>
                  <a:lnTo>
                    <a:pt x="0" y="65325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9" id="9"/>
          <p:cNvGrpSpPr/>
          <p:nvPr/>
        </p:nvGrpSpPr>
        <p:grpSpPr>
          <a:xfrm rot="0">
            <a:off x="14713485" y="-2076819"/>
            <a:ext cx="4899379" cy="4899379"/>
            <a:chOff x="0" y="0"/>
            <a:chExt cx="6532505" cy="6532505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6532505" cy="6532505"/>
            </a:xfrm>
            <a:custGeom>
              <a:avLst/>
              <a:gdLst/>
              <a:ahLst/>
              <a:cxnLst/>
              <a:rect r="r" b="b" t="t" l="l"/>
              <a:pathLst>
                <a:path h="6532505" w="6532505">
                  <a:moveTo>
                    <a:pt x="0" y="0"/>
                  </a:moveTo>
                  <a:lnTo>
                    <a:pt x="6532505" y="0"/>
                  </a:lnTo>
                  <a:lnTo>
                    <a:pt x="6532505" y="6532505"/>
                  </a:lnTo>
                  <a:lnTo>
                    <a:pt x="0" y="65325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6532505" cy="6532505"/>
            </a:xfrm>
            <a:custGeom>
              <a:avLst/>
              <a:gdLst/>
              <a:ahLst/>
              <a:cxnLst/>
              <a:rect r="r" b="b" t="t" l="l"/>
              <a:pathLst>
                <a:path h="6532505" w="6532505">
                  <a:moveTo>
                    <a:pt x="0" y="0"/>
                  </a:moveTo>
                  <a:lnTo>
                    <a:pt x="6532505" y="0"/>
                  </a:lnTo>
                  <a:lnTo>
                    <a:pt x="6532505" y="6532505"/>
                  </a:lnTo>
                  <a:lnTo>
                    <a:pt x="0" y="65325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TextBox 12" id="12"/>
          <p:cNvSpPr txBox="true"/>
          <p:nvPr/>
        </p:nvSpPr>
        <p:spPr>
          <a:xfrm rot="0">
            <a:off x="1028700" y="9286726"/>
            <a:ext cx="6975109" cy="6096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647700" indent="-323850" lvl="1">
              <a:lnSpc>
                <a:spcPts val="45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Arial MT Pro"/>
                <a:ea typeface="Arial MT Pro"/>
                <a:cs typeface="Arial MT Pro"/>
                <a:sym typeface="Arial MT Pro"/>
              </a:rPr>
              <a:t>Založena 1995 | 2 097 studujících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959116" y="8244205"/>
            <a:ext cx="14922050" cy="10140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839"/>
              </a:lnSpc>
            </a:pPr>
            <a:r>
              <a:rPr lang="en-US" sz="6999">
                <a:solidFill>
                  <a:srgbClr val="000000">
                    <a:alpha val="95686"/>
                  </a:srgbClr>
                </a:solidFill>
                <a:latin typeface="UTB Berlin"/>
                <a:ea typeface="UTB Berlin"/>
                <a:cs typeface="UTB Berlin"/>
                <a:sym typeface="UTB Berlin"/>
              </a:rPr>
              <a:t>Fakulta managementu a ekonomiky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9671344" cy="7729342"/>
            <a:chOff x="0" y="0"/>
            <a:chExt cx="12895125" cy="10305789"/>
          </a:xfrm>
        </p:grpSpPr>
        <p:grpSp>
          <p:nvGrpSpPr>
            <p:cNvPr name="Group 3" id="3"/>
            <p:cNvGrpSpPr/>
            <p:nvPr/>
          </p:nvGrpSpPr>
          <p:grpSpPr>
            <a:xfrm rot="0">
              <a:off x="0" y="0"/>
              <a:ext cx="12895125" cy="10293089"/>
              <a:chOff x="0" y="0"/>
              <a:chExt cx="1018271" cy="812800"/>
            </a:xfrm>
          </p:grpSpPr>
          <p:sp>
            <p:nvSpPr>
              <p:cNvPr name="Freeform 4" id="4"/>
              <p:cNvSpPr/>
              <p:nvPr/>
            </p:nvSpPr>
            <p:spPr>
              <a:xfrm flipH="false" flipV="false" rot="0">
                <a:off x="0" y="0"/>
                <a:ext cx="1018271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1018271">
                    <a:moveTo>
                      <a:pt x="0" y="0"/>
                    </a:moveTo>
                    <a:lnTo>
                      <a:pt x="1018271" y="0"/>
                    </a:lnTo>
                    <a:lnTo>
                      <a:pt x="1018271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blipFill>
                <a:blip r:embed="rId2"/>
                <a:stretch>
                  <a:fillRect l="-1849" t="0" r="-19465" b="-1068"/>
                </a:stretch>
              </a:blipFill>
            </p:spPr>
          </p:sp>
        </p:grpSp>
        <p:sp>
          <p:nvSpPr>
            <p:cNvPr name="Freeform 5" id="5"/>
            <p:cNvSpPr/>
            <p:nvPr/>
          </p:nvSpPr>
          <p:spPr>
            <a:xfrm flipH="false" flipV="false" rot="0">
              <a:off x="0" y="8773919"/>
              <a:ext cx="8157666" cy="1531870"/>
            </a:xfrm>
            <a:custGeom>
              <a:avLst/>
              <a:gdLst/>
              <a:ahLst/>
              <a:cxnLst/>
              <a:rect r="r" b="b" t="t" l="l"/>
              <a:pathLst>
                <a:path h="1531870" w="8157666">
                  <a:moveTo>
                    <a:pt x="0" y="0"/>
                  </a:moveTo>
                  <a:lnTo>
                    <a:pt x="8157666" y="0"/>
                  </a:lnTo>
                  <a:lnTo>
                    <a:pt x="8157666" y="1531870"/>
                  </a:lnTo>
                  <a:lnTo>
                    <a:pt x="0" y="15318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-703824" r="-50944" b="0"/>
              </a:stretch>
            </a:blipFill>
          </p:spPr>
        </p:sp>
      </p:grpSp>
      <p:grpSp>
        <p:nvGrpSpPr>
          <p:cNvPr name="Group 6" id="6"/>
          <p:cNvGrpSpPr/>
          <p:nvPr/>
        </p:nvGrpSpPr>
        <p:grpSpPr>
          <a:xfrm rot="0">
            <a:off x="17020696" y="5771867"/>
            <a:ext cx="2534609" cy="2534609"/>
            <a:chOff x="0" y="0"/>
            <a:chExt cx="3379478" cy="3379478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3379478" cy="3379478"/>
            </a:xfrm>
            <a:custGeom>
              <a:avLst/>
              <a:gdLst/>
              <a:ahLst/>
              <a:cxnLst/>
              <a:rect r="r" b="b" t="t" l="l"/>
              <a:pathLst>
                <a:path h="3379478" w="3379478">
                  <a:moveTo>
                    <a:pt x="0" y="0"/>
                  </a:moveTo>
                  <a:lnTo>
                    <a:pt x="3379478" y="0"/>
                  </a:lnTo>
                  <a:lnTo>
                    <a:pt x="3379478" y="3379478"/>
                  </a:lnTo>
                  <a:lnTo>
                    <a:pt x="0" y="33794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3379478" cy="3379478"/>
            </a:xfrm>
            <a:custGeom>
              <a:avLst/>
              <a:gdLst/>
              <a:ahLst/>
              <a:cxnLst/>
              <a:rect r="r" b="b" t="t" l="l"/>
              <a:pathLst>
                <a:path h="3379478" w="3379478">
                  <a:moveTo>
                    <a:pt x="0" y="0"/>
                  </a:moveTo>
                  <a:lnTo>
                    <a:pt x="3379478" y="0"/>
                  </a:lnTo>
                  <a:lnTo>
                    <a:pt x="3379478" y="3379478"/>
                  </a:lnTo>
                  <a:lnTo>
                    <a:pt x="0" y="33794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9" id="9"/>
          <p:cNvGrpSpPr/>
          <p:nvPr/>
        </p:nvGrpSpPr>
        <p:grpSpPr>
          <a:xfrm rot="0">
            <a:off x="7540101" y="-2140768"/>
            <a:ext cx="4281535" cy="4281535"/>
            <a:chOff x="0" y="0"/>
            <a:chExt cx="5708714" cy="5708714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5708714" cy="5708714"/>
            </a:xfrm>
            <a:custGeom>
              <a:avLst/>
              <a:gdLst/>
              <a:ahLst/>
              <a:cxnLst/>
              <a:rect r="r" b="b" t="t" l="l"/>
              <a:pathLst>
                <a:path h="5708714" w="5708714">
                  <a:moveTo>
                    <a:pt x="0" y="0"/>
                  </a:moveTo>
                  <a:lnTo>
                    <a:pt x="5708714" y="0"/>
                  </a:lnTo>
                  <a:lnTo>
                    <a:pt x="5708714" y="5708714"/>
                  </a:lnTo>
                  <a:lnTo>
                    <a:pt x="0" y="57087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5708714" cy="5708714"/>
            </a:xfrm>
            <a:custGeom>
              <a:avLst/>
              <a:gdLst/>
              <a:ahLst/>
              <a:cxnLst/>
              <a:rect r="r" b="b" t="t" l="l"/>
              <a:pathLst>
                <a:path h="5708714" w="5708714">
                  <a:moveTo>
                    <a:pt x="0" y="0"/>
                  </a:moveTo>
                  <a:lnTo>
                    <a:pt x="5708714" y="0"/>
                  </a:lnTo>
                  <a:lnTo>
                    <a:pt x="5708714" y="5708714"/>
                  </a:lnTo>
                  <a:lnTo>
                    <a:pt x="0" y="57087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TextBox 12" id="12"/>
          <p:cNvSpPr txBox="true"/>
          <p:nvPr/>
        </p:nvSpPr>
        <p:spPr>
          <a:xfrm rot="0">
            <a:off x="9973801" y="895350"/>
            <a:ext cx="7285499" cy="36703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799"/>
              </a:lnSpc>
            </a:pPr>
            <a:r>
              <a:rPr lang="en-US" sz="6999">
                <a:solidFill>
                  <a:srgbClr val="000000"/>
                </a:solidFill>
                <a:latin typeface="UTB Berlin"/>
                <a:ea typeface="UTB Berlin"/>
                <a:cs typeface="UTB Berlin"/>
                <a:sym typeface="UTB Berlin"/>
              </a:rPr>
              <a:t>Fakulta managementu a ekonomiky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9970454" y="4804962"/>
            <a:ext cx="6751132" cy="40386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47700" indent="-323850" lvl="1">
              <a:lnSpc>
                <a:spcPts val="45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Arial MT Pro"/>
                <a:ea typeface="Arial MT Pro"/>
                <a:cs typeface="Arial MT Pro"/>
                <a:sym typeface="Arial MT Pro"/>
              </a:rPr>
              <a:t>Management</a:t>
            </a:r>
          </a:p>
          <a:p>
            <a:pPr algn="l" marL="647700" indent="-323850" lvl="1">
              <a:lnSpc>
                <a:spcPts val="45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Arial MT Pro"/>
                <a:ea typeface="Arial MT Pro"/>
                <a:cs typeface="Arial MT Pro"/>
                <a:sym typeface="Arial MT Pro"/>
              </a:rPr>
              <a:t>Marketing</a:t>
            </a:r>
          </a:p>
          <a:p>
            <a:pPr algn="l" marL="647700" indent="-323850" lvl="1">
              <a:lnSpc>
                <a:spcPts val="45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Arial MT Pro"/>
                <a:ea typeface="Arial MT Pro"/>
                <a:cs typeface="Arial MT Pro"/>
                <a:sym typeface="Arial MT Pro"/>
              </a:rPr>
              <a:t>Ekonomika</a:t>
            </a:r>
          </a:p>
          <a:p>
            <a:pPr algn="l" marL="647700" indent="-323850" lvl="1">
              <a:lnSpc>
                <a:spcPts val="45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Arial MT Pro"/>
                <a:ea typeface="Arial MT Pro"/>
                <a:cs typeface="Arial MT Pro"/>
                <a:sym typeface="Arial MT Pro"/>
              </a:rPr>
              <a:t>Finance </a:t>
            </a:r>
          </a:p>
          <a:p>
            <a:pPr algn="l" marL="647700" indent="-323850" lvl="1">
              <a:lnSpc>
                <a:spcPts val="45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Arial MT Pro"/>
                <a:ea typeface="Arial MT Pro"/>
                <a:cs typeface="Arial MT Pro"/>
                <a:sym typeface="Arial MT Pro"/>
              </a:rPr>
              <a:t>Statistika a kvantitativní metody</a:t>
            </a:r>
          </a:p>
          <a:p>
            <a:pPr algn="l" marL="647700" indent="-323850" lvl="1">
              <a:lnSpc>
                <a:spcPts val="45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Arial MT Pro"/>
                <a:ea typeface="Arial MT Pro"/>
                <a:cs typeface="Arial MT Pro"/>
                <a:sym typeface="Arial MT Pro"/>
              </a:rPr>
              <a:t>Veřejná správa a regionální rozvoj</a:t>
            </a:r>
          </a:p>
          <a:p>
            <a:pPr algn="l" marL="647700" indent="-323850" lvl="1">
              <a:lnSpc>
                <a:spcPts val="45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Arial MT Pro"/>
                <a:ea typeface="Arial MT Pro"/>
                <a:cs typeface="Arial MT Pro"/>
                <a:sym typeface="Arial MT Pro"/>
              </a:rPr>
              <a:t>Průmyslové inženýrství... </a:t>
            </a:r>
          </a:p>
        </p:txBody>
      </p:sp>
      <p:grpSp>
        <p:nvGrpSpPr>
          <p:cNvPr name="Group 14" id="14"/>
          <p:cNvGrpSpPr/>
          <p:nvPr/>
        </p:nvGrpSpPr>
        <p:grpSpPr>
          <a:xfrm rot="0">
            <a:off x="401065" y="9258300"/>
            <a:ext cx="5679071" cy="788365"/>
            <a:chOff x="0" y="0"/>
            <a:chExt cx="7572094" cy="1051154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712490" cy="1051154"/>
            </a:xfrm>
            <a:custGeom>
              <a:avLst/>
              <a:gdLst/>
              <a:ahLst/>
              <a:cxnLst/>
              <a:rect r="r" b="b" t="t" l="l"/>
              <a:pathLst>
                <a:path h="1051154" w="712490">
                  <a:moveTo>
                    <a:pt x="0" y="0"/>
                  </a:moveTo>
                  <a:lnTo>
                    <a:pt x="712490" y="0"/>
                  </a:lnTo>
                  <a:lnTo>
                    <a:pt x="712490" y="1051154"/>
                  </a:lnTo>
                  <a:lnTo>
                    <a:pt x="0" y="10511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16" id="16"/>
            <p:cNvSpPr txBox="true"/>
            <p:nvPr/>
          </p:nvSpPr>
          <p:spPr>
            <a:xfrm rot="0">
              <a:off x="1178231" y="-30894"/>
              <a:ext cx="6393863" cy="91969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800"/>
                </a:lnSpc>
              </a:pPr>
              <a:r>
                <a:rPr lang="en-US" sz="2000" b="true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Univerzita Tomáše Bati / Fakulty</a:t>
              </a:r>
            </a:p>
            <a:p>
              <a:pPr algn="l">
                <a:lnSpc>
                  <a:spcPts val="2800"/>
                </a:lnSpc>
              </a:pPr>
              <a:r>
                <a:rPr lang="en-US" sz="200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prof. Ing. Jméno Příjmení, Ph.D.</a:t>
              </a:r>
            </a:p>
          </p:txBody>
        </p:sp>
      </p:grp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3511082" y="-428629"/>
            <a:ext cx="15052465" cy="15472035"/>
            <a:chOff x="0" y="0"/>
            <a:chExt cx="20069953" cy="20629380"/>
          </a:xfrm>
        </p:grpSpPr>
        <p:grpSp>
          <p:nvGrpSpPr>
            <p:cNvPr name="Group 3" id="3"/>
            <p:cNvGrpSpPr/>
            <p:nvPr/>
          </p:nvGrpSpPr>
          <p:grpSpPr>
            <a:xfrm rot="0">
              <a:off x="50800" y="0"/>
              <a:ext cx="19796740" cy="11650515"/>
              <a:chOff x="0" y="0"/>
              <a:chExt cx="2300275" cy="1353727"/>
            </a:xfrm>
          </p:grpSpPr>
          <p:sp>
            <p:nvSpPr>
              <p:cNvPr name="Freeform 4" id="4"/>
              <p:cNvSpPr/>
              <p:nvPr/>
            </p:nvSpPr>
            <p:spPr>
              <a:xfrm flipH="false" flipV="false" rot="0">
                <a:off x="0" y="0"/>
                <a:ext cx="2300275" cy="1353727"/>
              </a:xfrm>
              <a:custGeom>
                <a:avLst/>
                <a:gdLst/>
                <a:ahLst/>
                <a:cxnLst/>
                <a:rect r="r" b="b" t="t" l="l"/>
                <a:pathLst>
                  <a:path h="1353727" w="2300275">
                    <a:moveTo>
                      <a:pt x="0" y="0"/>
                    </a:moveTo>
                    <a:lnTo>
                      <a:pt x="2300275" y="0"/>
                    </a:lnTo>
                    <a:lnTo>
                      <a:pt x="2300275" y="1353727"/>
                    </a:lnTo>
                    <a:lnTo>
                      <a:pt x="0" y="1353727"/>
                    </a:lnTo>
                    <a:close/>
                  </a:path>
                </a:pathLst>
              </a:custGeom>
              <a:blipFill>
                <a:blip r:embed="rId2"/>
                <a:stretch>
                  <a:fillRect l="-5212" t="-6831" r="0" b="-12503"/>
                </a:stretch>
              </a:blipFill>
            </p:spPr>
          </p:sp>
        </p:grpSp>
        <p:sp>
          <p:nvSpPr>
            <p:cNvPr name="Freeform 5" id="5"/>
            <p:cNvSpPr/>
            <p:nvPr/>
          </p:nvSpPr>
          <p:spPr>
            <a:xfrm flipH="false" flipV="false" rot="0">
              <a:off x="0" y="9901077"/>
              <a:ext cx="20069953" cy="10728302"/>
            </a:xfrm>
            <a:custGeom>
              <a:avLst/>
              <a:gdLst/>
              <a:ahLst/>
              <a:cxnLst/>
              <a:rect r="r" b="b" t="t" l="l"/>
              <a:pathLst>
                <a:path h="10728302" w="20069953">
                  <a:moveTo>
                    <a:pt x="0" y="0"/>
                  </a:moveTo>
                  <a:lnTo>
                    <a:pt x="20069953" y="0"/>
                  </a:lnTo>
                  <a:lnTo>
                    <a:pt x="20069953" y="10728303"/>
                  </a:lnTo>
                  <a:lnTo>
                    <a:pt x="0" y="107283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6" id="6"/>
          <p:cNvGrpSpPr/>
          <p:nvPr/>
        </p:nvGrpSpPr>
        <p:grpSpPr>
          <a:xfrm rot="0">
            <a:off x="287990" y="1438541"/>
            <a:ext cx="4899379" cy="4899379"/>
            <a:chOff x="0" y="0"/>
            <a:chExt cx="6532505" cy="6532505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6532505" cy="6532505"/>
            </a:xfrm>
            <a:custGeom>
              <a:avLst/>
              <a:gdLst/>
              <a:ahLst/>
              <a:cxnLst/>
              <a:rect r="r" b="b" t="t" l="l"/>
              <a:pathLst>
                <a:path h="6532505" w="6532505">
                  <a:moveTo>
                    <a:pt x="0" y="0"/>
                  </a:moveTo>
                  <a:lnTo>
                    <a:pt x="6532505" y="0"/>
                  </a:lnTo>
                  <a:lnTo>
                    <a:pt x="6532505" y="6532505"/>
                  </a:lnTo>
                  <a:lnTo>
                    <a:pt x="0" y="65325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6532505" cy="6532505"/>
            </a:xfrm>
            <a:custGeom>
              <a:avLst/>
              <a:gdLst/>
              <a:ahLst/>
              <a:cxnLst/>
              <a:rect r="r" b="b" t="t" l="l"/>
              <a:pathLst>
                <a:path h="6532505" w="6532505">
                  <a:moveTo>
                    <a:pt x="0" y="0"/>
                  </a:moveTo>
                  <a:lnTo>
                    <a:pt x="6532505" y="0"/>
                  </a:lnTo>
                  <a:lnTo>
                    <a:pt x="6532505" y="6532505"/>
                  </a:lnTo>
                  <a:lnTo>
                    <a:pt x="0" y="65325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9" id="9"/>
          <p:cNvGrpSpPr/>
          <p:nvPr/>
        </p:nvGrpSpPr>
        <p:grpSpPr>
          <a:xfrm rot="0">
            <a:off x="14713485" y="-2076819"/>
            <a:ext cx="4899379" cy="4899379"/>
            <a:chOff x="0" y="0"/>
            <a:chExt cx="6532505" cy="6532505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6532505" cy="6532505"/>
            </a:xfrm>
            <a:custGeom>
              <a:avLst/>
              <a:gdLst/>
              <a:ahLst/>
              <a:cxnLst/>
              <a:rect r="r" b="b" t="t" l="l"/>
              <a:pathLst>
                <a:path h="6532505" w="6532505">
                  <a:moveTo>
                    <a:pt x="0" y="0"/>
                  </a:moveTo>
                  <a:lnTo>
                    <a:pt x="6532505" y="0"/>
                  </a:lnTo>
                  <a:lnTo>
                    <a:pt x="6532505" y="6532505"/>
                  </a:lnTo>
                  <a:lnTo>
                    <a:pt x="0" y="65325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6532505" cy="6532505"/>
            </a:xfrm>
            <a:custGeom>
              <a:avLst/>
              <a:gdLst/>
              <a:ahLst/>
              <a:cxnLst/>
              <a:rect r="r" b="b" t="t" l="l"/>
              <a:pathLst>
                <a:path h="6532505" w="6532505">
                  <a:moveTo>
                    <a:pt x="0" y="0"/>
                  </a:moveTo>
                  <a:lnTo>
                    <a:pt x="6532505" y="0"/>
                  </a:lnTo>
                  <a:lnTo>
                    <a:pt x="6532505" y="6532505"/>
                  </a:lnTo>
                  <a:lnTo>
                    <a:pt x="0" y="65325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TextBox 12" id="12"/>
          <p:cNvSpPr txBox="true"/>
          <p:nvPr/>
        </p:nvSpPr>
        <p:spPr>
          <a:xfrm rot="0">
            <a:off x="1028700" y="9286726"/>
            <a:ext cx="6975109" cy="6096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647700" indent="-323850" lvl="1">
              <a:lnSpc>
                <a:spcPts val="45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Arial MT Pro"/>
                <a:ea typeface="Arial MT Pro"/>
                <a:cs typeface="Arial MT Pro"/>
                <a:sym typeface="Arial MT Pro"/>
              </a:rPr>
              <a:t>Založena 2002 | 1 159 studujících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959116" y="8244205"/>
            <a:ext cx="14922050" cy="10140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839"/>
              </a:lnSpc>
            </a:pPr>
            <a:r>
              <a:rPr lang="en-US" sz="6999">
                <a:solidFill>
                  <a:srgbClr val="000000">
                    <a:alpha val="95686"/>
                  </a:srgbClr>
                </a:solidFill>
                <a:latin typeface="UTB Berlin"/>
                <a:ea typeface="UTB Berlin"/>
                <a:cs typeface="UTB Berlin"/>
                <a:sym typeface="UTB Berlin"/>
              </a:rPr>
              <a:t>Fakulta multimediálních komunikací</a:t>
            </a: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9671344" cy="7729342"/>
            <a:chOff x="0" y="0"/>
            <a:chExt cx="12895125" cy="10305789"/>
          </a:xfrm>
        </p:grpSpPr>
        <p:grpSp>
          <p:nvGrpSpPr>
            <p:cNvPr name="Group 3" id="3"/>
            <p:cNvGrpSpPr/>
            <p:nvPr/>
          </p:nvGrpSpPr>
          <p:grpSpPr>
            <a:xfrm rot="0">
              <a:off x="0" y="0"/>
              <a:ext cx="12895125" cy="10293089"/>
              <a:chOff x="0" y="0"/>
              <a:chExt cx="1018271" cy="812800"/>
            </a:xfrm>
          </p:grpSpPr>
          <p:sp>
            <p:nvSpPr>
              <p:cNvPr name="Freeform 4" id="4"/>
              <p:cNvSpPr/>
              <p:nvPr/>
            </p:nvSpPr>
            <p:spPr>
              <a:xfrm flipH="false" flipV="false" rot="0">
                <a:off x="0" y="0"/>
                <a:ext cx="1018271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1018271">
                    <a:moveTo>
                      <a:pt x="0" y="0"/>
                    </a:moveTo>
                    <a:lnTo>
                      <a:pt x="1018271" y="0"/>
                    </a:lnTo>
                    <a:lnTo>
                      <a:pt x="1018271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blipFill>
                <a:blip r:embed="rId2"/>
                <a:stretch>
                  <a:fillRect l="-9907" t="0" r="-10124" b="0"/>
                </a:stretch>
              </a:blipFill>
            </p:spPr>
          </p:sp>
        </p:grpSp>
        <p:sp>
          <p:nvSpPr>
            <p:cNvPr name="Freeform 5" id="5"/>
            <p:cNvSpPr/>
            <p:nvPr/>
          </p:nvSpPr>
          <p:spPr>
            <a:xfrm flipH="false" flipV="false" rot="0">
              <a:off x="0" y="8773919"/>
              <a:ext cx="8157666" cy="1531870"/>
            </a:xfrm>
            <a:custGeom>
              <a:avLst/>
              <a:gdLst/>
              <a:ahLst/>
              <a:cxnLst/>
              <a:rect r="r" b="b" t="t" l="l"/>
              <a:pathLst>
                <a:path h="1531870" w="8157666">
                  <a:moveTo>
                    <a:pt x="0" y="0"/>
                  </a:moveTo>
                  <a:lnTo>
                    <a:pt x="8157666" y="0"/>
                  </a:lnTo>
                  <a:lnTo>
                    <a:pt x="8157666" y="1531870"/>
                  </a:lnTo>
                  <a:lnTo>
                    <a:pt x="0" y="15318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-703824" r="-50944" b="0"/>
              </a:stretch>
            </a:blipFill>
          </p:spPr>
        </p:sp>
      </p:grpSp>
      <p:grpSp>
        <p:nvGrpSpPr>
          <p:cNvPr name="Group 6" id="6"/>
          <p:cNvGrpSpPr/>
          <p:nvPr/>
        </p:nvGrpSpPr>
        <p:grpSpPr>
          <a:xfrm rot="0">
            <a:off x="17020696" y="5771867"/>
            <a:ext cx="2534609" cy="2534609"/>
            <a:chOff x="0" y="0"/>
            <a:chExt cx="3379478" cy="3379478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3379478" cy="3379478"/>
            </a:xfrm>
            <a:custGeom>
              <a:avLst/>
              <a:gdLst/>
              <a:ahLst/>
              <a:cxnLst/>
              <a:rect r="r" b="b" t="t" l="l"/>
              <a:pathLst>
                <a:path h="3379478" w="3379478">
                  <a:moveTo>
                    <a:pt x="0" y="0"/>
                  </a:moveTo>
                  <a:lnTo>
                    <a:pt x="3379478" y="0"/>
                  </a:lnTo>
                  <a:lnTo>
                    <a:pt x="3379478" y="3379478"/>
                  </a:lnTo>
                  <a:lnTo>
                    <a:pt x="0" y="33794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3379478" cy="3379478"/>
            </a:xfrm>
            <a:custGeom>
              <a:avLst/>
              <a:gdLst/>
              <a:ahLst/>
              <a:cxnLst/>
              <a:rect r="r" b="b" t="t" l="l"/>
              <a:pathLst>
                <a:path h="3379478" w="3379478">
                  <a:moveTo>
                    <a:pt x="0" y="0"/>
                  </a:moveTo>
                  <a:lnTo>
                    <a:pt x="3379478" y="0"/>
                  </a:lnTo>
                  <a:lnTo>
                    <a:pt x="3379478" y="3379478"/>
                  </a:lnTo>
                  <a:lnTo>
                    <a:pt x="0" y="33794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9" id="9"/>
          <p:cNvGrpSpPr/>
          <p:nvPr/>
        </p:nvGrpSpPr>
        <p:grpSpPr>
          <a:xfrm rot="0">
            <a:off x="7540101" y="-2140768"/>
            <a:ext cx="4281535" cy="4281535"/>
            <a:chOff x="0" y="0"/>
            <a:chExt cx="5708714" cy="5708714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5708714" cy="5708714"/>
            </a:xfrm>
            <a:custGeom>
              <a:avLst/>
              <a:gdLst/>
              <a:ahLst/>
              <a:cxnLst/>
              <a:rect r="r" b="b" t="t" l="l"/>
              <a:pathLst>
                <a:path h="5708714" w="5708714">
                  <a:moveTo>
                    <a:pt x="0" y="0"/>
                  </a:moveTo>
                  <a:lnTo>
                    <a:pt x="5708714" y="0"/>
                  </a:lnTo>
                  <a:lnTo>
                    <a:pt x="5708714" y="5708714"/>
                  </a:lnTo>
                  <a:lnTo>
                    <a:pt x="0" y="57087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5708714" cy="5708714"/>
            </a:xfrm>
            <a:custGeom>
              <a:avLst/>
              <a:gdLst/>
              <a:ahLst/>
              <a:cxnLst/>
              <a:rect r="r" b="b" t="t" l="l"/>
              <a:pathLst>
                <a:path h="5708714" w="5708714">
                  <a:moveTo>
                    <a:pt x="0" y="0"/>
                  </a:moveTo>
                  <a:lnTo>
                    <a:pt x="5708714" y="0"/>
                  </a:lnTo>
                  <a:lnTo>
                    <a:pt x="5708714" y="5708714"/>
                  </a:lnTo>
                  <a:lnTo>
                    <a:pt x="0" y="57087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TextBox 12" id="12"/>
          <p:cNvSpPr txBox="true"/>
          <p:nvPr/>
        </p:nvSpPr>
        <p:spPr>
          <a:xfrm rot="0">
            <a:off x="9973801" y="895350"/>
            <a:ext cx="7285499" cy="36703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799"/>
              </a:lnSpc>
            </a:pPr>
            <a:r>
              <a:rPr lang="en-US" sz="6999">
                <a:solidFill>
                  <a:srgbClr val="000000"/>
                </a:solidFill>
                <a:latin typeface="UTB Berlin"/>
                <a:ea typeface="UTB Berlin"/>
                <a:cs typeface="UTB Berlin"/>
                <a:sym typeface="UTB Berlin"/>
              </a:rPr>
              <a:t>Fakulta multimediálních komunikací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9973801" y="4839376"/>
            <a:ext cx="7455858" cy="40386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47700" indent="-323850" lvl="1">
              <a:lnSpc>
                <a:spcPts val="45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Arial MT Pro"/>
                <a:ea typeface="Arial MT Pro"/>
                <a:cs typeface="Arial MT Pro"/>
                <a:sym typeface="Arial MT Pro"/>
              </a:rPr>
              <a:t>Marketingová a mediální komunikace </a:t>
            </a:r>
          </a:p>
          <a:p>
            <a:pPr algn="l" marL="647700" indent="-323850" lvl="1">
              <a:lnSpc>
                <a:spcPts val="45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Arial MT Pro"/>
                <a:ea typeface="Arial MT Pro"/>
                <a:cs typeface="Arial MT Pro"/>
                <a:sym typeface="Arial MT Pro"/>
              </a:rPr>
              <a:t>Animace, audiovizuální tvorba</a:t>
            </a:r>
          </a:p>
          <a:p>
            <a:pPr algn="l" marL="647700" indent="-323850" lvl="1">
              <a:lnSpc>
                <a:spcPts val="45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Arial MT Pro"/>
                <a:ea typeface="Arial MT Pro"/>
                <a:cs typeface="Arial MT Pro"/>
                <a:sym typeface="Arial MT Pro"/>
              </a:rPr>
              <a:t>Digitální design, herní design</a:t>
            </a:r>
          </a:p>
          <a:p>
            <a:pPr algn="l" marL="647700" indent="-323850" lvl="1">
              <a:lnSpc>
                <a:spcPts val="45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Arial MT Pro"/>
                <a:ea typeface="Arial MT Pro"/>
                <a:cs typeface="Arial MT Pro"/>
                <a:sym typeface="Arial MT Pro"/>
              </a:rPr>
              <a:t>Reklamní fotografie</a:t>
            </a:r>
          </a:p>
          <a:p>
            <a:pPr algn="l" marL="647700" indent="-323850" lvl="1">
              <a:lnSpc>
                <a:spcPts val="45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Arial MT Pro"/>
                <a:ea typeface="Arial MT Pro"/>
                <a:cs typeface="Arial MT Pro"/>
                <a:sym typeface="Arial MT Pro"/>
              </a:rPr>
              <a:t>Design obuvi a oděvu</a:t>
            </a:r>
          </a:p>
          <a:p>
            <a:pPr algn="l" marL="647700" indent="-323850" lvl="1">
              <a:lnSpc>
                <a:spcPts val="45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Arial MT Pro"/>
                <a:ea typeface="Arial MT Pro"/>
                <a:cs typeface="Arial MT Pro"/>
                <a:sym typeface="Arial MT Pro"/>
              </a:rPr>
              <a:t>Grafický design, design skla a šperku</a:t>
            </a:r>
          </a:p>
          <a:p>
            <a:pPr algn="just" marL="647700" indent="-323850" lvl="1">
              <a:lnSpc>
                <a:spcPts val="45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Arial MT Pro"/>
                <a:ea typeface="Arial MT Pro"/>
                <a:cs typeface="Arial MT Pro"/>
                <a:sym typeface="Arial MT Pro"/>
              </a:rPr>
              <a:t>Produktový a průmy</a:t>
            </a:r>
            <a:r>
              <a:rPr lang="en-US" sz="3000">
                <a:solidFill>
                  <a:srgbClr val="000000"/>
                </a:solidFill>
                <a:latin typeface="Arial MT Pro"/>
                <a:ea typeface="Arial MT Pro"/>
                <a:cs typeface="Arial MT Pro"/>
                <a:sym typeface="Arial MT Pro"/>
              </a:rPr>
              <a:t>slový design...</a:t>
            </a:r>
          </a:p>
        </p:txBody>
      </p:sp>
      <p:grpSp>
        <p:nvGrpSpPr>
          <p:cNvPr name="Group 14" id="14"/>
          <p:cNvGrpSpPr/>
          <p:nvPr/>
        </p:nvGrpSpPr>
        <p:grpSpPr>
          <a:xfrm rot="0">
            <a:off x="401065" y="9258300"/>
            <a:ext cx="5679071" cy="788365"/>
            <a:chOff x="0" y="0"/>
            <a:chExt cx="7572094" cy="1051154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712490" cy="1051154"/>
            </a:xfrm>
            <a:custGeom>
              <a:avLst/>
              <a:gdLst/>
              <a:ahLst/>
              <a:cxnLst/>
              <a:rect r="r" b="b" t="t" l="l"/>
              <a:pathLst>
                <a:path h="1051154" w="712490">
                  <a:moveTo>
                    <a:pt x="0" y="0"/>
                  </a:moveTo>
                  <a:lnTo>
                    <a:pt x="712490" y="0"/>
                  </a:lnTo>
                  <a:lnTo>
                    <a:pt x="712490" y="1051154"/>
                  </a:lnTo>
                  <a:lnTo>
                    <a:pt x="0" y="10511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16" id="16"/>
            <p:cNvSpPr txBox="true"/>
            <p:nvPr/>
          </p:nvSpPr>
          <p:spPr>
            <a:xfrm rot="0">
              <a:off x="1178231" y="-30894"/>
              <a:ext cx="6393863" cy="91969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800"/>
                </a:lnSpc>
              </a:pPr>
              <a:r>
                <a:rPr lang="en-US" sz="2000" b="true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Univerzita Tomáše Bati / Fakulty</a:t>
              </a:r>
            </a:p>
            <a:p>
              <a:pPr algn="l">
                <a:lnSpc>
                  <a:spcPts val="2800"/>
                </a:lnSpc>
              </a:pPr>
              <a:r>
                <a:rPr lang="en-US" sz="200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prof. Ing. Jméno Příjmení, Ph.D.</a:t>
              </a:r>
            </a:p>
          </p:txBody>
        </p:sp>
      </p:grp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3511082" y="-428629"/>
            <a:ext cx="15052465" cy="15472035"/>
            <a:chOff x="0" y="0"/>
            <a:chExt cx="20069953" cy="20629380"/>
          </a:xfrm>
        </p:grpSpPr>
        <p:grpSp>
          <p:nvGrpSpPr>
            <p:cNvPr name="Group 3" id="3"/>
            <p:cNvGrpSpPr/>
            <p:nvPr/>
          </p:nvGrpSpPr>
          <p:grpSpPr>
            <a:xfrm rot="0">
              <a:off x="50800" y="0"/>
              <a:ext cx="19796740" cy="11650515"/>
              <a:chOff x="0" y="0"/>
              <a:chExt cx="2300275" cy="1353727"/>
            </a:xfrm>
          </p:grpSpPr>
          <p:sp>
            <p:nvSpPr>
              <p:cNvPr name="Freeform 4" id="4"/>
              <p:cNvSpPr/>
              <p:nvPr/>
            </p:nvSpPr>
            <p:spPr>
              <a:xfrm flipH="false" flipV="false" rot="0">
                <a:off x="0" y="0"/>
                <a:ext cx="2300275" cy="1353727"/>
              </a:xfrm>
              <a:custGeom>
                <a:avLst/>
                <a:gdLst/>
                <a:ahLst/>
                <a:cxnLst/>
                <a:rect r="r" b="b" t="t" l="l"/>
                <a:pathLst>
                  <a:path h="1353727" w="2300275">
                    <a:moveTo>
                      <a:pt x="0" y="0"/>
                    </a:moveTo>
                    <a:lnTo>
                      <a:pt x="2300275" y="0"/>
                    </a:lnTo>
                    <a:lnTo>
                      <a:pt x="2300275" y="1353727"/>
                    </a:lnTo>
                    <a:lnTo>
                      <a:pt x="0" y="1353727"/>
                    </a:lnTo>
                    <a:close/>
                  </a:path>
                </a:pathLst>
              </a:custGeom>
              <a:blipFill>
                <a:blip r:embed="rId2"/>
                <a:stretch>
                  <a:fillRect l="0" t="-6795" r="0" b="-6555"/>
                </a:stretch>
              </a:blipFill>
            </p:spPr>
          </p:sp>
        </p:grpSp>
        <p:sp>
          <p:nvSpPr>
            <p:cNvPr name="Freeform 5" id="5"/>
            <p:cNvSpPr/>
            <p:nvPr/>
          </p:nvSpPr>
          <p:spPr>
            <a:xfrm flipH="false" flipV="false" rot="0">
              <a:off x="0" y="9901077"/>
              <a:ext cx="20069953" cy="10728302"/>
            </a:xfrm>
            <a:custGeom>
              <a:avLst/>
              <a:gdLst/>
              <a:ahLst/>
              <a:cxnLst/>
              <a:rect r="r" b="b" t="t" l="l"/>
              <a:pathLst>
                <a:path h="10728302" w="20069953">
                  <a:moveTo>
                    <a:pt x="0" y="0"/>
                  </a:moveTo>
                  <a:lnTo>
                    <a:pt x="20069953" y="0"/>
                  </a:lnTo>
                  <a:lnTo>
                    <a:pt x="20069953" y="10728303"/>
                  </a:lnTo>
                  <a:lnTo>
                    <a:pt x="0" y="107283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6" id="6"/>
          <p:cNvGrpSpPr/>
          <p:nvPr/>
        </p:nvGrpSpPr>
        <p:grpSpPr>
          <a:xfrm rot="0">
            <a:off x="287990" y="1438541"/>
            <a:ext cx="4899379" cy="4899379"/>
            <a:chOff x="0" y="0"/>
            <a:chExt cx="6532505" cy="6532505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6532505" cy="6532505"/>
            </a:xfrm>
            <a:custGeom>
              <a:avLst/>
              <a:gdLst/>
              <a:ahLst/>
              <a:cxnLst/>
              <a:rect r="r" b="b" t="t" l="l"/>
              <a:pathLst>
                <a:path h="6532505" w="6532505">
                  <a:moveTo>
                    <a:pt x="0" y="0"/>
                  </a:moveTo>
                  <a:lnTo>
                    <a:pt x="6532505" y="0"/>
                  </a:lnTo>
                  <a:lnTo>
                    <a:pt x="6532505" y="6532505"/>
                  </a:lnTo>
                  <a:lnTo>
                    <a:pt x="0" y="65325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6532505" cy="6532505"/>
            </a:xfrm>
            <a:custGeom>
              <a:avLst/>
              <a:gdLst/>
              <a:ahLst/>
              <a:cxnLst/>
              <a:rect r="r" b="b" t="t" l="l"/>
              <a:pathLst>
                <a:path h="6532505" w="6532505">
                  <a:moveTo>
                    <a:pt x="0" y="0"/>
                  </a:moveTo>
                  <a:lnTo>
                    <a:pt x="6532505" y="0"/>
                  </a:lnTo>
                  <a:lnTo>
                    <a:pt x="6532505" y="6532505"/>
                  </a:lnTo>
                  <a:lnTo>
                    <a:pt x="0" y="65325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9" id="9"/>
          <p:cNvGrpSpPr/>
          <p:nvPr/>
        </p:nvGrpSpPr>
        <p:grpSpPr>
          <a:xfrm rot="0">
            <a:off x="14713485" y="-2076819"/>
            <a:ext cx="4899379" cy="4899379"/>
            <a:chOff x="0" y="0"/>
            <a:chExt cx="6532505" cy="6532505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6532505" cy="6532505"/>
            </a:xfrm>
            <a:custGeom>
              <a:avLst/>
              <a:gdLst/>
              <a:ahLst/>
              <a:cxnLst/>
              <a:rect r="r" b="b" t="t" l="l"/>
              <a:pathLst>
                <a:path h="6532505" w="6532505">
                  <a:moveTo>
                    <a:pt x="0" y="0"/>
                  </a:moveTo>
                  <a:lnTo>
                    <a:pt x="6532505" y="0"/>
                  </a:lnTo>
                  <a:lnTo>
                    <a:pt x="6532505" y="6532505"/>
                  </a:lnTo>
                  <a:lnTo>
                    <a:pt x="0" y="65325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6532505" cy="6532505"/>
            </a:xfrm>
            <a:custGeom>
              <a:avLst/>
              <a:gdLst/>
              <a:ahLst/>
              <a:cxnLst/>
              <a:rect r="r" b="b" t="t" l="l"/>
              <a:pathLst>
                <a:path h="6532505" w="6532505">
                  <a:moveTo>
                    <a:pt x="0" y="0"/>
                  </a:moveTo>
                  <a:lnTo>
                    <a:pt x="6532505" y="0"/>
                  </a:lnTo>
                  <a:lnTo>
                    <a:pt x="6532505" y="6532505"/>
                  </a:lnTo>
                  <a:lnTo>
                    <a:pt x="0" y="65325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TextBox 12" id="12"/>
          <p:cNvSpPr txBox="true"/>
          <p:nvPr/>
        </p:nvSpPr>
        <p:spPr>
          <a:xfrm rot="0">
            <a:off x="1028700" y="9286726"/>
            <a:ext cx="6975109" cy="6096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647700" indent="-323850" lvl="1">
              <a:lnSpc>
                <a:spcPts val="45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Arial MT Pro"/>
                <a:ea typeface="Arial MT Pro"/>
                <a:cs typeface="Arial MT Pro"/>
                <a:sym typeface="Arial MT Pro"/>
              </a:rPr>
              <a:t>Založena 2006 | 1 446 studujících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959116" y="8244205"/>
            <a:ext cx="14922050" cy="10140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839"/>
              </a:lnSpc>
            </a:pPr>
            <a:r>
              <a:rPr lang="en-US" sz="6999">
                <a:solidFill>
                  <a:srgbClr val="000000">
                    <a:alpha val="95686"/>
                  </a:srgbClr>
                </a:solidFill>
                <a:latin typeface="UTB Berlin"/>
                <a:ea typeface="UTB Berlin"/>
                <a:cs typeface="UTB Berlin"/>
                <a:sym typeface="UTB Berlin"/>
              </a:rPr>
              <a:t>Fakulta aplikované informatiky</a:t>
            </a:r>
          </a:p>
        </p:txBody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9671344" cy="7729342"/>
            <a:chOff x="0" y="0"/>
            <a:chExt cx="12895125" cy="10305789"/>
          </a:xfrm>
        </p:grpSpPr>
        <p:grpSp>
          <p:nvGrpSpPr>
            <p:cNvPr name="Group 3" id="3"/>
            <p:cNvGrpSpPr/>
            <p:nvPr/>
          </p:nvGrpSpPr>
          <p:grpSpPr>
            <a:xfrm rot="0">
              <a:off x="0" y="0"/>
              <a:ext cx="12895125" cy="10293089"/>
              <a:chOff x="0" y="0"/>
              <a:chExt cx="1018271" cy="812800"/>
            </a:xfrm>
          </p:grpSpPr>
          <p:sp>
            <p:nvSpPr>
              <p:cNvPr name="Freeform 4" id="4"/>
              <p:cNvSpPr/>
              <p:nvPr/>
            </p:nvSpPr>
            <p:spPr>
              <a:xfrm flipH="false" flipV="false" rot="0">
                <a:off x="0" y="0"/>
                <a:ext cx="1018271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1018271">
                    <a:moveTo>
                      <a:pt x="0" y="0"/>
                    </a:moveTo>
                    <a:lnTo>
                      <a:pt x="1018271" y="0"/>
                    </a:lnTo>
                    <a:lnTo>
                      <a:pt x="1018271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blipFill>
                <a:blip r:embed="rId2"/>
                <a:stretch>
                  <a:fillRect l="-21298" t="-6238" r="-10139" b="-3039"/>
                </a:stretch>
              </a:blipFill>
            </p:spPr>
          </p:sp>
        </p:grpSp>
        <p:sp>
          <p:nvSpPr>
            <p:cNvPr name="Freeform 5" id="5"/>
            <p:cNvSpPr/>
            <p:nvPr/>
          </p:nvSpPr>
          <p:spPr>
            <a:xfrm flipH="false" flipV="false" rot="0">
              <a:off x="0" y="8773919"/>
              <a:ext cx="8157666" cy="1531870"/>
            </a:xfrm>
            <a:custGeom>
              <a:avLst/>
              <a:gdLst/>
              <a:ahLst/>
              <a:cxnLst/>
              <a:rect r="r" b="b" t="t" l="l"/>
              <a:pathLst>
                <a:path h="1531870" w="8157666">
                  <a:moveTo>
                    <a:pt x="0" y="0"/>
                  </a:moveTo>
                  <a:lnTo>
                    <a:pt x="8157666" y="0"/>
                  </a:lnTo>
                  <a:lnTo>
                    <a:pt x="8157666" y="1531870"/>
                  </a:lnTo>
                  <a:lnTo>
                    <a:pt x="0" y="15318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-703824" r="-50944" b="0"/>
              </a:stretch>
            </a:blipFill>
          </p:spPr>
        </p:sp>
      </p:grpSp>
      <p:grpSp>
        <p:nvGrpSpPr>
          <p:cNvPr name="Group 6" id="6"/>
          <p:cNvGrpSpPr/>
          <p:nvPr/>
        </p:nvGrpSpPr>
        <p:grpSpPr>
          <a:xfrm rot="0">
            <a:off x="17020696" y="5771867"/>
            <a:ext cx="2534609" cy="2534609"/>
            <a:chOff x="0" y="0"/>
            <a:chExt cx="3379478" cy="3379478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3379478" cy="3379478"/>
            </a:xfrm>
            <a:custGeom>
              <a:avLst/>
              <a:gdLst/>
              <a:ahLst/>
              <a:cxnLst/>
              <a:rect r="r" b="b" t="t" l="l"/>
              <a:pathLst>
                <a:path h="3379478" w="3379478">
                  <a:moveTo>
                    <a:pt x="0" y="0"/>
                  </a:moveTo>
                  <a:lnTo>
                    <a:pt x="3379478" y="0"/>
                  </a:lnTo>
                  <a:lnTo>
                    <a:pt x="3379478" y="3379478"/>
                  </a:lnTo>
                  <a:lnTo>
                    <a:pt x="0" y="33794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3379478" cy="3379478"/>
            </a:xfrm>
            <a:custGeom>
              <a:avLst/>
              <a:gdLst/>
              <a:ahLst/>
              <a:cxnLst/>
              <a:rect r="r" b="b" t="t" l="l"/>
              <a:pathLst>
                <a:path h="3379478" w="3379478">
                  <a:moveTo>
                    <a:pt x="0" y="0"/>
                  </a:moveTo>
                  <a:lnTo>
                    <a:pt x="3379478" y="0"/>
                  </a:lnTo>
                  <a:lnTo>
                    <a:pt x="3379478" y="3379478"/>
                  </a:lnTo>
                  <a:lnTo>
                    <a:pt x="0" y="33794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9" id="9"/>
          <p:cNvGrpSpPr/>
          <p:nvPr/>
        </p:nvGrpSpPr>
        <p:grpSpPr>
          <a:xfrm rot="0">
            <a:off x="7540101" y="-2140768"/>
            <a:ext cx="4281535" cy="4281535"/>
            <a:chOff x="0" y="0"/>
            <a:chExt cx="5708714" cy="5708714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5708714" cy="5708714"/>
            </a:xfrm>
            <a:custGeom>
              <a:avLst/>
              <a:gdLst/>
              <a:ahLst/>
              <a:cxnLst/>
              <a:rect r="r" b="b" t="t" l="l"/>
              <a:pathLst>
                <a:path h="5708714" w="5708714">
                  <a:moveTo>
                    <a:pt x="0" y="0"/>
                  </a:moveTo>
                  <a:lnTo>
                    <a:pt x="5708714" y="0"/>
                  </a:lnTo>
                  <a:lnTo>
                    <a:pt x="5708714" y="5708714"/>
                  </a:lnTo>
                  <a:lnTo>
                    <a:pt x="0" y="57087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5708714" cy="5708714"/>
            </a:xfrm>
            <a:custGeom>
              <a:avLst/>
              <a:gdLst/>
              <a:ahLst/>
              <a:cxnLst/>
              <a:rect r="r" b="b" t="t" l="l"/>
              <a:pathLst>
                <a:path h="5708714" w="5708714">
                  <a:moveTo>
                    <a:pt x="0" y="0"/>
                  </a:moveTo>
                  <a:lnTo>
                    <a:pt x="5708714" y="0"/>
                  </a:lnTo>
                  <a:lnTo>
                    <a:pt x="5708714" y="5708714"/>
                  </a:lnTo>
                  <a:lnTo>
                    <a:pt x="0" y="57087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TextBox 12" id="12"/>
          <p:cNvSpPr txBox="true"/>
          <p:nvPr/>
        </p:nvSpPr>
        <p:spPr>
          <a:xfrm rot="0">
            <a:off x="9973801" y="895350"/>
            <a:ext cx="7285499" cy="24320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799"/>
              </a:lnSpc>
            </a:pPr>
            <a:r>
              <a:rPr lang="en-US" sz="6999">
                <a:solidFill>
                  <a:srgbClr val="000000"/>
                </a:solidFill>
                <a:latin typeface="UTB Berlin"/>
                <a:ea typeface="UTB Berlin"/>
                <a:cs typeface="UTB Berlin"/>
                <a:sym typeface="UTB Berlin"/>
              </a:rPr>
              <a:t>Fakulta aplikované informatiky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9973801" y="3712271"/>
            <a:ext cx="7285499" cy="40386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47700" indent="-323850" lvl="1">
              <a:lnSpc>
                <a:spcPts val="45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Arial MT Pro"/>
                <a:ea typeface="Arial MT Pro"/>
                <a:cs typeface="Arial MT Pro"/>
                <a:sym typeface="Arial MT Pro"/>
              </a:rPr>
              <a:t>Informatika, umělá inteligence </a:t>
            </a:r>
          </a:p>
          <a:p>
            <a:pPr algn="l" marL="647700" indent="-323850" lvl="1">
              <a:lnSpc>
                <a:spcPts val="45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Arial MT Pro"/>
                <a:ea typeface="Arial MT Pro"/>
                <a:cs typeface="Arial MT Pro"/>
                <a:sym typeface="Arial MT Pro"/>
              </a:rPr>
              <a:t>Počítačové a komunikační systémy</a:t>
            </a:r>
          </a:p>
          <a:p>
            <a:pPr algn="l" marL="647700" indent="-323850" lvl="1">
              <a:lnSpc>
                <a:spcPts val="45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Arial MT Pro"/>
                <a:ea typeface="Arial MT Pro"/>
                <a:cs typeface="Arial MT Pro"/>
                <a:sym typeface="Arial MT Pro"/>
              </a:rPr>
              <a:t>Softwarové inženýrství</a:t>
            </a:r>
          </a:p>
          <a:p>
            <a:pPr algn="l" marL="647700" indent="-323850" lvl="1">
              <a:lnSpc>
                <a:spcPts val="45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Arial MT Pro"/>
                <a:ea typeface="Arial MT Pro"/>
                <a:cs typeface="Arial MT Pro"/>
                <a:sym typeface="Arial MT Pro"/>
              </a:rPr>
              <a:t>Kybernetická bezpečnost</a:t>
            </a:r>
          </a:p>
          <a:p>
            <a:pPr algn="l" marL="647700" indent="-323850" lvl="1">
              <a:lnSpc>
                <a:spcPts val="45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Arial MT Pro"/>
                <a:ea typeface="Arial MT Pro"/>
                <a:cs typeface="Arial MT Pro"/>
                <a:sym typeface="Arial MT Pro"/>
              </a:rPr>
              <a:t>Automatické řízení a informatika</a:t>
            </a:r>
          </a:p>
          <a:p>
            <a:pPr algn="l" marL="647700" indent="-323850" lvl="1">
              <a:lnSpc>
                <a:spcPts val="45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Arial MT Pro"/>
                <a:ea typeface="Arial MT Pro"/>
                <a:cs typeface="Arial MT Pro"/>
                <a:sym typeface="Arial MT Pro"/>
              </a:rPr>
              <a:t>Bezpečnostní technologie a systémy</a:t>
            </a:r>
          </a:p>
          <a:p>
            <a:pPr algn="l" marL="647700" indent="-323850" lvl="1">
              <a:lnSpc>
                <a:spcPts val="45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Arial MT Pro"/>
                <a:ea typeface="Arial MT Pro"/>
                <a:cs typeface="Arial MT Pro"/>
                <a:sym typeface="Arial MT Pro"/>
              </a:rPr>
              <a:t>Inteligentní budovy...</a:t>
            </a:r>
          </a:p>
        </p:txBody>
      </p:sp>
      <p:grpSp>
        <p:nvGrpSpPr>
          <p:cNvPr name="Group 14" id="14"/>
          <p:cNvGrpSpPr/>
          <p:nvPr/>
        </p:nvGrpSpPr>
        <p:grpSpPr>
          <a:xfrm rot="0">
            <a:off x="401065" y="9258300"/>
            <a:ext cx="5679071" cy="788365"/>
            <a:chOff x="0" y="0"/>
            <a:chExt cx="7572094" cy="1051154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712490" cy="1051154"/>
            </a:xfrm>
            <a:custGeom>
              <a:avLst/>
              <a:gdLst/>
              <a:ahLst/>
              <a:cxnLst/>
              <a:rect r="r" b="b" t="t" l="l"/>
              <a:pathLst>
                <a:path h="1051154" w="712490">
                  <a:moveTo>
                    <a:pt x="0" y="0"/>
                  </a:moveTo>
                  <a:lnTo>
                    <a:pt x="712490" y="0"/>
                  </a:lnTo>
                  <a:lnTo>
                    <a:pt x="712490" y="1051154"/>
                  </a:lnTo>
                  <a:lnTo>
                    <a:pt x="0" y="10511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16" id="16"/>
            <p:cNvSpPr txBox="true"/>
            <p:nvPr/>
          </p:nvSpPr>
          <p:spPr>
            <a:xfrm rot="0">
              <a:off x="1178231" y="-30894"/>
              <a:ext cx="6393863" cy="91969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800"/>
                </a:lnSpc>
              </a:pPr>
              <a:r>
                <a:rPr lang="en-US" sz="2000" b="true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Univerzita Tomáše Bati / Fakulty</a:t>
              </a:r>
            </a:p>
            <a:p>
              <a:pPr algn="l">
                <a:lnSpc>
                  <a:spcPts val="2800"/>
                </a:lnSpc>
              </a:pPr>
              <a:r>
                <a:rPr lang="en-US" sz="200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prof. Ing. Jméno Příjmení, Ph.D.</a:t>
              </a:r>
            </a:p>
          </p:txBody>
        </p:sp>
      </p:grp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3511082" y="-428629"/>
            <a:ext cx="15052465" cy="15472035"/>
            <a:chOff x="0" y="0"/>
            <a:chExt cx="20069953" cy="20629380"/>
          </a:xfrm>
        </p:grpSpPr>
        <p:grpSp>
          <p:nvGrpSpPr>
            <p:cNvPr name="Group 3" id="3"/>
            <p:cNvGrpSpPr/>
            <p:nvPr/>
          </p:nvGrpSpPr>
          <p:grpSpPr>
            <a:xfrm rot="0">
              <a:off x="50800" y="0"/>
              <a:ext cx="19796740" cy="11650515"/>
              <a:chOff x="0" y="0"/>
              <a:chExt cx="2300275" cy="1353727"/>
            </a:xfrm>
          </p:grpSpPr>
          <p:sp>
            <p:nvSpPr>
              <p:cNvPr name="Freeform 4" id="4"/>
              <p:cNvSpPr/>
              <p:nvPr/>
            </p:nvSpPr>
            <p:spPr>
              <a:xfrm flipH="false" flipV="false" rot="0">
                <a:off x="0" y="0"/>
                <a:ext cx="2300275" cy="1353727"/>
              </a:xfrm>
              <a:custGeom>
                <a:avLst/>
                <a:gdLst/>
                <a:ahLst/>
                <a:cxnLst/>
                <a:rect r="r" b="b" t="t" l="l"/>
                <a:pathLst>
                  <a:path h="1353727" w="2300275">
                    <a:moveTo>
                      <a:pt x="0" y="0"/>
                    </a:moveTo>
                    <a:lnTo>
                      <a:pt x="2300275" y="0"/>
                    </a:lnTo>
                    <a:lnTo>
                      <a:pt x="2300275" y="1353727"/>
                    </a:lnTo>
                    <a:lnTo>
                      <a:pt x="0" y="1353727"/>
                    </a:lnTo>
                    <a:close/>
                  </a:path>
                </a:pathLst>
              </a:custGeom>
              <a:blipFill>
                <a:blip r:embed="rId2"/>
                <a:stretch>
                  <a:fillRect l="-7629" t="-30132" r="0" b="-17506"/>
                </a:stretch>
              </a:blipFill>
            </p:spPr>
          </p:sp>
        </p:grpSp>
        <p:sp>
          <p:nvSpPr>
            <p:cNvPr name="Freeform 5" id="5"/>
            <p:cNvSpPr/>
            <p:nvPr/>
          </p:nvSpPr>
          <p:spPr>
            <a:xfrm flipH="false" flipV="false" rot="0">
              <a:off x="0" y="9901077"/>
              <a:ext cx="20069953" cy="10728302"/>
            </a:xfrm>
            <a:custGeom>
              <a:avLst/>
              <a:gdLst/>
              <a:ahLst/>
              <a:cxnLst/>
              <a:rect r="r" b="b" t="t" l="l"/>
              <a:pathLst>
                <a:path h="10728302" w="20069953">
                  <a:moveTo>
                    <a:pt x="0" y="0"/>
                  </a:moveTo>
                  <a:lnTo>
                    <a:pt x="20069953" y="0"/>
                  </a:lnTo>
                  <a:lnTo>
                    <a:pt x="20069953" y="10728303"/>
                  </a:lnTo>
                  <a:lnTo>
                    <a:pt x="0" y="107283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6" id="6"/>
          <p:cNvGrpSpPr/>
          <p:nvPr/>
        </p:nvGrpSpPr>
        <p:grpSpPr>
          <a:xfrm rot="0">
            <a:off x="287990" y="1438541"/>
            <a:ext cx="4899379" cy="4899379"/>
            <a:chOff x="0" y="0"/>
            <a:chExt cx="6532505" cy="6532505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6532505" cy="6532505"/>
            </a:xfrm>
            <a:custGeom>
              <a:avLst/>
              <a:gdLst/>
              <a:ahLst/>
              <a:cxnLst/>
              <a:rect r="r" b="b" t="t" l="l"/>
              <a:pathLst>
                <a:path h="6532505" w="6532505">
                  <a:moveTo>
                    <a:pt x="0" y="0"/>
                  </a:moveTo>
                  <a:lnTo>
                    <a:pt x="6532505" y="0"/>
                  </a:lnTo>
                  <a:lnTo>
                    <a:pt x="6532505" y="6532505"/>
                  </a:lnTo>
                  <a:lnTo>
                    <a:pt x="0" y="65325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6532505" cy="6532505"/>
            </a:xfrm>
            <a:custGeom>
              <a:avLst/>
              <a:gdLst/>
              <a:ahLst/>
              <a:cxnLst/>
              <a:rect r="r" b="b" t="t" l="l"/>
              <a:pathLst>
                <a:path h="6532505" w="6532505">
                  <a:moveTo>
                    <a:pt x="0" y="0"/>
                  </a:moveTo>
                  <a:lnTo>
                    <a:pt x="6532505" y="0"/>
                  </a:lnTo>
                  <a:lnTo>
                    <a:pt x="6532505" y="6532505"/>
                  </a:lnTo>
                  <a:lnTo>
                    <a:pt x="0" y="65325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9" id="9"/>
          <p:cNvGrpSpPr/>
          <p:nvPr/>
        </p:nvGrpSpPr>
        <p:grpSpPr>
          <a:xfrm rot="0">
            <a:off x="14713485" y="-2076819"/>
            <a:ext cx="4899379" cy="4899379"/>
            <a:chOff x="0" y="0"/>
            <a:chExt cx="6532505" cy="6532505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6532505" cy="6532505"/>
            </a:xfrm>
            <a:custGeom>
              <a:avLst/>
              <a:gdLst/>
              <a:ahLst/>
              <a:cxnLst/>
              <a:rect r="r" b="b" t="t" l="l"/>
              <a:pathLst>
                <a:path h="6532505" w="6532505">
                  <a:moveTo>
                    <a:pt x="0" y="0"/>
                  </a:moveTo>
                  <a:lnTo>
                    <a:pt x="6532505" y="0"/>
                  </a:lnTo>
                  <a:lnTo>
                    <a:pt x="6532505" y="6532505"/>
                  </a:lnTo>
                  <a:lnTo>
                    <a:pt x="0" y="65325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6532505" cy="6532505"/>
            </a:xfrm>
            <a:custGeom>
              <a:avLst/>
              <a:gdLst/>
              <a:ahLst/>
              <a:cxnLst/>
              <a:rect r="r" b="b" t="t" l="l"/>
              <a:pathLst>
                <a:path h="6532505" w="6532505">
                  <a:moveTo>
                    <a:pt x="0" y="0"/>
                  </a:moveTo>
                  <a:lnTo>
                    <a:pt x="6532505" y="0"/>
                  </a:lnTo>
                  <a:lnTo>
                    <a:pt x="6532505" y="6532505"/>
                  </a:lnTo>
                  <a:lnTo>
                    <a:pt x="0" y="65325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TextBox 12" id="12"/>
          <p:cNvSpPr txBox="true"/>
          <p:nvPr/>
        </p:nvSpPr>
        <p:spPr>
          <a:xfrm rot="0">
            <a:off x="1028700" y="9286726"/>
            <a:ext cx="6975109" cy="6096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647700" indent="-323850" lvl="1">
              <a:lnSpc>
                <a:spcPts val="45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Arial MT Pro"/>
                <a:ea typeface="Arial MT Pro"/>
                <a:cs typeface="Arial MT Pro"/>
                <a:sym typeface="Arial MT Pro"/>
              </a:rPr>
              <a:t>Založena 2007 | 1 967 studujících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959116" y="8244205"/>
            <a:ext cx="14922050" cy="10140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839"/>
              </a:lnSpc>
            </a:pPr>
            <a:r>
              <a:rPr lang="en-US" sz="6999">
                <a:solidFill>
                  <a:srgbClr val="000000">
                    <a:alpha val="95686"/>
                  </a:srgbClr>
                </a:solidFill>
                <a:latin typeface="UTB Berlin"/>
                <a:ea typeface="UTB Berlin"/>
                <a:cs typeface="UTB Berlin"/>
                <a:sym typeface="UTB Berlin"/>
              </a:rPr>
              <a:t>Fakulta humanitních studií</a:t>
            </a:r>
          </a:p>
        </p:txBody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9671344" cy="7729342"/>
            <a:chOff x="0" y="0"/>
            <a:chExt cx="12895125" cy="10305789"/>
          </a:xfrm>
        </p:grpSpPr>
        <p:grpSp>
          <p:nvGrpSpPr>
            <p:cNvPr name="Group 3" id="3"/>
            <p:cNvGrpSpPr/>
            <p:nvPr/>
          </p:nvGrpSpPr>
          <p:grpSpPr>
            <a:xfrm rot="0">
              <a:off x="0" y="0"/>
              <a:ext cx="12895125" cy="10293089"/>
              <a:chOff x="0" y="0"/>
              <a:chExt cx="1018271" cy="812800"/>
            </a:xfrm>
          </p:grpSpPr>
          <p:sp>
            <p:nvSpPr>
              <p:cNvPr name="Freeform 4" id="4"/>
              <p:cNvSpPr/>
              <p:nvPr/>
            </p:nvSpPr>
            <p:spPr>
              <a:xfrm flipH="false" flipV="false" rot="0">
                <a:off x="0" y="0"/>
                <a:ext cx="1018271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1018271">
                    <a:moveTo>
                      <a:pt x="0" y="0"/>
                    </a:moveTo>
                    <a:lnTo>
                      <a:pt x="1018271" y="0"/>
                    </a:lnTo>
                    <a:lnTo>
                      <a:pt x="1018271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blipFill>
                <a:blip r:embed="rId2"/>
                <a:stretch>
                  <a:fillRect l="-12489" t="-3775" r="-14193" b="-1836"/>
                </a:stretch>
              </a:blipFill>
            </p:spPr>
          </p:sp>
        </p:grpSp>
        <p:sp>
          <p:nvSpPr>
            <p:cNvPr name="Freeform 5" id="5"/>
            <p:cNvSpPr/>
            <p:nvPr/>
          </p:nvSpPr>
          <p:spPr>
            <a:xfrm flipH="false" flipV="false" rot="0">
              <a:off x="0" y="8773919"/>
              <a:ext cx="8157666" cy="1531870"/>
            </a:xfrm>
            <a:custGeom>
              <a:avLst/>
              <a:gdLst/>
              <a:ahLst/>
              <a:cxnLst/>
              <a:rect r="r" b="b" t="t" l="l"/>
              <a:pathLst>
                <a:path h="1531870" w="8157666">
                  <a:moveTo>
                    <a:pt x="0" y="0"/>
                  </a:moveTo>
                  <a:lnTo>
                    <a:pt x="8157666" y="0"/>
                  </a:lnTo>
                  <a:lnTo>
                    <a:pt x="8157666" y="1531870"/>
                  </a:lnTo>
                  <a:lnTo>
                    <a:pt x="0" y="15318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-703824" r="-50944" b="0"/>
              </a:stretch>
            </a:blipFill>
          </p:spPr>
        </p:sp>
      </p:grpSp>
      <p:grpSp>
        <p:nvGrpSpPr>
          <p:cNvPr name="Group 6" id="6"/>
          <p:cNvGrpSpPr/>
          <p:nvPr/>
        </p:nvGrpSpPr>
        <p:grpSpPr>
          <a:xfrm rot="0">
            <a:off x="17020696" y="5771867"/>
            <a:ext cx="2534609" cy="2534609"/>
            <a:chOff x="0" y="0"/>
            <a:chExt cx="3379478" cy="3379478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3379478" cy="3379478"/>
            </a:xfrm>
            <a:custGeom>
              <a:avLst/>
              <a:gdLst/>
              <a:ahLst/>
              <a:cxnLst/>
              <a:rect r="r" b="b" t="t" l="l"/>
              <a:pathLst>
                <a:path h="3379478" w="3379478">
                  <a:moveTo>
                    <a:pt x="0" y="0"/>
                  </a:moveTo>
                  <a:lnTo>
                    <a:pt x="3379478" y="0"/>
                  </a:lnTo>
                  <a:lnTo>
                    <a:pt x="3379478" y="3379478"/>
                  </a:lnTo>
                  <a:lnTo>
                    <a:pt x="0" y="33794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3379478" cy="3379478"/>
            </a:xfrm>
            <a:custGeom>
              <a:avLst/>
              <a:gdLst/>
              <a:ahLst/>
              <a:cxnLst/>
              <a:rect r="r" b="b" t="t" l="l"/>
              <a:pathLst>
                <a:path h="3379478" w="3379478">
                  <a:moveTo>
                    <a:pt x="0" y="0"/>
                  </a:moveTo>
                  <a:lnTo>
                    <a:pt x="3379478" y="0"/>
                  </a:lnTo>
                  <a:lnTo>
                    <a:pt x="3379478" y="3379478"/>
                  </a:lnTo>
                  <a:lnTo>
                    <a:pt x="0" y="33794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9" id="9"/>
          <p:cNvGrpSpPr/>
          <p:nvPr/>
        </p:nvGrpSpPr>
        <p:grpSpPr>
          <a:xfrm rot="0">
            <a:off x="7540101" y="-2140768"/>
            <a:ext cx="4281535" cy="4281535"/>
            <a:chOff x="0" y="0"/>
            <a:chExt cx="5708714" cy="5708714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5708714" cy="5708714"/>
            </a:xfrm>
            <a:custGeom>
              <a:avLst/>
              <a:gdLst/>
              <a:ahLst/>
              <a:cxnLst/>
              <a:rect r="r" b="b" t="t" l="l"/>
              <a:pathLst>
                <a:path h="5708714" w="5708714">
                  <a:moveTo>
                    <a:pt x="0" y="0"/>
                  </a:moveTo>
                  <a:lnTo>
                    <a:pt x="5708714" y="0"/>
                  </a:lnTo>
                  <a:lnTo>
                    <a:pt x="5708714" y="5708714"/>
                  </a:lnTo>
                  <a:lnTo>
                    <a:pt x="0" y="57087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5708714" cy="5708714"/>
            </a:xfrm>
            <a:custGeom>
              <a:avLst/>
              <a:gdLst/>
              <a:ahLst/>
              <a:cxnLst/>
              <a:rect r="r" b="b" t="t" l="l"/>
              <a:pathLst>
                <a:path h="5708714" w="5708714">
                  <a:moveTo>
                    <a:pt x="0" y="0"/>
                  </a:moveTo>
                  <a:lnTo>
                    <a:pt x="5708714" y="0"/>
                  </a:lnTo>
                  <a:lnTo>
                    <a:pt x="5708714" y="5708714"/>
                  </a:lnTo>
                  <a:lnTo>
                    <a:pt x="0" y="57087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TextBox 12" id="12"/>
          <p:cNvSpPr txBox="true"/>
          <p:nvPr/>
        </p:nvSpPr>
        <p:spPr>
          <a:xfrm rot="0">
            <a:off x="9973801" y="895350"/>
            <a:ext cx="7285499" cy="24320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799"/>
              </a:lnSpc>
            </a:pPr>
            <a:r>
              <a:rPr lang="en-US" sz="6999">
                <a:solidFill>
                  <a:srgbClr val="000000"/>
                </a:solidFill>
                <a:latin typeface="UTB Berlin"/>
                <a:ea typeface="UTB Berlin"/>
                <a:cs typeface="UTB Berlin"/>
                <a:sym typeface="UTB Berlin"/>
              </a:rPr>
              <a:t>Fakulta humanitních studií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9973801" y="3712271"/>
            <a:ext cx="5968855" cy="28956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47700" indent="-323850" lvl="1">
              <a:lnSpc>
                <a:spcPts val="45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Arial MT Pro"/>
                <a:ea typeface="Arial MT Pro"/>
                <a:cs typeface="Arial MT Pro"/>
                <a:sym typeface="Arial MT Pro"/>
              </a:rPr>
              <a:t>Pedagogické vědy </a:t>
            </a:r>
          </a:p>
          <a:p>
            <a:pPr algn="l" marL="647700" indent="-323850" lvl="1">
              <a:lnSpc>
                <a:spcPts val="45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Arial MT Pro"/>
                <a:ea typeface="Arial MT Pro"/>
                <a:cs typeface="Arial MT Pro"/>
                <a:sym typeface="Arial MT Pro"/>
              </a:rPr>
              <a:t>Učitelství pro mateřské a základní školy</a:t>
            </a:r>
          </a:p>
          <a:p>
            <a:pPr algn="l" marL="647700" indent="-323850" lvl="1">
              <a:lnSpc>
                <a:spcPts val="45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Arial MT Pro"/>
                <a:ea typeface="Arial MT Pro"/>
                <a:cs typeface="Arial MT Pro"/>
                <a:sym typeface="Arial MT Pro"/>
              </a:rPr>
              <a:t>Moderní jazyky a literatura</a:t>
            </a:r>
          </a:p>
          <a:p>
            <a:pPr algn="l" marL="647700" indent="-323850" lvl="1">
              <a:lnSpc>
                <a:spcPts val="45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Arial MT Pro"/>
                <a:ea typeface="Arial MT Pro"/>
                <a:cs typeface="Arial MT Pro"/>
                <a:sym typeface="Arial MT Pro"/>
              </a:rPr>
              <a:t>Zdravotnické vědy...</a:t>
            </a:r>
          </a:p>
        </p:txBody>
      </p:sp>
      <p:grpSp>
        <p:nvGrpSpPr>
          <p:cNvPr name="Group 14" id="14"/>
          <p:cNvGrpSpPr/>
          <p:nvPr/>
        </p:nvGrpSpPr>
        <p:grpSpPr>
          <a:xfrm rot="0">
            <a:off x="401065" y="9258300"/>
            <a:ext cx="5679071" cy="788365"/>
            <a:chOff x="0" y="0"/>
            <a:chExt cx="7572094" cy="1051154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712490" cy="1051154"/>
            </a:xfrm>
            <a:custGeom>
              <a:avLst/>
              <a:gdLst/>
              <a:ahLst/>
              <a:cxnLst/>
              <a:rect r="r" b="b" t="t" l="l"/>
              <a:pathLst>
                <a:path h="1051154" w="712490">
                  <a:moveTo>
                    <a:pt x="0" y="0"/>
                  </a:moveTo>
                  <a:lnTo>
                    <a:pt x="712490" y="0"/>
                  </a:lnTo>
                  <a:lnTo>
                    <a:pt x="712490" y="1051154"/>
                  </a:lnTo>
                  <a:lnTo>
                    <a:pt x="0" y="10511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16" id="16"/>
            <p:cNvSpPr txBox="true"/>
            <p:nvPr/>
          </p:nvSpPr>
          <p:spPr>
            <a:xfrm rot="0">
              <a:off x="1178231" y="-30894"/>
              <a:ext cx="6393863" cy="91969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800"/>
                </a:lnSpc>
              </a:pPr>
              <a:r>
                <a:rPr lang="en-US" sz="2000" b="true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Univerzita Tomáše Bati / Fakulty</a:t>
              </a:r>
            </a:p>
            <a:p>
              <a:pPr algn="l">
                <a:lnSpc>
                  <a:spcPts val="2800"/>
                </a:lnSpc>
              </a:pPr>
              <a:r>
                <a:rPr lang="en-US" sz="200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prof. Ing. Jméno Příjmení, Ph.D.</a:t>
              </a:r>
            </a:p>
          </p:txBody>
        </p:sp>
      </p:grp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1088810" y="0"/>
            <a:ext cx="7199190" cy="9954441"/>
            <a:chOff x="0" y="0"/>
            <a:chExt cx="9598920" cy="13272588"/>
          </a:xfrm>
        </p:grpSpPr>
        <p:grpSp>
          <p:nvGrpSpPr>
            <p:cNvPr name="Group 3" id="3"/>
            <p:cNvGrpSpPr/>
            <p:nvPr/>
          </p:nvGrpSpPr>
          <p:grpSpPr>
            <a:xfrm rot="0">
              <a:off x="12700" y="0"/>
              <a:ext cx="9586220" cy="13259888"/>
              <a:chOff x="0" y="0"/>
              <a:chExt cx="660074" cy="913030"/>
            </a:xfrm>
          </p:grpSpPr>
          <p:sp>
            <p:nvSpPr>
              <p:cNvPr name="Freeform 4" id="4"/>
              <p:cNvSpPr/>
              <p:nvPr/>
            </p:nvSpPr>
            <p:spPr>
              <a:xfrm flipH="false" flipV="false" rot="0">
                <a:off x="0" y="0"/>
                <a:ext cx="660074" cy="913030"/>
              </a:xfrm>
              <a:custGeom>
                <a:avLst/>
                <a:gdLst/>
                <a:ahLst/>
                <a:cxnLst/>
                <a:rect r="r" b="b" t="t" l="l"/>
                <a:pathLst>
                  <a:path h="913030" w="660074">
                    <a:moveTo>
                      <a:pt x="0" y="0"/>
                    </a:moveTo>
                    <a:lnTo>
                      <a:pt x="660074" y="0"/>
                    </a:lnTo>
                    <a:lnTo>
                      <a:pt x="660074" y="913030"/>
                    </a:lnTo>
                    <a:lnTo>
                      <a:pt x="0" y="913030"/>
                    </a:lnTo>
                    <a:close/>
                  </a:path>
                </a:pathLst>
              </a:custGeom>
              <a:blipFill>
                <a:blip r:embed="rId2"/>
                <a:stretch>
                  <a:fillRect l="-60203" t="0" r="-47021" b="0"/>
                </a:stretch>
              </a:blipFill>
            </p:spPr>
          </p:sp>
        </p:grpSp>
        <p:sp>
          <p:nvSpPr>
            <p:cNvPr name="Freeform 5" id="5"/>
            <p:cNvSpPr/>
            <p:nvPr/>
          </p:nvSpPr>
          <p:spPr>
            <a:xfrm flipH="false" flipV="false" rot="0">
              <a:off x="0" y="11515818"/>
              <a:ext cx="9355326" cy="1756770"/>
            </a:xfrm>
            <a:custGeom>
              <a:avLst/>
              <a:gdLst/>
              <a:ahLst/>
              <a:cxnLst/>
              <a:rect r="r" b="b" t="t" l="l"/>
              <a:pathLst>
                <a:path h="1756770" w="9355326">
                  <a:moveTo>
                    <a:pt x="0" y="0"/>
                  </a:moveTo>
                  <a:lnTo>
                    <a:pt x="9355326" y="0"/>
                  </a:lnTo>
                  <a:lnTo>
                    <a:pt x="9355326" y="1756770"/>
                  </a:lnTo>
                  <a:lnTo>
                    <a:pt x="0" y="17567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-703824" r="-50944" b="0"/>
              </a:stretch>
            </a:blipFill>
          </p:spPr>
        </p:sp>
      </p:grpSp>
      <p:grpSp>
        <p:nvGrpSpPr>
          <p:cNvPr name="Group 6" id="6"/>
          <p:cNvGrpSpPr/>
          <p:nvPr/>
        </p:nvGrpSpPr>
        <p:grpSpPr>
          <a:xfrm rot="0">
            <a:off x="7572704" y="8687137"/>
            <a:ext cx="2534609" cy="2534609"/>
            <a:chOff x="0" y="0"/>
            <a:chExt cx="3379478" cy="3379478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3379478" cy="3379478"/>
            </a:xfrm>
            <a:custGeom>
              <a:avLst/>
              <a:gdLst/>
              <a:ahLst/>
              <a:cxnLst/>
              <a:rect r="r" b="b" t="t" l="l"/>
              <a:pathLst>
                <a:path h="3379478" w="3379478">
                  <a:moveTo>
                    <a:pt x="0" y="0"/>
                  </a:moveTo>
                  <a:lnTo>
                    <a:pt x="3379478" y="0"/>
                  </a:lnTo>
                  <a:lnTo>
                    <a:pt x="3379478" y="3379478"/>
                  </a:lnTo>
                  <a:lnTo>
                    <a:pt x="0" y="33794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3379478" cy="3379478"/>
            </a:xfrm>
            <a:custGeom>
              <a:avLst/>
              <a:gdLst/>
              <a:ahLst/>
              <a:cxnLst/>
              <a:rect r="r" b="b" t="t" l="l"/>
              <a:pathLst>
                <a:path h="3379478" w="3379478">
                  <a:moveTo>
                    <a:pt x="0" y="0"/>
                  </a:moveTo>
                  <a:lnTo>
                    <a:pt x="3379478" y="0"/>
                  </a:lnTo>
                  <a:lnTo>
                    <a:pt x="3379478" y="3379478"/>
                  </a:lnTo>
                  <a:lnTo>
                    <a:pt x="0" y="33794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9" id="9"/>
          <p:cNvGrpSpPr/>
          <p:nvPr/>
        </p:nvGrpSpPr>
        <p:grpSpPr>
          <a:xfrm rot="0">
            <a:off x="8505405" y="-1406206"/>
            <a:ext cx="4481641" cy="4481641"/>
            <a:chOff x="0" y="0"/>
            <a:chExt cx="5975521" cy="5975521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5975521" cy="5975521"/>
            </a:xfrm>
            <a:custGeom>
              <a:avLst/>
              <a:gdLst/>
              <a:ahLst/>
              <a:cxnLst/>
              <a:rect r="r" b="b" t="t" l="l"/>
              <a:pathLst>
                <a:path h="5975521" w="5975521">
                  <a:moveTo>
                    <a:pt x="0" y="0"/>
                  </a:moveTo>
                  <a:lnTo>
                    <a:pt x="5975521" y="0"/>
                  </a:lnTo>
                  <a:lnTo>
                    <a:pt x="5975521" y="5975521"/>
                  </a:lnTo>
                  <a:lnTo>
                    <a:pt x="0" y="59755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5975521" cy="5975521"/>
            </a:xfrm>
            <a:custGeom>
              <a:avLst/>
              <a:gdLst/>
              <a:ahLst/>
              <a:cxnLst/>
              <a:rect r="r" b="b" t="t" l="l"/>
              <a:pathLst>
                <a:path h="5975521" w="5975521">
                  <a:moveTo>
                    <a:pt x="0" y="0"/>
                  </a:moveTo>
                  <a:lnTo>
                    <a:pt x="5975521" y="0"/>
                  </a:lnTo>
                  <a:lnTo>
                    <a:pt x="5975521" y="5975521"/>
                  </a:lnTo>
                  <a:lnTo>
                    <a:pt x="0" y="59755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12" id="12"/>
          <p:cNvGrpSpPr/>
          <p:nvPr/>
        </p:nvGrpSpPr>
        <p:grpSpPr>
          <a:xfrm rot="0">
            <a:off x="401065" y="9258300"/>
            <a:ext cx="5679071" cy="788365"/>
            <a:chOff x="0" y="0"/>
            <a:chExt cx="7572094" cy="1051154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712490" cy="1051154"/>
            </a:xfrm>
            <a:custGeom>
              <a:avLst/>
              <a:gdLst/>
              <a:ahLst/>
              <a:cxnLst/>
              <a:rect r="r" b="b" t="t" l="l"/>
              <a:pathLst>
                <a:path h="1051154" w="712490">
                  <a:moveTo>
                    <a:pt x="0" y="0"/>
                  </a:moveTo>
                  <a:lnTo>
                    <a:pt x="712490" y="0"/>
                  </a:lnTo>
                  <a:lnTo>
                    <a:pt x="712490" y="1051154"/>
                  </a:lnTo>
                  <a:lnTo>
                    <a:pt x="0" y="10511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14" id="14"/>
            <p:cNvSpPr txBox="true"/>
            <p:nvPr/>
          </p:nvSpPr>
          <p:spPr>
            <a:xfrm rot="0">
              <a:off x="1178231" y="-30894"/>
              <a:ext cx="6393863" cy="91969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800"/>
                </a:lnSpc>
              </a:pPr>
              <a:r>
                <a:rPr lang="en-US" sz="2000" b="true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Univerzita Tomáše Bati / Obsah</a:t>
              </a:r>
            </a:p>
            <a:p>
              <a:pPr algn="l">
                <a:lnSpc>
                  <a:spcPts val="2800"/>
                </a:lnSpc>
              </a:pPr>
              <a:r>
                <a:rPr lang="en-US" sz="200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prof. Ing. Jméno Příjmení, Ph.D.</a:t>
              </a:r>
            </a:p>
          </p:txBody>
        </p:sp>
      </p:grpSp>
      <p:sp>
        <p:nvSpPr>
          <p:cNvPr name="TextBox 15" id="15"/>
          <p:cNvSpPr txBox="true"/>
          <p:nvPr/>
        </p:nvSpPr>
        <p:spPr>
          <a:xfrm rot="0">
            <a:off x="1028700" y="895350"/>
            <a:ext cx="16230600" cy="1193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799"/>
              </a:lnSpc>
            </a:pPr>
            <a:r>
              <a:rPr lang="en-US" sz="6999">
                <a:solidFill>
                  <a:srgbClr val="000000"/>
                </a:solidFill>
                <a:latin typeface="UTB Berlin"/>
                <a:ea typeface="UTB Berlin"/>
                <a:cs typeface="UTB Berlin"/>
                <a:sym typeface="UTB Berlin"/>
              </a:rPr>
              <a:t>Obsah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028700" y="2417439"/>
            <a:ext cx="7124113" cy="17526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647700" indent="-323850" lvl="1">
              <a:lnSpc>
                <a:spcPts val="4500"/>
              </a:lnSpc>
              <a:buAutoNum type="arabicPeriod" startAt="1"/>
            </a:pPr>
            <a:r>
              <a:rPr lang="en-US" sz="3000">
                <a:solidFill>
                  <a:srgbClr val="000000"/>
                </a:solidFill>
                <a:latin typeface="Arial MT Pro"/>
                <a:ea typeface="Arial MT Pro"/>
                <a:cs typeface="Arial MT Pro"/>
                <a:sym typeface="Arial MT Pro"/>
              </a:rPr>
              <a:t> Představení</a:t>
            </a:r>
          </a:p>
          <a:p>
            <a:pPr algn="just" marL="647700" indent="-323850" lvl="1">
              <a:lnSpc>
                <a:spcPts val="4500"/>
              </a:lnSpc>
              <a:buAutoNum type="arabicPeriod" startAt="1"/>
            </a:pPr>
            <a:r>
              <a:rPr lang="en-US" sz="3000">
                <a:solidFill>
                  <a:srgbClr val="000000"/>
                </a:solidFill>
                <a:latin typeface="Arial MT Pro"/>
                <a:ea typeface="Arial MT Pro"/>
                <a:cs typeface="Arial MT Pro"/>
                <a:sym typeface="Arial MT Pro"/>
              </a:rPr>
              <a:t> Fakulty</a:t>
            </a:r>
          </a:p>
          <a:p>
            <a:pPr algn="just" marL="647700" indent="-323850" lvl="1">
              <a:lnSpc>
                <a:spcPts val="4500"/>
              </a:lnSpc>
              <a:buAutoNum type="arabicPeriod" startAt="1"/>
            </a:pPr>
            <a:r>
              <a:rPr lang="en-US" sz="3000">
                <a:solidFill>
                  <a:srgbClr val="000000"/>
                </a:solidFill>
                <a:latin typeface="Arial MT Pro"/>
                <a:ea typeface="Arial MT Pro"/>
                <a:cs typeface="Arial MT Pro"/>
                <a:sym typeface="Arial MT Pro"/>
              </a:rPr>
              <a:t> Mezinárodní spolupráce</a:t>
            </a:r>
          </a:p>
        </p:txBody>
      </p: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3511082" y="-428629"/>
            <a:ext cx="15052465" cy="15472035"/>
            <a:chOff x="0" y="0"/>
            <a:chExt cx="20069953" cy="20629380"/>
          </a:xfrm>
        </p:grpSpPr>
        <p:grpSp>
          <p:nvGrpSpPr>
            <p:cNvPr name="Group 3" id="3"/>
            <p:cNvGrpSpPr/>
            <p:nvPr/>
          </p:nvGrpSpPr>
          <p:grpSpPr>
            <a:xfrm rot="0">
              <a:off x="50800" y="0"/>
              <a:ext cx="19796740" cy="11650515"/>
              <a:chOff x="0" y="0"/>
              <a:chExt cx="2300275" cy="1353727"/>
            </a:xfrm>
          </p:grpSpPr>
          <p:sp>
            <p:nvSpPr>
              <p:cNvPr name="Freeform 4" id="4"/>
              <p:cNvSpPr/>
              <p:nvPr/>
            </p:nvSpPr>
            <p:spPr>
              <a:xfrm flipH="false" flipV="false" rot="0">
                <a:off x="0" y="0"/>
                <a:ext cx="2300275" cy="1353727"/>
              </a:xfrm>
              <a:custGeom>
                <a:avLst/>
                <a:gdLst/>
                <a:ahLst/>
                <a:cxnLst/>
                <a:rect r="r" b="b" t="t" l="l"/>
                <a:pathLst>
                  <a:path h="1353727" w="2300275">
                    <a:moveTo>
                      <a:pt x="0" y="0"/>
                    </a:moveTo>
                    <a:lnTo>
                      <a:pt x="2300275" y="0"/>
                    </a:lnTo>
                    <a:lnTo>
                      <a:pt x="2300275" y="1353727"/>
                    </a:lnTo>
                    <a:lnTo>
                      <a:pt x="0" y="1353727"/>
                    </a:lnTo>
                    <a:close/>
                  </a:path>
                </a:pathLst>
              </a:custGeom>
              <a:blipFill>
                <a:blip r:embed="rId2"/>
                <a:stretch>
                  <a:fillRect l="-1240" t="-8117" r="0" b="-6711"/>
                </a:stretch>
              </a:blipFill>
            </p:spPr>
          </p:sp>
        </p:grpSp>
        <p:sp>
          <p:nvSpPr>
            <p:cNvPr name="Freeform 5" id="5"/>
            <p:cNvSpPr/>
            <p:nvPr/>
          </p:nvSpPr>
          <p:spPr>
            <a:xfrm flipH="false" flipV="false" rot="0">
              <a:off x="0" y="9901077"/>
              <a:ext cx="20069953" cy="10728302"/>
            </a:xfrm>
            <a:custGeom>
              <a:avLst/>
              <a:gdLst/>
              <a:ahLst/>
              <a:cxnLst/>
              <a:rect r="r" b="b" t="t" l="l"/>
              <a:pathLst>
                <a:path h="10728302" w="20069953">
                  <a:moveTo>
                    <a:pt x="0" y="0"/>
                  </a:moveTo>
                  <a:lnTo>
                    <a:pt x="20069953" y="0"/>
                  </a:lnTo>
                  <a:lnTo>
                    <a:pt x="20069953" y="10728303"/>
                  </a:lnTo>
                  <a:lnTo>
                    <a:pt x="0" y="107283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6" id="6"/>
          <p:cNvGrpSpPr/>
          <p:nvPr/>
        </p:nvGrpSpPr>
        <p:grpSpPr>
          <a:xfrm rot="0">
            <a:off x="287990" y="1438541"/>
            <a:ext cx="4899379" cy="4899379"/>
            <a:chOff x="0" y="0"/>
            <a:chExt cx="6532505" cy="6532505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6532505" cy="6532505"/>
            </a:xfrm>
            <a:custGeom>
              <a:avLst/>
              <a:gdLst/>
              <a:ahLst/>
              <a:cxnLst/>
              <a:rect r="r" b="b" t="t" l="l"/>
              <a:pathLst>
                <a:path h="6532505" w="6532505">
                  <a:moveTo>
                    <a:pt x="0" y="0"/>
                  </a:moveTo>
                  <a:lnTo>
                    <a:pt x="6532505" y="0"/>
                  </a:lnTo>
                  <a:lnTo>
                    <a:pt x="6532505" y="6532505"/>
                  </a:lnTo>
                  <a:lnTo>
                    <a:pt x="0" y="65325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6532505" cy="6532505"/>
            </a:xfrm>
            <a:custGeom>
              <a:avLst/>
              <a:gdLst/>
              <a:ahLst/>
              <a:cxnLst/>
              <a:rect r="r" b="b" t="t" l="l"/>
              <a:pathLst>
                <a:path h="6532505" w="6532505">
                  <a:moveTo>
                    <a:pt x="0" y="0"/>
                  </a:moveTo>
                  <a:lnTo>
                    <a:pt x="6532505" y="0"/>
                  </a:lnTo>
                  <a:lnTo>
                    <a:pt x="6532505" y="6532505"/>
                  </a:lnTo>
                  <a:lnTo>
                    <a:pt x="0" y="65325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9" id="9"/>
          <p:cNvGrpSpPr/>
          <p:nvPr/>
        </p:nvGrpSpPr>
        <p:grpSpPr>
          <a:xfrm rot="0">
            <a:off x="14713485" y="-2076819"/>
            <a:ext cx="4899379" cy="4899379"/>
            <a:chOff x="0" y="0"/>
            <a:chExt cx="6532505" cy="6532505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6532505" cy="6532505"/>
            </a:xfrm>
            <a:custGeom>
              <a:avLst/>
              <a:gdLst/>
              <a:ahLst/>
              <a:cxnLst/>
              <a:rect r="r" b="b" t="t" l="l"/>
              <a:pathLst>
                <a:path h="6532505" w="6532505">
                  <a:moveTo>
                    <a:pt x="0" y="0"/>
                  </a:moveTo>
                  <a:lnTo>
                    <a:pt x="6532505" y="0"/>
                  </a:lnTo>
                  <a:lnTo>
                    <a:pt x="6532505" y="6532505"/>
                  </a:lnTo>
                  <a:lnTo>
                    <a:pt x="0" y="65325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6532505" cy="6532505"/>
            </a:xfrm>
            <a:custGeom>
              <a:avLst/>
              <a:gdLst/>
              <a:ahLst/>
              <a:cxnLst/>
              <a:rect r="r" b="b" t="t" l="l"/>
              <a:pathLst>
                <a:path h="6532505" w="6532505">
                  <a:moveTo>
                    <a:pt x="0" y="0"/>
                  </a:moveTo>
                  <a:lnTo>
                    <a:pt x="6532505" y="0"/>
                  </a:lnTo>
                  <a:lnTo>
                    <a:pt x="6532505" y="6532505"/>
                  </a:lnTo>
                  <a:lnTo>
                    <a:pt x="0" y="65325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TextBox 12" id="12"/>
          <p:cNvSpPr txBox="true"/>
          <p:nvPr/>
        </p:nvSpPr>
        <p:spPr>
          <a:xfrm rot="0">
            <a:off x="1028700" y="9286726"/>
            <a:ext cx="6975109" cy="6096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647700" indent="-323850" lvl="1">
              <a:lnSpc>
                <a:spcPts val="45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Arial MT Pro"/>
                <a:ea typeface="Arial MT Pro"/>
                <a:cs typeface="Arial MT Pro"/>
                <a:sym typeface="Arial MT Pro"/>
              </a:rPr>
              <a:t>Založena 2009 | 1 159 studujících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959116" y="8244205"/>
            <a:ext cx="16473051" cy="10140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839"/>
              </a:lnSpc>
            </a:pPr>
            <a:r>
              <a:rPr lang="en-US" sz="6999">
                <a:solidFill>
                  <a:srgbClr val="000000">
                    <a:alpha val="95686"/>
                  </a:srgbClr>
                </a:solidFill>
                <a:latin typeface="UTB Berlin"/>
                <a:ea typeface="UTB Berlin"/>
                <a:cs typeface="UTB Berlin"/>
                <a:sym typeface="UTB Berlin"/>
              </a:rPr>
              <a:t>Fakulta logistiky a krizového řízení</a:t>
            </a:r>
          </a:p>
        </p:txBody>
      </p: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9671344" cy="7729342"/>
            <a:chOff x="0" y="0"/>
            <a:chExt cx="12895125" cy="10305789"/>
          </a:xfrm>
        </p:grpSpPr>
        <p:grpSp>
          <p:nvGrpSpPr>
            <p:cNvPr name="Group 3" id="3"/>
            <p:cNvGrpSpPr/>
            <p:nvPr/>
          </p:nvGrpSpPr>
          <p:grpSpPr>
            <a:xfrm rot="0">
              <a:off x="0" y="0"/>
              <a:ext cx="12895125" cy="10293089"/>
              <a:chOff x="0" y="0"/>
              <a:chExt cx="1018271" cy="812800"/>
            </a:xfrm>
          </p:grpSpPr>
          <p:sp>
            <p:nvSpPr>
              <p:cNvPr name="Freeform 4" id="4"/>
              <p:cNvSpPr/>
              <p:nvPr/>
            </p:nvSpPr>
            <p:spPr>
              <a:xfrm flipH="false" flipV="false" rot="0">
                <a:off x="0" y="0"/>
                <a:ext cx="1018271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1018271">
                    <a:moveTo>
                      <a:pt x="0" y="0"/>
                    </a:moveTo>
                    <a:lnTo>
                      <a:pt x="1018271" y="0"/>
                    </a:lnTo>
                    <a:lnTo>
                      <a:pt x="1018271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blipFill>
                <a:blip r:embed="rId2"/>
                <a:stretch>
                  <a:fillRect l="-14343" t="0" r="-5935" b="0"/>
                </a:stretch>
              </a:blipFill>
            </p:spPr>
          </p:sp>
        </p:grpSp>
        <p:sp>
          <p:nvSpPr>
            <p:cNvPr name="Freeform 5" id="5"/>
            <p:cNvSpPr/>
            <p:nvPr/>
          </p:nvSpPr>
          <p:spPr>
            <a:xfrm flipH="false" flipV="false" rot="0">
              <a:off x="0" y="8773919"/>
              <a:ext cx="8157666" cy="1531870"/>
            </a:xfrm>
            <a:custGeom>
              <a:avLst/>
              <a:gdLst/>
              <a:ahLst/>
              <a:cxnLst/>
              <a:rect r="r" b="b" t="t" l="l"/>
              <a:pathLst>
                <a:path h="1531870" w="8157666">
                  <a:moveTo>
                    <a:pt x="0" y="0"/>
                  </a:moveTo>
                  <a:lnTo>
                    <a:pt x="8157666" y="0"/>
                  </a:lnTo>
                  <a:lnTo>
                    <a:pt x="8157666" y="1531870"/>
                  </a:lnTo>
                  <a:lnTo>
                    <a:pt x="0" y="15318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-703824" r="-50944" b="0"/>
              </a:stretch>
            </a:blipFill>
          </p:spPr>
        </p:sp>
      </p:grpSp>
      <p:grpSp>
        <p:nvGrpSpPr>
          <p:cNvPr name="Group 6" id="6"/>
          <p:cNvGrpSpPr/>
          <p:nvPr/>
        </p:nvGrpSpPr>
        <p:grpSpPr>
          <a:xfrm rot="0">
            <a:off x="17020696" y="5771867"/>
            <a:ext cx="2534609" cy="2534609"/>
            <a:chOff x="0" y="0"/>
            <a:chExt cx="3379478" cy="3379478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3379478" cy="3379478"/>
            </a:xfrm>
            <a:custGeom>
              <a:avLst/>
              <a:gdLst/>
              <a:ahLst/>
              <a:cxnLst/>
              <a:rect r="r" b="b" t="t" l="l"/>
              <a:pathLst>
                <a:path h="3379478" w="3379478">
                  <a:moveTo>
                    <a:pt x="0" y="0"/>
                  </a:moveTo>
                  <a:lnTo>
                    <a:pt x="3379478" y="0"/>
                  </a:lnTo>
                  <a:lnTo>
                    <a:pt x="3379478" y="3379478"/>
                  </a:lnTo>
                  <a:lnTo>
                    <a:pt x="0" y="33794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3379478" cy="3379478"/>
            </a:xfrm>
            <a:custGeom>
              <a:avLst/>
              <a:gdLst/>
              <a:ahLst/>
              <a:cxnLst/>
              <a:rect r="r" b="b" t="t" l="l"/>
              <a:pathLst>
                <a:path h="3379478" w="3379478">
                  <a:moveTo>
                    <a:pt x="0" y="0"/>
                  </a:moveTo>
                  <a:lnTo>
                    <a:pt x="3379478" y="0"/>
                  </a:lnTo>
                  <a:lnTo>
                    <a:pt x="3379478" y="3379478"/>
                  </a:lnTo>
                  <a:lnTo>
                    <a:pt x="0" y="33794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9" id="9"/>
          <p:cNvGrpSpPr/>
          <p:nvPr/>
        </p:nvGrpSpPr>
        <p:grpSpPr>
          <a:xfrm rot="0">
            <a:off x="7540101" y="-2140768"/>
            <a:ext cx="4281535" cy="4281535"/>
            <a:chOff x="0" y="0"/>
            <a:chExt cx="5708714" cy="5708714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5708714" cy="5708714"/>
            </a:xfrm>
            <a:custGeom>
              <a:avLst/>
              <a:gdLst/>
              <a:ahLst/>
              <a:cxnLst/>
              <a:rect r="r" b="b" t="t" l="l"/>
              <a:pathLst>
                <a:path h="5708714" w="5708714">
                  <a:moveTo>
                    <a:pt x="0" y="0"/>
                  </a:moveTo>
                  <a:lnTo>
                    <a:pt x="5708714" y="0"/>
                  </a:lnTo>
                  <a:lnTo>
                    <a:pt x="5708714" y="5708714"/>
                  </a:lnTo>
                  <a:lnTo>
                    <a:pt x="0" y="57087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5708714" cy="5708714"/>
            </a:xfrm>
            <a:custGeom>
              <a:avLst/>
              <a:gdLst/>
              <a:ahLst/>
              <a:cxnLst/>
              <a:rect r="r" b="b" t="t" l="l"/>
              <a:pathLst>
                <a:path h="5708714" w="5708714">
                  <a:moveTo>
                    <a:pt x="0" y="0"/>
                  </a:moveTo>
                  <a:lnTo>
                    <a:pt x="5708714" y="0"/>
                  </a:lnTo>
                  <a:lnTo>
                    <a:pt x="5708714" y="5708714"/>
                  </a:lnTo>
                  <a:lnTo>
                    <a:pt x="0" y="57087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TextBox 12" id="12"/>
          <p:cNvSpPr txBox="true"/>
          <p:nvPr/>
        </p:nvSpPr>
        <p:spPr>
          <a:xfrm rot="0">
            <a:off x="9973801" y="895350"/>
            <a:ext cx="7285499" cy="24320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799"/>
              </a:lnSpc>
            </a:pPr>
            <a:r>
              <a:rPr lang="en-US" sz="6999">
                <a:solidFill>
                  <a:srgbClr val="000000"/>
                </a:solidFill>
                <a:latin typeface="UTB Berlin"/>
                <a:ea typeface="UTB Berlin"/>
                <a:cs typeface="UTB Berlin"/>
                <a:sym typeface="UTB Berlin"/>
              </a:rPr>
              <a:t>Fakulta logistiky a krizového řízení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9973801" y="3712271"/>
            <a:ext cx="6751132" cy="28956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47700" indent="-323850" lvl="1">
              <a:lnSpc>
                <a:spcPts val="45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Arial MT Pro"/>
                <a:ea typeface="Arial MT Pro"/>
                <a:cs typeface="Arial MT Pro"/>
                <a:sym typeface="Arial MT Pro"/>
              </a:rPr>
              <a:t>Krizové řízení </a:t>
            </a:r>
          </a:p>
          <a:p>
            <a:pPr algn="l" marL="647700" indent="-323850" lvl="1">
              <a:lnSpc>
                <a:spcPts val="45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Arial MT Pro"/>
                <a:ea typeface="Arial MT Pro"/>
                <a:cs typeface="Arial MT Pro"/>
                <a:sym typeface="Arial MT Pro"/>
              </a:rPr>
              <a:t>Environmentální bezpečnost</a:t>
            </a:r>
          </a:p>
          <a:p>
            <a:pPr algn="l" marL="647700" indent="-323850" lvl="1">
              <a:lnSpc>
                <a:spcPts val="45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Arial MT Pro"/>
                <a:ea typeface="Arial MT Pro"/>
                <a:cs typeface="Arial MT Pro"/>
                <a:sym typeface="Arial MT Pro"/>
              </a:rPr>
              <a:t>Logistika</a:t>
            </a:r>
          </a:p>
          <a:p>
            <a:pPr algn="l" marL="647700" indent="-323850" lvl="1">
              <a:lnSpc>
                <a:spcPts val="45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Arial MT Pro"/>
                <a:ea typeface="Arial MT Pro"/>
                <a:cs typeface="Arial MT Pro"/>
                <a:sym typeface="Arial MT Pro"/>
              </a:rPr>
              <a:t>Ochrana obyvatelstva</a:t>
            </a:r>
          </a:p>
          <a:p>
            <a:pPr algn="l" marL="647700" indent="-323850" lvl="1">
              <a:lnSpc>
                <a:spcPts val="45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Arial MT Pro"/>
                <a:ea typeface="Arial MT Pro"/>
                <a:cs typeface="Arial MT Pro"/>
                <a:sym typeface="Arial MT Pro"/>
              </a:rPr>
              <a:t>Řízení rizik</a:t>
            </a:r>
          </a:p>
        </p:txBody>
      </p:sp>
      <p:grpSp>
        <p:nvGrpSpPr>
          <p:cNvPr name="Group 14" id="14"/>
          <p:cNvGrpSpPr/>
          <p:nvPr/>
        </p:nvGrpSpPr>
        <p:grpSpPr>
          <a:xfrm rot="0">
            <a:off x="401065" y="9258300"/>
            <a:ext cx="5679071" cy="788365"/>
            <a:chOff x="0" y="0"/>
            <a:chExt cx="7572094" cy="1051154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712490" cy="1051154"/>
            </a:xfrm>
            <a:custGeom>
              <a:avLst/>
              <a:gdLst/>
              <a:ahLst/>
              <a:cxnLst/>
              <a:rect r="r" b="b" t="t" l="l"/>
              <a:pathLst>
                <a:path h="1051154" w="712490">
                  <a:moveTo>
                    <a:pt x="0" y="0"/>
                  </a:moveTo>
                  <a:lnTo>
                    <a:pt x="712490" y="0"/>
                  </a:lnTo>
                  <a:lnTo>
                    <a:pt x="712490" y="1051154"/>
                  </a:lnTo>
                  <a:lnTo>
                    <a:pt x="0" y="10511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16" id="16"/>
            <p:cNvSpPr txBox="true"/>
            <p:nvPr/>
          </p:nvSpPr>
          <p:spPr>
            <a:xfrm rot="0">
              <a:off x="1178231" y="-30894"/>
              <a:ext cx="6393863" cy="91969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800"/>
                </a:lnSpc>
              </a:pPr>
              <a:r>
                <a:rPr lang="en-US" sz="2000" b="true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Univerzita Tomáše Bati / Fakulty</a:t>
              </a:r>
            </a:p>
            <a:p>
              <a:pPr algn="l">
                <a:lnSpc>
                  <a:spcPts val="2800"/>
                </a:lnSpc>
              </a:pPr>
              <a:r>
                <a:rPr lang="en-US" sz="200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prof. Ing. Jméno Příjmení, Ph.D.</a:t>
              </a:r>
            </a:p>
          </p:txBody>
        </p:sp>
      </p:grpSp>
    </p:spTree>
  </p:cSld>
  <p:clrMapOvr>
    <a:masterClrMapping/>
  </p:clrMapOvr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1444978" cy="812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444978" cy="812800"/>
            </a:xfrm>
            <a:custGeom>
              <a:avLst/>
              <a:gdLst/>
              <a:ahLst/>
              <a:cxnLst/>
              <a:rect r="r" b="b" t="t" l="l"/>
              <a:pathLst>
                <a:path h="812800" w="1444978">
                  <a:moveTo>
                    <a:pt x="0" y="0"/>
                  </a:moveTo>
                  <a:lnTo>
                    <a:pt x="1444978" y="0"/>
                  </a:lnTo>
                  <a:lnTo>
                    <a:pt x="1444978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333" r="0" b="-9333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0" y="-3935177"/>
            <a:ext cx="18374879" cy="18374879"/>
          </a:xfrm>
          <a:custGeom>
            <a:avLst/>
            <a:gdLst/>
            <a:ahLst/>
            <a:cxnLst/>
            <a:rect r="r" b="b" t="t" l="l"/>
            <a:pathLst>
              <a:path h="18374879" w="18374879">
                <a:moveTo>
                  <a:pt x="0" y="0"/>
                </a:moveTo>
                <a:lnTo>
                  <a:pt x="18374879" y="0"/>
                </a:lnTo>
                <a:lnTo>
                  <a:pt x="18374879" y="18374879"/>
                </a:lnTo>
                <a:lnTo>
                  <a:pt x="0" y="1837487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14546659" y="3035535"/>
            <a:ext cx="2936531" cy="2936531"/>
            <a:chOff x="0" y="0"/>
            <a:chExt cx="3915375" cy="3915375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3915375" cy="3915375"/>
            </a:xfrm>
            <a:custGeom>
              <a:avLst/>
              <a:gdLst/>
              <a:ahLst/>
              <a:cxnLst/>
              <a:rect r="r" b="b" t="t" l="l"/>
              <a:pathLst>
                <a:path h="3915375" w="3915375">
                  <a:moveTo>
                    <a:pt x="0" y="0"/>
                  </a:moveTo>
                  <a:lnTo>
                    <a:pt x="3915375" y="0"/>
                  </a:lnTo>
                  <a:lnTo>
                    <a:pt x="3915375" y="3915375"/>
                  </a:lnTo>
                  <a:lnTo>
                    <a:pt x="0" y="39153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3915375" cy="3915375"/>
            </a:xfrm>
            <a:custGeom>
              <a:avLst/>
              <a:gdLst/>
              <a:ahLst/>
              <a:cxnLst/>
              <a:rect r="r" b="b" t="t" l="l"/>
              <a:pathLst>
                <a:path h="3915375" w="3915375">
                  <a:moveTo>
                    <a:pt x="0" y="0"/>
                  </a:moveTo>
                  <a:lnTo>
                    <a:pt x="3915375" y="0"/>
                  </a:lnTo>
                  <a:lnTo>
                    <a:pt x="3915375" y="3915375"/>
                  </a:lnTo>
                  <a:lnTo>
                    <a:pt x="0" y="39153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9" id="9"/>
          <p:cNvGrpSpPr/>
          <p:nvPr/>
        </p:nvGrpSpPr>
        <p:grpSpPr>
          <a:xfrm rot="0">
            <a:off x="7349141" y="-2619203"/>
            <a:ext cx="4690544" cy="4690544"/>
            <a:chOff x="0" y="0"/>
            <a:chExt cx="6254058" cy="6254058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6254058" cy="6254058"/>
            </a:xfrm>
            <a:custGeom>
              <a:avLst/>
              <a:gdLst/>
              <a:ahLst/>
              <a:cxnLst/>
              <a:rect r="r" b="b" t="t" l="l"/>
              <a:pathLst>
                <a:path h="6254058" w="6254058">
                  <a:moveTo>
                    <a:pt x="0" y="0"/>
                  </a:moveTo>
                  <a:lnTo>
                    <a:pt x="6254058" y="0"/>
                  </a:lnTo>
                  <a:lnTo>
                    <a:pt x="6254058" y="6254058"/>
                  </a:lnTo>
                  <a:lnTo>
                    <a:pt x="0" y="62540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6254058" cy="6254058"/>
            </a:xfrm>
            <a:custGeom>
              <a:avLst/>
              <a:gdLst/>
              <a:ahLst/>
              <a:cxnLst/>
              <a:rect r="r" b="b" t="t" l="l"/>
              <a:pathLst>
                <a:path h="6254058" w="6254058">
                  <a:moveTo>
                    <a:pt x="0" y="0"/>
                  </a:moveTo>
                  <a:lnTo>
                    <a:pt x="6254058" y="0"/>
                  </a:lnTo>
                  <a:lnTo>
                    <a:pt x="6254058" y="6254058"/>
                  </a:lnTo>
                  <a:lnTo>
                    <a:pt x="0" y="62540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TextBox 12" id="12"/>
          <p:cNvSpPr txBox="true"/>
          <p:nvPr/>
        </p:nvSpPr>
        <p:spPr>
          <a:xfrm rot="0">
            <a:off x="1028700" y="2991085"/>
            <a:ext cx="16230600" cy="1076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8250"/>
              </a:lnSpc>
            </a:pPr>
            <a:r>
              <a:rPr lang="en-US" sz="7500">
                <a:solidFill>
                  <a:srgbClr val="000000"/>
                </a:solidFill>
                <a:latin typeface="UTB Berlin"/>
                <a:ea typeface="UTB Berlin"/>
                <a:cs typeface="UTB Berlin"/>
                <a:sym typeface="UTB Berlin"/>
              </a:rPr>
              <a:t>Mezinárodní spolupráce</a:t>
            </a:r>
          </a:p>
        </p:txBody>
      </p:sp>
    </p:spTree>
  </p:cSld>
  <p:clrMapOvr>
    <a:masterClrMapping/>
  </p:clrMapOvr>
</p:sld>
</file>

<file path=ppt/slides/slide2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9671344" cy="7729342"/>
            <a:chOff x="0" y="0"/>
            <a:chExt cx="12895125" cy="10305789"/>
          </a:xfrm>
        </p:grpSpPr>
        <p:grpSp>
          <p:nvGrpSpPr>
            <p:cNvPr name="Group 3" id="3"/>
            <p:cNvGrpSpPr/>
            <p:nvPr/>
          </p:nvGrpSpPr>
          <p:grpSpPr>
            <a:xfrm rot="0">
              <a:off x="0" y="0"/>
              <a:ext cx="12895125" cy="10293089"/>
              <a:chOff x="0" y="0"/>
              <a:chExt cx="1018271" cy="812800"/>
            </a:xfrm>
          </p:grpSpPr>
          <p:sp>
            <p:nvSpPr>
              <p:cNvPr name="Freeform 4" id="4"/>
              <p:cNvSpPr/>
              <p:nvPr/>
            </p:nvSpPr>
            <p:spPr>
              <a:xfrm flipH="false" flipV="false" rot="0">
                <a:off x="0" y="0"/>
                <a:ext cx="1018271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1018271">
                    <a:moveTo>
                      <a:pt x="0" y="0"/>
                    </a:moveTo>
                    <a:lnTo>
                      <a:pt x="1018271" y="0"/>
                    </a:lnTo>
                    <a:lnTo>
                      <a:pt x="1018271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blipFill>
                <a:blip r:embed="rId2"/>
                <a:stretch>
                  <a:fillRect l="-15051" t="-5124" r="-10658" b="0"/>
                </a:stretch>
              </a:blipFill>
            </p:spPr>
          </p:sp>
        </p:grpSp>
        <p:sp>
          <p:nvSpPr>
            <p:cNvPr name="Freeform 5" id="5"/>
            <p:cNvSpPr/>
            <p:nvPr/>
          </p:nvSpPr>
          <p:spPr>
            <a:xfrm flipH="false" flipV="false" rot="0">
              <a:off x="0" y="8773919"/>
              <a:ext cx="8157666" cy="1531870"/>
            </a:xfrm>
            <a:custGeom>
              <a:avLst/>
              <a:gdLst/>
              <a:ahLst/>
              <a:cxnLst/>
              <a:rect r="r" b="b" t="t" l="l"/>
              <a:pathLst>
                <a:path h="1531870" w="8157666">
                  <a:moveTo>
                    <a:pt x="0" y="0"/>
                  </a:moveTo>
                  <a:lnTo>
                    <a:pt x="8157666" y="0"/>
                  </a:lnTo>
                  <a:lnTo>
                    <a:pt x="8157666" y="1531870"/>
                  </a:lnTo>
                  <a:lnTo>
                    <a:pt x="0" y="15318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-703824" r="-50944" b="0"/>
              </a:stretch>
            </a:blipFill>
          </p:spPr>
        </p:sp>
      </p:grpSp>
      <p:grpSp>
        <p:nvGrpSpPr>
          <p:cNvPr name="Group 6" id="6"/>
          <p:cNvGrpSpPr/>
          <p:nvPr/>
        </p:nvGrpSpPr>
        <p:grpSpPr>
          <a:xfrm rot="0">
            <a:off x="17020696" y="5771867"/>
            <a:ext cx="2534609" cy="2534609"/>
            <a:chOff x="0" y="0"/>
            <a:chExt cx="3379478" cy="3379478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3379478" cy="3379478"/>
            </a:xfrm>
            <a:custGeom>
              <a:avLst/>
              <a:gdLst/>
              <a:ahLst/>
              <a:cxnLst/>
              <a:rect r="r" b="b" t="t" l="l"/>
              <a:pathLst>
                <a:path h="3379478" w="3379478">
                  <a:moveTo>
                    <a:pt x="0" y="0"/>
                  </a:moveTo>
                  <a:lnTo>
                    <a:pt x="3379478" y="0"/>
                  </a:lnTo>
                  <a:lnTo>
                    <a:pt x="3379478" y="3379478"/>
                  </a:lnTo>
                  <a:lnTo>
                    <a:pt x="0" y="33794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3379478" cy="3379478"/>
            </a:xfrm>
            <a:custGeom>
              <a:avLst/>
              <a:gdLst/>
              <a:ahLst/>
              <a:cxnLst/>
              <a:rect r="r" b="b" t="t" l="l"/>
              <a:pathLst>
                <a:path h="3379478" w="3379478">
                  <a:moveTo>
                    <a:pt x="0" y="0"/>
                  </a:moveTo>
                  <a:lnTo>
                    <a:pt x="3379478" y="0"/>
                  </a:lnTo>
                  <a:lnTo>
                    <a:pt x="3379478" y="3379478"/>
                  </a:lnTo>
                  <a:lnTo>
                    <a:pt x="0" y="33794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9" id="9"/>
          <p:cNvGrpSpPr/>
          <p:nvPr/>
        </p:nvGrpSpPr>
        <p:grpSpPr>
          <a:xfrm rot="0">
            <a:off x="7540101" y="-2140768"/>
            <a:ext cx="4281535" cy="4281535"/>
            <a:chOff x="0" y="0"/>
            <a:chExt cx="5708714" cy="5708714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5708714" cy="5708714"/>
            </a:xfrm>
            <a:custGeom>
              <a:avLst/>
              <a:gdLst/>
              <a:ahLst/>
              <a:cxnLst/>
              <a:rect r="r" b="b" t="t" l="l"/>
              <a:pathLst>
                <a:path h="5708714" w="5708714">
                  <a:moveTo>
                    <a:pt x="0" y="0"/>
                  </a:moveTo>
                  <a:lnTo>
                    <a:pt x="5708714" y="0"/>
                  </a:lnTo>
                  <a:lnTo>
                    <a:pt x="5708714" y="5708714"/>
                  </a:lnTo>
                  <a:lnTo>
                    <a:pt x="0" y="57087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5708714" cy="5708714"/>
            </a:xfrm>
            <a:custGeom>
              <a:avLst/>
              <a:gdLst/>
              <a:ahLst/>
              <a:cxnLst/>
              <a:rect r="r" b="b" t="t" l="l"/>
              <a:pathLst>
                <a:path h="5708714" w="5708714">
                  <a:moveTo>
                    <a:pt x="0" y="0"/>
                  </a:moveTo>
                  <a:lnTo>
                    <a:pt x="5708714" y="0"/>
                  </a:lnTo>
                  <a:lnTo>
                    <a:pt x="5708714" y="5708714"/>
                  </a:lnTo>
                  <a:lnTo>
                    <a:pt x="0" y="57087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TextBox 12" id="12"/>
          <p:cNvSpPr txBox="true"/>
          <p:nvPr/>
        </p:nvSpPr>
        <p:spPr>
          <a:xfrm rot="0">
            <a:off x="9973801" y="895350"/>
            <a:ext cx="7285499" cy="24320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799"/>
              </a:lnSpc>
            </a:pPr>
            <a:r>
              <a:rPr lang="en-US" sz="6999">
                <a:solidFill>
                  <a:srgbClr val="000000"/>
                </a:solidFill>
                <a:latin typeface="UTB Berlin"/>
                <a:ea typeface="UTB Berlin"/>
                <a:cs typeface="UTB Berlin"/>
                <a:sym typeface="UTB Berlin"/>
              </a:rPr>
              <a:t>Mezinárodní spolupráce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9973801" y="3712271"/>
            <a:ext cx="7768297" cy="57531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47700" indent="-323850" lvl="1">
              <a:lnSpc>
                <a:spcPts val="45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Arial MT Pro"/>
                <a:ea typeface="Arial MT Pro"/>
                <a:cs typeface="Arial MT Pro"/>
                <a:sym typeface="Arial MT Pro"/>
              </a:rPr>
              <a:t>Spolupráce s univerzitami ze </a:t>
            </a:r>
            <a:r>
              <a:rPr lang="en-US" b="true" sz="3000">
                <a:solidFill>
                  <a:srgbClr val="000000"/>
                </a:solidFill>
                <a:latin typeface="Arial MT Pro Bold"/>
                <a:ea typeface="Arial MT Pro Bold"/>
                <a:cs typeface="Arial MT Pro Bold"/>
                <a:sym typeface="Arial MT Pro Bold"/>
              </a:rPr>
              <a:t>67</a:t>
            </a:r>
            <a:r>
              <a:rPr lang="en-US" sz="3000">
                <a:solidFill>
                  <a:srgbClr val="000000"/>
                </a:solidFill>
                <a:latin typeface="Arial MT Pro"/>
                <a:ea typeface="Arial MT Pro"/>
                <a:cs typeface="Arial MT Pro"/>
                <a:sym typeface="Arial MT Pro"/>
              </a:rPr>
              <a:t> zemí</a:t>
            </a:r>
          </a:p>
          <a:p>
            <a:pPr algn="l" marL="647700" indent="-323850" lvl="1">
              <a:lnSpc>
                <a:spcPts val="45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Arial MT Pro"/>
                <a:ea typeface="Arial MT Pro"/>
                <a:cs typeface="Arial MT Pro"/>
                <a:sym typeface="Arial MT Pro"/>
              </a:rPr>
              <a:t>Více než</a:t>
            </a:r>
            <a:r>
              <a:rPr lang="en-US" b="true" sz="3000">
                <a:solidFill>
                  <a:srgbClr val="000000"/>
                </a:solidFill>
                <a:latin typeface="Arial MT Pro Bold"/>
                <a:ea typeface="Arial MT Pro Bold"/>
                <a:cs typeface="Arial MT Pro Bold"/>
                <a:sym typeface="Arial MT Pro Bold"/>
              </a:rPr>
              <a:t> 500</a:t>
            </a:r>
            <a:r>
              <a:rPr lang="en-US" sz="3000">
                <a:solidFill>
                  <a:srgbClr val="000000"/>
                </a:solidFill>
                <a:latin typeface="Arial MT Pro"/>
                <a:ea typeface="Arial MT Pro"/>
                <a:cs typeface="Arial MT Pro"/>
                <a:sym typeface="Arial MT Pro"/>
              </a:rPr>
              <a:t> partnerských institucí po celém světě</a:t>
            </a:r>
          </a:p>
          <a:p>
            <a:pPr algn="l" marL="647700" indent="-323850" lvl="1">
              <a:lnSpc>
                <a:spcPts val="4500"/>
              </a:lnSpc>
              <a:buFont typeface="Arial"/>
              <a:buChar char="•"/>
            </a:pPr>
            <a:r>
              <a:rPr lang="en-US" b="true" sz="3000">
                <a:solidFill>
                  <a:srgbClr val="000000"/>
                </a:solidFill>
                <a:latin typeface="Arial MT Pro Bold"/>
                <a:ea typeface="Arial MT Pro Bold"/>
                <a:cs typeface="Arial MT Pro Bold"/>
                <a:sym typeface="Arial MT Pro Bold"/>
              </a:rPr>
              <a:t>1 200</a:t>
            </a:r>
            <a:r>
              <a:rPr lang="en-US" sz="3000">
                <a:solidFill>
                  <a:srgbClr val="000000"/>
                </a:solidFill>
                <a:latin typeface="Arial MT Pro"/>
                <a:ea typeface="Arial MT Pro"/>
                <a:cs typeface="Arial MT Pro"/>
                <a:sym typeface="Arial MT Pro"/>
              </a:rPr>
              <a:t> zahraničních studujících</a:t>
            </a:r>
          </a:p>
          <a:p>
            <a:pPr algn="l" marL="647700" indent="-323850" lvl="1">
              <a:lnSpc>
                <a:spcPts val="45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Arial MT Pro"/>
                <a:ea typeface="Arial MT Pro"/>
                <a:cs typeface="Arial MT Pro"/>
                <a:sym typeface="Arial MT Pro"/>
              </a:rPr>
              <a:t>Ročně přibližně </a:t>
            </a:r>
            <a:r>
              <a:rPr lang="en-US" b="true" sz="3000">
                <a:solidFill>
                  <a:srgbClr val="000000"/>
                </a:solidFill>
                <a:latin typeface="Arial MT Pro Bold"/>
                <a:ea typeface="Arial MT Pro Bold"/>
                <a:cs typeface="Arial MT Pro Bold"/>
                <a:sym typeface="Arial MT Pro Bold"/>
              </a:rPr>
              <a:t>300</a:t>
            </a:r>
            <a:r>
              <a:rPr lang="en-US" sz="3000">
                <a:solidFill>
                  <a:srgbClr val="000000"/>
                </a:solidFill>
                <a:latin typeface="Arial MT Pro"/>
                <a:ea typeface="Arial MT Pro"/>
                <a:cs typeface="Arial MT Pro"/>
                <a:sym typeface="Arial MT Pro"/>
              </a:rPr>
              <a:t> zahraničních studujících na výměnných pobytech</a:t>
            </a:r>
          </a:p>
          <a:p>
            <a:pPr algn="l" marL="647700" indent="-323850" lvl="1">
              <a:lnSpc>
                <a:spcPts val="45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Arial MT Pro"/>
                <a:ea typeface="Arial MT Pro"/>
                <a:cs typeface="Arial MT Pro"/>
                <a:sym typeface="Arial MT Pro"/>
              </a:rPr>
              <a:t>Každoroční</a:t>
            </a:r>
            <a:r>
              <a:rPr lang="en-US" b="true" sz="3000">
                <a:solidFill>
                  <a:srgbClr val="000000"/>
                </a:solidFill>
                <a:latin typeface="Arial MT Pro Bold"/>
                <a:ea typeface="Arial MT Pro Bold"/>
                <a:cs typeface="Arial MT Pro Bold"/>
                <a:sym typeface="Arial MT Pro Bold"/>
              </a:rPr>
              <a:t> letní školy</a:t>
            </a:r>
          </a:p>
          <a:p>
            <a:pPr algn="l" marL="647700" indent="-323850" lvl="1">
              <a:lnSpc>
                <a:spcPts val="4500"/>
              </a:lnSpc>
              <a:buFont typeface="Arial"/>
              <a:buChar char="•"/>
            </a:pPr>
            <a:r>
              <a:rPr lang="en-US" b="true" sz="3000">
                <a:solidFill>
                  <a:srgbClr val="000000"/>
                </a:solidFill>
                <a:latin typeface="Arial MT Pro Bold"/>
                <a:ea typeface="Arial MT Pro Bold"/>
                <a:cs typeface="Arial MT Pro Bold"/>
                <a:sym typeface="Arial MT Pro Bold"/>
              </a:rPr>
              <a:t>ESN Zlín</a:t>
            </a:r>
            <a:r>
              <a:rPr lang="en-US" sz="3000">
                <a:solidFill>
                  <a:srgbClr val="000000"/>
                </a:solidFill>
                <a:latin typeface="Arial MT Pro"/>
                <a:ea typeface="Arial MT Pro"/>
                <a:cs typeface="Arial MT Pro"/>
                <a:sym typeface="Arial MT Pro"/>
              </a:rPr>
              <a:t> – studentská organizace podporující zahraniční studující, pořádající výlety, akce a další aktivity</a:t>
            </a:r>
          </a:p>
        </p:txBody>
      </p:sp>
      <p:grpSp>
        <p:nvGrpSpPr>
          <p:cNvPr name="Group 14" id="14"/>
          <p:cNvGrpSpPr/>
          <p:nvPr/>
        </p:nvGrpSpPr>
        <p:grpSpPr>
          <a:xfrm rot="0">
            <a:off x="401065" y="9258300"/>
            <a:ext cx="7263181" cy="788365"/>
            <a:chOff x="0" y="0"/>
            <a:chExt cx="9684241" cy="1051154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712490" cy="1051154"/>
            </a:xfrm>
            <a:custGeom>
              <a:avLst/>
              <a:gdLst/>
              <a:ahLst/>
              <a:cxnLst/>
              <a:rect r="r" b="b" t="t" l="l"/>
              <a:pathLst>
                <a:path h="1051154" w="712490">
                  <a:moveTo>
                    <a:pt x="0" y="0"/>
                  </a:moveTo>
                  <a:lnTo>
                    <a:pt x="712490" y="0"/>
                  </a:lnTo>
                  <a:lnTo>
                    <a:pt x="712490" y="1051154"/>
                  </a:lnTo>
                  <a:lnTo>
                    <a:pt x="0" y="10511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16" id="16"/>
            <p:cNvSpPr txBox="true"/>
            <p:nvPr/>
          </p:nvSpPr>
          <p:spPr>
            <a:xfrm rot="0">
              <a:off x="1178231" y="-30894"/>
              <a:ext cx="8506010" cy="91969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800"/>
                </a:lnSpc>
              </a:pPr>
              <a:r>
                <a:rPr lang="en-US" sz="2000" b="true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Univerzita Tomáše Bati / Mezinárodní spolupráce</a:t>
              </a:r>
            </a:p>
            <a:p>
              <a:pPr algn="l">
                <a:lnSpc>
                  <a:spcPts val="2800"/>
                </a:lnSpc>
              </a:pPr>
              <a:r>
                <a:rPr lang="en-US" sz="200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prof. Ing. Jméno Příjmení, Ph.D.</a:t>
              </a:r>
            </a:p>
          </p:txBody>
        </p:sp>
      </p:grpSp>
    </p:spTree>
  </p:cSld>
  <p:clrMapOvr>
    <a:masterClrMapping/>
  </p:clrMapOvr>
</p:sld>
</file>

<file path=ppt/slides/slide2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7737668" y="0"/>
            <a:ext cx="10550332" cy="9643682"/>
            <a:chOff x="0" y="0"/>
            <a:chExt cx="14067110" cy="12858242"/>
          </a:xfrm>
        </p:grpSpPr>
        <p:grpSp>
          <p:nvGrpSpPr>
            <p:cNvPr name="Group 3" id="3"/>
            <p:cNvGrpSpPr/>
            <p:nvPr/>
          </p:nvGrpSpPr>
          <p:grpSpPr>
            <a:xfrm rot="0">
              <a:off x="12700" y="0"/>
              <a:ext cx="14054410" cy="12834641"/>
              <a:chOff x="0" y="0"/>
              <a:chExt cx="890046" cy="812800"/>
            </a:xfrm>
          </p:grpSpPr>
          <p:sp>
            <p:nvSpPr>
              <p:cNvPr name="Freeform 4" id="4"/>
              <p:cNvSpPr/>
              <p:nvPr/>
            </p:nvSpPr>
            <p:spPr>
              <a:xfrm flipH="false" flipV="false" rot="0">
                <a:off x="0" y="0"/>
                <a:ext cx="890046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90046">
                    <a:moveTo>
                      <a:pt x="0" y="0"/>
                    </a:moveTo>
                    <a:lnTo>
                      <a:pt x="890046" y="0"/>
                    </a:lnTo>
                    <a:lnTo>
                      <a:pt x="890046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blipFill>
                <a:blip r:embed="rId2"/>
                <a:stretch>
                  <a:fillRect l="-18662" t="0" r="-18662" b="0"/>
                </a:stretch>
              </a:blipFill>
            </p:spPr>
          </p:sp>
        </p:grpSp>
        <p:sp>
          <p:nvSpPr>
            <p:cNvPr name="Freeform 5" id="5"/>
            <p:cNvSpPr/>
            <p:nvPr/>
          </p:nvSpPr>
          <p:spPr>
            <a:xfrm flipH="false" flipV="false" rot="0">
              <a:off x="0" y="11101472"/>
              <a:ext cx="9355326" cy="1756770"/>
            </a:xfrm>
            <a:custGeom>
              <a:avLst/>
              <a:gdLst/>
              <a:ahLst/>
              <a:cxnLst/>
              <a:rect r="r" b="b" t="t" l="l"/>
              <a:pathLst>
                <a:path h="1756770" w="9355326">
                  <a:moveTo>
                    <a:pt x="0" y="0"/>
                  </a:moveTo>
                  <a:lnTo>
                    <a:pt x="9355326" y="0"/>
                  </a:lnTo>
                  <a:lnTo>
                    <a:pt x="9355326" y="1756770"/>
                  </a:lnTo>
                  <a:lnTo>
                    <a:pt x="0" y="17567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-703824" r="-50944" b="0"/>
              </a:stretch>
            </a:blipFill>
          </p:spPr>
        </p:sp>
      </p:grpSp>
      <p:grpSp>
        <p:nvGrpSpPr>
          <p:cNvPr name="Group 6" id="6"/>
          <p:cNvGrpSpPr/>
          <p:nvPr/>
        </p:nvGrpSpPr>
        <p:grpSpPr>
          <a:xfrm rot="0">
            <a:off x="4786986" y="-2855420"/>
            <a:ext cx="6874618" cy="6874618"/>
            <a:chOff x="0" y="0"/>
            <a:chExt cx="9166158" cy="9166158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9166158" cy="9166158"/>
            </a:xfrm>
            <a:custGeom>
              <a:avLst/>
              <a:gdLst/>
              <a:ahLst/>
              <a:cxnLst/>
              <a:rect r="r" b="b" t="t" l="l"/>
              <a:pathLst>
                <a:path h="9166158" w="9166158">
                  <a:moveTo>
                    <a:pt x="0" y="0"/>
                  </a:moveTo>
                  <a:lnTo>
                    <a:pt x="9166158" y="0"/>
                  </a:lnTo>
                  <a:lnTo>
                    <a:pt x="9166158" y="9166158"/>
                  </a:lnTo>
                  <a:lnTo>
                    <a:pt x="0" y="91661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9166158" cy="9166158"/>
            </a:xfrm>
            <a:custGeom>
              <a:avLst/>
              <a:gdLst/>
              <a:ahLst/>
              <a:cxnLst/>
              <a:rect r="r" b="b" t="t" l="l"/>
              <a:pathLst>
                <a:path h="9166158" w="9166158">
                  <a:moveTo>
                    <a:pt x="0" y="0"/>
                  </a:moveTo>
                  <a:lnTo>
                    <a:pt x="9166158" y="0"/>
                  </a:lnTo>
                  <a:lnTo>
                    <a:pt x="9166158" y="9166158"/>
                  </a:lnTo>
                  <a:lnTo>
                    <a:pt x="0" y="91661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9" id="9"/>
          <p:cNvGrpSpPr/>
          <p:nvPr/>
        </p:nvGrpSpPr>
        <p:grpSpPr>
          <a:xfrm rot="0">
            <a:off x="16625265" y="4597335"/>
            <a:ext cx="2166742" cy="2130295"/>
            <a:chOff x="0" y="0"/>
            <a:chExt cx="2888990" cy="2840393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2840393" cy="2840393"/>
            </a:xfrm>
            <a:custGeom>
              <a:avLst/>
              <a:gdLst/>
              <a:ahLst/>
              <a:cxnLst/>
              <a:rect r="r" b="b" t="t" l="l"/>
              <a:pathLst>
                <a:path h="2840393" w="2840393">
                  <a:moveTo>
                    <a:pt x="0" y="0"/>
                  </a:moveTo>
                  <a:lnTo>
                    <a:pt x="2840393" y="0"/>
                  </a:lnTo>
                  <a:lnTo>
                    <a:pt x="2840393" y="2840393"/>
                  </a:lnTo>
                  <a:lnTo>
                    <a:pt x="0" y="28403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48597" y="0"/>
              <a:ext cx="2840393" cy="2840393"/>
            </a:xfrm>
            <a:custGeom>
              <a:avLst/>
              <a:gdLst/>
              <a:ahLst/>
              <a:cxnLst/>
              <a:rect r="r" b="b" t="t" l="l"/>
              <a:pathLst>
                <a:path h="2840393" w="2840393">
                  <a:moveTo>
                    <a:pt x="0" y="0"/>
                  </a:moveTo>
                  <a:lnTo>
                    <a:pt x="2840393" y="0"/>
                  </a:lnTo>
                  <a:lnTo>
                    <a:pt x="2840393" y="2840393"/>
                  </a:lnTo>
                  <a:lnTo>
                    <a:pt x="0" y="28403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TextBox 12" id="12"/>
          <p:cNvSpPr txBox="true"/>
          <p:nvPr/>
        </p:nvSpPr>
        <p:spPr>
          <a:xfrm rot="0">
            <a:off x="1028700" y="895350"/>
            <a:ext cx="16230600" cy="1193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799"/>
              </a:lnSpc>
            </a:pPr>
            <a:r>
              <a:rPr lang="en-US" sz="6999">
                <a:solidFill>
                  <a:srgbClr val="000000"/>
                </a:solidFill>
                <a:latin typeface="UTB Berlin"/>
                <a:ea typeface="UTB Berlin"/>
                <a:cs typeface="UTB Berlin"/>
                <a:sym typeface="UTB Berlin"/>
              </a:rPr>
              <a:t>Mezinárodní spolupráce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754903" y="2476500"/>
            <a:ext cx="6445986" cy="51816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47700" indent="-323850" lvl="1">
              <a:lnSpc>
                <a:spcPts val="4500"/>
              </a:lnSpc>
              <a:buFont typeface="Arial"/>
              <a:buChar char="•"/>
            </a:pPr>
            <a:r>
              <a:rPr lang="en-US" b="true" sz="3000">
                <a:solidFill>
                  <a:srgbClr val="000000"/>
                </a:solidFill>
                <a:latin typeface="Arial MT Pro Bold"/>
                <a:ea typeface="Arial MT Pro Bold"/>
                <a:cs typeface="Arial MT Pro Bold"/>
                <a:sym typeface="Arial MT Pro Bold"/>
              </a:rPr>
              <a:t>Bata Centre Vietnam</a:t>
            </a:r>
            <a:r>
              <a:rPr lang="en-US" sz="3000">
                <a:solidFill>
                  <a:srgbClr val="000000"/>
                </a:solidFill>
                <a:latin typeface="Arial MT Pro"/>
                <a:ea typeface="Arial MT Pro"/>
                <a:cs typeface="Arial MT Pro"/>
                <a:sym typeface="Arial MT Pro"/>
              </a:rPr>
              <a:t>, Ho Chi Minh City</a:t>
            </a:r>
          </a:p>
          <a:p>
            <a:pPr algn="l" marL="647700" indent="-323850" lvl="1">
              <a:lnSpc>
                <a:spcPts val="4500"/>
              </a:lnSpc>
              <a:buFont typeface="Arial"/>
              <a:buChar char="•"/>
            </a:pPr>
            <a:r>
              <a:rPr lang="en-US" b="true" sz="3000">
                <a:solidFill>
                  <a:srgbClr val="000000"/>
                </a:solidFill>
                <a:latin typeface="Arial MT Pro Bold"/>
                <a:ea typeface="Arial MT Pro Bold"/>
                <a:cs typeface="Arial MT Pro Bold"/>
                <a:sym typeface="Arial MT Pro Bold"/>
              </a:rPr>
              <a:t>Double degree programmes</a:t>
            </a:r>
            <a:r>
              <a:rPr lang="en-US" sz="3000">
                <a:solidFill>
                  <a:srgbClr val="000000"/>
                </a:solidFill>
                <a:latin typeface="Arial MT Pro"/>
                <a:ea typeface="Arial MT Pro"/>
                <a:cs typeface="Arial MT Pro"/>
                <a:sym typeface="Arial MT Pro"/>
              </a:rPr>
              <a:t>, Velká Británie, Vietnam, Slovensko</a:t>
            </a:r>
          </a:p>
          <a:p>
            <a:pPr algn="l" marL="647700" indent="-323850" lvl="1">
              <a:lnSpc>
                <a:spcPts val="45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Arial MT Pro"/>
                <a:ea typeface="Arial MT Pro"/>
                <a:cs typeface="Arial MT Pro"/>
                <a:sym typeface="Arial MT Pro"/>
              </a:rPr>
              <a:t>Iniciativa </a:t>
            </a:r>
            <a:r>
              <a:rPr lang="en-US" b="true" sz="3000">
                <a:solidFill>
                  <a:srgbClr val="000000"/>
                </a:solidFill>
                <a:latin typeface="Arial MT Pro Bold"/>
                <a:ea typeface="Arial MT Pro Bold"/>
                <a:cs typeface="Arial MT Pro Bold"/>
                <a:sym typeface="Arial MT Pro Bold"/>
              </a:rPr>
              <a:t>European Universities</a:t>
            </a:r>
            <a:r>
              <a:rPr lang="en-US" sz="3000">
                <a:solidFill>
                  <a:srgbClr val="000000"/>
                </a:solidFill>
                <a:latin typeface="Arial MT Pro"/>
                <a:ea typeface="Arial MT Pro"/>
                <a:cs typeface="Arial MT Pro"/>
                <a:sym typeface="Arial MT Pro"/>
              </a:rPr>
              <a:t>, 3 projektové návrhy</a:t>
            </a:r>
          </a:p>
          <a:p>
            <a:pPr algn="l" marL="647700" indent="-323850" lvl="1">
              <a:lnSpc>
                <a:spcPts val="4500"/>
              </a:lnSpc>
              <a:buFont typeface="Arial"/>
              <a:buChar char="•"/>
            </a:pPr>
            <a:r>
              <a:rPr lang="en-US" b="true" sz="3000">
                <a:solidFill>
                  <a:srgbClr val="000000"/>
                </a:solidFill>
                <a:latin typeface="Arial MT Pro Bold"/>
                <a:ea typeface="Arial MT Pro Bold"/>
                <a:cs typeface="Arial MT Pro Bold"/>
                <a:sym typeface="Arial MT Pro Bold"/>
              </a:rPr>
              <a:t>Horizon Europe</a:t>
            </a:r>
            <a:r>
              <a:rPr lang="en-US" sz="3000">
                <a:solidFill>
                  <a:srgbClr val="000000"/>
                </a:solidFill>
                <a:latin typeface="Arial MT Pro"/>
                <a:ea typeface="Arial MT Pro"/>
                <a:cs typeface="Arial MT Pro"/>
                <a:sym typeface="Arial MT Pro"/>
              </a:rPr>
              <a:t>, 6 probíhajících projektů</a:t>
            </a:r>
          </a:p>
        </p:txBody>
      </p:sp>
      <p:grpSp>
        <p:nvGrpSpPr>
          <p:cNvPr name="Group 14" id="14"/>
          <p:cNvGrpSpPr/>
          <p:nvPr/>
        </p:nvGrpSpPr>
        <p:grpSpPr>
          <a:xfrm rot="0">
            <a:off x="401065" y="9258300"/>
            <a:ext cx="7263181" cy="788365"/>
            <a:chOff x="0" y="0"/>
            <a:chExt cx="9684241" cy="1051154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712490" cy="1051154"/>
            </a:xfrm>
            <a:custGeom>
              <a:avLst/>
              <a:gdLst/>
              <a:ahLst/>
              <a:cxnLst/>
              <a:rect r="r" b="b" t="t" l="l"/>
              <a:pathLst>
                <a:path h="1051154" w="712490">
                  <a:moveTo>
                    <a:pt x="0" y="0"/>
                  </a:moveTo>
                  <a:lnTo>
                    <a:pt x="712490" y="0"/>
                  </a:lnTo>
                  <a:lnTo>
                    <a:pt x="712490" y="1051154"/>
                  </a:lnTo>
                  <a:lnTo>
                    <a:pt x="0" y="10511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16" id="16"/>
            <p:cNvSpPr txBox="true"/>
            <p:nvPr/>
          </p:nvSpPr>
          <p:spPr>
            <a:xfrm rot="0">
              <a:off x="1178231" y="-30894"/>
              <a:ext cx="8506010" cy="91969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800"/>
                </a:lnSpc>
              </a:pPr>
              <a:r>
                <a:rPr lang="en-US" sz="2000" b="true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Univerzita Tomáše Bati / Mezinárodní spolupráce</a:t>
              </a:r>
            </a:p>
            <a:p>
              <a:pPr algn="l">
                <a:lnSpc>
                  <a:spcPts val="2800"/>
                </a:lnSpc>
              </a:pPr>
              <a:r>
                <a:rPr lang="en-US" sz="200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prof. Ing. Jméno Příjmení, Ph.D.</a:t>
              </a:r>
            </a:p>
          </p:txBody>
        </p:sp>
      </p:grpSp>
    </p:spTree>
  </p:cSld>
  <p:clrMapOvr>
    <a:masterClrMapping/>
  </p:clrMapOvr>
</p:sld>
</file>

<file path=ppt/slides/slide2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8650378"/>
            <a:ext cx="18374879" cy="5809726"/>
          </a:xfrm>
          <a:custGeom>
            <a:avLst/>
            <a:gdLst/>
            <a:ahLst/>
            <a:cxnLst/>
            <a:rect r="r" b="b" t="t" l="l"/>
            <a:pathLst>
              <a:path h="5809726" w="18374879">
                <a:moveTo>
                  <a:pt x="0" y="0"/>
                </a:moveTo>
                <a:lnTo>
                  <a:pt x="18374879" y="0"/>
                </a:lnTo>
                <a:lnTo>
                  <a:pt x="18374879" y="5809726"/>
                </a:lnTo>
                <a:lnTo>
                  <a:pt x="0" y="580972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-216277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0909000" y="-1052372"/>
            <a:ext cx="6350300" cy="6350300"/>
            <a:chOff x="0" y="0"/>
            <a:chExt cx="8467067" cy="8467067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8467067" cy="8467067"/>
            </a:xfrm>
            <a:custGeom>
              <a:avLst/>
              <a:gdLst/>
              <a:ahLst/>
              <a:cxnLst/>
              <a:rect r="r" b="b" t="t" l="l"/>
              <a:pathLst>
                <a:path h="8467067" w="8467067">
                  <a:moveTo>
                    <a:pt x="0" y="0"/>
                  </a:moveTo>
                  <a:lnTo>
                    <a:pt x="8467067" y="0"/>
                  </a:lnTo>
                  <a:lnTo>
                    <a:pt x="8467067" y="8467067"/>
                  </a:lnTo>
                  <a:lnTo>
                    <a:pt x="0" y="84670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8467067" cy="8467067"/>
            </a:xfrm>
            <a:custGeom>
              <a:avLst/>
              <a:gdLst/>
              <a:ahLst/>
              <a:cxnLst/>
              <a:rect r="r" b="b" t="t" l="l"/>
              <a:pathLst>
                <a:path h="8467067" w="8467067">
                  <a:moveTo>
                    <a:pt x="0" y="0"/>
                  </a:moveTo>
                  <a:lnTo>
                    <a:pt x="8467067" y="0"/>
                  </a:lnTo>
                  <a:lnTo>
                    <a:pt x="8467067" y="8467067"/>
                  </a:lnTo>
                  <a:lnTo>
                    <a:pt x="0" y="84670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6" id="6"/>
          <p:cNvGrpSpPr/>
          <p:nvPr/>
        </p:nvGrpSpPr>
        <p:grpSpPr>
          <a:xfrm rot="0">
            <a:off x="8778245" y="6885687"/>
            <a:ext cx="5746406" cy="5746406"/>
            <a:chOff x="0" y="0"/>
            <a:chExt cx="7661874" cy="7661874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7661874" cy="7661874"/>
            </a:xfrm>
            <a:custGeom>
              <a:avLst/>
              <a:gdLst/>
              <a:ahLst/>
              <a:cxnLst/>
              <a:rect r="r" b="b" t="t" l="l"/>
              <a:pathLst>
                <a:path h="7661874" w="7661874">
                  <a:moveTo>
                    <a:pt x="0" y="0"/>
                  </a:moveTo>
                  <a:lnTo>
                    <a:pt x="7661874" y="0"/>
                  </a:lnTo>
                  <a:lnTo>
                    <a:pt x="7661874" y="7661874"/>
                  </a:lnTo>
                  <a:lnTo>
                    <a:pt x="0" y="76618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7661874" cy="7661874"/>
            </a:xfrm>
            <a:custGeom>
              <a:avLst/>
              <a:gdLst/>
              <a:ahLst/>
              <a:cxnLst/>
              <a:rect r="r" b="b" t="t" l="l"/>
              <a:pathLst>
                <a:path h="7661874" w="7661874">
                  <a:moveTo>
                    <a:pt x="0" y="0"/>
                  </a:moveTo>
                  <a:lnTo>
                    <a:pt x="7661874" y="0"/>
                  </a:lnTo>
                  <a:lnTo>
                    <a:pt x="7661874" y="7661874"/>
                  </a:lnTo>
                  <a:lnTo>
                    <a:pt x="0" y="76618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9" id="9"/>
          <p:cNvGrpSpPr/>
          <p:nvPr/>
        </p:nvGrpSpPr>
        <p:grpSpPr>
          <a:xfrm rot="0">
            <a:off x="1028700" y="7230052"/>
            <a:ext cx="16230600" cy="1389668"/>
            <a:chOff x="0" y="0"/>
            <a:chExt cx="21640800" cy="185289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1330974"/>
              <a:ext cx="517554" cy="517554"/>
            </a:xfrm>
            <a:custGeom>
              <a:avLst/>
              <a:gdLst/>
              <a:ahLst/>
              <a:cxnLst/>
              <a:rect r="r" b="b" t="t" l="l"/>
              <a:pathLst>
                <a:path h="517554" w="517554">
                  <a:moveTo>
                    <a:pt x="0" y="0"/>
                  </a:moveTo>
                  <a:lnTo>
                    <a:pt x="517554" y="0"/>
                  </a:lnTo>
                  <a:lnTo>
                    <a:pt x="517554" y="517554"/>
                  </a:lnTo>
                  <a:lnTo>
                    <a:pt x="0" y="5175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644554" y="1330974"/>
              <a:ext cx="517554" cy="517554"/>
            </a:xfrm>
            <a:custGeom>
              <a:avLst/>
              <a:gdLst/>
              <a:ahLst/>
              <a:cxnLst/>
              <a:rect r="r" b="b" t="t" l="l"/>
              <a:pathLst>
                <a:path h="517554" w="517554">
                  <a:moveTo>
                    <a:pt x="0" y="0"/>
                  </a:moveTo>
                  <a:lnTo>
                    <a:pt x="517553" y="0"/>
                  </a:lnTo>
                  <a:lnTo>
                    <a:pt x="517553" y="517554"/>
                  </a:lnTo>
                  <a:lnTo>
                    <a:pt x="0" y="5175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12" id="12"/>
            <p:cNvSpPr txBox="true"/>
            <p:nvPr/>
          </p:nvSpPr>
          <p:spPr>
            <a:xfrm rot="0">
              <a:off x="1285494" y="1226199"/>
              <a:ext cx="2721937" cy="62669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624"/>
                </a:lnSpc>
              </a:pPr>
              <a:r>
                <a:rPr lang="en-US" sz="2589">
                  <a:solidFill>
                    <a:srgbClr val="000000"/>
                  </a:solidFill>
                  <a:latin typeface="Arial MT Pro"/>
                  <a:ea typeface="Arial MT Pro"/>
                  <a:cs typeface="Arial MT Pro"/>
                  <a:sym typeface="Arial MT Pro"/>
                </a:rPr>
                <a:t>/ UTBzlin</a:t>
              </a:r>
            </a:p>
          </p:txBody>
        </p:sp>
        <p:sp>
          <p:nvSpPr>
            <p:cNvPr name="TextBox 13" id="13"/>
            <p:cNvSpPr txBox="true"/>
            <p:nvPr/>
          </p:nvSpPr>
          <p:spPr>
            <a:xfrm rot="0">
              <a:off x="0" y="-47625"/>
              <a:ext cx="21640800" cy="125277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just">
                <a:lnSpc>
                  <a:spcPts val="3503"/>
                </a:lnSpc>
              </a:pPr>
              <a:r>
                <a:rPr lang="en-US" sz="3100">
                  <a:solidFill>
                    <a:srgbClr val="000000"/>
                  </a:solidFill>
                  <a:latin typeface="Arial MT Pro"/>
                  <a:ea typeface="Arial MT Pro"/>
                  <a:cs typeface="Arial MT Pro"/>
                  <a:sym typeface="Arial MT Pro"/>
                </a:rPr>
                <a:t>příjmení</a:t>
              </a:r>
              <a:r>
                <a:rPr lang="en-US" sz="3100">
                  <a:solidFill>
                    <a:srgbClr val="000000"/>
                  </a:solidFill>
                  <a:latin typeface="Arial MT Pro"/>
                  <a:ea typeface="Arial MT Pro"/>
                  <a:cs typeface="Arial MT Pro"/>
                  <a:sym typeface="Arial MT Pro"/>
                </a:rPr>
                <a:t>@utb.cz</a:t>
              </a:r>
            </a:p>
            <a:p>
              <a:pPr algn="just">
                <a:lnSpc>
                  <a:spcPts val="3503"/>
                </a:lnSpc>
              </a:pPr>
              <a:r>
                <a:rPr lang="en-US" sz="3100">
                  <a:solidFill>
                    <a:srgbClr val="000000"/>
                  </a:solidFill>
                  <a:latin typeface="Arial MT Pro"/>
                  <a:ea typeface="Arial MT Pro"/>
                  <a:cs typeface="Arial MT Pro"/>
                  <a:sym typeface="Arial MT Pro"/>
                </a:rPr>
                <a:t>www.utb.cz</a:t>
              </a:r>
            </a:p>
          </p:txBody>
        </p:sp>
      </p:grpSp>
      <p:sp>
        <p:nvSpPr>
          <p:cNvPr name="TextBox 14" id="14"/>
          <p:cNvSpPr txBox="true"/>
          <p:nvPr/>
        </p:nvSpPr>
        <p:spPr>
          <a:xfrm rot="0">
            <a:off x="1028700" y="2991085"/>
            <a:ext cx="16230600" cy="1076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8250"/>
              </a:lnSpc>
            </a:pPr>
            <a:r>
              <a:rPr lang="en-US" sz="7500">
                <a:solidFill>
                  <a:srgbClr val="000000"/>
                </a:solidFill>
                <a:latin typeface="UTB Berlin"/>
                <a:ea typeface="UTB Berlin"/>
                <a:cs typeface="UTB Berlin"/>
                <a:sym typeface="UTB Berlin"/>
              </a:rPr>
              <a:t>Děkuji za poz</a:t>
            </a:r>
            <a:r>
              <a:rPr lang="en-US" sz="7500">
                <a:solidFill>
                  <a:srgbClr val="000000"/>
                </a:solidFill>
                <a:latin typeface="UTB Berlin"/>
                <a:ea typeface="UTB Berlin"/>
                <a:cs typeface="UTB Berlin"/>
                <a:sym typeface="UTB Berlin"/>
              </a:rPr>
              <a:t>ornost</a:t>
            </a:r>
          </a:p>
        </p:txBody>
      </p:sp>
      <p:sp>
        <p:nvSpPr>
          <p:cNvPr name="Freeform 15" id="15"/>
          <p:cNvSpPr/>
          <p:nvPr/>
        </p:nvSpPr>
        <p:spPr>
          <a:xfrm flipH="false" flipV="false" rot="0">
            <a:off x="1028700" y="1028700"/>
            <a:ext cx="5575735" cy="567711"/>
          </a:xfrm>
          <a:custGeom>
            <a:avLst/>
            <a:gdLst/>
            <a:ahLst/>
            <a:cxnLst/>
            <a:rect r="r" b="b" t="t" l="l"/>
            <a:pathLst>
              <a:path h="567711" w="5575735">
                <a:moveTo>
                  <a:pt x="0" y="0"/>
                </a:moveTo>
                <a:lnTo>
                  <a:pt x="5575735" y="0"/>
                </a:lnTo>
                <a:lnTo>
                  <a:pt x="5575735" y="567711"/>
                </a:lnTo>
                <a:lnTo>
                  <a:pt x="0" y="56771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6" id="16"/>
          <p:cNvGrpSpPr/>
          <p:nvPr/>
        </p:nvGrpSpPr>
        <p:grpSpPr>
          <a:xfrm rot="0">
            <a:off x="1028700" y="5602892"/>
            <a:ext cx="16230600" cy="977830"/>
            <a:chOff x="0" y="0"/>
            <a:chExt cx="21640800" cy="1303773"/>
          </a:xfrm>
        </p:grpSpPr>
        <p:sp>
          <p:nvSpPr>
            <p:cNvPr name="TextBox 17" id="17"/>
            <p:cNvSpPr txBox="true"/>
            <p:nvPr/>
          </p:nvSpPr>
          <p:spPr>
            <a:xfrm rot="0">
              <a:off x="0" y="635203"/>
              <a:ext cx="21640800" cy="66857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just">
                <a:lnSpc>
                  <a:spcPts val="3503"/>
                </a:lnSpc>
              </a:pPr>
              <a:r>
                <a:rPr lang="en-US" sz="3100">
                  <a:solidFill>
                    <a:srgbClr val="000000"/>
                  </a:solidFill>
                  <a:latin typeface="Arial MT Pro"/>
                  <a:ea typeface="Arial MT Pro"/>
                  <a:cs typeface="Arial MT Pro"/>
                  <a:sym typeface="Arial MT Pro"/>
                </a:rPr>
                <a:t>Odbor marketingu a komunikace</a:t>
              </a:r>
            </a:p>
          </p:txBody>
        </p:sp>
        <p:sp>
          <p:nvSpPr>
            <p:cNvPr name="TextBox 18" id="18"/>
            <p:cNvSpPr txBox="true"/>
            <p:nvPr/>
          </p:nvSpPr>
          <p:spPr>
            <a:xfrm rot="0">
              <a:off x="0" y="-47625"/>
              <a:ext cx="21640800" cy="66857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just">
                <a:lnSpc>
                  <a:spcPts val="3503"/>
                </a:lnSpc>
              </a:pPr>
              <a:r>
                <a:rPr lang="en-US" b="true" sz="3100">
                  <a:solidFill>
                    <a:srgbClr val="000000"/>
                  </a:solidFill>
                  <a:latin typeface="Arial MT Pro Bold"/>
                  <a:ea typeface="Arial MT Pro Bold"/>
                  <a:cs typeface="Arial MT Pro Bold"/>
                  <a:sym typeface="Arial MT Pro Bold"/>
                </a:rPr>
                <a:t>prof. Ing. Jméno Příjmení, Ph.D.</a:t>
              </a:r>
            </a:p>
          </p:txBody>
        </p:sp>
      </p:grp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1444978" cy="812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444978" cy="812800"/>
            </a:xfrm>
            <a:custGeom>
              <a:avLst/>
              <a:gdLst/>
              <a:ahLst/>
              <a:cxnLst/>
              <a:rect r="r" b="b" t="t" l="l"/>
              <a:pathLst>
                <a:path h="812800" w="1444978">
                  <a:moveTo>
                    <a:pt x="0" y="0"/>
                  </a:moveTo>
                  <a:lnTo>
                    <a:pt x="1444978" y="0"/>
                  </a:lnTo>
                  <a:lnTo>
                    <a:pt x="1444978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0" y="-948690"/>
            <a:ext cx="18374879" cy="12242263"/>
          </a:xfrm>
          <a:custGeom>
            <a:avLst/>
            <a:gdLst/>
            <a:ahLst/>
            <a:cxnLst/>
            <a:rect r="r" b="b" t="t" l="l"/>
            <a:pathLst>
              <a:path h="12242263" w="18374879">
                <a:moveTo>
                  <a:pt x="0" y="0"/>
                </a:moveTo>
                <a:lnTo>
                  <a:pt x="18374879" y="0"/>
                </a:lnTo>
                <a:lnTo>
                  <a:pt x="18374879" y="12242263"/>
                </a:lnTo>
                <a:lnTo>
                  <a:pt x="0" y="1224226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0" y="-3935177"/>
            <a:ext cx="18374879" cy="18374879"/>
          </a:xfrm>
          <a:custGeom>
            <a:avLst/>
            <a:gdLst/>
            <a:ahLst/>
            <a:cxnLst/>
            <a:rect r="r" b="b" t="t" l="l"/>
            <a:pathLst>
              <a:path h="18374879" w="18374879">
                <a:moveTo>
                  <a:pt x="0" y="0"/>
                </a:moveTo>
                <a:lnTo>
                  <a:pt x="18374879" y="0"/>
                </a:lnTo>
                <a:lnTo>
                  <a:pt x="18374879" y="18374879"/>
                </a:lnTo>
                <a:lnTo>
                  <a:pt x="0" y="1837487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14955622" y="6321769"/>
            <a:ext cx="2936531" cy="2936531"/>
            <a:chOff x="0" y="0"/>
            <a:chExt cx="3915375" cy="3915375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3915375" cy="3915375"/>
            </a:xfrm>
            <a:custGeom>
              <a:avLst/>
              <a:gdLst/>
              <a:ahLst/>
              <a:cxnLst/>
              <a:rect r="r" b="b" t="t" l="l"/>
              <a:pathLst>
                <a:path h="3915375" w="3915375">
                  <a:moveTo>
                    <a:pt x="0" y="0"/>
                  </a:moveTo>
                  <a:lnTo>
                    <a:pt x="3915375" y="0"/>
                  </a:lnTo>
                  <a:lnTo>
                    <a:pt x="3915375" y="3915375"/>
                  </a:lnTo>
                  <a:lnTo>
                    <a:pt x="0" y="39153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3915375" cy="3915375"/>
            </a:xfrm>
            <a:custGeom>
              <a:avLst/>
              <a:gdLst/>
              <a:ahLst/>
              <a:cxnLst/>
              <a:rect r="r" b="b" t="t" l="l"/>
              <a:pathLst>
                <a:path h="3915375" w="3915375">
                  <a:moveTo>
                    <a:pt x="0" y="0"/>
                  </a:moveTo>
                  <a:lnTo>
                    <a:pt x="3915375" y="0"/>
                  </a:lnTo>
                  <a:lnTo>
                    <a:pt x="3915375" y="3915375"/>
                  </a:lnTo>
                  <a:lnTo>
                    <a:pt x="0" y="39153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9" id="9"/>
          <p:cNvGrpSpPr/>
          <p:nvPr/>
        </p:nvGrpSpPr>
        <p:grpSpPr>
          <a:xfrm rot="0">
            <a:off x="3049784" y="-2619203"/>
            <a:ext cx="4690544" cy="4690544"/>
            <a:chOff x="0" y="0"/>
            <a:chExt cx="6254058" cy="6254058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6254058" cy="6254058"/>
            </a:xfrm>
            <a:custGeom>
              <a:avLst/>
              <a:gdLst/>
              <a:ahLst/>
              <a:cxnLst/>
              <a:rect r="r" b="b" t="t" l="l"/>
              <a:pathLst>
                <a:path h="6254058" w="6254058">
                  <a:moveTo>
                    <a:pt x="0" y="0"/>
                  </a:moveTo>
                  <a:lnTo>
                    <a:pt x="6254058" y="0"/>
                  </a:lnTo>
                  <a:lnTo>
                    <a:pt x="6254058" y="6254058"/>
                  </a:lnTo>
                  <a:lnTo>
                    <a:pt x="0" y="62540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6254058" cy="6254058"/>
            </a:xfrm>
            <a:custGeom>
              <a:avLst/>
              <a:gdLst/>
              <a:ahLst/>
              <a:cxnLst/>
              <a:rect r="r" b="b" t="t" l="l"/>
              <a:pathLst>
                <a:path h="6254058" w="6254058">
                  <a:moveTo>
                    <a:pt x="0" y="0"/>
                  </a:moveTo>
                  <a:lnTo>
                    <a:pt x="6254058" y="0"/>
                  </a:lnTo>
                  <a:lnTo>
                    <a:pt x="6254058" y="6254058"/>
                  </a:lnTo>
                  <a:lnTo>
                    <a:pt x="0" y="62540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TextBox 12" id="12"/>
          <p:cNvSpPr txBox="true"/>
          <p:nvPr/>
        </p:nvSpPr>
        <p:spPr>
          <a:xfrm rot="0">
            <a:off x="1028700" y="2991085"/>
            <a:ext cx="16230600" cy="1076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8250"/>
              </a:lnSpc>
            </a:pPr>
            <a:r>
              <a:rPr lang="en-US" sz="7500">
                <a:solidFill>
                  <a:srgbClr val="FFFFFF"/>
                </a:solidFill>
                <a:latin typeface="UTB Berlin"/>
                <a:ea typeface="UTB Berlin"/>
                <a:cs typeface="UTB Berlin"/>
                <a:sym typeface="UTB Berlin"/>
              </a:rPr>
              <a:t>Představení UTB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9671344" cy="7729342"/>
            <a:chOff x="0" y="0"/>
            <a:chExt cx="12895125" cy="10305789"/>
          </a:xfrm>
        </p:grpSpPr>
        <p:grpSp>
          <p:nvGrpSpPr>
            <p:cNvPr name="Group 3" id="3"/>
            <p:cNvGrpSpPr/>
            <p:nvPr/>
          </p:nvGrpSpPr>
          <p:grpSpPr>
            <a:xfrm rot="0">
              <a:off x="0" y="0"/>
              <a:ext cx="12895125" cy="10293089"/>
              <a:chOff x="0" y="0"/>
              <a:chExt cx="1018271" cy="812800"/>
            </a:xfrm>
          </p:grpSpPr>
          <p:sp>
            <p:nvSpPr>
              <p:cNvPr name="Freeform 4" id="4"/>
              <p:cNvSpPr/>
              <p:nvPr/>
            </p:nvSpPr>
            <p:spPr>
              <a:xfrm flipH="false" flipV="false" rot="0">
                <a:off x="0" y="0"/>
                <a:ext cx="1018271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1018271">
                    <a:moveTo>
                      <a:pt x="0" y="0"/>
                    </a:moveTo>
                    <a:lnTo>
                      <a:pt x="1018271" y="0"/>
                    </a:lnTo>
                    <a:lnTo>
                      <a:pt x="1018271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blipFill>
                <a:blip r:embed="rId2"/>
                <a:stretch>
                  <a:fillRect l="-9903" t="0" r="-9903" b="0"/>
                </a:stretch>
              </a:blipFill>
            </p:spPr>
          </p:sp>
        </p:grpSp>
        <p:sp>
          <p:nvSpPr>
            <p:cNvPr name="Freeform 5" id="5"/>
            <p:cNvSpPr/>
            <p:nvPr/>
          </p:nvSpPr>
          <p:spPr>
            <a:xfrm flipH="false" flipV="false" rot="0">
              <a:off x="0" y="8773919"/>
              <a:ext cx="8157666" cy="1531870"/>
            </a:xfrm>
            <a:custGeom>
              <a:avLst/>
              <a:gdLst/>
              <a:ahLst/>
              <a:cxnLst/>
              <a:rect r="r" b="b" t="t" l="l"/>
              <a:pathLst>
                <a:path h="1531870" w="8157666">
                  <a:moveTo>
                    <a:pt x="0" y="0"/>
                  </a:moveTo>
                  <a:lnTo>
                    <a:pt x="8157666" y="0"/>
                  </a:lnTo>
                  <a:lnTo>
                    <a:pt x="8157666" y="1531870"/>
                  </a:lnTo>
                  <a:lnTo>
                    <a:pt x="0" y="15318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-703824" r="-50944" b="0"/>
              </a:stretch>
            </a:blipFill>
          </p:spPr>
        </p:sp>
      </p:grpSp>
      <p:grpSp>
        <p:nvGrpSpPr>
          <p:cNvPr name="Group 6" id="6"/>
          <p:cNvGrpSpPr/>
          <p:nvPr/>
        </p:nvGrpSpPr>
        <p:grpSpPr>
          <a:xfrm rot="0">
            <a:off x="17020696" y="5771867"/>
            <a:ext cx="2534609" cy="2534609"/>
            <a:chOff x="0" y="0"/>
            <a:chExt cx="3379478" cy="3379478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3379478" cy="3379478"/>
            </a:xfrm>
            <a:custGeom>
              <a:avLst/>
              <a:gdLst/>
              <a:ahLst/>
              <a:cxnLst/>
              <a:rect r="r" b="b" t="t" l="l"/>
              <a:pathLst>
                <a:path h="3379478" w="3379478">
                  <a:moveTo>
                    <a:pt x="0" y="0"/>
                  </a:moveTo>
                  <a:lnTo>
                    <a:pt x="3379478" y="0"/>
                  </a:lnTo>
                  <a:lnTo>
                    <a:pt x="3379478" y="3379478"/>
                  </a:lnTo>
                  <a:lnTo>
                    <a:pt x="0" y="33794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3379478" cy="3379478"/>
            </a:xfrm>
            <a:custGeom>
              <a:avLst/>
              <a:gdLst/>
              <a:ahLst/>
              <a:cxnLst/>
              <a:rect r="r" b="b" t="t" l="l"/>
              <a:pathLst>
                <a:path h="3379478" w="3379478">
                  <a:moveTo>
                    <a:pt x="0" y="0"/>
                  </a:moveTo>
                  <a:lnTo>
                    <a:pt x="3379478" y="0"/>
                  </a:lnTo>
                  <a:lnTo>
                    <a:pt x="3379478" y="3379478"/>
                  </a:lnTo>
                  <a:lnTo>
                    <a:pt x="0" y="33794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9" id="9"/>
          <p:cNvGrpSpPr/>
          <p:nvPr/>
        </p:nvGrpSpPr>
        <p:grpSpPr>
          <a:xfrm rot="0">
            <a:off x="7540101" y="-2140768"/>
            <a:ext cx="4281535" cy="4281535"/>
            <a:chOff x="0" y="0"/>
            <a:chExt cx="5708714" cy="5708714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5708714" cy="5708714"/>
            </a:xfrm>
            <a:custGeom>
              <a:avLst/>
              <a:gdLst/>
              <a:ahLst/>
              <a:cxnLst/>
              <a:rect r="r" b="b" t="t" l="l"/>
              <a:pathLst>
                <a:path h="5708714" w="5708714">
                  <a:moveTo>
                    <a:pt x="0" y="0"/>
                  </a:moveTo>
                  <a:lnTo>
                    <a:pt x="5708714" y="0"/>
                  </a:lnTo>
                  <a:lnTo>
                    <a:pt x="5708714" y="5708714"/>
                  </a:lnTo>
                  <a:lnTo>
                    <a:pt x="0" y="57087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5708714" cy="5708714"/>
            </a:xfrm>
            <a:custGeom>
              <a:avLst/>
              <a:gdLst/>
              <a:ahLst/>
              <a:cxnLst/>
              <a:rect r="r" b="b" t="t" l="l"/>
              <a:pathLst>
                <a:path h="5708714" w="5708714">
                  <a:moveTo>
                    <a:pt x="0" y="0"/>
                  </a:moveTo>
                  <a:lnTo>
                    <a:pt x="5708714" y="0"/>
                  </a:lnTo>
                  <a:lnTo>
                    <a:pt x="5708714" y="5708714"/>
                  </a:lnTo>
                  <a:lnTo>
                    <a:pt x="0" y="57087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TextBox 12" id="12"/>
          <p:cNvSpPr txBox="true"/>
          <p:nvPr/>
        </p:nvSpPr>
        <p:spPr>
          <a:xfrm rot="0">
            <a:off x="9973801" y="895350"/>
            <a:ext cx="7285499" cy="1193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799"/>
              </a:lnSpc>
            </a:pPr>
            <a:r>
              <a:rPr lang="en-US" sz="6999">
                <a:solidFill>
                  <a:srgbClr val="000000"/>
                </a:solidFill>
                <a:latin typeface="UTB Berlin"/>
                <a:ea typeface="UTB Berlin"/>
                <a:cs typeface="UTB Berlin"/>
                <a:sym typeface="UTB Berlin"/>
              </a:rPr>
              <a:t>O univerzitě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9973801" y="2417439"/>
            <a:ext cx="6751132" cy="23241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47700" indent="-323850" lvl="1">
              <a:lnSpc>
                <a:spcPts val="4500"/>
              </a:lnSpc>
              <a:buFont typeface="Arial"/>
              <a:buChar char="•"/>
            </a:pPr>
            <a:r>
              <a:rPr lang="en-US" b="true" sz="3000">
                <a:solidFill>
                  <a:srgbClr val="000000"/>
                </a:solidFill>
                <a:latin typeface="Arial MT Pro Bold"/>
                <a:ea typeface="Arial MT Pro Bold"/>
                <a:cs typeface="Arial MT Pro Bold"/>
                <a:sym typeface="Arial MT Pro Bold"/>
              </a:rPr>
              <a:t>Mladá </a:t>
            </a:r>
            <a:r>
              <a:rPr lang="en-US" sz="3000">
                <a:solidFill>
                  <a:srgbClr val="000000"/>
                </a:solidFill>
                <a:latin typeface="Arial MT Pro"/>
                <a:ea typeface="Arial MT Pro"/>
                <a:cs typeface="Arial MT Pro"/>
                <a:sym typeface="Arial MT Pro"/>
              </a:rPr>
              <a:t>a moderní veřejná univerzita založená 1. 1. 2001</a:t>
            </a:r>
          </a:p>
          <a:p>
            <a:pPr algn="just" marL="647700" indent="-323850" lvl="1">
              <a:lnSpc>
                <a:spcPts val="45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Arial MT Pro"/>
                <a:ea typeface="Arial MT Pro"/>
                <a:cs typeface="Arial MT Pro"/>
                <a:sym typeface="Arial MT Pro"/>
              </a:rPr>
              <a:t>Přibližně </a:t>
            </a:r>
            <a:r>
              <a:rPr lang="en-US" b="true" sz="3000">
                <a:solidFill>
                  <a:srgbClr val="000000"/>
                </a:solidFill>
                <a:latin typeface="Arial MT Pro Bold"/>
                <a:ea typeface="Arial MT Pro Bold"/>
                <a:cs typeface="Arial MT Pro Bold"/>
                <a:sym typeface="Arial MT Pro Bold"/>
              </a:rPr>
              <a:t>9 500 studujících</a:t>
            </a:r>
          </a:p>
          <a:p>
            <a:pPr algn="just" marL="647700" indent="-323850" lvl="1">
              <a:lnSpc>
                <a:spcPts val="4500"/>
              </a:lnSpc>
              <a:buFont typeface="Arial"/>
              <a:buChar char="•"/>
            </a:pPr>
            <a:r>
              <a:rPr lang="en-US" b="true" sz="3000">
                <a:solidFill>
                  <a:srgbClr val="000000"/>
                </a:solidFill>
                <a:latin typeface="Arial MT Pro Bold"/>
                <a:ea typeface="Arial MT Pro Bold"/>
                <a:cs typeface="Arial MT Pro Bold"/>
                <a:sym typeface="Arial MT Pro Bold"/>
              </a:rPr>
              <a:t>Moderní</a:t>
            </a:r>
            <a:r>
              <a:rPr lang="en-US" sz="3000">
                <a:solidFill>
                  <a:srgbClr val="000000"/>
                </a:solidFill>
                <a:latin typeface="Arial MT Pro"/>
                <a:ea typeface="Arial MT Pro"/>
                <a:cs typeface="Arial MT Pro"/>
                <a:sym typeface="Arial MT Pro"/>
              </a:rPr>
              <a:t> budovy a vybavení</a:t>
            </a:r>
          </a:p>
        </p:txBody>
      </p:sp>
      <p:grpSp>
        <p:nvGrpSpPr>
          <p:cNvPr name="Group 14" id="14"/>
          <p:cNvGrpSpPr/>
          <p:nvPr/>
        </p:nvGrpSpPr>
        <p:grpSpPr>
          <a:xfrm rot="0">
            <a:off x="401065" y="9258300"/>
            <a:ext cx="5679071" cy="788365"/>
            <a:chOff x="0" y="0"/>
            <a:chExt cx="7572094" cy="1051154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712490" cy="1051154"/>
            </a:xfrm>
            <a:custGeom>
              <a:avLst/>
              <a:gdLst/>
              <a:ahLst/>
              <a:cxnLst/>
              <a:rect r="r" b="b" t="t" l="l"/>
              <a:pathLst>
                <a:path h="1051154" w="712490">
                  <a:moveTo>
                    <a:pt x="0" y="0"/>
                  </a:moveTo>
                  <a:lnTo>
                    <a:pt x="712490" y="0"/>
                  </a:lnTo>
                  <a:lnTo>
                    <a:pt x="712490" y="1051154"/>
                  </a:lnTo>
                  <a:lnTo>
                    <a:pt x="0" y="10511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16" id="16"/>
            <p:cNvSpPr txBox="true"/>
            <p:nvPr/>
          </p:nvSpPr>
          <p:spPr>
            <a:xfrm rot="0">
              <a:off x="1178231" y="-30894"/>
              <a:ext cx="6393863" cy="91969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800"/>
                </a:lnSpc>
              </a:pPr>
              <a:r>
                <a:rPr lang="en-US" sz="2000" b="true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Univerzita Tomáše Bati / Představení</a:t>
              </a:r>
            </a:p>
            <a:p>
              <a:pPr algn="l">
                <a:lnSpc>
                  <a:spcPts val="2800"/>
                </a:lnSpc>
              </a:pPr>
              <a:r>
                <a:rPr lang="en-US" sz="200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prof. Ing. Jméno Příjmení, Ph.D.</a:t>
              </a:r>
            </a:p>
          </p:txBody>
        </p:sp>
      </p:grp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038186" y="0"/>
            <a:ext cx="5225065" cy="7376282"/>
            <a:chOff x="0" y="0"/>
            <a:chExt cx="812800" cy="1147439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12800" cy="1147439"/>
            </a:xfrm>
            <a:custGeom>
              <a:avLst/>
              <a:gdLst/>
              <a:ahLst/>
              <a:cxnLst/>
              <a:rect r="r" b="b" t="t" l="l"/>
              <a:pathLst>
                <a:path h="1147439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1147439"/>
                  </a:lnTo>
                  <a:lnTo>
                    <a:pt x="0" y="1147439"/>
                  </a:lnTo>
                  <a:close/>
                </a:path>
              </a:pathLst>
            </a:custGeom>
            <a:blipFill>
              <a:blip r:embed="rId2"/>
              <a:stretch>
                <a:fillRect l="-225" t="-1117" r="-96076" b="-564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1028700" y="6076603"/>
            <a:ext cx="5192377" cy="1299679"/>
          </a:xfrm>
          <a:custGeom>
            <a:avLst/>
            <a:gdLst/>
            <a:ahLst/>
            <a:cxnLst/>
            <a:rect r="r" b="b" t="t" l="l"/>
            <a:pathLst>
              <a:path h="1299679" w="5192377">
                <a:moveTo>
                  <a:pt x="0" y="0"/>
                </a:moveTo>
                <a:lnTo>
                  <a:pt x="5192377" y="0"/>
                </a:lnTo>
                <a:lnTo>
                  <a:pt x="5192377" y="1299679"/>
                </a:lnTo>
                <a:lnTo>
                  <a:pt x="0" y="129967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-711585" r="-103143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6536211" y="0"/>
            <a:ext cx="5225065" cy="7376282"/>
            <a:chOff x="0" y="0"/>
            <a:chExt cx="812800" cy="1147439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812800" cy="1147439"/>
            </a:xfrm>
            <a:custGeom>
              <a:avLst/>
              <a:gdLst/>
              <a:ahLst/>
              <a:cxnLst/>
              <a:rect r="r" b="b" t="t" l="l"/>
              <a:pathLst>
                <a:path h="1147439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1147439"/>
                  </a:lnTo>
                  <a:lnTo>
                    <a:pt x="0" y="1147439"/>
                  </a:lnTo>
                  <a:close/>
                </a:path>
              </a:pathLst>
            </a:custGeom>
            <a:blipFill>
              <a:blip r:embed="rId5"/>
              <a:stretch>
                <a:fillRect l="-36359" t="-12211" r="-37824" b="-11173"/>
              </a:stretch>
            </a:blipFill>
          </p:spPr>
        </p:sp>
      </p:grpSp>
      <p:grpSp>
        <p:nvGrpSpPr>
          <p:cNvPr name="Group 7" id="7"/>
          <p:cNvGrpSpPr/>
          <p:nvPr/>
        </p:nvGrpSpPr>
        <p:grpSpPr>
          <a:xfrm rot="0">
            <a:off x="12034235" y="0"/>
            <a:ext cx="5225065" cy="7376282"/>
            <a:chOff x="0" y="0"/>
            <a:chExt cx="812800" cy="1147439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812800" cy="1147439"/>
            </a:xfrm>
            <a:custGeom>
              <a:avLst/>
              <a:gdLst/>
              <a:ahLst/>
              <a:cxnLst/>
              <a:rect r="r" b="b" t="t" l="l"/>
              <a:pathLst>
                <a:path h="1147439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1147439"/>
                  </a:lnTo>
                  <a:lnTo>
                    <a:pt x="0" y="1147439"/>
                  </a:lnTo>
                  <a:close/>
                </a:path>
              </a:pathLst>
            </a:custGeom>
            <a:blipFill>
              <a:blip r:embed="rId6"/>
              <a:stretch>
                <a:fillRect l="-6092" t="0" r="-29528" b="0"/>
              </a:stretch>
            </a:blipFill>
          </p:spPr>
        </p:sp>
      </p:grpSp>
      <p:grpSp>
        <p:nvGrpSpPr>
          <p:cNvPr name="Group 9" id="9"/>
          <p:cNvGrpSpPr/>
          <p:nvPr/>
        </p:nvGrpSpPr>
        <p:grpSpPr>
          <a:xfrm rot="0">
            <a:off x="15940768" y="4860851"/>
            <a:ext cx="3442996" cy="3442996"/>
            <a:chOff x="0" y="0"/>
            <a:chExt cx="4590661" cy="4590661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4590661" cy="4590661"/>
            </a:xfrm>
            <a:custGeom>
              <a:avLst/>
              <a:gdLst/>
              <a:ahLst/>
              <a:cxnLst/>
              <a:rect r="r" b="b" t="t" l="l"/>
              <a:pathLst>
                <a:path h="4590661" w="4590661">
                  <a:moveTo>
                    <a:pt x="0" y="0"/>
                  </a:moveTo>
                  <a:lnTo>
                    <a:pt x="4590661" y="0"/>
                  </a:lnTo>
                  <a:lnTo>
                    <a:pt x="4590661" y="4590661"/>
                  </a:lnTo>
                  <a:lnTo>
                    <a:pt x="0" y="45906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4590661" cy="4590661"/>
            </a:xfrm>
            <a:custGeom>
              <a:avLst/>
              <a:gdLst/>
              <a:ahLst/>
              <a:cxnLst/>
              <a:rect r="r" b="b" t="t" l="l"/>
              <a:pathLst>
                <a:path h="4590661" w="4590661">
                  <a:moveTo>
                    <a:pt x="0" y="0"/>
                  </a:moveTo>
                  <a:lnTo>
                    <a:pt x="4590661" y="0"/>
                  </a:lnTo>
                  <a:lnTo>
                    <a:pt x="4590661" y="4590661"/>
                  </a:lnTo>
                  <a:lnTo>
                    <a:pt x="0" y="45906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12" id="12"/>
          <p:cNvGrpSpPr/>
          <p:nvPr/>
        </p:nvGrpSpPr>
        <p:grpSpPr>
          <a:xfrm rot="0">
            <a:off x="3371345" y="-4516117"/>
            <a:ext cx="5275214" cy="5275214"/>
            <a:chOff x="0" y="0"/>
            <a:chExt cx="7033619" cy="7033619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7033619" cy="7033619"/>
            </a:xfrm>
            <a:custGeom>
              <a:avLst/>
              <a:gdLst/>
              <a:ahLst/>
              <a:cxnLst/>
              <a:rect r="r" b="b" t="t" l="l"/>
              <a:pathLst>
                <a:path h="7033619" w="7033619">
                  <a:moveTo>
                    <a:pt x="0" y="0"/>
                  </a:moveTo>
                  <a:lnTo>
                    <a:pt x="7033619" y="0"/>
                  </a:lnTo>
                  <a:lnTo>
                    <a:pt x="7033619" y="7033619"/>
                  </a:lnTo>
                  <a:lnTo>
                    <a:pt x="0" y="70336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7033619" cy="7033619"/>
            </a:xfrm>
            <a:custGeom>
              <a:avLst/>
              <a:gdLst/>
              <a:ahLst/>
              <a:cxnLst/>
              <a:rect r="r" b="b" t="t" l="l"/>
              <a:pathLst>
                <a:path h="7033619" w="7033619">
                  <a:moveTo>
                    <a:pt x="0" y="0"/>
                  </a:moveTo>
                  <a:lnTo>
                    <a:pt x="7033619" y="0"/>
                  </a:lnTo>
                  <a:lnTo>
                    <a:pt x="7033619" y="7033619"/>
                  </a:lnTo>
                  <a:lnTo>
                    <a:pt x="0" y="70336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TextBox 15" id="15"/>
          <p:cNvSpPr txBox="true"/>
          <p:nvPr/>
        </p:nvSpPr>
        <p:spPr>
          <a:xfrm rot="0">
            <a:off x="1018718" y="7904365"/>
            <a:ext cx="14922050" cy="10140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839"/>
              </a:lnSpc>
            </a:pPr>
            <a:r>
              <a:rPr lang="en-US" sz="6999">
                <a:solidFill>
                  <a:srgbClr val="000000">
                    <a:alpha val="95686"/>
                  </a:srgbClr>
                </a:solidFill>
                <a:latin typeface="UTB Berlin"/>
                <a:ea typeface="UTB Berlin"/>
                <a:cs typeface="UTB Berlin"/>
                <a:sym typeface="UTB Berlin"/>
              </a:rPr>
              <a:t>Tomáš Baťa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018718" y="8987484"/>
            <a:ext cx="7124113" cy="6096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647700" indent="-323850" lvl="1">
              <a:lnSpc>
                <a:spcPts val="45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Arial MT Pro"/>
                <a:ea typeface="Arial MT Pro"/>
                <a:cs typeface="Arial MT Pro"/>
                <a:sym typeface="Arial MT Pro"/>
              </a:rPr>
              <a:t>1876 – 1932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9671344" cy="7729342"/>
            <a:chOff x="0" y="0"/>
            <a:chExt cx="12895125" cy="10305789"/>
          </a:xfrm>
        </p:grpSpPr>
        <p:grpSp>
          <p:nvGrpSpPr>
            <p:cNvPr name="Group 3" id="3"/>
            <p:cNvGrpSpPr/>
            <p:nvPr/>
          </p:nvGrpSpPr>
          <p:grpSpPr>
            <a:xfrm rot="0">
              <a:off x="0" y="0"/>
              <a:ext cx="12895125" cy="10293089"/>
              <a:chOff x="0" y="0"/>
              <a:chExt cx="1018271" cy="812800"/>
            </a:xfrm>
          </p:grpSpPr>
          <p:sp>
            <p:nvSpPr>
              <p:cNvPr name="Freeform 4" id="4"/>
              <p:cNvSpPr/>
              <p:nvPr/>
            </p:nvSpPr>
            <p:spPr>
              <a:xfrm flipH="false" flipV="false" rot="0">
                <a:off x="0" y="0"/>
                <a:ext cx="1018271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1018271">
                    <a:moveTo>
                      <a:pt x="0" y="0"/>
                    </a:moveTo>
                    <a:lnTo>
                      <a:pt x="1018271" y="0"/>
                    </a:lnTo>
                    <a:lnTo>
                      <a:pt x="1018271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blipFill>
                <a:blip r:embed="rId2"/>
                <a:stretch>
                  <a:fillRect l="-29679" t="-9578" r="-82631" b="-22929"/>
                </a:stretch>
              </a:blipFill>
            </p:spPr>
          </p:sp>
        </p:grpSp>
        <p:sp>
          <p:nvSpPr>
            <p:cNvPr name="Freeform 5" id="5"/>
            <p:cNvSpPr/>
            <p:nvPr/>
          </p:nvSpPr>
          <p:spPr>
            <a:xfrm flipH="false" flipV="false" rot="0">
              <a:off x="0" y="8773919"/>
              <a:ext cx="8157666" cy="1531870"/>
            </a:xfrm>
            <a:custGeom>
              <a:avLst/>
              <a:gdLst/>
              <a:ahLst/>
              <a:cxnLst/>
              <a:rect r="r" b="b" t="t" l="l"/>
              <a:pathLst>
                <a:path h="1531870" w="8157666">
                  <a:moveTo>
                    <a:pt x="0" y="0"/>
                  </a:moveTo>
                  <a:lnTo>
                    <a:pt x="8157666" y="0"/>
                  </a:lnTo>
                  <a:lnTo>
                    <a:pt x="8157666" y="1531870"/>
                  </a:lnTo>
                  <a:lnTo>
                    <a:pt x="0" y="15318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-703824" r="-50944" b="0"/>
              </a:stretch>
            </a:blipFill>
          </p:spPr>
        </p:sp>
      </p:grpSp>
      <p:grpSp>
        <p:nvGrpSpPr>
          <p:cNvPr name="Group 6" id="6"/>
          <p:cNvGrpSpPr/>
          <p:nvPr/>
        </p:nvGrpSpPr>
        <p:grpSpPr>
          <a:xfrm rot="0">
            <a:off x="17020696" y="5771867"/>
            <a:ext cx="2534609" cy="2534609"/>
            <a:chOff x="0" y="0"/>
            <a:chExt cx="3379478" cy="3379478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3379478" cy="3379478"/>
            </a:xfrm>
            <a:custGeom>
              <a:avLst/>
              <a:gdLst/>
              <a:ahLst/>
              <a:cxnLst/>
              <a:rect r="r" b="b" t="t" l="l"/>
              <a:pathLst>
                <a:path h="3379478" w="3379478">
                  <a:moveTo>
                    <a:pt x="0" y="0"/>
                  </a:moveTo>
                  <a:lnTo>
                    <a:pt x="3379478" y="0"/>
                  </a:lnTo>
                  <a:lnTo>
                    <a:pt x="3379478" y="3379478"/>
                  </a:lnTo>
                  <a:lnTo>
                    <a:pt x="0" y="33794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3379478" cy="3379478"/>
            </a:xfrm>
            <a:custGeom>
              <a:avLst/>
              <a:gdLst/>
              <a:ahLst/>
              <a:cxnLst/>
              <a:rect r="r" b="b" t="t" l="l"/>
              <a:pathLst>
                <a:path h="3379478" w="3379478">
                  <a:moveTo>
                    <a:pt x="0" y="0"/>
                  </a:moveTo>
                  <a:lnTo>
                    <a:pt x="3379478" y="0"/>
                  </a:lnTo>
                  <a:lnTo>
                    <a:pt x="3379478" y="3379478"/>
                  </a:lnTo>
                  <a:lnTo>
                    <a:pt x="0" y="33794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9" id="9"/>
          <p:cNvGrpSpPr/>
          <p:nvPr/>
        </p:nvGrpSpPr>
        <p:grpSpPr>
          <a:xfrm rot="0">
            <a:off x="7540101" y="-2140768"/>
            <a:ext cx="4281535" cy="4281535"/>
            <a:chOff x="0" y="0"/>
            <a:chExt cx="5708714" cy="5708714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5708714" cy="5708714"/>
            </a:xfrm>
            <a:custGeom>
              <a:avLst/>
              <a:gdLst/>
              <a:ahLst/>
              <a:cxnLst/>
              <a:rect r="r" b="b" t="t" l="l"/>
              <a:pathLst>
                <a:path h="5708714" w="5708714">
                  <a:moveTo>
                    <a:pt x="0" y="0"/>
                  </a:moveTo>
                  <a:lnTo>
                    <a:pt x="5708714" y="0"/>
                  </a:lnTo>
                  <a:lnTo>
                    <a:pt x="5708714" y="5708714"/>
                  </a:lnTo>
                  <a:lnTo>
                    <a:pt x="0" y="57087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5708714" cy="5708714"/>
            </a:xfrm>
            <a:custGeom>
              <a:avLst/>
              <a:gdLst/>
              <a:ahLst/>
              <a:cxnLst/>
              <a:rect r="r" b="b" t="t" l="l"/>
              <a:pathLst>
                <a:path h="5708714" w="5708714">
                  <a:moveTo>
                    <a:pt x="0" y="0"/>
                  </a:moveTo>
                  <a:lnTo>
                    <a:pt x="5708714" y="0"/>
                  </a:lnTo>
                  <a:lnTo>
                    <a:pt x="5708714" y="5708714"/>
                  </a:lnTo>
                  <a:lnTo>
                    <a:pt x="0" y="57087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TextBox 12" id="12"/>
          <p:cNvSpPr txBox="true"/>
          <p:nvPr/>
        </p:nvSpPr>
        <p:spPr>
          <a:xfrm rot="0">
            <a:off x="9973801" y="895350"/>
            <a:ext cx="7285499" cy="1193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799"/>
              </a:lnSpc>
            </a:pPr>
            <a:r>
              <a:rPr lang="en-US" sz="6999">
                <a:solidFill>
                  <a:srgbClr val="000000"/>
                </a:solidFill>
                <a:latin typeface="UTB Berlin"/>
                <a:ea typeface="UTB Berlin"/>
                <a:cs typeface="UTB Berlin"/>
                <a:sym typeface="UTB Berlin"/>
              </a:rPr>
              <a:t>Zlín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9973801" y="2417439"/>
            <a:ext cx="6751132" cy="28956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647700" indent="-323850" lvl="1">
              <a:lnSpc>
                <a:spcPts val="45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Arial MT Pro"/>
                <a:ea typeface="Arial MT Pro"/>
                <a:cs typeface="Arial MT Pro"/>
                <a:sym typeface="Arial MT Pro"/>
              </a:rPr>
              <a:t>Město s </a:t>
            </a:r>
            <a:r>
              <a:rPr lang="en-US" b="true" sz="3000">
                <a:solidFill>
                  <a:srgbClr val="000000"/>
                </a:solidFill>
                <a:latin typeface="Arial MT Pro Bold"/>
                <a:ea typeface="Arial MT Pro Bold"/>
                <a:cs typeface="Arial MT Pro Bold"/>
                <a:sym typeface="Arial MT Pro Bold"/>
              </a:rPr>
              <a:t>jedinečnou architekturou</a:t>
            </a:r>
          </a:p>
          <a:p>
            <a:pPr algn="l" marL="647700" indent="-323850" lvl="1">
              <a:lnSpc>
                <a:spcPts val="4500"/>
              </a:lnSpc>
              <a:buFont typeface="Arial"/>
              <a:buChar char="•"/>
            </a:pPr>
            <a:r>
              <a:rPr lang="en-US" b="true" sz="3000">
                <a:solidFill>
                  <a:srgbClr val="000000"/>
                </a:solidFill>
                <a:latin typeface="Arial MT Pro Bold"/>
                <a:ea typeface="Arial MT Pro Bold"/>
                <a:cs typeface="Arial MT Pro Bold"/>
                <a:sym typeface="Arial MT Pro Bold"/>
              </a:rPr>
              <a:t>Studentské město</a:t>
            </a:r>
            <a:r>
              <a:rPr lang="en-US" sz="3000">
                <a:solidFill>
                  <a:srgbClr val="000000"/>
                </a:solidFill>
                <a:latin typeface="Arial MT Pro"/>
                <a:ea typeface="Arial MT Pro"/>
                <a:cs typeface="Arial MT Pro"/>
                <a:sym typeface="Arial MT Pro"/>
              </a:rPr>
              <a:t> s nižšími životními náklady</a:t>
            </a:r>
          </a:p>
          <a:p>
            <a:pPr algn="l" marL="647700" indent="-323850" lvl="1">
              <a:lnSpc>
                <a:spcPts val="4500"/>
              </a:lnSpc>
              <a:buFont typeface="Arial"/>
              <a:buChar char="•"/>
            </a:pPr>
            <a:r>
              <a:rPr lang="en-US" b="true" sz="3000">
                <a:solidFill>
                  <a:srgbClr val="000000"/>
                </a:solidFill>
                <a:latin typeface="Arial MT Pro Bold"/>
                <a:ea typeface="Arial MT Pro Bold"/>
                <a:cs typeface="Arial MT Pro Bold"/>
                <a:sym typeface="Arial MT Pro Bold"/>
              </a:rPr>
              <a:t>Měs</a:t>
            </a:r>
            <a:r>
              <a:rPr lang="en-US" b="true" sz="3000">
                <a:solidFill>
                  <a:srgbClr val="000000"/>
                </a:solidFill>
                <a:latin typeface="Arial MT Pro Bold"/>
                <a:ea typeface="Arial MT Pro Bold"/>
                <a:cs typeface="Arial MT Pro Bold"/>
                <a:sym typeface="Arial MT Pro Bold"/>
              </a:rPr>
              <a:t>to zeleně </a:t>
            </a:r>
            <a:r>
              <a:rPr lang="en-US" sz="3000">
                <a:solidFill>
                  <a:srgbClr val="000000"/>
                </a:solidFill>
                <a:latin typeface="Arial MT Pro"/>
                <a:ea typeface="Arial MT Pro"/>
                <a:cs typeface="Arial MT Pro"/>
                <a:sym typeface="Arial MT Pro"/>
              </a:rPr>
              <a:t>s možnostmi sportovního a kulturního vyžití</a:t>
            </a:r>
          </a:p>
        </p:txBody>
      </p:sp>
      <p:grpSp>
        <p:nvGrpSpPr>
          <p:cNvPr name="Group 14" id="14"/>
          <p:cNvGrpSpPr/>
          <p:nvPr/>
        </p:nvGrpSpPr>
        <p:grpSpPr>
          <a:xfrm rot="0">
            <a:off x="401065" y="9258300"/>
            <a:ext cx="5679071" cy="788365"/>
            <a:chOff x="0" y="0"/>
            <a:chExt cx="7572094" cy="1051154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712490" cy="1051154"/>
            </a:xfrm>
            <a:custGeom>
              <a:avLst/>
              <a:gdLst/>
              <a:ahLst/>
              <a:cxnLst/>
              <a:rect r="r" b="b" t="t" l="l"/>
              <a:pathLst>
                <a:path h="1051154" w="712490">
                  <a:moveTo>
                    <a:pt x="0" y="0"/>
                  </a:moveTo>
                  <a:lnTo>
                    <a:pt x="712490" y="0"/>
                  </a:lnTo>
                  <a:lnTo>
                    <a:pt x="712490" y="1051154"/>
                  </a:lnTo>
                  <a:lnTo>
                    <a:pt x="0" y="10511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16" id="16"/>
            <p:cNvSpPr txBox="true"/>
            <p:nvPr/>
          </p:nvSpPr>
          <p:spPr>
            <a:xfrm rot="0">
              <a:off x="1178231" y="-30894"/>
              <a:ext cx="6393863" cy="91969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800"/>
                </a:lnSpc>
              </a:pPr>
              <a:r>
                <a:rPr lang="en-US" sz="2000" b="true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Univerzita Tomáše Bati / Představení</a:t>
              </a:r>
            </a:p>
            <a:p>
              <a:pPr algn="l">
                <a:lnSpc>
                  <a:spcPts val="2800"/>
                </a:lnSpc>
              </a:pPr>
              <a:r>
                <a:rPr lang="en-US" sz="200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prof. Ing. Jméno Příjmení, Ph.D.</a:t>
              </a:r>
            </a:p>
          </p:txBody>
        </p:sp>
      </p:grp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028700" y="0"/>
            <a:ext cx="5234551" cy="7376282"/>
            <a:chOff x="0" y="0"/>
            <a:chExt cx="6979402" cy="9835042"/>
          </a:xfrm>
        </p:grpSpPr>
        <p:grpSp>
          <p:nvGrpSpPr>
            <p:cNvPr name="Group 3" id="3"/>
            <p:cNvGrpSpPr/>
            <p:nvPr/>
          </p:nvGrpSpPr>
          <p:grpSpPr>
            <a:xfrm rot="0">
              <a:off x="12648" y="0"/>
              <a:ext cx="6966753" cy="9835042"/>
              <a:chOff x="0" y="0"/>
              <a:chExt cx="812800" cy="1147439"/>
            </a:xfrm>
          </p:grpSpPr>
          <p:sp>
            <p:nvSpPr>
              <p:cNvPr name="Freeform 4" id="4"/>
              <p:cNvSpPr/>
              <p:nvPr/>
            </p:nvSpPr>
            <p:spPr>
              <a:xfrm flipH="false" flipV="false" rot="0">
                <a:off x="0" y="0"/>
                <a:ext cx="812800" cy="1147439"/>
              </a:xfrm>
              <a:custGeom>
                <a:avLst/>
                <a:gdLst/>
                <a:ahLst/>
                <a:cxnLst/>
                <a:rect r="r" b="b" t="t" l="l"/>
                <a:pathLst>
                  <a:path h="1147439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1147439"/>
                    </a:lnTo>
                    <a:lnTo>
                      <a:pt x="0" y="1147439"/>
                    </a:lnTo>
                    <a:close/>
                  </a:path>
                </a:pathLst>
              </a:custGeom>
              <a:blipFill>
                <a:blip r:embed="rId2"/>
                <a:stretch>
                  <a:fillRect l="-77033" t="-38012" r="-155772" b="-19294"/>
                </a:stretch>
              </a:blipFill>
            </p:spPr>
          </p:sp>
        </p:grpSp>
        <p:sp>
          <p:nvSpPr>
            <p:cNvPr name="Freeform 5" id="5"/>
            <p:cNvSpPr/>
            <p:nvPr/>
          </p:nvSpPr>
          <p:spPr>
            <a:xfrm flipH="false" flipV="false" rot="0">
              <a:off x="0" y="8102138"/>
              <a:ext cx="6923170" cy="1732905"/>
            </a:xfrm>
            <a:custGeom>
              <a:avLst/>
              <a:gdLst/>
              <a:ahLst/>
              <a:cxnLst/>
              <a:rect r="r" b="b" t="t" l="l"/>
              <a:pathLst>
                <a:path h="1732905" w="6923170">
                  <a:moveTo>
                    <a:pt x="0" y="0"/>
                  </a:moveTo>
                  <a:lnTo>
                    <a:pt x="6923170" y="0"/>
                  </a:lnTo>
                  <a:lnTo>
                    <a:pt x="6923170" y="1732904"/>
                  </a:lnTo>
                  <a:lnTo>
                    <a:pt x="0" y="17329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-711585" r="-103143" b="0"/>
              </a:stretch>
            </a:blipFill>
          </p:spPr>
        </p:sp>
      </p:grpSp>
      <p:grpSp>
        <p:nvGrpSpPr>
          <p:cNvPr name="Group 6" id="6"/>
          <p:cNvGrpSpPr/>
          <p:nvPr/>
        </p:nvGrpSpPr>
        <p:grpSpPr>
          <a:xfrm rot="0">
            <a:off x="6534067" y="0"/>
            <a:ext cx="5225065" cy="7376282"/>
            <a:chOff x="0" y="0"/>
            <a:chExt cx="812800" cy="1147439"/>
          </a:xfrm>
        </p:grpSpPr>
        <p:sp>
          <p:nvSpPr>
            <p:cNvPr name="Freeform 7" id="7"/>
            <p:cNvSpPr/>
            <p:nvPr/>
          </p:nvSpPr>
          <p:spPr>
            <a:xfrm flipH="true" flipV="false" rot="0">
              <a:off x="0" y="0"/>
              <a:ext cx="812800" cy="1147439"/>
            </a:xfrm>
            <a:custGeom>
              <a:avLst/>
              <a:gdLst/>
              <a:ahLst/>
              <a:cxnLst/>
              <a:rect r="r" b="b" t="t" l="l"/>
              <a:pathLst>
                <a:path h="1147439" w="812800">
                  <a:moveTo>
                    <a:pt x="812800" y="0"/>
                  </a:moveTo>
                  <a:lnTo>
                    <a:pt x="0" y="0"/>
                  </a:lnTo>
                  <a:lnTo>
                    <a:pt x="0" y="1147439"/>
                  </a:lnTo>
                  <a:lnTo>
                    <a:pt x="812800" y="1147439"/>
                  </a:lnTo>
                  <a:close/>
                </a:path>
              </a:pathLst>
            </a:custGeom>
            <a:blipFill>
              <a:blip r:embed="rId5"/>
              <a:stretch>
                <a:fillRect l="-69423" t="0" r="-46656" b="-2041"/>
              </a:stretch>
            </a:blipFill>
          </p:spPr>
        </p:sp>
      </p:grpSp>
      <p:grpSp>
        <p:nvGrpSpPr>
          <p:cNvPr name="Group 8" id="8"/>
          <p:cNvGrpSpPr/>
          <p:nvPr/>
        </p:nvGrpSpPr>
        <p:grpSpPr>
          <a:xfrm rot="0">
            <a:off x="11882212" y="0"/>
            <a:ext cx="5225065" cy="7376282"/>
            <a:chOff x="0" y="0"/>
            <a:chExt cx="812800" cy="1147439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812800" cy="1147439"/>
            </a:xfrm>
            <a:custGeom>
              <a:avLst/>
              <a:gdLst/>
              <a:ahLst/>
              <a:cxnLst/>
              <a:rect r="r" b="b" t="t" l="l"/>
              <a:pathLst>
                <a:path h="1147439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1147439"/>
                  </a:lnTo>
                  <a:lnTo>
                    <a:pt x="0" y="1147439"/>
                  </a:lnTo>
                  <a:close/>
                </a:path>
              </a:pathLst>
            </a:custGeom>
            <a:blipFill>
              <a:blip r:embed="rId6"/>
              <a:stretch>
                <a:fillRect l="-6916" t="-29089" r="-28226" b="-14767"/>
              </a:stretch>
            </a:blip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15940768" y="4860851"/>
            <a:ext cx="3442996" cy="3442996"/>
            <a:chOff x="0" y="0"/>
            <a:chExt cx="4590661" cy="4590661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4590661" cy="4590661"/>
            </a:xfrm>
            <a:custGeom>
              <a:avLst/>
              <a:gdLst/>
              <a:ahLst/>
              <a:cxnLst/>
              <a:rect r="r" b="b" t="t" l="l"/>
              <a:pathLst>
                <a:path h="4590661" w="4590661">
                  <a:moveTo>
                    <a:pt x="0" y="0"/>
                  </a:moveTo>
                  <a:lnTo>
                    <a:pt x="4590661" y="0"/>
                  </a:lnTo>
                  <a:lnTo>
                    <a:pt x="4590661" y="4590661"/>
                  </a:lnTo>
                  <a:lnTo>
                    <a:pt x="0" y="45906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4590661" cy="4590661"/>
            </a:xfrm>
            <a:custGeom>
              <a:avLst/>
              <a:gdLst/>
              <a:ahLst/>
              <a:cxnLst/>
              <a:rect r="r" b="b" t="t" l="l"/>
              <a:pathLst>
                <a:path h="4590661" w="4590661">
                  <a:moveTo>
                    <a:pt x="0" y="0"/>
                  </a:moveTo>
                  <a:lnTo>
                    <a:pt x="4590661" y="0"/>
                  </a:lnTo>
                  <a:lnTo>
                    <a:pt x="4590661" y="4590661"/>
                  </a:lnTo>
                  <a:lnTo>
                    <a:pt x="0" y="45906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13" id="13"/>
          <p:cNvGrpSpPr/>
          <p:nvPr/>
        </p:nvGrpSpPr>
        <p:grpSpPr>
          <a:xfrm rot="0">
            <a:off x="3371345" y="-4516117"/>
            <a:ext cx="5275214" cy="5275214"/>
            <a:chOff x="0" y="0"/>
            <a:chExt cx="7033619" cy="7033619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7033619" cy="7033619"/>
            </a:xfrm>
            <a:custGeom>
              <a:avLst/>
              <a:gdLst/>
              <a:ahLst/>
              <a:cxnLst/>
              <a:rect r="r" b="b" t="t" l="l"/>
              <a:pathLst>
                <a:path h="7033619" w="7033619">
                  <a:moveTo>
                    <a:pt x="0" y="0"/>
                  </a:moveTo>
                  <a:lnTo>
                    <a:pt x="7033619" y="0"/>
                  </a:lnTo>
                  <a:lnTo>
                    <a:pt x="7033619" y="7033619"/>
                  </a:lnTo>
                  <a:lnTo>
                    <a:pt x="0" y="70336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7033619" cy="7033619"/>
            </a:xfrm>
            <a:custGeom>
              <a:avLst/>
              <a:gdLst/>
              <a:ahLst/>
              <a:cxnLst/>
              <a:rect r="r" b="b" t="t" l="l"/>
              <a:pathLst>
                <a:path h="7033619" w="7033619">
                  <a:moveTo>
                    <a:pt x="0" y="0"/>
                  </a:moveTo>
                  <a:lnTo>
                    <a:pt x="7033619" y="0"/>
                  </a:lnTo>
                  <a:lnTo>
                    <a:pt x="7033619" y="7033619"/>
                  </a:lnTo>
                  <a:lnTo>
                    <a:pt x="0" y="70336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TextBox 16" id="16"/>
          <p:cNvSpPr txBox="true"/>
          <p:nvPr/>
        </p:nvSpPr>
        <p:spPr>
          <a:xfrm rot="0">
            <a:off x="1018718" y="8244205"/>
            <a:ext cx="14922050" cy="10140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839"/>
              </a:lnSpc>
            </a:pPr>
            <a:r>
              <a:rPr lang="en-US" sz="6999">
                <a:solidFill>
                  <a:srgbClr val="000000">
                    <a:alpha val="95686"/>
                  </a:srgbClr>
                </a:solidFill>
                <a:latin typeface="UTB Berlin"/>
                <a:ea typeface="UTB Berlin"/>
                <a:cs typeface="UTB Berlin"/>
                <a:sym typeface="UTB Berlin"/>
              </a:rPr>
              <a:t>Zlín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98554" y="7220135"/>
            <a:ext cx="10664099" cy="5700446"/>
          </a:xfrm>
          <a:custGeom>
            <a:avLst/>
            <a:gdLst/>
            <a:ahLst/>
            <a:cxnLst/>
            <a:rect r="r" b="b" t="t" l="l"/>
            <a:pathLst>
              <a:path h="5700446" w="10664099">
                <a:moveTo>
                  <a:pt x="0" y="0"/>
                </a:moveTo>
                <a:lnTo>
                  <a:pt x="10664099" y="0"/>
                </a:lnTo>
                <a:lnTo>
                  <a:pt x="10664099" y="5700446"/>
                </a:lnTo>
                <a:lnTo>
                  <a:pt x="0" y="570044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9257341" y="5412667"/>
            <a:ext cx="7042388" cy="4676741"/>
          </a:xfrm>
          <a:custGeom>
            <a:avLst/>
            <a:gdLst/>
            <a:ahLst/>
            <a:cxnLst/>
            <a:rect r="r" b="b" t="t" l="l"/>
            <a:pathLst>
              <a:path h="4676741" w="7042388">
                <a:moveTo>
                  <a:pt x="0" y="0"/>
                </a:moveTo>
                <a:lnTo>
                  <a:pt x="7042388" y="0"/>
                </a:lnTo>
                <a:lnTo>
                  <a:pt x="7042388" y="4676741"/>
                </a:lnTo>
                <a:lnTo>
                  <a:pt x="0" y="467674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257" r="0" b="-257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9266866" y="370182"/>
            <a:ext cx="7032863" cy="4660827"/>
          </a:xfrm>
          <a:custGeom>
            <a:avLst/>
            <a:gdLst/>
            <a:ahLst/>
            <a:cxnLst/>
            <a:rect r="r" b="b" t="t" l="l"/>
            <a:pathLst>
              <a:path h="4660827" w="7032863">
                <a:moveTo>
                  <a:pt x="0" y="0"/>
                </a:moveTo>
                <a:lnTo>
                  <a:pt x="7032863" y="0"/>
                </a:lnTo>
                <a:lnTo>
                  <a:pt x="7032863" y="4660827"/>
                </a:lnTo>
                <a:lnTo>
                  <a:pt x="0" y="466082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-7718" r="-708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957911" y="368865"/>
            <a:ext cx="7057549" cy="4651704"/>
          </a:xfrm>
          <a:custGeom>
            <a:avLst/>
            <a:gdLst/>
            <a:ahLst/>
            <a:cxnLst/>
            <a:rect r="r" b="b" t="t" l="l"/>
            <a:pathLst>
              <a:path h="4651704" w="7057549">
                <a:moveTo>
                  <a:pt x="0" y="0"/>
                </a:moveTo>
                <a:lnTo>
                  <a:pt x="7057548" y="0"/>
                </a:lnTo>
                <a:lnTo>
                  <a:pt x="7057548" y="4651704"/>
                </a:lnTo>
                <a:lnTo>
                  <a:pt x="0" y="465170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-446" r="0" b="-446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967436" y="5418505"/>
            <a:ext cx="7027189" cy="4670903"/>
          </a:xfrm>
          <a:custGeom>
            <a:avLst/>
            <a:gdLst/>
            <a:ahLst/>
            <a:cxnLst/>
            <a:rect r="r" b="b" t="t" l="l"/>
            <a:pathLst>
              <a:path h="4670903" w="7027189">
                <a:moveTo>
                  <a:pt x="0" y="0"/>
                </a:moveTo>
                <a:lnTo>
                  <a:pt x="7027188" y="0"/>
                </a:lnTo>
                <a:lnTo>
                  <a:pt x="7027188" y="4670903"/>
                </a:lnTo>
                <a:lnTo>
                  <a:pt x="0" y="467090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-297" r="-296" b="-297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988271" y="1517415"/>
            <a:ext cx="7027189" cy="3513594"/>
          </a:xfrm>
          <a:custGeom>
            <a:avLst/>
            <a:gdLst/>
            <a:ahLst/>
            <a:cxnLst/>
            <a:rect r="r" b="b" t="t" l="l"/>
            <a:pathLst>
              <a:path h="3513594" w="7027189">
                <a:moveTo>
                  <a:pt x="0" y="0"/>
                </a:moveTo>
                <a:lnTo>
                  <a:pt x="7027188" y="0"/>
                </a:lnTo>
                <a:lnTo>
                  <a:pt x="7027188" y="3513594"/>
                </a:lnTo>
                <a:lnTo>
                  <a:pt x="0" y="35135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9266866" y="6556764"/>
            <a:ext cx="7027189" cy="3513594"/>
          </a:xfrm>
          <a:custGeom>
            <a:avLst/>
            <a:gdLst/>
            <a:ahLst/>
            <a:cxnLst/>
            <a:rect r="r" b="b" t="t" l="l"/>
            <a:pathLst>
              <a:path h="3513594" w="7027189">
                <a:moveTo>
                  <a:pt x="0" y="0"/>
                </a:moveTo>
                <a:lnTo>
                  <a:pt x="7027189" y="0"/>
                </a:lnTo>
                <a:lnTo>
                  <a:pt x="7027189" y="3513594"/>
                </a:lnTo>
                <a:lnTo>
                  <a:pt x="0" y="35135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967436" y="6556764"/>
            <a:ext cx="7027189" cy="3513594"/>
          </a:xfrm>
          <a:custGeom>
            <a:avLst/>
            <a:gdLst/>
            <a:ahLst/>
            <a:cxnLst/>
            <a:rect r="r" b="b" t="t" l="l"/>
            <a:pathLst>
              <a:path h="3513594" w="7027189">
                <a:moveTo>
                  <a:pt x="0" y="0"/>
                </a:moveTo>
                <a:lnTo>
                  <a:pt x="7027188" y="0"/>
                </a:lnTo>
                <a:lnTo>
                  <a:pt x="7027188" y="3513594"/>
                </a:lnTo>
                <a:lnTo>
                  <a:pt x="0" y="35135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9284936" y="1526450"/>
            <a:ext cx="7009119" cy="3504560"/>
          </a:xfrm>
          <a:custGeom>
            <a:avLst/>
            <a:gdLst/>
            <a:ahLst/>
            <a:cxnLst/>
            <a:rect r="r" b="b" t="t" l="l"/>
            <a:pathLst>
              <a:path h="3504560" w="7009119">
                <a:moveTo>
                  <a:pt x="0" y="0"/>
                </a:moveTo>
                <a:lnTo>
                  <a:pt x="7009119" y="0"/>
                </a:lnTo>
                <a:lnTo>
                  <a:pt x="7009119" y="3504559"/>
                </a:lnTo>
                <a:lnTo>
                  <a:pt x="0" y="350455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41077" t="-41077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9257341" y="-866066"/>
            <a:ext cx="5913292" cy="5913292"/>
          </a:xfrm>
          <a:custGeom>
            <a:avLst/>
            <a:gdLst/>
            <a:ahLst/>
            <a:cxnLst/>
            <a:rect r="r" b="b" t="t" l="l"/>
            <a:pathLst>
              <a:path h="5913292" w="5913292">
                <a:moveTo>
                  <a:pt x="0" y="0"/>
                </a:moveTo>
                <a:lnTo>
                  <a:pt x="5913293" y="0"/>
                </a:lnTo>
                <a:lnTo>
                  <a:pt x="5913293" y="5913293"/>
                </a:lnTo>
                <a:lnTo>
                  <a:pt x="0" y="591329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957911" y="4176116"/>
            <a:ext cx="5913292" cy="5913292"/>
          </a:xfrm>
          <a:custGeom>
            <a:avLst/>
            <a:gdLst/>
            <a:ahLst/>
            <a:cxnLst/>
            <a:rect r="r" b="b" t="t" l="l"/>
            <a:pathLst>
              <a:path h="5913292" w="5913292">
                <a:moveTo>
                  <a:pt x="0" y="0"/>
                </a:moveTo>
                <a:lnTo>
                  <a:pt x="5913292" y="0"/>
                </a:lnTo>
                <a:lnTo>
                  <a:pt x="5913292" y="5913292"/>
                </a:lnTo>
                <a:lnTo>
                  <a:pt x="0" y="591329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957911" y="-882283"/>
            <a:ext cx="5913292" cy="5913292"/>
          </a:xfrm>
          <a:custGeom>
            <a:avLst/>
            <a:gdLst/>
            <a:ahLst/>
            <a:cxnLst/>
            <a:rect r="r" b="b" t="t" l="l"/>
            <a:pathLst>
              <a:path h="5913292" w="5913292">
                <a:moveTo>
                  <a:pt x="0" y="0"/>
                </a:moveTo>
                <a:lnTo>
                  <a:pt x="5913292" y="0"/>
                </a:lnTo>
                <a:lnTo>
                  <a:pt x="5913292" y="5913292"/>
                </a:lnTo>
                <a:lnTo>
                  <a:pt x="0" y="591329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9257341" y="4176116"/>
            <a:ext cx="5913292" cy="5913292"/>
          </a:xfrm>
          <a:custGeom>
            <a:avLst/>
            <a:gdLst/>
            <a:ahLst/>
            <a:cxnLst/>
            <a:rect r="r" b="b" t="t" l="l"/>
            <a:pathLst>
              <a:path h="5913292" w="5913292">
                <a:moveTo>
                  <a:pt x="0" y="0"/>
                </a:moveTo>
                <a:lnTo>
                  <a:pt x="5913293" y="0"/>
                </a:lnTo>
                <a:lnTo>
                  <a:pt x="5913293" y="5913292"/>
                </a:lnTo>
                <a:lnTo>
                  <a:pt x="0" y="591329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5" id="15"/>
          <p:cNvGrpSpPr/>
          <p:nvPr/>
        </p:nvGrpSpPr>
        <p:grpSpPr>
          <a:xfrm rot="0">
            <a:off x="15537802" y="-1145776"/>
            <a:ext cx="3442996" cy="3442996"/>
            <a:chOff x="0" y="0"/>
            <a:chExt cx="4590661" cy="4590661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4590661" cy="4590661"/>
            </a:xfrm>
            <a:custGeom>
              <a:avLst/>
              <a:gdLst/>
              <a:ahLst/>
              <a:cxnLst/>
              <a:rect r="r" b="b" t="t" l="l"/>
              <a:pathLst>
                <a:path h="4590661" w="4590661">
                  <a:moveTo>
                    <a:pt x="0" y="0"/>
                  </a:moveTo>
                  <a:lnTo>
                    <a:pt x="4590661" y="0"/>
                  </a:lnTo>
                  <a:lnTo>
                    <a:pt x="4590661" y="4590661"/>
                  </a:lnTo>
                  <a:lnTo>
                    <a:pt x="0" y="45906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4590661" cy="4590661"/>
            </a:xfrm>
            <a:custGeom>
              <a:avLst/>
              <a:gdLst/>
              <a:ahLst/>
              <a:cxnLst/>
              <a:rect r="r" b="b" t="t" l="l"/>
              <a:pathLst>
                <a:path h="4590661" w="4590661">
                  <a:moveTo>
                    <a:pt x="0" y="0"/>
                  </a:moveTo>
                  <a:lnTo>
                    <a:pt x="4590661" y="0"/>
                  </a:lnTo>
                  <a:lnTo>
                    <a:pt x="4590661" y="4590661"/>
                  </a:lnTo>
                  <a:lnTo>
                    <a:pt x="0" y="45906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18" id="18"/>
          <p:cNvGrpSpPr/>
          <p:nvPr/>
        </p:nvGrpSpPr>
        <p:grpSpPr>
          <a:xfrm rot="0">
            <a:off x="-3421961" y="7436341"/>
            <a:ext cx="5306135" cy="5306135"/>
            <a:chOff x="0" y="0"/>
            <a:chExt cx="7074846" cy="7074846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7074846" cy="7074846"/>
            </a:xfrm>
            <a:custGeom>
              <a:avLst/>
              <a:gdLst/>
              <a:ahLst/>
              <a:cxnLst/>
              <a:rect r="r" b="b" t="t" l="l"/>
              <a:pathLst>
                <a:path h="7074846" w="7074846">
                  <a:moveTo>
                    <a:pt x="0" y="0"/>
                  </a:moveTo>
                  <a:lnTo>
                    <a:pt x="7074846" y="0"/>
                  </a:lnTo>
                  <a:lnTo>
                    <a:pt x="7074846" y="7074846"/>
                  </a:lnTo>
                  <a:lnTo>
                    <a:pt x="0" y="70748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7074846" cy="7074846"/>
            </a:xfrm>
            <a:custGeom>
              <a:avLst/>
              <a:gdLst/>
              <a:ahLst/>
              <a:cxnLst/>
              <a:rect r="r" b="b" t="t" l="l"/>
              <a:pathLst>
                <a:path h="7074846" w="7074846">
                  <a:moveTo>
                    <a:pt x="0" y="0"/>
                  </a:moveTo>
                  <a:lnTo>
                    <a:pt x="7074846" y="0"/>
                  </a:lnTo>
                  <a:lnTo>
                    <a:pt x="7074846" y="7074846"/>
                  </a:lnTo>
                  <a:lnTo>
                    <a:pt x="0" y="70748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TextBox 21" id="21"/>
          <p:cNvSpPr txBox="true"/>
          <p:nvPr/>
        </p:nvSpPr>
        <p:spPr>
          <a:xfrm rot="0">
            <a:off x="2413798" y="3525240"/>
            <a:ext cx="6134464" cy="12255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39"/>
              </a:lnSpc>
            </a:pPr>
            <a:r>
              <a:rPr lang="en-US" sz="3599">
                <a:solidFill>
                  <a:srgbClr val="FFFFFF"/>
                </a:solidFill>
                <a:latin typeface="UTB Berlin"/>
                <a:ea typeface="UTB Berlin"/>
                <a:cs typeface="UTB Berlin"/>
                <a:sym typeface="UTB Berlin"/>
              </a:rPr>
              <a:t>6 FAKULT</a:t>
            </a:r>
          </a:p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UTB Berlin"/>
                <a:ea typeface="UTB Berlin"/>
                <a:cs typeface="UTB Berlin"/>
                <a:sym typeface="UTB Berlin"/>
              </a:rPr>
              <a:t>&amp;</a:t>
            </a:r>
            <a:r>
              <a:rPr lang="en-US" sz="3399">
                <a:solidFill>
                  <a:srgbClr val="FFFFFF"/>
                </a:solidFill>
                <a:latin typeface="UTB Berlin"/>
                <a:ea typeface="UTB Berlin"/>
                <a:cs typeface="UTB Berlin"/>
                <a:sym typeface="UTB Berlin"/>
              </a:rPr>
              <a:t> Univerzitní institut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9604735" y="2935643"/>
            <a:ext cx="6694805" cy="23285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39"/>
              </a:lnSpc>
            </a:pPr>
            <a:r>
              <a:rPr lang="en-US" sz="3599">
                <a:solidFill>
                  <a:srgbClr val="FFFFFF"/>
                </a:solidFill>
                <a:latin typeface="UTB Berlin"/>
                <a:ea typeface="UTB Berlin"/>
                <a:cs typeface="UTB Berlin"/>
                <a:sym typeface="UTB Berlin"/>
              </a:rPr>
              <a:t>126 STUDIJNÍCH PROGRAMŮ</a:t>
            </a:r>
          </a:p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UTB Berlin"/>
                <a:ea typeface="UTB Berlin"/>
                <a:cs typeface="UTB Berlin"/>
                <a:sym typeface="UTB Berlin"/>
              </a:rPr>
              <a:t>bakalářské</a:t>
            </a:r>
            <a:r>
              <a:rPr lang="en-US" sz="3399">
                <a:solidFill>
                  <a:srgbClr val="FFFFFF"/>
                </a:solidFill>
                <a:latin typeface="UTB Berlin"/>
                <a:ea typeface="UTB Berlin"/>
                <a:cs typeface="UTB Berlin"/>
                <a:sym typeface="UTB Berlin"/>
              </a:rPr>
              <a:t>, magisterské &amp; doktorské</a:t>
            </a:r>
          </a:p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UTB Berlin"/>
                <a:ea typeface="UTB Berlin"/>
                <a:cs typeface="UTB Berlin"/>
                <a:sym typeface="UTB Berlin"/>
              </a:rPr>
              <a:t>z toho 40 v angličtině</a:t>
            </a:r>
          </a:p>
          <a:p>
            <a:pPr algn="ctr">
              <a:lnSpc>
                <a:spcPts val="3920"/>
              </a:lnSpc>
            </a:pPr>
          </a:p>
        </p:txBody>
      </p:sp>
      <p:sp>
        <p:nvSpPr>
          <p:cNvPr name="TextBox 23" id="23"/>
          <p:cNvSpPr txBox="true"/>
          <p:nvPr/>
        </p:nvSpPr>
        <p:spPr>
          <a:xfrm rot="0">
            <a:off x="2077710" y="8625205"/>
            <a:ext cx="6872754" cy="12255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39"/>
              </a:lnSpc>
            </a:pPr>
            <a:r>
              <a:rPr lang="en-US" sz="3599">
                <a:solidFill>
                  <a:srgbClr val="FFFFFF"/>
                </a:solidFill>
                <a:latin typeface="UTB Berlin"/>
                <a:ea typeface="UTB Berlin"/>
                <a:cs typeface="UTB Berlin"/>
                <a:sym typeface="UTB Berlin"/>
              </a:rPr>
              <a:t>9 500 STUDUJÍCÍCH</a:t>
            </a:r>
          </a:p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UTB Berlin"/>
                <a:ea typeface="UTB Berlin"/>
                <a:cs typeface="UTB Berlin"/>
                <a:sym typeface="UTB Berlin"/>
              </a:rPr>
              <a:t>1 200 zahraničních studujících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9144000" y="8033385"/>
            <a:ext cx="7423282" cy="18173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899"/>
              </a:lnSpc>
            </a:pPr>
            <a:r>
              <a:rPr lang="en-US" sz="3499">
                <a:solidFill>
                  <a:srgbClr val="FFFFFF"/>
                </a:solidFill>
                <a:latin typeface="UTB Berlin"/>
                <a:ea typeface="UTB Berlin"/>
                <a:cs typeface="UTB Berlin"/>
                <a:sym typeface="UTB Berlin"/>
              </a:rPr>
              <a:t>1 055 ZAMĚSTNANCŮ A ZAMĚSTNANKYŇ</a:t>
            </a:r>
          </a:p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UTB Berlin"/>
                <a:ea typeface="UTB Berlin"/>
                <a:cs typeface="UTB Berlin"/>
                <a:sym typeface="UTB Berlin"/>
              </a:rPr>
              <a:t>590</a:t>
            </a:r>
            <a:r>
              <a:rPr lang="en-US" sz="3399">
                <a:solidFill>
                  <a:srgbClr val="FFFFFF"/>
                </a:solidFill>
                <a:latin typeface="UTB Berlin"/>
                <a:ea typeface="UTB Berlin"/>
                <a:cs typeface="UTB Berlin"/>
                <a:sym typeface="UTB Berlin"/>
              </a:rPr>
              <a:t> akademických &amp; vědeckých 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1444978" cy="812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444978" cy="812800"/>
            </a:xfrm>
            <a:custGeom>
              <a:avLst/>
              <a:gdLst/>
              <a:ahLst/>
              <a:cxnLst/>
              <a:rect r="r" b="b" t="t" l="l"/>
              <a:pathLst>
                <a:path h="812800" w="1444978">
                  <a:moveTo>
                    <a:pt x="0" y="0"/>
                  </a:moveTo>
                  <a:lnTo>
                    <a:pt x="1444978" y="0"/>
                  </a:lnTo>
                  <a:lnTo>
                    <a:pt x="1444978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-3840119" y="-6201784"/>
            <a:ext cx="27069065" cy="18474637"/>
          </a:xfrm>
          <a:custGeom>
            <a:avLst/>
            <a:gdLst/>
            <a:ahLst/>
            <a:cxnLst/>
            <a:rect r="r" b="b" t="t" l="l"/>
            <a:pathLst>
              <a:path h="18474637" w="27069065">
                <a:moveTo>
                  <a:pt x="0" y="0"/>
                </a:moveTo>
                <a:lnTo>
                  <a:pt x="27069065" y="0"/>
                </a:lnTo>
                <a:lnTo>
                  <a:pt x="27069065" y="18474637"/>
                </a:lnTo>
                <a:lnTo>
                  <a:pt x="0" y="1847463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-4274684" y="-1453077"/>
            <a:ext cx="22890495" cy="15407150"/>
          </a:xfrm>
          <a:custGeom>
            <a:avLst/>
            <a:gdLst/>
            <a:ahLst/>
            <a:cxnLst/>
            <a:rect r="r" b="b" t="t" l="l"/>
            <a:pathLst>
              <a:path h="15407150" w="22890495">
                <a:moveTo>
                  <a:pt x="0" y="0"/>
                </a:moveTo>
                <a:lnTo>
                  <a:pt x="22890495" y="0"/>
                </a:lnTo>
                <a:lnTo>
                  <a:pt x="22890495" y="15407150"/>
                </a:lnTo>
                <a:lnTo>
                  <a:pt x="0" y="154071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-986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0" y="-3935177"/>
            <a:ext cx="18374879" cy="18374879"/>
          </a:xfrm>
          <a:custGeom>
            <a:avLst/>
            <a:gdLst/>
            <a:ahLst/>
            <a:cxnLst/>
            <a:rect r="r" b="b" t="t" l="l"/>
            <a:pathLst>
              <a:path h="18374879" w="18374879">
                <a:moveTo>
                  <a:pt x="0" y="0"/>
                </a:moveTo>
                <a:lnTo>
                  <a:pt x="18374879" y="0"/>
                </a:lnTo>
                <a:lnTo>
                  <a:pt x="18374879" y="18374879"/>
                </a:lnTo>
                <a:lnTo>
                  <a:pt x="0" y="1837487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14546659" y="3035535"/>
            <a:ext cx="2936531" cy="2936531"/>
            <a:chOff x="0" y="0"/>
            <a:chExt cx="3915375" cy="3915375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3915375" cy="3915375"/>
            </a:xfrm>
            <a:custGeom>
              <a:avLst/>
              <a:gdLst/>
              <a:ahLst/>
              <a:cxnLst/>
              <a:rect r="r" b="b" t="t" l="l"/>
              <a:pathLst>
                <a:path h="3915375" w="3915375">
                  <a:moveTo>
                    <a:pt x="0" y="0"/>
                  </a:moveTo>
                  <a:lnTo>
                    <a:pt x="3915375" y="0"/>
                  </a:lnTo>
                  <a:lnTo>
                    <a:pt x="3915375" y="3915375"/>
                  </a:lnTo>
                  <a:lnTo>
                    <a:pt x="0" y="39153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3915375" cy="3915375"/>
            </a:xfrm>
            <a:custGeom>
              <a:avLst/>
              <a:gdLst/>
              <a:ahLst/>
              <a:cxnLst/>
              <a:rect r="r" b="b" t="t" l="l"/>
              <a:pathLst>
                <a:path h="3915375" w="3915375">
                  <a:moveTo>
                    <a:pt x="0" y="0"/>
                  </a:moveTo>
                  <a:lnTo>
                    <a:pt x="3915375" y="0"/>
                  </a:lnTo>
                  <a:lnTo>
                    <a:pt x="3915375" y="3915375"/>
                  </a:lnTo>
                  <a:lnTo>
                    <a:pt x="0" y="39153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7349141" y="-2619203"/>
            <a:ext cx="4690544" cy="4690544"/>
            <a:chOff x="0" y="0"/>
            <a:chExt cx="6254058" cy="6254058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6254058" cy="6254058"/>
            </a:xfrm>
            <a:custGeom>
              <a:avLst/>
              <a:gdLst/>
              <a:ahLst/>
              <a:cxnLst/>
              <a:rect r="r" b="b" t="t" l="l"/>
              <a:pathLst>
                <a:path h="6254058" w="6254058">
                  <a:moveTo>
                    <a:pt x="0" y="0"/>
                  </a:moveTo>
                  <a:lnTo>
                    <a:pt x="6254058" y="0"/>
                  </a:lnTo>
                  <a:lnTo>
                    <a:pt x="6254058" y="6254058"/>
                  </a:lnTo>
                  <a:lnTo>
                    <a:pt x="0" y="62540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6254058" cy="6254058"/>
            </a:xfrm>
            <a:custGeom>
              <a:avLst/>
              <a:gdLst/>
              <a:ahLst/>
              <a:cxnLst/>
              <a:rect r="r" b="b" t="t" l="l"/>
              <a:pathLst>
                <a:path h="6254058" w="6254058">
                  <a:moveTo>
                    <a:pt x="0" y="0"/>
                  </a:moveTo>
                  <a:lnTo>
                    <a:pt x="6254058" y="0"/>
                  </a:lnTo>
                  <a:lnTo>
                    <a:pt x="6254058" y="6254058"/>
                  </a:lnTo>
                  <a:lnTo>
                    <a:pt x="0" y="62540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TextBox 13" id="13"/>
          <p:cNvSpPr txBox="true"/>
          <p:nvPr/>
        </p:nvSpPr>
        <p:spPr>
          <a:xfrm rot="0">
            <a:off x="1028700" y="3102210"/>
            <a:ext cx="16230600" cy="1076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8250"/>
              </a:lnSpc>
            </a:pPr>
            <a:r>
              <a:rPr lang="en-US" sz="7500">
                <a:solidFill>
                  <a:srgbClr val="000000"/>
                </a:solidFill>
                <a:latin typeface="UTB Berlin"/>
                <a:ea typeface="UTB Berlin"/>
                <a:cs typeface="UTB Berlin"/>
                <a:sym typeface="UTB Berlin"/>
              </a:rPr>
              <a:t>Fakulty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DAG_s-FeyUI</dc:identifier>
  <dcterms:modified xsi:type="dcterms:W3CDTF">2011-08-01T06:04:30Z</dcterms:modified>
  <cp:revision>1</cp:revision>
  <dc:title>Copy of Prezentace UTB_international</dc:title>
</cp:coreProperties>
</file>