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18288000" cy="10287000"/>
  <p:notesSz cx="6858000" cy="9144000"/>
  <p:embeddedFontLst>
    <p:embeddedFont>
      <p:font typeface="UTB Berlin" charset="1" panose="00000800000000000000"/>
      <p:regular r:id="rId31"/>
    </p:embeddedFont>
    <p:embeddedFont>
      <p:font typeface="Arial MT Pro" charset="1" panose="020B0502020202020204"/>
      <p:regular r:id="rId32"/>
    </p:embeddedFont>
    <p:embeddedFont>
      <p:font typeface="Arial MT Pro Bold" charset="1" panose="020B0802020202020204"/>
      <p:regular r:id="rId33"/>
    </p:embeddedFont>
    <p:embeddedFont>
      <p:font typeface="Open Sans Bold" charset="1" panose="020B0806030504020204"/>
      <p:regular r:id="rId34"/>
    </p:embeddedFont>
    <p:embeddedFont>
      <p:font typeface="Open Sans" charset="1" panose="020B0606030504020204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jpe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4.png" Type="http://schemas.openxmlformats.org/officeDocument/2006/relationships/image"/><Relationship Id="rId11" Target="../media/image55.svg" Type="http://schemas.openxmlformats.org/officeDocument/2006/relationships/image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50.png" Type="http://schemas.openxmlformats.org/officeDocument/2006/relationships/image"/><Relationship Id="rId7" Target="../media/image51.svg" Type="http://schemas.openxmlformats.org/officeDocument/2006/relationships/image"/><Relationship Id="rId8" Target="../media/image52.png" Type="http://schemas.openxmlformats.org/officeDocument/2006/relationships/image"/><Relationship Id="rId9" Target="../media/image53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19.png" Type="http://schemas.openxmlformats.org/officeDocument/2006/relationships/image"/><Relationship Id="rId6" Target="../media/image20.jpeg" Type="http://schemas.openxmlformats.org/officeDocument/2006/relationships/image"/><Relationship Id="rId7" Target="../media/image4.png" Type="http://schemas.openxmlformats.org/officeDocument/2006/relationships/image"/><Relationship Id="rId8" Target="../media/image5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14.png" Type="http://schemas.openxmlformats.org/officeDocument/2006/relationships/image"/><Relationship Id="rId8" Target="../media/image15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23.jpeg" Type="http://schemas.openxmlformats.org/officeDocument/2006/relationships/image"/><Relationship Id="rId6" Target="../media/image24.jpeg" Type="http://schemas.openxmlformats.org/officeDocument/2006/relationships/image"/><Relationship Id="rId7" Target="../media/image4.png" Type="http://schemas.openxmlformats.org/officeDocument/2006/relationships/image"/><Relationship Id="rId8" Target="../media/image5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4.png" Type="http://schemas.openxmlformats.org/officeDocument/2006/relationships/image"/><Relationship Id="rId13" Target="../media/image5.svg" Type="http://schemas.openxmlformats.org/officeDocument/2006/relationships/image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jpeg" Type="http://schemas.openxmlformats.org/officeDocument/2006/relationships/image"/><Relationship Id="rId5" Target="../media/image28.jpeg" Type="http://schemas.openxmlformats.org/officeDocument/2006/relationships/image"/><Relationship Id="rId6" Target="../media/image29.jpeg" Type="http://schemas.openxmlformats.org/officeDocument/2006/relationships/image"/><Relationship Id="rId7" Target="../media/image30.jpeg" Type="http://schemas.openxmlformats.org/officeDocument/2006/relationships/image"/><Relationship Id="rId8" Target="../media/image31.png" Type="http://schemas.openxmlformats.org/officeDocument/2006/relationships/image"/><Relationship Id="rId9" Target="../media/image32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Relationship Id="rId3" Target="../media/image34.jpe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4.png" Type="http://schemas.openxmlformats.org/officeDocument/2006/relationships/image"/><Relationship Id="rId7" Target="../media/image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2048" y="0"/>
            <a:ext cx="18320048" cy="8970946"/>
            <a:chOff x="0" y="0"/>
            <a:chExt cx="1659862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59862" cy="812800"/>
            </a:xfrm>
            <a:custGeom>
              <a:avLst/>
              <a:gdLst/>
              <a:ahLst/>
              <a:cxnLst/>
              <a:rect r="r" b="b" t="t" l="l"/>
              <a:pathLst>
                <a:path h="812800" w="1659862">
                  <a:moveTo>
                    <a:pt x="0" y="0"/>
                  </a:moveTo>
                  <a:lnTo>
                    <a:pt x="1659862" y="0"/>
                  </a:lnTo>
                  <a:lnTo>
                    <a:pt x="165986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454221" y="-3099299"/>
            <a:ext cx="24349544" cy="15000051"/>
          </a:xfrm>
          <a:custGeom>
            <a:avLst/>
            <a:gdLst/>
            <a:ahLst/>
            <a:cxnLst/>
            <a:rect r="r" b="b" t="t" l="l"/>
            <a:pathLst>
              <a:path h="15000051" w="24349544">
                <a:moveTo>
                  <a:pt x="0" y="0"/>
                </a:moveTo>
                <a:lnTo>
                  <a:pt x="24349544" y="0"/>
                </a:lnTo>
                <a:lnTo>
                  <a:pt x="24349544" y="15000051"/>
                </a:lnTo>
                <a:lnTo>
                  <a:pt x="0" y="150000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7" t="-8474" r="-117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5400000">
            <a:off x="-2649882" y="-2329216"/>
            <a:ext cx="16379946" cy="16379946"/>
          </a:xfrm>
          <a:custGeom>
            <a:avLst/>
            <a:gdLst/>
            <a:ahLst/>
            <a:cxnLst/>
            <a:rect r="r" b="b" t="t" l="l"/>
            <a:pathLst>
              <a:path h="16379946" w="16379946">
                <a:moveTo>
                  <a:pt x="0" y="0"/>
                </a:moveTo>
                <a:lnTo>
                  <a:pt x="16379945" y="0"/>
                </a:lnTo>
                <a:lnTo>
                  <a:pt x="16379945" y="16379945"/>
                </a:lnTo>
                <a:lnTo>
                  <a:pt x="0" y="163799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714221" y="-2806280"/>
            <a:ext cx="5805455" cy="5805455"/>
            <a:chOff x="0" y="0"/>
            <a:chExt cx="7740607" cy="7740607"/>
          </a:xfrm>
        </p:grpSpPr>
        <p:sp>
          <p:nvSpPr>
            <p:cNvPr name="Freeform 7" id="7"/>
            <p:cNvSpPr/>
            <p:nvPr/>
          </p:nvSpPr>
          <p:spPr>
            <a:xfrm flipH="false" flipV="false" rot="8336376">
              <a:off x="1127104" y="1127104"/>
              <a:ext cx="5486400" cy="5486400"/>
            </a:xfrm>
            <a:custGeom>
              <a:avLst/>
              <a:gdLst/>
              <a:ahLst/>
              <a:cxnLst/>
              <a:rect r="r" b="b" t="t" l="l"/>
              <a:pathLst>
                <a:path h="5486400" w="5486400">
                  <a:moveTo>
                    <a:pt x="0" y="0"/>
                  </a:moveTo>
                  <a:lnTo>
                    <a:pt x="5486400" y="0"/>
                  </a:lnTo>
                  <a:lnTo>
                    <a:pt x="548640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8336376">
              <a:off x="1127104" y="1127104"/>
              <a:ext cx="5486400" cy="5486400"/>
            </a:xfrm>
            <a:custGeom>
              <a:avLst/>
              <a:gdLst/>
              <a:ahLst/>
              <a:cxnLst/>
              <a:rect r="r" b="b" t="t" l="l"/>
              <a:pathLst>
                <a:path h="5486400" w="5486400">
                  <a:moveTo>
                    <a:pt x="0" y="0"/>
                  </a:moveTo>
                  <a:lnTo>
                    <a:pt x="5486400" y="0"/>
                  </a:lnTo>
                  <a:lnTo>
                    <a:pt x="548640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8336376">
              <a:off x="1127104" y="1127104"/>
              <a:ext cx="5486400" cy="5486400"/>
            </a:xfrm>
            <a:custGeom>
              <a:avLst/>
              <a:gdLst/>
              <a:ahLst/>
              <a:cxnLst/>
              <a:rect r="r" b="b" t="t" l="l"/>
              <a:pathLst>
                <a:path h="5486400" w="5486400">
                  <a:moveTo>
                    <a:pt x="0" y="0"/>
                  </a:moveTo>
                  <a:lnTo>
                    <a:pt x="5486400" y="0"/>
                  </a:lnTo>
                  <a:lnTo>
                    <a:pt x="548640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-454221" y="-3099299"/>
            <a:ext cx="24349544" cy="15000051"/>
          </a:xfrm>
          <a:custGeom>
            <a:avLst/>
            <a:gdLst/>
            <a:ahLst/>
            <a:cxnLst/>
            <a:rect r="r" b="b" t="t" l="l"/>
            <a:pathLst>
              <a:path h="15000051" w="24349544">
                <a:moveTo>
                  <a:pt x="0" y="0"/>
                </a:moveTo>
                <a:lnTo>
                  <a:pt x="24349544" y="0"/>
                </a:lnTo>
                <a:lnTo>
                  <a:pt x="24349544" y="15000051"/>
                </a:lnTo>
                <a:lnTo>
                  <a:pt x="0" y="1500005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17" t="-8474" r="-117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0" y="7024641"/>
            <a:ext cx="18374879" cy="5903878"/>
          </a:xfrm>
          <a:custGeom>
            <a:avLst/>
            <a:gdLst/>
            <a:ahLst/>
            <a:cxnLst/>
            <a:rect r="r" b="b" t="t" l="l"/>
            <a:pathLst>
              <a:path h="5903878" w="18374879">
                <a:moveTo>
                  <a:pt x="0" y="0"/>
                </a:moveTo>
                <a:lnTo>
                  <a:pt x="18374879" y="0"/>
                </a:lnTo>
                <a:lnTo>
                  <a:pt x="18374879" y="5903879"/>
                </a:lnTo>
                <a:lnTo>
                  <a:pt x="0" y="59038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211234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5918453" y="6218517"/>
            <a:ext cx="4259914" cy="4259914"/>
            <a:chOff x="0" y="0"/>
            <a:chExt cx="5679886" cy="5679886"/>
          </a:xfrm>
        </p:grpSpPr>
        <p:sp>
          <p:nvSpPr>
            <p:cNvPr name="Freeform 13" id="13"/>
            <p:cNvSpPr/>
            <p:nvPr/>
          </p:nvSpPr>
          <p:spPr>
            <a:xfrm flipH="false" flipV="false" rot="8336376">
              <a:off x="827044" y="827044"/>
              <a:ext cx="4025799" cy="4025799"/>
            </a:xfrm>
            <a:custGeom>
              <a:avLst/>
              <a:gdLst/>
              <a:ahLst/>
              <a:cxnLst/>
              <a:rect r="r" b="b" t="t" l="l"/>
              <a:pathLst>
                <a:path h="4025799" w="4025799">
                  <a:moveTo>
                    <a:pt x="0" y="0"/>
                  </a:moveTo>
                  <a:lnTo>
                    <a:pt x="4025798" y="0"/>
                  </a:lnTo>
                  <a:lnTo>
                    <a:pt x="4025798" y="4025798"/>
                  </a:lnTo>
                  <a:lnTo>
                    <a:pt x="0" y="40257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8336376">
              <a:off x="827044" y="827044"/>
              <a:ext cx="4025799" cy="4025799"/>
            </a:xfrm>
            <a:custGeom>
              <a:avLst/>
              <a:gdLst/>
              <a:ahLst/>
              <a:cxnLst/>
              <a:rect r="r" b="b" t="t" l="l"/>
              <a:pathLst>
                <a:path h="4025799" w="4025799">
                  <a:moveTo>
                    <a:pt x="0" y="0"/>
                  </a:moveTo>
                  <a:lnTo>
                    <a:pt x="4025798" y="0"/>
                  </a:lnTo>
                  <a:lnTo>
                    <a:pt x="4025798" y="4025798"/>
                  </a:lnTo>
                  <a:lnTo>
                    <a:pt x="0" y="40257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028700" y="2323582"/>
            <a:ext cx="16230600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0"/>
              </a:lnSpc>
            </a:pPr>
            <a:r>
              <a:rPr lang="en-US" sz="7500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Univerzita Tomáše Bati ve Zlíně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028700" y="9258300"/>
            <a:ext cx="4434485" cy="451511"/>
          </a:xfrm>
          <a:custGeom>
            <a:avLst/>
            <a:gdLst/>
            <a:ahLst/>
            <a:cxnLst/>
            <a:rect r="r" b="b" t="t" l="l"/>
            <a:pathLst>
              <a:path h="451511" w="4434485">
                <a:moveTo>
                  <a:pt x="0" y="0"/>
                </a:moveTo>
                <a:lnTo>
                  <a:pt x="4434485" y="0"/>
                </a:lnTo>
                <a:lnTo>
                  <a:pt x="4434485" y="451511"/>
                </a:lnTo>
                <a:lnTo>
                  <a:pt x="0" y="45151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1028700" y="5469707"/>
            <a:ext cx="16230600" cy="977830"/>
            <a:chOff x="0" y="0"/>
            <a:chExt cx="21640800" cy="1303773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635203"/>
              <a:ext cx="21640800" cy="6685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503"/>
                </a:lnSpc>
              </a:pPr>
              <a:r>
                <a:rPr lang="en-US" sz="3100">
                  <a:solidFill>
                    <a:srgbClr val="FFFFFF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Odbor marketingu a komunikace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47625"/>
              <a:ext cx="21640800" cy="6685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503"/>
                </a:lnSpc>
              </a:pPr>
              <a:r>
                <a:rPr lang="en-US" sz="3100" b="true">
                  <a:solidFill>
                    <a:srgbClr val="FFFFFF"/>
                  </a:solidFill>
                  <a:latin typeface="Arial MT Pro Bold"/>
                  <a:ea typeface="Arial MT Pro Bold"/>
                  <a:cs typeface="Arial MT Pro Bold"/>
                  <a:sym typeface="Arial MT Pro Bold"/>
                </a:rPr>
                <a:t>prof. Ing. Jméno Příjmení, Ph.D.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11082" y="-428629"/>
            <a:ext cx="15052465" cy="15472035"/>
            <a:chOff x="0" y="0"/>
            <a:chExt cx="20069953" cy="2062938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50800" y="0"/>
              <a:ext cx="19796740" cy="11650515"/>
              <a:chOff x="0" y="0"/>
              <a:chExt cx="2300275" cy="1353727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300275" cy="1353727"/>
              </a:xfrm>
              <a:custGeom>
                <a:avLst/>
                <a:gdLst/>
                <a:ahLst/>
                <a:cxnLst/>
                <a:rect r="r" b="b" t="t" l="l"/>
                <a:pathLst>
                  <a:path h="1353727" w="2300275">
                    <a:moveTo>
                      <a:pt x="0" y="0"/>
                    </a:moveTo>
                    <a:lnTo>
                      <a:pt x="2300275" y="0"/>
                    </a:lnTo>
                    <a:lnTo>
                      <a:pt x="2300275" y="1353727"/>
                    </a:lnTo>
                    <a:lnTo>
                      <a:pt x="0" y="1353727"/>
                    </a:lnTo>
                    <a:close/>
                  </a:path>
                </a:pathLst>
              </a:custGeom>
              <a:blipFill>
                <a:blip r:embed="rId2"/>
                <a:stretch>
                  <a:fillRect l="0" t="-6711" r="0" b="-6711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9901077"/>
              <a:ext cx="20069953" cy="10728302"/>
            </a:xfrm>
            <a:custGeom>
              <a:avLst/>
              <a:gdLst/>
              <a:ahLst/>
              <a:cxnLst/>
              <a:rect r="r" b="b" t="t" l="l"/>
              <a:pathLst>
                <a:path h="10728302" w="20069953">
                  <a:moveTo>
                    <a:pt x="0" y="0"/>
                  </a:moveTo>
                  <a:lnTo>
                    <a:pt x="20069953" y="0"/>
                  </a:lnTo>
                  <a:lnTo>
                    <a:pt x="20069953" y="10728303"/>
                  </a:lnTo>
                  <a:lnTo>
                    <a:pt x="0" y="10728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287990" y="1438541"/>
            <a:ext cx="4899379" cy="4899379"/>
            <a:chOff x="0" y="0"/>
            <a:chExt cx="6532505" cy="65325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713485" y="-2076819"/>
            <a:ext cx="4899379" cy="4899379"/>
            <a:chOff x="0" y="0"/>
            <a:chExt cx="6532505" cy="653250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9286726"/>
            <a:ext cx="6975109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Založena 1969 | 1 664 studujících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9116" y="8244205"/>
            <a:ext cx="14922050" cy="101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>
                <a:solidFill>
                  <a:srgbClr val="000000">
                    <a:alpha val="95686"/>
                  </a:srgbClr>
                </a:solidFill>
                <a:latin typeface="UTB Berlin"/>
                <a:ea typeface="UTB Berlin"/>
                <a:cs typeface="UTB Berlin"/>
                <a:sym typeface="UTB Berlin"/>
              </a:rPr>
              <a:t>Fakulta technologická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9978" t="0" r="-9978" b="0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243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Fakulta technologická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3801" y="3712271"/>
            <a:ext cx="6751132" cy="346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Polymerní materiály a inženýrství 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Technologie potravin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Materiálové inženýrství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Výrobní inženýrství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Environmentální inženýrství</a:t>
            </a:r>
          </a:p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Biomateriály a k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osmetika...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Univerzita Tomáše Bati / Fakulty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Jméno Příjmení, Ph.D.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11082" y="-428629"/>
            <a:ext cx="15052465" cy="15472035"/>
            <a:chOff x="0" y="0"/>
            <a:chExt cx="20069953" cy="2062938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50800" y="0"/>
              <a:ext cx="19796740" cy="11650515"/>
              <a:chOff x="0" y="0"/>
              <a:chExt cx="2300275" cy="1353727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300275" cy="1353727"/>
              </a:xfrm>
              <a:custGeom>
                <a:avLst/>
                <a:gdLst/>
                <a:ahLst/>
                <a:cxnLst/>
                <a:rect r="r" b="b" t="t" l="l"/>
                <a:pathLst>
                  <a:path h="1353727" w="2300275">
                    <a:moveTo>
                      <a:pt x="0" y="0"/>
                    </a:moveTo>
                    <a:lnTo>
                      <a:pt x="2300275" y="0"/>
                    </a:lnTo>
                    <a:lnTo>
                      <a:pt x="2300275" y="1353727"/>
                    </a:lnTo>
                    <a:lnTo>
                      <a:pt x="0" y="1353727"/>
                    </a:lnTo>
                    <a:close/>
                  </a:path>
                </a:pathLst>
              </a:custGeom>
              <a:blipFill>
                <a:blip r:embed="rId2"/>
                <a:stretch>
                  <a:fillRect l="0" t="-2159" r="0" b="-11224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9901077"/>
              <a:ext cx="20069953" cy="10728302"/>
            </a:xfrm>
            <a:custGeom>
              <a:avLst/>
              <a:gdLst/>
              <a:ahLst/>
              <a:cxnLst/>
              <a:rect r="r" b="b" t="t" l="l"/>
              <a:pathLst>
                <a:path h="10728302" w="20069953">
                  <a:moveTo>
                    <a:pt x="0" y="0"/>
                  </a:moveTo>
                  <a:lnTo>
                    <a:pt x="20069953" y="0"/>
                  </a:lnTo>
                  <a:lnTo>
                    <a:pt x="20069953" y="10728303"/>
                  </a:lnTo>
                  <a:lnTo>
                    <a:pt x="0" y="10728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287990" y="1438541"/>
            <a:ext cx="4899379" cy="4899379"/>
            <a:chOff x="0" y="0"/>
            <a:chExt cx="6532505" cy="65325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713485" y="-2076819"/>
            <a:ext cx="4899379" cy="4899379"/>
            <a:chOff x="0" y="0"/>
            <a:chExt cx="6532505" cy="653250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9286726"/>
            <a:ext cx="6975109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Založena 1995 | 2 097 studujících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9116" y="8244205"/>
            <a:ext cx="14922050" cy="101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>
                <a:solidFill>
                  <a:srgbClr val="000000">
                    <a:alpha val="95686"/>
                  </a:srgbClr>
                </a:solidFill>
                <a:latin typeface="UTB Berlin"/>
                <a:ea typeface="UTB Berlin"/>
                <a:cs typeface="UTB Berlin"/>
                <a:sym typeface="UTB Berlin"/>
              </a:rPr>
              <a:t>Fakulta managementu a ekonomiky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849" t="0" r="-19465" b="-1068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3670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Fakulta managementu a ekonomiky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0454" y="4804962"/>
            <a:ext cx="6751132" cy="4038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Management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Marketing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Ekonomika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Finance 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Statistika a kvantitativní metody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Veřejná správa a regionální rozvoj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Průmyslové inženýrství... 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Univerzita Tomáše Bati / Fakulty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Jméno Příjmení, Ph.D.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11082" y="-428629"/>
            <a:ext cx="15052465" cy="15472035"/>
            <a:chOff x="0" y="0"/>
            <a:chExt cx="20069953" cy="2062938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50800" y="0"/>
              <a:ext cx="19796740" cy="11650515"/>
              <a:chOff x="0" y="0"/>
              <a:chExt cx="2300275" cy="1353727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300275" cy="1353727"/>
              </a:xfrm>
              <a:custGeom>
                <a:avLst/>
                <a:gdLst/>
                <a:ahLst/>
                <a:cxnLst/>
                <a:rect r="r" b="b" t="t" l="l"/>
                <a:pathLst>
                  <a:path h="1353727" w="2300275">
                    <a:moveTo>
                      <a:pt x="0" y="0"/>
                    </a:moveTo>
                    <a:lnTo>
                      <a:pt x="2300275" y="0"/>
                    </a:lnTo>
                    <a:lnTo>
                      <a:pt x="2300275" y="1353727"/>
                    </a:lnTo>
                    <a:lnTo>
                      <a:pt x="0" y="1353727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5212" t="-6831" r="0" b="-12503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9901077"/>
              <a:ext cx="20069953" cy="10728302"/>
            </a:xfrm>
            <a:custGeom>
              <a:avLst/>
              <a:gdLst/>
              <a:ahLst/>
              <a:cxnLst/>
              <a:rect r="r" b="b" t="t" l="l"/>
              <a:pathLst>
                <a:path h="10728302" w="20069953">
                  <a:moveTo>
                    <a:pt x="0" y="0"/>
                  </a:moveTo>
                  <a:lnTo>
                    <a:pt x="20069953" y="0"/>
                  </a:lnTo>
                  <a:lnTo>
                    <a:pt x="20069953" y="10728303"/>
                  </a:lnTo>
                  <a:lnTo>
                    <a:pt x="0" y="10728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287990" y="1438541"/>
            <a:ext cx="4899379" cy="4899379"/>
            <a:chOff x="0" y="0"/>
            <a:chExt cx="6532505" cy="65325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713485" y="-2076819"/>
            <a:ext cx="4899379" cy="4899379"/>
            <a:chOff x="0" y="0"/>
            <a:chExt cx="6532505" cy="653250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9286726"/>
            <a:ext cx="6975109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Založena 2002 | 1 159 studujících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9116" y="8244205"/>
            <a:ext cx="14922050" cy="101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>
                <a:solidFill>
                  <a:srgbClr val="000000">
                    <a:alpha val="95686"/>
                  </a:srgbClr>
                </a:solidFill>
                <a:latin typeface="UTB Berlin"/>
                <a:ea typeface="UTB Berlin"/>
                <a:cs typeface="UTB Berlin"/>
                <a:sym typeface="UTB Berlin"/>
              </a:rPr>
              <a:t>Fakulta multimediálních komunikací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9907" t="0" r="-10124" b="0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3670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Fakulta multimediálních komunikací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3801" y="4839376"/>
            <a:ext cx="7455858" cy="4038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Marketingová a mediální komunikace 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Animace, audiovizuální tvorba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Digitální design, herní design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Reklamní fotografie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Design obuvi a oděvu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Grafický design, design skla a šperku</a:t>
            </a:r>
          </a:p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Produktový a průmy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slový design...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Univerzita Tomáše Bati / Fakulty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Jméno Příjmení, Ph.D.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11082" y="-428629"/>
            <a:ext cx="15052465" cy="15472035"/>
            <a:chOff x="0" y="0"/>
            <a:chExt cx="20069953" cy="2062938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50800" y="0"/>
              <a:ext cx="19796740" cy="11650515"/>
              <a:chOff x="0" y="0"/>
              <a:chExt cx="2300275" cy="1353727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300275" cy="1353727"/>
              </a:xfrm>
              <a:custGeom>
                <a:avLst/>
                <a:gdLst/>
                <a:ahLst/>
                <a:cxnLst/>
                <a:rect r="r" b="b" t="t" l="l"/>
                <a:pathLst>
                  <a:path h="1353727" w="2300275">
                    <a:moveTo>
                      <a:pt x="0" y="0"/>
                    </a:moveTo>
                    <a:lnTo>
                      <a:pt x="2300275" y="0"/>
                    </a:lnTo>
                    <a:lnTo>
                      <a:pt x="2300275" y="1353727"/>
                    </a:lnTo>
                    <a:lnTo>
                      <a:pt x="0" y="1353727"/>
                    </a:lnTo>
                    <a:close/>
                  </a:path>
                </a:pathLst>
              </a:custGeom>
              <a:blipFill>
                <a:blip r:embed="rId2"/>
                <a:stretch>
                  <a:fillRect l="0" t="-6795" r="0" b="-6555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9901077"/>
              <a:ext cx="20069953" cy="10728302"/>
            </a:xfrm>
            <a:custGeom>
              <a:avLst/>
              <a:gdLst/>
              <a:ahLst/>
              <a:cxnLst/>
              <a:rect r="r" b="b" t="t" l="l"/>
              <a:pathLst>
                <a:path h="10728302" w="20069953">
                  <a:moveTo>
                    <a:pt x="0" y="0"/>
                  </a:moveTo>
                  <a:lnTo>
                    <a:pt x="20069953" y="0"/>
                  </a:lnTo>
                  <a:lnTo>
                    <a:pt x="20069953" y="10728303"/>
                  </a:lnTo>
                  <a:lnTo>
                    <a:pt x="0" y="10728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287990" y="1438541"/>
            <a:ext cx="4899379" cy="4899379"/>
            <a:chOff x="0" y="0"/>
            <a:chExt cx="6532505" cy="65325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713485" y="-2076819"/>
            <a:ext cx="4899379" cy="4899379"/>
            <a:chOff x="0" y="0"/>
            <a:chExt cx="6532505" cy="653250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9286726"/>
            <a:ext cx="6975109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Založena 2006 | 1 446 studujících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9116" y="8244205"/>
            <a:ext cx="14922050" cy="101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>
                <a:solidFill>
                  <a:srgbClr val="000000">
                    <a:alpha val="95686"/>
                  </a:srgbClr>
                </a:solidFill>
                <a:latin typeface="UTB Berlin"/>
                <a:ea typeface="UTB Berlin"/>
                <a:cs typeface="UTB Berlin"/>
                <a:sym typeface="UTB Berlin"/>
              </a:rPr>
              <a:t>Fakulta aplikované informatiky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21298" t="-6238" r="-10139" b="-3039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243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Fakulta aplikované informatiky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3801" y="3712271"/>
            <a:ext cx="7285499" cy="4038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Informatika, umělá inteligence 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Počítačové a komunikační systémy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Softwarové inženýrství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Kybernetická bezpečnost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Automatické řízení a informatika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Bezpečnostní technologie a systémy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Inteligentní budovy...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Univerzita Tomáše Bati / Fakulty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Jméno Příjmení, Ph.D.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11082" y="-428629"/>
            <a:ext cx="15052465" cy="15472035"/>
            <a:chOff x="0" y="0"/>
            <a:chExt cx="20069953" cy="2062938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50800" y="0"/>
              <a:ext cx="19796740" cy="11650515"/>
              <a:chOff x="0" y="0"/>
              <a:chExt cx="2300275" cy="1353727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300275" cy="1353727"/>
              </a:xfrm>
              <a:custGeom>
                <a:avLst/>
                <a:gdLst/>
                <a:ahLst/>
                <a:cxnLst/>
                <a:rect r="r" b="b" t="t" l="l"/>
                <a:pathLst>
                  <a:path h="1353727" w="2300275">
                    <a:moveTo>
                      <a:pt x="0" y="0"/>
                    </a:moveTo>
                    <a:lnTo>
                      <a:pt x="2300275" y="0"/>
                    </a:lnTo>
                    <a:lnTo>
                      <a:pt x="2300275" y="1353727"/>
                    </a:lnTo>
                    <a:lnTo>
                      <a:pt x="0" y="1353727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7629" t="-30132" r="0" b="-17506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9901077"/>
              <a:ext cx="20069953" cy="10728302"/>
            </a:xfrm>
            <a:custGeom>
              <a:avLst/>
              <a:gdLst/>
              <a:ahLst/>
              <a:cxnLst/>
              <a:rect r="r" b="b" t="t" l="l"/>
              <a:pathLst>
                <a:path h="10728302" w="20069953">
                  <a:moveTo>
                    <a:pt x="0" y="0"/>
                  </a:moveTo>
                  <a:lnTo>
                    <a:pt x="20069953" y="0"/>
                  </a:lnTo>
                  <a:lnTo>
                    <a:pt x="20069953" y="10728303"/>
                  </a:lnTo>
                  <a:lnTo>
                    <a:pt x="0" y="10728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287990" y="1438541"/>
            <a:ext cx="4899379" cy="4899379"/>
            <a:chOff x="0" y="0"/>
            <a:chExt cx="6532505" cy="65325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713485" y="-2076819"/>
            <a:ext cx="4899379" cy="4899379"/>
            <a:chOff x="0" y="0"/>
            <a:chExt cx="6532505" cy="653250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9286726"/>
            <a:ext cx="6975109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Založena 2007 | 1 967 studujících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9116" y="8244205"/>
            <a:ext cx="14922050" cy="101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>
                <a:solidFill>
                  <a:srgbClr val="000000">
                    <a:alpha val="95686"/>
                  </a:srgbClr>
                </a:solidFill>
                <a:latin typeface="UTB Berlin"/>
                <a:ea typeface="UTB Berlin"/>
                <a:cs typeface="UTB Berlin"/>
                <a:sym typeface="UTB Berlin"/>
              </a:rPr>
              <a:t>Fakulta humanitních studií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2489" t="-3775" r="-14193" b="-1836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243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Fakulta humanitních studií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3801" y="3712271"/>
            <a:ext cx="5968855" cy="2895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Pedagogické vědy 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Učitelství pro mateřské a základní školy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Moderní jazyky a literatura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Zdravotnické vědy...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Univerzita Tomáše Bati / Fakulty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Jméno Příjmení, Ph.D.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88810" y="0"/>
            <a:ext cx="7199190" cy="9954441"/>
            <a:chOff x="0" y="0"/>
            <a:chExt cx="9598920" cy="13272588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660074" cy="913030"/>
              </a:xfrm>
              <a:custGeom>
                <a:avLst/>
                <a:gdLst/>
                <a:ahLst/>
                <a:cxnLst/>
                <a:rect r="r" b="b" t="t" l="l"/>
                <a:pathLst>
                  <a:path h="913030" w="660074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60203" t="0" r="-47021" b="0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11515818"/>
              <a:ext cx="9355326" cy="1756770"/>
            </a:xfrm>
            <a:custGeom>
              <a:avLst/>
              <a:gdLst/>
              <a:ahLst/>
              <a:cxnLst/>
              <a:rect r="r" b="b" t="t" l="l"/>
              <a:pathLst>
                <a:path h="1756770" w="9355326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7572704" y="868713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8505405" y="-1406206"/>
            <a:ext cx="4481641" cy="4481641"/>
            <a:chOff x="0" y="0"/>
            <a:chExt cx="5975521" cy="597552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975521" cy="5975521"/>
            </a:xfrm>
            <a:custGeom>
              <a:avLst/>
              <a:gdLst/>
              <a:ahLst/>
              <a:cxnLst/>
              <a:rect r="r" b="b" t="t" l="l"/>
              <a:pathLst>
                <a:path h="5975521" w="5975521">
                  <a:moveTo>
                    <a:pt x="0" y="0"/>
                  </a:moveTo>
                  <a:lnTo>
                    <a:pt x="5975521" y="0"/>
                  </a:lnTo>
                  <a:lnTo>
                    <a:pt x="5975521" y="5975521"/>
                  </a:lnTo>
                  <a:lnTo>
                    <a:pt x="0" y="59755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975521" cy="5975521"/>
            </a:xfrm>
            <a:custGeom>
              <a:avLst/>
              <a:gdLst/>
              <a:ahLst/>
              <a:cxnLst/>
              <a:rect r="r" b="b" t="t" l="l"/>
              <a:pathLst>
                <a:path h="5975521" w="5975521">
                  <a:moveTo>
                    <a:pt x="0" y="0"/>
                  </a:moveTo>
                  <a:lnTo>
                    <a:pt x="5975521" y="0"/>
                  </a:lnTo>
                  <a:lnTo>
                    <a:pt x="5975521" y="5975521"/>
                  </a:lnTo>
                  <a:lnTo>
                    <a:pt x="0" y="59755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Univerzita Tomáše Bati / Obsah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Jméno Příjmení, Ph.D.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028700" y="895350"/>
            <a:ext cx="16230600" cy="119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Obsah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2417439"/>
            <a:ext cx="7124113" cy="1752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AutoNum type="arabicPeriod" startAt="1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Představení</a:t>
            </a:r>
          </a:p>
          <a:p>
            <a:pPr algn="just" marL="647700" indent="-323850" lvl="1">
              <a:lnSpc>
                <a:spcPts val="4500"/>
              </a:lnSpc>
              <a:buAutoNum type="arabicPeriod" startAt="1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Fakulty</a:t>
            </a:r>
          </a:p>
          <a:p>
            <a:pPr algn="just" marL="647700" indent="-323850" lvl="1">
              <a:lnSpc>
                <a:spcPts val="4500"/>
              </a:lnSpc>
              <a:buAutoNum type="arabicPeriod" startAt="1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Mezinárodní spolupráce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11082" y="-428629"/>
            <a:ext cx="15052465" cy="15472035"/>
            <a:chOff x="0" y="0"/>
            <a:chExt cx="20069953" cy="2062938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50800" y="0"/>
              <a:ext cx="19796740" cy="11650515"/>
              <a:chOff x="0" y="0"/>
              <a:chExt cx="2300275" cy="1353727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300275" cy="1353727"/>
              </a:xfrm>
              <a:custGeom>
                <a:avLst/>
                <a:gdLst/>
                <a:ahLst/>
                <a:cxnLst/>
                <a:rect r="r" b="b" t="t" l="l"/>
                <a:pathLst>
                  <a:path h="1353727" w="2300275">
                    <a:moveTo>
                      <a:pt x="0" y="0"/>
                    </a:moveTo>
                    <a:lnTo>
                      <a:pt x="2300275" y="0"/>
                    </a:lnTo>
                    <a:lnTo>
                      <a:pt x="2300275" y="1353727"/>
                    </a:lnTo>
                    <a:lnTo>
                      <a:pt x="0" y="1353727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240" t="-8117" r="0" b="-6711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9901077"/>
              <a:ext cx="20069953" cy="10728302"/>
            </a:xfrm>
            <a:custGeom>
              <a:avLst/>
              <a:gdLst/>
              <a:ahLst/>
              <a:cxnLst/>
              <a:rect r="r" b="b" t="t" l="l"/>
              <a:pathLst>
                <a:path h="10728302" w="20069953">
                  <a:moveTo>
                    <a:pt x="0" y="0"/>
                  </a:moveTo>
                  <a:lnTo>
                    <a:pt x="20069953" y="0"/>
                  </a:lnTo>
                  <a:lnTo>
                    <a:pt x="20069953" y="10728303"/>
                  </a:lnTo>
                  <a:lnTo>
                    <a:pt x="0" y="10728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287990" y="1438541"/>
            <a:ext cx="4899379" cy="4899379"/>
            <a:chOff x="0" y="0"/>
            <a:chExt cx="6532505" cy="65325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713485" y="-2076819"/>
            <a:ext cx="4899379" cy="4899379"/>
            <a:chOff x="0" y="0"/>
            <a:chExt cx="6532505" cy="653250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32505" cy="6532505"/>
            </a:xfrm>
            <a:custGeom>
              <a:avLst/>
              <a:gdLst/>
              <a:ahLst/>
              <a:cxnLst/>
              <a:rect r="r" b="b" t="t" l="l"/>
              <a:pathLst>
                <a:path h="6532505" w="6532505">
                  <a:moveTo>
                    <a:pt x="0" y="0"/>
                  </a:moveTo>
                  <a:lnTo>
                    <a:pt x="6532505" y="0"/>
                  </a:lnTo>
                  <a:lnTo>
                    <a:pt x="6532505" y="6532505"/>
                  </a:lnTo>
                  <a:lnTo>
                    <a:pt x="0" y="6532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9286726"/>
            <a:ext cx="6975109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Založena 2009 | 1 159 studujících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9116" y="8244205"/>
            <a:ext cx="16473051" cy="101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>
                <a:solidFill>
                  <a:srgbClr val="000000">
                    <a:alpha val="95686"/>
                  </a:srgbClr>
                </a:solidFill>
                <a:latin typeface="UTB Berlin"/>
                <a:ea typeface="UTB Berlin"/>
                <a:cs typeface="UTB Berlin"/>
                <a:sym typeface="UTB Berlin"/>
              </a:rPr>
              <a:t>Fakulta logistiky a krizového řízení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4343" t="0" r="-5935" b="0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243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Fakulta logistiky a krizového řízení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3801" y="3712271"/>
            <a:ext cx="6751132" cy="2895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Krizové řízení 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Environmentální bezpečnost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Logistika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Ochrana obyvatelstva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Řízení rizik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Univerzita Tomáše Bati / Fakulty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Jméno Příjmení, Ph.D.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33" r="0" b="-9333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3935177"/>
            <a:ext cx="18374879" cy="18374879"/>
          </a:xfrm>
          <a:custGeom>
            <a:avLst/>
            <a:gdLst/>
            <a:ahLst/>
            <a:cxnLst/>
            <a:rect r="r" b="b" t="t" l="l"/>
            <a:pathLst>
              <a:path h="18374879" w="18374879">
                <a:moveTo>
                  <a:pt x="0" y="0"/>
                </a:moveTo>
                <a:lnTo>
                  <a:pt x="18374879" y="0"/>
                </a:lnTo>
                <a:lnTo>
                  <a:pt x="18374879" y="18374879"/>
                </a:lnTo>
                <a:lnTo>
                  <a:pt x="0" y="18374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546659" y="3035535"/>
            <a:ext cx="2936531" cy="2936531"/>
            <a:chOff x="0" y="0"/>
            <a:chExt cx="3915375" cy="39153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915375" cy="3915375"/>
            </a:xfrm>
            <a:custGeom>
              <a:avLst/>
              <a:gdLst/>
              <a:ahLst/>
              <a:cxnLst/>
              <a:rect r="r" b="b" t="t" l="l"/>
              <a:pathLst>
                <a:path h="3915375" w="3915375">
                  <a:moveTo>
                    <a:pt x="0" y="0"/>
                  </a:moveTo>
                  <a:lnTo>
                    <a:pt x="3915375" y="0"/>
                  </a:lnTo>
                  <a:lnTo>
                    <a:pt x="3915375" y="3915375"/>
                  </a:lnTo>
                  <a:lnTo>
                    <a:pt x="0" y="3915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915375" cy="3915375"/>
            </a:xfrm>
            <a:custGeom>
              <a:avLst/>
              <a:gdLst/>
              <a:ahLst/>
              <a:cxnLst/>
              <a:rect r="r" b="b" t="t" l="l"/>
              <a:pathLst>
                <a:path h="3915375" w="3915375">
                  <a:moveTo>
                    <a:pt x="0" y="0"/>
                  </a:moveTo>
                  <a:lnTo>
                    <a:pt x="3915375" y="0"/>
                  </a:lnTo>
                  <a:lnTo>
                    <a:pt x="3915375" y="3915375"/>
                  </a:lnTo>
                  <a:lnTo>
                    <a:pt x="0" y="3915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349141" y="-2619203"/>
            <a:ext cx="4690544" cy="4690544"/>
            <a:chOff x="0" y="0"/>
            <a:chExt cx="6254058" cy="625405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254058" cy="6254058"/>
            </a:xfrm>
            <a:custGeom>
              <a:avLst/>
              <a:gdLst/>
              <a:ahLst/>
              <a:cxnLst/>
              <a:rect r="r" b="b" t="t" l="l"/>
              <a:pathLst>
                <a:path h="6254058" w="6254058">
                  <a:moveTo>
                    <a:pt x="0" y="0"/>
                  </a:moveTo>
                  <a:lnTo>
                    <a:pt x="6254058" y="0"/>
                  </a:lnTo>
                  <a:lnTo>
                    <a:pt x="6254058" y="6254058"/>
                  </a:lnTo>
                  <a:lnTo>
                    <a:pt x="0" y="6254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254058" cy="6254058"/>
            </a:xfrm>
            <a:custGeom>
              <a:avLst/>
              <a:gdLst/>
              <a:ahLst/>
              <a:cxnLst/>
              <a:rect r="r" b="b" t="t" l="l"/>
              <a:pathLst>
                <a:path h="6254058" w="6254058">
                  <a:moveTo>
                    <a:pt x="0" y="0"/>
                  </a:moveTo>
                  <a:lnTo>
                    <a:pt x="6254058" y="0"/>
                  </a:lnTo>
                  <a:lnTo>
                    <a:pt x="6254058" y="6254058"/>
                  </a:lnTo>
                  <a:lnTo>
                    <a:pt x="0" y="6254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2991085"/>
            <a:ext cx="16230600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250"/>
              </a:lnSpc>
            </a:pPr>
            <a:r>
              <a:rPr lang="en-US" sz="750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Mezinárodní spolupráce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5051" t="-5124" r="-10658" b="0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243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Mezinárodní spolupráce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3801" y="3712271"/>
            <a:ext cx="7768297" cy="575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Spolupráce s univerzitami ze </a:t>
            </a: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67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zemí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Více než</a:t>
            </a: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500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partnerských institucí po celém světě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1 200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zahraničních studujících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Ročně přibližně </a:t>
            </a: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300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zahraničních studujících na výměnných pobytech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Každoroční</a:t>
            </a: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letní školy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ESN Zlín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– studentská organizace podporující zahraniční studující, pořádající výlety, akce a další aktivity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7263181" cy="788365"/>
            <a:chOff x="0" y="0"/>
            <a:chExt cx="9684241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8506010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Univerzita Tomáše Bati / Mezinárodní spolupráce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Jméno Příjmení, Ph.D.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737668" y="0"/>
            <a:ext cx="10550332" cy="9643682"/>
            <a:chOff x="0" y="0"/>
            <a:chExt cx="14067110" cy="12858242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12700" y="0"/>
              <a:ext cx="14054410" cy="12834641"/>
              <a:chOff x="0" y="0"/>
              <a:chExt cx="890046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890046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90046">
                    <a:moveTo>
                      <a:pt x="0" y="0"/>
                    </a:moveTo>
                    <a:lnTo>
                      <a:pt x="890046" y="0"/>
                    </a:lnTo>
                    <a:lnTo>
                      <a:pt x="890046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8662" t="0" r="-18662" b="0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11101472"/>
              <a:ext cx="9355326" cy="1756770"/>
            </a:xfrm>
            <a:custGeom>
              <a:avLst/>
              <a:gdLst/>
              <a:ahLst/>
              <a:cxnLst/>
              <a:rect r="r" b="b" t="t" l="l"/>
              <a:pathLst>
                <a:path h="1756770" w="9355326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4786986" y="-2855420"/>
            <a:ext cx="6874618" cy="6874618"/>
            <a:chOff x="0" y="0"/>
            <a:chExt cx="9166158" cy="916615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166158" cy="9166158"/>
            </a:xfrm>
            <a:custGeom>
              <a:avLst/>
              <a:gdLst/>
              <a:ahLst/>
              <a:cxnLst/>
              <a:rect r="r" b="b" t="t" l="l"/>
              <a:pathLst>
                <a:path h="9166158" w="9166158">
                  <a:moveTo>
                    <a:pt x="0" y="0"/>
                  </a:moveTo>
                  <a:lnTo>
                    <a:pt x="9166158" y="0"/>
                  </a:lnTo>
                  <a:lnTo>
                    <a:pt x="9166158" y="9166158"/>
                  </a:lnTo>
                  <a:lnTo>
                    <a:pt x="0" y="91661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166158" cy="9166158"/>
            </a:xfrm>
            <a:custGeom>
              <a:avLst/>
              <a:gdLst/>
              <a:ahLst/>
              <a:cxnLst/>
              <a:rect r="r" b="b" t="t" l="l"/>
              <a:pathLst>
                <a:path h="9166158" w="9166158">
                  <a:moveTo>
                    <a:pt x="0" y="0"/>
                  </a:moveTo>
                  <a:lnTo>
                    <a:pt x="9166158" y="0"/>
                  </a:lnTo>
                  <a:lnTo>
                    <a:pt x="9166158" y="9166158"/>
                  </a:lnTo>
                  <a:lnTo>
                    <a:pt x="0" y="91661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6625265" y="4597335"/>
            <a:ext cx="2166742" cy="2130295"/>
            <a:chOff x="0" y="0"/>
            <a:chExt cx="2888990" cy="284039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840393" cy="2840393"/>
            </a:xfrm>
            <a:custGeom>
              <a:avLst/>
              <a:gdLst/>
              <a:ahLst/>
              <a:cxnLst/>
              <a:rect r="r" b="b" t="t" l="l"/>
              <a:pathLst>
                <a:path h="2840393" w="2840393">
                  <a:moveTo>
                    <a:pt x="0" y="0"/>
                  </a:moveTo>
                  <a:lnTo>
                    <a:pt x="2840393" y="0"/>
                  </a:lnTo>
                  <a:lnTo>
                    <a:pt x="2840393" y="2840393"/>
                  </a:lnTo>
                  <a:lnTo>
                    <a:pt x="0" y="2840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8597" y="0"/>
              <a:ext cx="2840393" cy="2840393"/>
            </a:xfrm>
            <a:custGeom>
              <a:avLst/>
              <a:gdLst/>
              <a:ahLst/>
              <a:cxnLst/>
              <a:rect r="r" b="b" t="t" l="l"/>
              <a:pathLst>
                <a:path h="2840393" w="2840393">
                  <a:moveTo>
                    <a:pt x="0" y="0"/>
                  </a:moveTo>
                  <a:lnTo>
                    <a:pt x="2840393" y="0"/>
                  </a:lnTo>
                  <a:lnTo>
                    <a:pt x="2840393" y="2840393"/>
                  </a:lnTo>
                  <a:lnTo>
                    <a:pt x="0" y="2840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895350"/>
            <a:ext cx="16230600" cy="119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Mezinárodní spolupráce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54903" y="2476500"/>
            <a:ext cx="6445986" cy="518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Bata Centre Vietnam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, Ho Chi Minh City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Double degree programmes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, Velká Británie, Vietnam, Slovensko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Iniciativa </a:t>
            </a: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European Universities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, 3 projektové návrhy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Horizon Europe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, 6 probíhajících projektů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7263181" cy="788365"/>
            <a:chOff x="0" y="0"/>
            <a:chExt cx="9684241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8506010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Univerzita Tomáše Bati / Mezinárodní spolupráce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Jméno Příjmení, Ph.D.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650378"/>
            <a:ext cx="18374879" cy="5809726"/>
          </a:xfrm>
          <a:custGeom>
            <a:avLst/>
            <a:gdLst/>
            <a:ahLst/>
            <a:cxnLst/>
            <a:rect r="r" b="b" t="t" l="l"/>
            <a:pathLst>
              <a:path h="5809726" w="18374879">
                <a:moveTo>
                  <a:pt x="0" y="0"/>
                </a:moveTo>
                <a:lnTo>
                  <a:pt x="18374879" y="0"/>
                </a:lnTo>
                <a:lnTo>
                  <a:pt x="18374879" y="5809726"/>
                </a:lnTo>
                <a:lnTo>
                  <a:pt x="0" y="58097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216277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909000" y="-1052372"/>
            <a:ext cx="6350300" cy="6350300"/>
            <a:chOff x="0" y="0"/>
            <a:chExt cx="8467067" cy="84670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467067" cy="8467067"/>
            </a:xfrm>
            <a:custGeom>
              <a:avLst/>
              <a:gdLst/>
              <a:ahLst/>
              <a:cxnLst/>
              <a:rect r="r" b="b" t="t" l="l"/>
              <a:pathLst>
                <a:path h="8467067" w="8467067">
                  <a:moveTo>
                    <a:pt x="0" y="0"/>
                  </a:moveTo>
                  <a:lnTo>
                    <a:pt x="8467067" y="0"/>
                  </a:lnTo>
                  <a:lnTo>
                    <a:pt x="8467067" y="8467067"/>
                  </a:lnTo>
                  <a:lnTo>
                    <a:pt x="0" y="84670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467067" cy="8467067"/>
            </a:xfrm>
            <a:custGeom>
              <a:avLst/>
              <a:gdLst/>
              <a:ahLst/>
              <a:cxnLst/>
              <a:rect r="r" b="b" t="t" l="l"/>
              <a:pathLst>
                <a:path h="8467067" w="8467067">
                  <a:moveTo>
                    <a:pt x="0" y="0"/>
                  </a:moveTo>
                  <a:lnTo>
                    <a:pt x="8467067" y="0"/>
                  </a:lnTo>
                  <a:lnTo>
                    <a:pt x="8467067" y="8467067"/>
                  </a:lnTo>
                  <a:lnTo>
                    <a:pt x="0" y="84670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8778245" y="6885687"/>
            <a:ext cx="5746406" cy="5746406"/>
            <a:chOff x="0" y="0"/>
            <a:chExt cx="7661874" cy="766187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661874" cy="7661874"/>
            </a:xfrm>
            <a:custGeom>
              <a:avLst/>
              <a:gdLst/>
              <a:ahLst/>
              <a:cxnLst/>
              <a:rect r="r" b="b" t="t" l="l"/>
              <a:pathLst>
                <a:path h="7661874" w="7661874">
                  <a:moveTo>
                    <a:pt x="0" y="0"/>
                  </a:moveTo>
                  <a:lnTo>
                    <a:pt x="7661874" y="0"/>
                  </a:lnTo>
                  <a:lnTo>
                    <a:pt x="7661874" y="7661874"/>
                  </a:lnTo>
                  <a:lnTo>
                    <a:pt x="0" y="7661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661874" cy="7661874"/>
            </a:xfrm>
            <a:custGeom>
              <a:avLst/>
              <a:gdLst/>
              <a:ahLst/>
              <a:cxnLst/>
              <a:rect r="r" b="b" t="t" l="l"/>
              <a:pathLst>
                <a:path h="7661874" w="7661874">
                  <a:moveTo>
                    <a:pt x="0" y="0"/>
                  </a:moveTo>
                  <a:lnTo>
                    <a:pt x="7661874" y="0"/>
                  </a:lnTo>
                  <a:lnTo>
                    <a:pt x="7661874" y="7661874"/>
                  </a:lnTo>
                  <a:lnTo>
                    <a:pt x="0" y="7661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028700" y="7230052"/>
            <a:ext cx="16230600" cy="1389668"/>
            <a:chOff x="0" y="0"/>
            <a:chExt cx="21640800" cy="185289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1330974"/>
              <a:ext cx="517554" cy="517554"/>
            </a:xfrm>
            <a:custGeom>
              <a:avLst/>
              <a:gdLst/>
              <a:ahLst/>
              <a:cxnLst/>
              <a:rect r="r" b="b" t="t" l="l"/>
              <a:pathLst>
                <a:path h="517554" w="517554">
                  <a:moveTo>
                    <a:pt x="0" y="0"/>
                  </a:moveTo>
                  <a:lnTo>
                    <a:pt x="517554" y="0"/>
                  </a:lnTo>
                  <a:lnTo>
                    <a:pt x="517554" y="517554"/>
                  </a:lnTo>
                  <a:lnTo>
                    <a:pt x="0" y="5175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644554" y="1330974"/>
              <a:ext cx="517554" cy="517554"/>
            </a:xfrm>
            <a:custGeom>
              <a:avLst/>
              <a:gdLst/>
              <a:ahLst/>
              <a:cxnLst/>
              <a:rect r="r" b="b" t="t" l="l"/>
              <a:pathLst>
                <a:path h="517554" w="517554">
                  <a:moveTo>
                    <a:pt x="0" y="0"/>
                  </a:moveTo>
                  <a:lnTo>
                    <a:pt x="517553" y="0"/>
                  </a:lnTo>
                  <a:lnTo>
                    <a:pt x="517553" y="517554"/>
                  </a:lnTo>
                  <a:lnTo>
                    <a:pt x="0" y="5175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 rot="0">
              <a:off x="1285494" y="1226199"/>
              <a:ext cx="2721937" cy="626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24"/>
                </a:lnSpc>
              </a:pPr>
              <a:r>
                <a:rPr lang="en-US" sz="2589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/ UTBzlin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47625"/>
              <a:ext cx="21640800" cy="12527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503"/>
                </a:lnSpc>
              </a:pPr>
              <a:r>
                <a:rPr lang="en-US" sz="31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příjmení</a:t>
              </a:r>
              <a:r>
                <a:rPr lang="en-US" sz="31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@utb.cz</a:t>
              </a:r>
            </a:p>
            <a:p>
              <a:pPr algn="just">
                <a:lnSpc>
                  <a:spcPts val="3503"/>
                </a:lnSpc>
              </a:pPr>
              <a:r>
                <a:rPr lang="en-US" sz="31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www.utb.cz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028700" y="2991085"/>
            <a:ext cx="16230600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250"/>
              </a:lnSpc>
            </a:pPr>
            <a:r>
              <a:rPr lang="en-US" sz="750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Děkuji za poz</a:t>
            </a:r>
            <a:r>
              <a:rPr lang="en-US" sz="750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ornost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028700" y="1028700"/>
            <a:ext cx="5575735" cy="567711"/>
          </a:xfrm>
          <a:custGeom>
            <a:avLst/>
            <a:gdLst/>
            <a:ahLst/>
            <a:cxnLst/>
            <a:rect r="r" b="b" t="t" l="l"/>
            <a:pathLst>
              <a:path h="567711" w="5575735">
                <a:moveTo>
                  <a:pt x="0" y="0"/>
                </a:moveTo>
                <a:lnTo>
                  <a:pt x="5575735" y="0"/>
                </a:lnTo>
                <a:lnTo>
                  <a:pt x="5575735" y="567711"/>
                </a:lnTo>
                <a:lnTo>
                  <a:pt x="0" y="56771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1028700" y="5602892"/>
            <a:ext cx="16230600" cy="977830"/>
            <a:chOff x="0" y="0"/>
            <a:chExt cx="21640800" cy="1303773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635203"/>
              <a:ext cx="21640800" cy="6685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503"/>
                </a:lnSpc>
              </a:pPr>
              <a:r>
                <a:rPr lang="en-US" sz="31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Odbor marketingu a komunikace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-47625"/>
              <a:ext cx="21640800" cy="6685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503"/>
                </a:lnSpc>
              </a:pPr>
              <a:r>
                <a:rPr lang="en-US" b="true" sz="3100">
                  <a:solidFill>
                    <a:srgbClr val="000000"/>
                  </a:solidFill>
                  <a:latin typeface="Arial MT Pro Bold"/>
                  <a:ea typeface="Arial MT Pro Bold"/>
                  <a:cs typeface="Arial MT Pro Bold"/>
                  <a:sym typeface="Arial MT Pro Bold"/>
                </a:rPr>
                <a:t>prof. Ing. Jméno Příjmení, Ph.D.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-948690"/>
            <a:ext cx="18374879" cy="12242263"/>
          </a:xfrm>
          <a:custGeom>
            <a:avLst/>
            <a:gdLst/>
            <a:ahLst/>
            <a:cxnLst/>
            <a:rect r="r" b="b" t="t" l="l"/>
            <a:pathLst>
              <a:path h="12242263" w="18374879">
                <a:moveTo>
                  <a:pt x="0" y="0"/>
                </a:moveTo>
                <a:lnTo>
                  <a:pt x="18374879" y="0"/>
                </a:lnTo>
                <a:lnTo>
                  <a:pt x="18374879" y="12242263"/>
                </a:lnTo>
                <a:lnTo>
                  <a:pt x="0" y="122422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3935177"/>
            <a:ext cx="18374879" cy="18374879"/>
          </a:xfrm>
          <a:custGeom>
            <a:avLst/>
            <a:gdLst/>
            <a:ahLst/>
            <a:cxnLst/>
            <a:rect r="r" b="b" t="t" l="l"/>
            <a:pathLst>
              <a:path h="18374879" w="18374879">
                <a:moveTo>
                  <a:pt x="0" y="0"/>
                </a:moveTo>
                <a:lnTo>
                  <a:pt x="18374879" y="0"/>
                </a:lnTo>
                <a:lnTo>
                  <a:pt x="18374879" y="18374879"/>
                </a:lnTo>
                <a:lnTo>
                  <a:pt x="0" y="18374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955622" y="6321769"/>
            <a:ext cx="2936531" cy="2936531"/>
            <a:chOff x="0" y="0"/>
            <a:chExt cx="3915375" cy="39153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915375" cy="3915375"/>
            </a:xfrm>
            <a:custGeom>
              <a:avLst/>
              <a:gdLst/>
              <a:ahLst/>
              <a:cxnLst/>
              <a:rect r="r" b="b" t="t" l="l"/>
              <a:pathLst>
                <a:path h="3915375" w="3915375">
                  <a:moveTo>
                    <a:pt x="0" y="0"/>
                  </a:moveTo>
                  <a:lnTo>
                    <a:pt x="3915375" y="0"/>
                  </a:lnTo>
                  <a:lnTo>
                    <a:pt x="3915375" y="3915375"/>
                  </a:lnTo>
                  <a:lnTo>
                    <a:pt x="0" y="3915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915375" cy="3915375"/>
            </a:xfrm>
            <a:custGeom>
              <a:avLst/>
              <a:gdLst/>
              <a:ahLst/>
              <a:cxnLst/>
              <a:rect r="r" b="b" t="t" l="l"/>
              <a:pathLst>
                <a:path h="3915375" w="3915375">
                  <a:moveTo>
                    <a:pt x="0" y="0"/>
                  </a:moveTo>
                  <a:lnTo>
                    <a:pt x="3915375" y="0"/>
                  </a:lnTo>
                  <a:lnTo>
                    <a:pt x="3915375" y="3915375"/>
                  </a:lnTo>
                  <a:lnTo>
                    <a:pt x="0" y="3915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3049784" y="-2619203"/>
            <a:ext cx="4690544" cy="4690544"/>
            <a:chOff x="0" y="0"/>
            <a:chExt cx="6254058" cy="625405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254058" cy="6254058"/>
            </a:xfrm>
            <a:custGeom>
              <a:avLst/>
              <a:gdLst/>
              <a:ahLst/>
              <a:cxnLst/>
              <a:rect r="r" b="b" t="t" l="l"/>
              <a:pathLst>
                <a:path h="6254058" w="6254058">
                  <a:moveTo>
                    <a:pt x="0" y="0"/>
                  </a:moveTo>
                  <a:lnTo>
                    <a:pt x="6254058" y="0"/>
                  </a:lnTo>
                  <a:lnTo>
                    <a:pt x="6254058" y="6254058"/>
                  </a:lnTo>
                  <a:lnTo>
                    <a:pt x="0" y="6254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254058" cy="6254058"/>
            </a:xfrm>
            <a:custGeom>
              <a:avLst/>
              <a:gdLst/>
              <a:ahLst/>
              <a:cxnLst/>
              <a:rect r="r" b="b" t="t" l="l"/>
              <a:pathLst>
                <a:path h="6254058" w="6254058">
                  <a:moveTo>
                    <a:pt x="0" y="0"/>
                  </a:moveTo>
                  <a:lnTo>
                    <a:pt x="6254058" y="0"/>
                  </a:lnTo>
                  <a:lnTo>
                    <a:pt x="6254058" y="6254058"/>
                  </a:lnTo>
                  <a:lnTo>
                    <a:pt x="0" y="6254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2991085"/>
            <a:ext cx="16230600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250"/>
              </a:lnSpc>
            </a:pPr>
            <a:r>
              <a:rPr lang="en-US" sz="7500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Představení UTB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9903" t="0" r="-9903" b="0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119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O univerzitě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3801" y="2417439"/>
            <a:ext cx="6751132" cy="232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Mladá 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 moderní veřejná univerzita založená 1. 1. 2001</a:t>
            </a:r>
          </a:p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Přibližně </a:t>
            </a: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9 500 studujících</a:t>
            </a:r>
          </a:p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Moderní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budovy a vybavení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Univerzita Tomáše Bati / Představení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Jméno Příjmení, Ph.D.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38186" y="0"/>
            <a:ext cx="5225065" cy="7376282"/>
            <a:chOff x="0" y="0"/>
            <a:chExt cx="812800" cy="114743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1147439"/>
            </a:xfrm>
            <a:custGeom>
              <a:avLst/>
              <a:gdLst/>
              <a:ahLst/>
              <a:cxnLst/>
              <a:rect r="r" b="b" t="t" l="l"/>
              <a:pathLst>
                <a:path h="1147439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147439"/>
                  </a:lnTo>
                  <a:lnTo>
                    <a:pt x="0" y="1147439"/>
                  </a:lnTo>
                  <a:close/>
                </a:path>
              </a:pathLst>
            </a:custGeom>
            <a:blipFill>
              <a:blip r:embed="rId2"/>
              <a:stretch>
                <a:fillRect l="-225" t="-1117" r="-96076" b="-564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28700" y="6076603"/>
            <a:ext cx="5192377" cy="1299679"/>
          </a:xfrm>
          <a:custGeom>
            <a:avLst/>
            <a:gdLst/>
            <a:ahLst/>
            <a:cxnLst/>
            <a:rect r="r" b="b" t="t" l="l"/>
            <a:pathLst>
              <a:path h="1299679" w="5192377">
                <a:moveTo>
                  <a:pt x="0" y="0"/>
                </a:moveTo>
                <a:lnTo>
                  <a:pt x="5192377" y="0"/>
                </a:lnTo>
                <a:lnTo>
                  <a:pt x="5192377" y="1299679"/>
                </a:lnTo>
                <a:lnTo>
                  <a:pt x="0" y="12996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711585" r="-103143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6536211" y="0"/>
            <a:ext cx="5225065" cy="7376282"/>
            <a:chOff x="0" y="0"/>
            <a:chExt cx="812800" cy="114743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1147439"/>
            </a:xfrm>
            <a:custGeom>
              <a:avLst/>
              <a:gdLst/>
              <a:ahLst/>
              <a:cxnLst/>
              <a:rect r="r" b="b" t="t" l="l"/>
              <a:pathLst>
                <a:path h="1147439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147439"/>
                  </a:lnTo>
                  <a:lnTo>
                    <a:pt x="0" y="1147439"/>
                  </a:lnTo>
                  <a:close/>
                </a:path>
              </a:pathLst>
            </a:custGeom>
            <a:blipFill>
              <a:blip r:embed="rId5"/>
              <a:stretch>
                <a:fillRect l="-36359" t="-12211" r="-37824" b="-11173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2034235" y="0"/>
            <a:ext cx="5225065" cy="7376282"/>
            <a:chOff x="0" y="0"/>
            <a:chExt cx="812800" cy="114743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1147439"/>
            </a:xfrm>
            <a:custGeom>
              <a:avLst/>
              <a:gdLst/>
              <a:ahLst/>
              <a:cxnLst/>
              <a:rect r="r" b="b" t="t" l="l"/>
              <a:pathLst>
                <a:path h="1147439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147439"/>
                  </a:lnTo>
                  <a:lnTo>
                    <a:pt x="0" y="1147439"/>
                  </a:lnTo>
                  <a:close/>
                </a:path>
              </a:pathLst>
            </a:custGeom>
            <a:blipFill>
              <a:blip r:embed="rId6"/>
              <a:stretch>
                <a:fillRect l="-6092" t="0" r="-29528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5940768" y="4860851"/>
            <a:ext cx="3442996" cy="3442996"/>
            <a:chOff x="0" y="0"/>
            <a:chExt cx="4590661" cy="459066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590661" cy="4590661"/>
            </a:xfrm>
            <a:custGeom>
              <a:avLst/>
              <a:gdLst/>
              <a:ahLst/>
              <a:cxnLst/>
              <a:rect r="r" b="b" t="t" l="l"/>
              <a:pathLst>
                <a:path h="4590661" w="4590661">
                  <a:moveTo>
                    <a:pt x="0" y="0"/>
                  </a:moveTo>
                  <a:lnTo>
                    <a:pt x="4590661" y="0"/>
                  </a:lnTo>
                  <a:lnTo>
                    <a:pt x="4590661" y="4590661"/>
                  </a:lnTo>
                  <a:lnTo>
                    <a:pt x="0" y="4590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590661" cy="4590661"/>
            </a:xfrm>
            <a:custGeom>
              <a:avLst/>
              <a:gdLst/>
              <a:ahLst/>
              <a:cxnLst/>
              <a:rect r="r" b="b" t="t" l="l"/>
              <a:pathLst>
                <a:path h="4590661" w="4590661">
                  <a:moveTo>
                    <a:pt x="0" y="0"/>
                  </a:moveTo>
                  <a:lnTo>
                    <a:pt x="4590661" y="0"/>
                  </a:lnTo>
                  <a:lnTo>
                    <a:pt x="4590661" y="4590661"/>
                  </a:lnTo>
                  <a:lnTo>
                    <a:pt x="0" y="4590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3371345" y="-4516117"/>
            <a:ext cx="5275214" cy="5275214"/>
            <a:chOff x="0" y="0"/>
            <a:chExt cx="7033619" cy="703361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033619" cy="7033619"/>
            </a:xfrm>
            <a:custGeom>
              <a:avLst/>
              <a:gdLst/>
              <a:ahLst/>
              <a:cxnLst/>
              <a:rect r="r" b="b" t="t" l="l"/>
              <a:pathLst>
                <a:path h="7033619" w="7033619">
                  <a:moveTo>
                    <a:pt x="0" y="0"/>
                  </a:moveTo>
                  <a:lnTo>
                    <a:pt x="7033619" y="0"/>
                  </a:lnTo>
                  <a:lnTo>
                    <a:pt x="7033619" y="7033619"/>
                  </a:lnTo>
                  <a:lnTo>
                    <a:pt x="0" y="70336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033619" cy="7033619"/>
            </a:xfrm>
            <a:custGeom>
              <a:avLst/>
              <a:gdLst/>
              <a:ahLst/>
              <a:cxnLst/>
              <a:rect r="r" b="b" t="t" l="l"/>
              <a:pathLst>
                <a:path h="7033619" w="7033619">
                  <a:moveTo>
                    <a:pt x="0" y="0"/>
                  </a:moveTo>
                  <a:lnTo>
                    <a:pt x="7033619" y="0"/>
                  </a:lnTo>
                  <a:lnTo>
                    <a:pt x="7033619" y="7033619"/>
                  </a:lnTo>
                  <a:lnTo>
                    <a:pt x="0" y="70336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018718" y="7904365"/>
            <a:ext cx="14922050" cy="101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>
                <a:solidFill>
                  <a:srgbClr val="000000">
                    <a:alpha val="95686"/>
                  </a:srgbClr>
                </a:solidFill>
                <a:latin typeface="UTB Berlin"/>
                <a:ea typeface="UTB Berlin"/>
                <a:cs typeface="UTB Berlin"/>
                <a:sym typeface="UTB Berlin"/>
              </a:rPr>
              <a:t>Tomáš Baťa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18718" y="8987484"/>
            <a:ext cx="7124113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1876 – 1932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671344" cy="7729342"/>
            <a:chOff x="0" y="0"/>
            <a:chExt cx="12895125" cy="1030578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2895125" cy="10293089"/>
              <a:chOff x="0" y="0"/>
              <a:chExt cx="1018271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18271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18271">
                    <a:moveTo>
                      <a:pt x="0" y="0"/>
                    </a:moveTo>
                    <a:lnTo>
                      <a:pt x="1018271" y="0"/>
                    </a:lnTo>
                    <a:lnTo>
                      <a:pt x="1018271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29679" t="-9578" r="-82631" b="-22929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773919"/>
              <a:ext cx="8157666" cy="1531870"/>
            </a:xfrm>
            <a:custGeom>
              <a:avLst/>
              <a:gdLst/>
              <a:ahLst/>
              <a:cxnLst/>
              <a:rect r="r" b="b" t="t" l="l"/>
              <a:pathLst>
                <a:path h="1531870" w="8157666">
                  <a:moveTo>
                    <a:pt x="0" y="0"/>
                  </a:moveTo>
                  <a:lnTo>
                    <a:pt x="8157666" y="0"/>
                  </a:lnTo>
                  <a:lnTo>
                    <a:pt x="8157666" y="1531870"/>
                  </a:lnTo>
                  <a:lnTo>
                    <a:pt x="0" y="1531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03824" r="-50944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7020696" y="5771867"/>
            <a:ext cx="2534609" cy="2534609"/>
            <a:chOff x="0" y="0"/>
            <a:chExt cx="3379478" cy="337947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9478" cy="3379478"/>
            </a:xfrm>
            <a:custGeom>
              <a:avLst/>
              <a:gdLst/>
              <a:ahLst/>
              <a:cxnLst/>
              <a:rect r="r" b="b" t="t" l="l"/>
              <a:pathLst>
                <a:path h="3379478" w="3379478">
                  <a:moveTo>
                    <a:pt x="0" y="0"/>
                  </a:moveTo>
                  <a:lnTo>
                    <a:pt x="3379478" y="0"/>
                  </a:lnTo>
                  <a:lnTo>
                    <a:pt x="3379478" y="3379478"/>
                  </a:lnTo>
                  <a:lnTo>
                    <a:pt x="0" y="3379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540101" y="-2140768"/>
            <a:ext cx="4281535" cy="4281535"/>
            <a:chOff x="0" y="0"/>
            <a:chExt cx="5708714" cy="57087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708714" cy="5708714"/>
            </a:xfrm>
            <a:custGeom>
              <a:avLst/>
              <a:gdLst/>
              <a:ahLst/>
              <a:cxnLst/>
              <a:rect r="r" b="b" t="t" l="l"/>
              <a:pathLst>
                <a:path h="5708714" w="5708714">
                  <a:moveTo>
                    <a:pt x="0" y="0"/>
                  </a:moveTo>
                  <a:lnTo>
                    <a:pt x="5708714" y="0"/>
                  </a:lnTo>
                  <a:lnTo>
                    <a:pt x="5708714" y="5708714"/>
                  </a:lnTo>
                  <a:lnTo>
                    <a:pt x="0" y="5708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73801" y="895350"/>
            <a:ext cx="7285499" cy="119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Zlín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3801" y="2417439"/>
            <a:ext cx="6751132" cy="2895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Město s </a:t>
            </a: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jedinečnou architekturou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Studentské město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s nižšími životními náklady</a:t>
            </a:r>
          </a:p>
          <a:p>
            <a:pPr algn="l" marL="647700" indent="-323850" lvl="1">
              <a:lnSpc>
                <a:spcPts val="45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Měs</a:t>
            </a:r>
            <a:r>
              <a:rPr lang="en-US" b="true" sz="3000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to zeleně 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 možnostmi sportovního a kulturního vyžití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01065" y="9258300"/>
            <a:ext cx="5679071" cy="788365"/>
            <a:chOff x="0" y="0"/>
            <a:chExt cx="7572094" cy="10511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2490" cy="1051154"/>
            </a:xfrm>
            <a:custGeom>
              <a:avLst/>
              <a:gdLst/>
              <a:ahLst/>
              <a:cxnLst/>
              <a:rect r="r" b="b" t="t" l="l"/>
              <a:pathLst>
                <a:path h="1051154" w="712490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178231" y="-30894"/>
              <a:ext cx="6393863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Univerzita Tomáše Bati / Představení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Jméno Příjmení, Ph.D.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5234551" cy="7376282"/>
            <a:chOff x="0" y="0"/>
            <a:chExt cx="6979402" cy="9835042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12648" y="0"/>
              <a:ext cx="6966753" cy="9835042"/>
              <a:chOff x="0" y="0"/>
              <a:chExt cx="812800" cy="1147439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812800" cy="1147439"/>
              </a:xfrm>
              <a:custGeom>
                <a:avLst/>
                <a:gdLst/>
                <a:ahLst/>
                <a:cxnLst/>
                <a:rect r="r" b="b" t="t" l="l"/>
                <a:pathLst>
                  <a:path h="1147439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147439"/>
                    </a:lnTo>
                    <a:lnTo>
                      <a:pt x="0" y="1147439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77033" t="-38012" r="-155772" b="-19294"/>
                </a:stretch>
              </a:blip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0" y="8102138"/>
              <a:ext cx="6923170" cy="1732905"/>
            </a:xfrm>
            <a:custGeom>
              <a:avLst/>
              <a:gdLst/>
              <a:ahLst/>
              <a:cxnLst/>
              <a:rect r="r" b="b" t="t" l="l"/>
              <a:pathLst>
                <a:path h="1732905" w="6923170">
                  <a:moveTo>
                    <a:pt x="0" y="0"/>
                  </a:moveTo>
                  <a:lnTo>
                    <a:pt x="6923170" y="0"/>
                  </a:lnTo>
                  <a:lnTo>
                    <a:pt x="6923170" y="1732904"/>
                  </a:lnTo>
                  <a:lnTo>
                    <a:pt x="0" y="1732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-711585" r="-103143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6534067" y="0"/>
            <a:ext cx="5225065" cy="7376282"/>
            <a:chOff x="0" y="0"/>
            <a:chExt cx="812800" cy="1147439"/>
          </a:xfrm>
        </p:grpSpPr>
        <p:sp>
          <p:nvSpPr>
            <p:cNvPr name="Freeform 7" id="7"/>
            <p:cNvSpPr/>
            <p:nvPr/>
          </p:nvSpPr>
          <p:spPr>
            <a:xfrm flipH="true" flipV="false" rot="0">
              <a:off x="0" y="0"/>
              <a:ext cx="812800" cy="1147439"/>
            </a:xfrm>
            <a:custGeom>
              <a:avLst/>
              <a:gdLst/>
              <a:ahLst/>
              <a:cxnLst/>
              <a:rect r="r" b="b" t="t" l="l"/>
              <a:pathLst>
                <a:path h="1147439" w="812800">
                  <a:moveTo>
                    <a:pt x="812800" y="0"/>
                  </a:moveTo>
                  <a:lnTo>
                    <a:pt x="0" y="0"/>
                  </a:lnTo>
                  <a:lnTo>
                    <a:pt x="0" y="1147439"/>
                  </a:lnTo>
                  <a:lnTo>
                    <a:pt x="812800" y="1147439"/>
                  </a:lnTo>
                  <a:close/>
                </a:path>
              </a:pathLst>
            </a:custGeom>
            <a:blipFill>
              <a:blip r:embed="rId5"/>
              <a:stretch>
                <a:fillRect l="-69423" t="0" r="-46656" b="-204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882212" y="0"/>
            <a:ext cx="5225065" cy="7376282"/>
            <a:chOff x="0" y="0"/>
            <a:chExt cx="812800" cy="114743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1147439"/>
            </a:xfrm>
            <a:custGeom>
              <a:avLst/>
              <a:gdLst/>
              <a:ahLst/>
              <a:cxnLst/>
              <a:rect r="r" b="b" t="t" l="l"/>
              <a:pathLst>
                <a:path h="1147439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147439"/>
                  </a:lnTo>
                  <a:lnTo>
                    <a:pt x="0" y="1147439"/>
                  </a:lnTo>
                  <a:close/>
                </a:path>
              </a:pathLst>
            </a:custGeom>
            <a:blipFill>
              <a:blip r:embed="rId6"/>
              <a:stretch>
                <a:fillRect l="-6916" t="-29089" r="-28226" b="-14767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5940768" y="4860851"/>
            <a:ext cx="3442996" cy="3442996"/>
            <a:chOff x="0" y="0"/>
            <a:chExt cx="4590661" cy="459066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590661" cy="4590661"/>
            </a:xfrm>
            <a:custGeom>
              <a:avLst/>
              <a:gdLst/>
              <a:ahLst/>
              <a:cxnLst/>
              <a:rect r="r" b="b" t="t" l="l"/>
              <a:pathLst>
                <a:path h="4590661" w="4590661">
                  <a:moveTo>
                    <a:pt x="0" y="0"/>
                  </a:moveTo>
                  <a:lnTo>
                    <a:pt x="4590661" y="0"/>
                  </a:lnTo>
                  <a:lnTo>
                    <a:pt x="4590661" y="4590661"/>
                  </a:lnTo>
                  <a:lnTo>
                    <a:pt x="0" y="4590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590661" cy="4590661"/>
            </a:xfrm>
            <a:custGeom>
              <a:avLst/>
              <a:gdLst/>
              <a:ahLst/>
              <a:cxnLst/>
              <a:rect r="r" b="b" t="t" l="l"/>
              <a:pathLst>
                <a:path h="4590661" w="4590661">
                  <a:moveTo>
                    <a:pt x="0" y="0"/>
                  </a:moveTo>
                  <a:lnTo>
                    <a:pt x="4590661" y="0"/>
                  </a:lnTo>
                  <a:lnTo>
                    <a:pt x="4590661" y="4590661"/>
                  </a:lnTo>
                  <a:lnTo>
                    <a:pt x="0" y="4590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3371345" y="-4516117"/>
            <a:ext cx="5275214" cy="5275214"/>
            <a:chOff x="0" y="0"/>
            <a:chExt cx="7033619" cy="703361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033619" cy="7033619"/>
            </a:xfrm>
            <a:custGeom>
              <a:avLst/>
              <a:gdLst/>
              <a:ahLst/>
              <a:cxnLst/>
              <a:rect r="r" b="b" t="t" l="l"/>
              <a:pathLst>
                <a:path h="7033619" w="7033619">
                  <a:moveTo>
                    <a:pt x="0" y="0"/>
                  </a:moveTo>
                  <a:lnTo>
                    <a:pt x="7033619" y="0"/>
                  </a:lnTo>
                  <a:lnTo>
                    <a:pt x="7033619" y="7033619"/>
                  </a:lnTo>
                  <a:lnTo>
                    <a:pt x="0" y="70336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033619" cy="7033619"/>
            </a:xfrm>
            <a:custGeom>
              <a:avLst/>
              <a:gdLst/>
              <a:ahLst/>
              <a:cxnLst/>
              <a:rect r="r" b="b" t="t" l="l"/>
              <a:pathLst>
                <a:path h="7033619" w="7033619">
                  <a:moveTo>
                    <a:pt x="0" y="0"/>
                  </a:moveTo>
                  <a:lnTo>
                    <a:pt x="7033619" y="0"/>
                  </a:lnTo>
                  <a:lnTo>
                    <a:pt x="7033619" y="7033619"/>
                  </a:lnTo>
                  <a:lnTo>
                    <a:pt x="0" y="70336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1018718" y="8244205"/>
            <a:ext cx="14922050" cy="1014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6999">
                <a:solidFill>
                  <a:srgbClr val="000000">
                    <a:alpha val="95686"/>
                  </a:srgbClr>
                </a:solidFill>
                <a:latin typeface="UTB Berlin"/>
                <a:ea typeface="UTB Berlin"/>
                <a:cs typeface="UTB Berlin"/>
                <a:sym typeface="UTB Berlin"/>
              </a:rPr>
              <a:t>Zlín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98554" y="7220135"/>
            <a:ext cx="10664099" cy="5700446"/>
          </a:xfrm>
          <a:custGeom>
            <a:avLst/>
            <a:gdLst/>
            <a:ahLst/>
            <a:cxnLst/>
            <a:rect r="r" b="b" t="t" l="l"/>
            <a:pathLst>
              <a:path h="5700446" w="10664099">
                <a:moveTo>
                  <a:pt x="0" y="0"/>
                </a:moveTo>
                <a:lnTo>
                  <a:pt x="10664099" y="0"/>
                </a:lnTo>
                <a:lnTo>
                  <a:pt x="10664099" y="5700446"/>
                </a:lnTo>
                <a:lnTo>
                  <a:pt x="0" y="5700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257341" y="5412667"/>
            <a:ext cx="7042388" cy="4676741"/>
          </a:xfrm>
          <a:custGeom>
            <a:avLst/>
            <a:gdLst/>
            <a:ahLst/>
            <a:cxnLst/>
            <a:rect r="r" b="b" t="t" l="l"/>
            <a:pathLst>
              <a:path h="4676741" w="7042388">
                <a:moveTo>
                  <a:pt x="0" y="0"/>
                </a:moveTo>
                <a:lnTo>
                  <a:pt x="7042388" y="0"/>
                </a:lnTo>
                <a:lnTo>
                  <a:pt x="7042388" y="4676741"/>
                </a:lnTo>
                <a:lnTo>
                  <a:pt x="0" y="46767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57" r="0" b="-257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266866" y="370182"/>
            <a:ext cx="7032863" cy="4660827"/>
          </a:xfrm>
          <a:custGeom>
            <a:avLst/>
            <a:gdLst/>
            <a:ahLst/>
            <a:cxnLst/>
            <a:rect r="r" b="b" t="t" l="l"/>
            <a:pathLst>
              <a:path h="4660827" w="7032863">
                <a:moveTo>
                  <a:pt x="0" y="0"/>
                </a:moveTo>
                <a:lnTo>
                  <a:pt x="7032863" y="0"/>
                </a:lnTo>
                <a:lnTo>
                  <a:pt x="7032863" y="4660827"/>
                </a:lnTo>
                <a:lnTo>
                  <a:pt x="0" y="46608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7718" r="-708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957911" y="368865"/>
            <a:ext cx="7057549" cy="4651704"/>
          </a:xfrm>
          <a:custGeom>
            <a:avLst/>
            <a:gdLst/>
            <a:ahLst/>
            <a:cxnLst/>
            <a:rect r="r" b="b" t="t" l="l"/>
            <a:pathLst>
              <a:path h="4651704" w="7057549">
                <a:moveTo>
                  <a:pt x="0" y="0"/>
                </a:moveTo>
                <a:lnTo>
                  <a:pt x="7057548" y="0"/>
                </a:lnTo>
                <a:lnTo>
                  <a:pt x="7057548" y="4651704"/>
                </a:lnTo>
                <a:lnTo>
                  <a:pt x="0" y="46517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446" r="0" b="-446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967436" y="5418505"/>
            <a:ext cx="7027189" cy="4670903"/>
          </a:xfrm>
          <a:custGeom>
            <a:avLst/>
            <a:gdLst/>
            <a:ahLst/>
            <a:cxnLst/>
            <a:rect r="r" b="b" t="t" l="l"/>
            <a:pathLst>
              <a:path h="4670903" w="7027189">
                <a:moveTo>
                  <a:pt x="0" y="0"/>
                </a:moveTo>
                <a:lnTo>
                  <a:pt x="7027188" y="0"/>
                </a:lnTo>
                <a:lnTo>
                  <a:pt x="7027188" y="4670903"/>
                </a:lnTo>
                <a:lnTo>
                  <a:pt x="0" y="467090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297" r="-296" b="-297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988271" y="1517415"/>
            <a:ext cx="7027189" cy="3513594"/>
          </a:xfrm>
          <a:custGeom>
            <a:avLst/>
            <a:gdLst/>
            <a:ahLst/>
            <a:cxnLst/>
            <a:rect r="r" b="b" t="t" l="l"/>
            <a:pathLst>
              <a:path h="3513594" w="7027189">
                <a:moveTo>
                  <a:pt x="0" y="0"/>
                </a:moveTo>
                <a:lnTo>
                  <a:pt x="7027188" y="0"/>
                </a:lnTo>
                <a:lnTo>
                  <a:pt x="7027188" y="3513594"/>
                </a:lnTo>
                <a:lnTo>
                  <a:pt x="0" y="35135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266866" y="6556764"/>
            <a:ext cx="7027189" cy="3513594"/>
          </a:xfrm>
          <a:custGeom>
            <a:avLst/>
            <a:gdLst/>
            <a:ahLst/>
            <a:cxnLst/>
            <a:rect r="r" b="b" t="t" l="l"/>
            <a:pathLst>
              <a:path h="3513594" w="7027189">
                <a:moveTo>
                  <a:pt x="0" y="0"/>
                </a:moveTo>
                <a:lnTo>
                  <a:pt x="7027189" y="0"/>
                </a:lnTo>
                <a:lnTo>
                  <a:pt x="7027189" y="3513594"/>
                </a:lnTo>
                <a:lnTo>
                  <a:pt x="0" y="35135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967436" y="6556764"/>
            <a:ext cx="7027189" cy="3513594"/>
          </a:xfrm>
          <a:custGeom>
            <a:avLst/>
            <a:gdLst/>
            <a:ahLst/>
            <a:cxnLst/>
            <a:rect r="r" b="b" t="t" l="l"/>
            <a:pathLst>
              <a:path h="3513594" w="7027189">
                <a:moveTo>
                  <a:pt x="0" y="0"/>
                </a:moveTo>
                <a:lnTo>
                  <a:pt x="7027188" y="0"/>
                </a:lnTo>
                <a:lnTo>
                  <a:pt x="7027188" y="3513594"/>
                </a:lnTo>
                <a:lnTo>
                  <a:pt x="0" y="35135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284936" y="1526450"/>
            <a:ext cx="7009119" cy="3504560"/>
          </a:xfrm>
          <a:custGeom>
            <a:avLst/>
            <a:gdLst/>
            <a:ahLst/>
            <a:cxnLst/>
            <a:rect r="r" b="b" t="t" l="l"/>
            <a:pathLst>
              <a:path h="3504560" w="7009119">
                <a:moveTo>
                  <a:pt x="0" y="0"/>
                </a:moveTo>
                <a:lnTo>
                  <a:pt x="7009119" y="0"/>
                </a:lnTo>
                <a:lnTo>
                  <a:pt x="7009119" y="3504559"/>
                </a:lnTo>
                <a:lnTo>
                  <a:pt x="0" y="350455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41077" t="-41077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257341" y="-866066"/>
            <a:ext cx="5913292" cy="5913292"/>
          </a:xfrm>
          <a:custGeom>
            <a:avLst/>
            <a:gdLst/>
            <a:ahLst/>
            <a:cxnLst/>
            <a:rect r="r" b="b" t="t" l="l"/>
            <a:pathLst>
              <a:path h="5913292" w="5913292">
                <a:moveTo>
                  <a:pt x="0" y="0"/>
                </a:moveTo>
                <a:lnTo>
                  <a:pt x="5913293" y="0"/>
                </a:lnTo>
                <a:lnTo>
                  <a:pt x="5913293" y="5913293"/>
                </a:lnTo>
                <a:lnTo>
                  <a:pt x="0" y="59132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957911" y="4176116"/>
            <a:ext cx="5913292" cy="5913292"/>
          </a:xfrm>
          <a:custGeom>
            <a:avLst/>
            <a:gdLst/>
            <a:ahLst/>
            <a:cxnLst/>
            <a:rect r="r" b="b" t="t" l="l"/>
            <a:pathLst>
              <a:path h="5913292" w="5913292">
                <a:moveTo>
                  <a:pt x="0" y="0"/>
                </a:moveTo>
                <a:lnTo>
                  <a:pt x="5913292" y="0"/>
                </a:lnTo>
                <a:lnTo>
                  <a:pt x="5913292" y="5913292"/>
                </a:lnTo>
                <a:lnTo>
                  <a:pt x="0" y="591329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957911" y="-882283"/>
            <a:ext cx="5913292" cy="5913292"/>
          </a:xfrm>
          <a:custGeom>
            <a:avLst/>
            <a:gdLst/>
            <a:ahLst/>
            <a:cxnLst/>
            <a:rect r="r" b="b" t="t" l="l"/>
            <a:pathLst>
              <a:path h="5913292" w="5913292">
                <a:moveTo>
                  <a:pt x="0" y="0"/>
                </a:moveTo>
                <a:lnTo>
                  <a:pt x="5913292" y="0"/>
                </a:lnTo>
                <a:lnTo>
                  <a:pt x="5913292" y="5913292"/>
                </a:lnTo>
                <a:lnTo>
                  <a:pt x="0" y="591329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257341" y="4176116"/>
            <a:ext cx="5913292" cy="5913292"/>
          </a:xfrm>
          <a:custGeom>
            <a:avLst/>
            <a:gdLst/>
            <a:ahLst/>
            <a:cxnLst/>
            <a:rect r="r" b="b" t="t" l="l"/>
            <a:pathLst>
              <a:path h="5913292" w="5913292">
                <a:moveTo>
                  <a:pt x="0" y="0"/>
                </a:moveTo>
                <a:lnTo>
                  <a:pt x="5913293" y="0"/>
                </a:lnTo>
                <a:lnTo>
                  <a:pt x="5913293" y="5913292"/>
                </a:lnTo>
                <a:lnTo>
                  <a:pt x="0" y="591329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5537802" y="-1145776"/>
            <a:ext cx="3442996" cy="3442996"/>
            <a:chOff x="0" y="0"/>
            <a:chExt cx="4590661" cy="459066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590661" cy="4590661"/>
            </a:xfrm>
            <a:custGeom>
              <a:avLst/>
              <a:gdLst/>
              <a:ahLst/>
              <a:cxnLst/>
              <a:rect r="r" b="b" t="t" l="l"/>
              <a:pathLst>
                <a:path h="4590661" w="4590661">
                  <a:moveTo>
                    <a:pt x="0" y="0"/>
                  </a:moveTo>
                  <a:lnTo>
                    <a:pt x="4590661" y="0"/>
                  </a:lnTo>
                  <a:lnTo>
                    <a:pt x="4590661" y="4590661"/>
                  </a:lnTo>
                  <a:lnTo>
                    <a:pt x="0" y="4590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590661" cy="4590661"/>
            </a:xfrm>
            <a:custGeom>
              <a:avLst/>
              <a:gdLst/>
              <a:ahLst/>
              <a:cxnLst/>
              <a:rect r="r" b="b" t="t" l="l"/>
              <a:pathLst>
                <a:path h="4590661" w="4590661">
                  <a:moveTo>
                    <a:pt x="0" y="0"/>
                  </a:moveTo>
                  <a:lnTo>
                    <a:pt x="4590661" y="0"/>
                  </a:lnTo>
                  <a:lnTo>
                    <a:pt x="4590661" y="4590661"/>
                  </a:lnTo>
                  <a:lnTo>
                    <a:pt x="0" y="4590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-3421961" y="7436341"/>
            <a:ext cx="5306135" cy="5306135"/>
            <a:chOff x="0" y="0"/>
            <a:chExt cx="7074846" cy="707484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7074846" cy="7074846"/>
            </a:xfrm>
            <a:custGeom>
              <a:avLst/>
              <a:gdLst/>
              <a:ahLst/>
              <a:cxnLst/>
              <a:rect r="r" b="b" t="t" l="l"/>
              <a:pathLst>
                <a:path h="7074846" w="7074846">
                  <a:moveTo>
                    <a:pt x="0" y="0"/>
                  </a:moveTo>
                  <a:lnTo>
                    <a:pt x="7074846" y="0"/>
                  </a:lnTo>
                  <a:lnTo>
                    <a:pt x="7074846" y="7074846"/>
                  </a:lnTo>
                  <a:lnTo>
                    <a:pt x="0" y="7074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074846" cy="7074846"/>
            </a:xfrm>
            <a:custGeom>
              <a:avLst/>
              <a:gdLst/>
              <a:ahLst/>
              <a:cxnLst/>
              <a:rect r="r" b="b" t="t" l="l"/>
              <a:pathLst>
                <a:path h="7074846" w="7074846">
                  <a:moveTo>
                    <a:pt x="0" y="0"/>
                  </a:moveTo>
                  <a:lnTo>
                    <a:pt x="7074846" y="0"/>
                  </a:lnTo>
                  <a:lnTo>
                    <a:pt x="7074846" y="7074846"/>
                  </a:lnTo>
                  <a:lnTo>
                    <a:pt x="0" y="7074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2413798" y="3525240"/>
            <a:ext cx="6134464" cy="122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6 FAKULT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&amp;</a:t>
            </a:r>
            <a:r>
              <a:rPr lang="en-US" sz="33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 Univerzitní institut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604735" y="2935643"/>
            <a:ext cx="6694805" cy="2328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126 STUDIJNÍCH PROGRAMŮ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bakalářské</a:t>
            </a:r>
            <a:r>
              <a:rPr lang="en-US" sz="33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, magisterské &amp; doktorské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z toho 40 v angličtině</a:t>
            </a:r>
          </a:p>
          <a:p>
            <a:pPr algn="ctr">
              <a:lnSpc>
                <a:spcPts val="3920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2077710" y="8625205"/>
            <a:ext cx="6872754" cy="122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9 500 STUDUJÍCÍCH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1 200 zahraničních studujících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144000" y="8033385"/>
            <a:ext cx="7423282" cy="1817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1 055 ZAMĚSTNANCŮ A ZAMĚSTNANKYŇ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590</a:t>
            </a:r>
            <a:r>
              <a:rPr lang="en-US" sz="3399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 akademických &amp; vědeckých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14449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4978" cy="812800"/>
            </a:xfrm>
            <a:custGeom>
              <a:avLst/>
              <a:gdLst/>
              <a:ahLst/>
              <a:cxnLst/>
              <a:rect r="r" b="b" t="t" l="l"/>
              <a:pathLst>
                <a:path h="812800" w="1444978">
                  <a:moveTo>
                    <a:pt x="0" y="0"/>
                  </a:moveTo>
                  <a:lnTo>
                    <a:pt x="1444978" y="0"/>
                  </a:lnTo>
                  <a:lnTo>
                    <a:pt x="14449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3840119" y="-6201784"/>
            <a:ext cx="27069065" cy="18474637"/>
          </a:xfrm>
          <a:custGeom>
            <a:avLst/>
            <a:gdLst/>
            <a:ahLst/>
            <a:cxnLst/>
            <a:rect r="r" b="b" t="t" l="l"/>
            <a:pathLst>
              <a:path h="18474637" w="27069065">
                <a:moveTo>
                  <a:pt x="0" y="0"/>
                </a:moveTo>
                <a:lnTo>
                  <a:pt x="27069065" y="0"/>
                </a:lnTo>
                <a:lnTo>
                  <a:pt x="27069065" y="18474637"/>
                </a:lnTo>
                <a:lnTo>
                  <a:pt x="0" y="184746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4274684" y="-1453077"/>
            <a:ext cx="22890495" cy="15407150"/>
          </a:xfrm>
          <a:custGeom>
            <a:avLst/>
            <a:gdLst/>
            <a:ahLst/>
            <a:cxnLst/>
            <a:rect r="r" b="b" t="t" l="l"/>
            <a:pathLst>
              <a:path h="15407150" w="22890495">
                <a:moveTo>
                  <a:pt x="0" y="0"/>
                </a:moveTo>
                <a:lnTo>
                  <a:pt x="22890495" y="0"/>
                </a:lnTo>
                <a:lnTo>
                  <a:pt x="22890495" y="15407150"/>
                </a:lnTo>
                <a:lnTo>
                  <a:pt x="0" y="154071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986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-3935177"/>
            <a:ext cx="18374879" cy="18374879"/>
          </a:xfrm>
          <a:custGeom>
            <a:avLst/>
            <a:gdLst/>
            <a:ahLst/>
            <a:cxnLst/>
            <a:rect r="r" b="b" t="t" l="l"/>
            <a:pathLst>
              <a:path h="18374879" w="18374879">
                <a:moveTo>
                  <a:pt x="0" y="0"/>
                </a:moveTo>
                <a:lnTo>
                  <a:pt x="18374879" y="0"/>
                </a:lnTo>
                <a:lnTo>
                  <a:pt x="18374879" y="18374879"/>
                </a:lnTo>
                <a:lnTo>
                  <a:pt x="0" y="18374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4546659" y="3035535"/>
            <a:ext cx="2936531" cy="2936531"/>
            <a:chOff x="0" y="0"/>
            <a:chExt cx="3915375" cy="39153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915375" cy="3915375"/>
            </a:xfrm>
            <a:custGeom>
              <a:avLst/>
              <a:gdLst/>
              <a:ahLst/>
              <a:cxnLst/>
              <a:rect r="r" b="b" t="t" l="l"/>
              <a:pathLst>
                <a:path h="3915375" w="3915375">
                  <a:moveTo>
                    <a:pt x="0" y="0"/>
                  </a:moveTo>
                  <a:lnTo>
                    <a:pt x="3915375" y="0"/>
                  </a:lnTo>
                  <a:lnTo>
                    <a:pt x="3915375" y="3915375"/>
                  </a:lnTo>
                  <a:lnTo>
                    <a:pt x="0" y="3915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915375" cy="3915375"/>
            </a:xfrm>
            <a:custGeom>
              <a:avLst/>
              <a:gdLst/>
              <a:ahLst/>
              <a:cxnLst/>
              <a:rect r="r" b="b" t="t" l="l"/>
              <a:pathLst>
                <a:path h="3915375" w="3915375">
                  <a:moveTo>
                    <a:pt x="0" y="0"/>
                  </a:moveTo>
                  <a:lnTo>
                    <a:pt x="3915375" y="0"/>
                  </a:lnTo>
                  <a:lnTo>
                    <a:pt x="3915375" y="3915375"/>
                  </a:lnTo>
                  <a:lnTo>
                    <a:pt x="0" y="3915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349141" y="-2619203"/>
            <a:ext cx="4690544" cy="4690544"/>
            <a:chOff x="0" y="0"/>
            <a:chExt cx="6254058" cy="625405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254058" cy="6254058"/>
            </a:xfrm>
            <a:custGeom>
              <a:avLst/>
              <a:gdLst/>
              <a:ahLst/>
              <a:cxnLst/>
              <a:rect r="r" b="b" t="t" l="l"/>
              <a:pathLst>
                <a:path h="6254058" w="6254058">
                  <a:moveTo>
                    <a:pt x="0" y="0"/>
                  </a:moveTo>
                  <a:lnTo>
                    <a:pt x="6254058" y="0"/>
                  </a:lnTo>
                  <a:lnTo>
                    <a:pt x="6254058" y="6254058"/>
                  </a:lnTo>
                  <a:lnTo>
                    <a:pt x="0" y="6254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254058" cy="6254058"/>
            </a:xfrm>
            <a:custGeom>
              <a:avLst/>
              <a:gdLst/>
              <a:ahLst/>
              <a:cxnLst/>
              <a:rect r="r" b="b" t="t" l="l"/>
              <a:pathLst>
                <a:path h="6254058" w="6254058">
                  <a:moveTo>
                    <a:pt x="0" y="0"/>
                  </a:moveTo>
                  <a:lnTo>
                    <a:pt x="6254058" y="0"/>
                  </a:lnTo>
                  <a:lnTo>
                    <a:pt x="6254058" y="6254058"/>
                  </a:lnTo>
                  <a:lnTo>
                    <a:pt x="0" y="6254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028700" y="3102210"/>
            <a:ext cx="16230600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250"/>
              </a:lnSpc>
            </a:pPr>
            <a:r>
              <a:rPr lang="en-US" sz="750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Fakulty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DAG_s-FeyUI</dc:identifier>
  <dcterms:modified xsi:type="dcterms:W3CDTF">2011-08-01T06:04:30Z</dcterms:modified>
  <cp:revision>1</cp:revision>
  <dc:title>Copy of Prezentace UTB_international</dc:title>
</cp:coreProperties>
</file>