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408" r:id="rId5"/>
    <p:sldId id="404" r:id="rId6"/>
    <p:sldId id="410" r:id="rId7"/>
    <p:sldId id="412" r:id="rId8"/>
    <p:sldId id="411" r:id="rId9"/>
    <p:sldId id="409" r:id="rId10"/>
  </p:sldIdLst>
  <p:sldSz cx="9144000" cy="6858000" type="screen4x3"/>
  <p:notesSz cx="6662738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A0A"/>
    <a:srgbClr val="F05010"/>
    <a:srgbClr val="FF3300"/>
    <a:srgbClr val="FF8001"/>
    <a:srgbClr val="993300"/>
    <a:srgbClr val="FF6600"/>
    <a:srgbClr val="D0D0CE"/>
    <a:srgbClr val="58A8EA"/>
    <a:srgbClr val="7CCE7C"/>
    <a:srgbClr val="79B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2" autoAdjust="0"/>
    <p:restoredTop sz="87870" autoAdjust="0"/>
  </p:normalViewPr>
  <p:slideViewPr>
    <p:cSldViewPr>
      <p:cViewPr varScale="1">
        <p:scale>
          <a:sx n="72" d="100"/>
          <a:sy n="72" d="100"/>
        </p:scale>
        <p:origin x="193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 uchazečů k 23.4.2019</c:v>
                </c:pt>
              </c:strCache>
            </c:strRef>
          </c:tx>
          <c:spPr>
            <a:effectLst>
              <a:softEdge rad="25400"/>
            </a:effectLst>
            <a:scene3d>
              <a:camera prst="orthographicFront"/>
              <a:lightRig rig="threePt" dir="t"/>
            </a:scene3d>
            <a:sp3d prstMaterial="plastic">
              <a:bevelT w="38100"/>
            </a:sp3d>
          </c:spPr>
          <c:dPt>
            <c:idx val="0"/>
            <c:bubble3D val="0"/>
            <c:spPr>
              <a:solidFill>
                <a:srgbClr val="00B0F0"/>
              </a:solidFill>
              <a:ln>
                <a:solidFill>
                  <a:schemeClr val="accent1"/>
                </a:solidFill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1-3468-43C1-8293-A9A12A2BB86E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3-3468-43C1-8293-A9A12A2BB86E}"/>
              </c:ext>
            </c:extLst>
          </c:dPt>
          <c:dPt>
            <c:idx val="2"/>
            <c:bubble3D val="0"/>
            <c:spPr>
              <a:solidFill>
                <a:srgbClr val="99330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5-3468-43C1-8293-A9A12A2BB86E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7-3468-43C1-8293-A9A12A2BB86E}"/>
              </c:ext>
            </c:extLst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9-3468-43C1-8293-A9A12A2BB86E}"/>
              </c:ext>
            </c:extLst>
          </c:dPt>
          <c:dPt>
            <c:idx val="5"/>
            <c:bubble3D val="0"/>
            <c:spPr>
              <a:solidFill>
                <a:srgbClr val="92D05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B-3468-43C1-8293-A9A12A2BB86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D-7A78-49AB-8639-306772F88B2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List1!$A$2:$A$8</c:f>
              <c:strCache>
                <c:ptCount val="7"/>
                <c:pt idx="0">
                  <c:v>FaME</c:v>
                </c:pt>
                <c:pt idx="1">
                  <c:v>FMK</c:v>
                </c:pt>
                <c:pt idx="2">
                  <c:v>FHS</c:v>
                </c:pt>
                <c:pt idx="3">
                  <c:v>FAI</c:v>
                </c:pt>
                <c:pt idx="4">
                  <c:v>FT</c:v>
                </c:pt>
                <c:pt idx="5">
                  <c:v>FLKŘ</c:v>
                </c:pt>
                <c:pt idx="6">
                  <c:v>UNI-CPS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1501</c:v>
                </c:pt>
                <c:pt idx="1">
                  <c:v>450</c:v>
                </c:pt>
                <c:pt idx="2">
                  <c:v>836</c:v>
                </c:pt>
                <c:pt idx="3">
                  <c:v>735</c:v>
                </c:pt>
                <c:pt idx="4">
                  <c:v>1023</c:v>
                </c:pt>
                <c:pt idx="5">
                  <c:v>821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468-43C1-8293-A9A12A2BB86E}"/>
            </c:ext>
          </c:extLst>
        </c:ser>
        <c:dLbls>
          <c:dLblPos val="ctr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8" y="2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1" rIns="91065" bIns="4553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2"/>
            <a:ext cx="2887661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1" rIns="91065" bIns="4553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8" y="9428167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1" rIns="91065" bIns="4553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28167"/>
            <a:ext cx="2887661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1" rIns="91065" bIns="4553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8" y="2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1" rIns="91065" bIns="4553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2"/>
            <a:ext cx="2887661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1" rIns="91065" bIns="4553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9"/>
            <a:ext cx="532923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1" rIns="91065" bIns="455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8" y="9428167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1" rIns="91065" bIns="4553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428167"/>
            <a:ext cx="2887661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1" rIns="91065" bIns="4553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42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304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8816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31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5012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9144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34150"/>
            <a:ext cx="352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524625"/>
            <a:ext cx="8604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Počet zapsaných studentů </a:t>
            </a:r>
            <a:r>
              <a:rPr lang="cs-CZ" sz="2400" dirty="0" smtClean="0"/>
              <a:t>v </a:t>
            </a:r>
            <a:r>
              <a:rPr lang="cs-CZ" sz="2400" dirty="0" smtClean="0"/>
              <a:t>AR </a:t>
            </a:r>
            <a:r>
              <a:rPr lang="cs-CZ" sz="2400" dirty="0" smtClean="0"/>
              <a:t>2021/2022</a:t>
            </a:r>
            <a:endParaRPr lang="cs-CZ" sz="2400" dirty="0" smtClean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9512" y="908720"/>
            <a:ext cx="8720137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000" dirty="0" smtClean="0">
              <a:latin typeface="+mn-lt"/>
            </a:endParaRP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700891961"/>
              </p:ext>
            </p:extLst>
          </p:nvPr>
        </p:nvGraphicFramePr>
        <p:xfrm>
          <a:off x="179512" y="2033849"/>
          <a:ext cx="327585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5580608" y="6578386"/>
            <a:ext cx="33297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smtClean="0">
                <a:solidFill>
                  <a:srgbClr val="46505A"/>
                </a:solidFill>
              </a:rPr>
              <a:t>Pozn.: data za rok 2021 platná ke dni 5. října 2021</a:t>
            </a:r>
            <a:endParaRPr lang="cs-CZ" sz="1100" dirty="0">
              <a:solidFill>
                <a:srgbClr val="46505A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687518"/>
              </p:ext>
            </p:extLst>
          </p:nvPr>
        </p:nvGraphicFramePr>
        <p:xfrm>
          <a:off x="3737698" y="2636861"/>
          <a:ext cx="5161951" cy="3798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456">
                  <a:extLst>
                    <a:ext uri="{9D8B030D-6E8A-4147-A177-3AD203B41FA5}">
                      <a16:colId xmlns:a16="http://schemas.microsoft.com/office/drawing/2014/main" val="3637290292"/>
                    </a:ext>
                  </a:extLst>
                </a:gridCol>
                <a:gridCol w="756196">
                  <a:extLst>
                    <a:ext uri="{9D8B030D-6E8A-4147-A177-3AD203B41FA5}">
                      <a16:colId xmlns:a16="http://schemas.microsoft.com/office/drawing/2014/main" val="3011138196"/>
                    </a:ext>
                  </a:extLst>
                </a:gridCol>
                <a:gridCol w="911424">
                  <a:extLst>
                    <a:ext uri="{9D8B030D-6E8A-4147-A177-3AD203B41FA5}">
                      <a16:colId xmlns:a16="http://schemas.microsoft.com/office/drawing/2014/main" val="1726645358"/>
                    </a:ext>
                  </a:extLst>
                </a:gridCol>
                <a:gridCol w="809225">
                  <a:extLst>
                    <a:ext uri="{9D8B030D-6E8A-4147-A177-3AD203B41FA5}">
                      <a16:colId xmlns:a16="http://schemas.microsoft.com/office/drawing/2014/main" val="4079535907"/>
                    </a:ext>
                  </a:extLst>
                </a:gridCol>
                <a:gridCol w="860325">
                  <a:extLst>
                    <a:ext uri="{9D8B030D-6E8A-4147-A177-3AD203B41FA5}">
                      <a16:colId xmlns:a16="http://schemas.microsoft.com/office/drawing/2014/main" val="1230121594"/>
                    </a:ext>
                  </a:extLst>
                </a:gridCol>
                <a:gridCol w="860325">
                  <a:extLst>
                    <a:ext uri="{9D8B030D-6E8A-4147-A177-3AD203B41FA5}">
                      <a16:colId xmlns:a16="http://schemas.microsoft.com/office/drawing/2014/main" val="2446097735"/>
                    </a:ext>
                  </a:extLst>
                </a:gridCol>
              </a:tblGrid>
              <a:tr h="422028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součást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Bc.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Mgr.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Ph.D.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celkem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i="1" dirty="0" smtClean="0">
                          <a:solidFill>
                            <a:schemeClr val="tx1"/>
                          </a:solidFill>
                        </a:rPr>
                        <a:t>Změna</a:t>
                      </a:r>
                      <a:endParaRPr lang="cs-CZ" sz="140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570458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534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735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/>
                        <a:t>-347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579394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893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577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1501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/>
                        <a:t>+277</a:t>
                      </a:r>
                      <a:endParaRPr lang="cs-CZ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585798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FHS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167+51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836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i="1" dirty="0" smtClean="0">
                          <a:solidFill>
                            <a:schemeClr val="tx1"/>
                          </a:solidFill>
                        </a:rPr>
                        <a:t>+7</a:t>
                      </a:r>
                      <a:endParaRPr lang="cs-CZ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649507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598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223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821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>
                          <a:solidFill>
                            <a:schemeClr val="tx1"/>
                          </a:solidFill>
                        </a:rPr>
                        <a:t>+87</a:t>
                      </a:r>
                      <a:endParaRPr lang="cs-CZ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886595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204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450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>
                          <a:solidFill>
                            <a:schemeClr val="tx1"/>
                          </a:solidFill>
                        </a:rPr>
                        <a:t>-4</a:t>
                      </a:r>
                      <a:endParaRPr lang="cs-CZ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393895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822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179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1023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>
                          <a:solidFill>
                            <a:schemeClr val="tx1"/>
                          </a:solidFill>
                        </a:rPr>
                        <a:t>-44</a:t>
                      </a:r>
                      <a:endParaRPr lang="cs-CZ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613668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smtClean="0"/>
                        <a:t>UNI-CPS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i="1" dirty="0" smtClean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cs-CZ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42194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b="1" dirty="0" smtClean="0"/>
                        <a:t>Celkem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3 701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1 578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96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cs-CZ" b="1" baseline="0" dirty="0" smtClean="0">
                          <a:solidFill>
                            <a:schemeClr val="tx1"/>
                          </a:solidFill>
                        </a:rPr>
                        <a:t> 375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i="1" dirty="0" smtClean="0">
                          <a:solidFill>
                            <a:schemeClr val="tx1"/>
                          </a:solidFill>
                        </a:rPr>
                        <a:t>-36</a:t>
                      </a:r>
                      <a:endParaRPr lang="cs-CZ" b="1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371773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817702"/>
              </p:ext>
            </p:extLst>
          </p:nvPr>
        </p:nvGraphicFramePr>
        <p:xfrm>
          <a:off x="969620" y="837956"/>
          <a:ext cx="7930029" cy="737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928">
                  <a:extLst>
                    <a:ext uri="{9D8B030D-6E8A-4147-A177-3AD203B41FA5}">
                      <a16:colId xmlns:a16="http://schemas.microsoft.com/office/drawing/2014/main" val="3764837015"/>
                    </a:ext>
                  </a:extLst>
                </a:gridCol>
                <a:gridCol w="980928">
                  <a:extLst>
                    <a:ext uri="{9D8B030D-6E8A-4147-A177-3AD203B41FA5}">
                      <a16:colId xmlns:a16="http://schemas.microsoft.com/office/drawing/2014/main" val="2803792395"/>
                    </a:ext>
                  </a:extLst>
                </a:gridCol>
                <a:gridCol w="980928">
                  <a:extLst>
                    <a:ext uri="{9D8B030D-6E8A-4147-A177-3AD203B41FA5}">
                      <a16:colId xmlns:a16="http://schemas.microsoft.com/office/drawing/2014/main" val="4048327811"/>
                    </a:ext>
                  </a:extLst>
                </a:gridCol>
                <a:gridCol w="997449">
                  <a:extLst>
                    <a:ext uri="{9D8B030D-6E8A-4147-A177-3AD203B41FA5}">
                      <a16:colId xmlns:a16="http://schemas.microsoft.com/office/drawing/2014/main" val="1292565380"/>
                    </a:ext>
                  </a:extLst>
                </a:gridCol>
                <a:gridCol w="997449">
                  <a:extLst>
                    <a:ext uri="{9D8B030D-6E8A-4147-A177-3AD203B41FA5}">
                      <a16:colId xmlns:a16="http://schemas.microsoft.com/office/drawing/2014/main" val="2644232474"/>
                    </a:ext>
                  </a:extLst>
                </a:gridCol>
                <a:gridCol w="997449">
                  <a:extLst>
                    <a:ext uri="{9D8B030D-6E8A-4147-A177-3AD203B41FA5}">
                      <a16:colId xmlns:a16="http://schemas.microsoft.com/office/drawing/2014/main" val="559688768"/>
                    </a:ext>
                  </a:extLst>
                </a:gridCol>
                <a:gridCol w="997449">
                  <a:extLst>
                    <a:ext uri="{9D8B030D-6E8A-4147-A177-3AD203B41FA5}">
                      <a16:colId xmlns:a16="http://schemas.microsoft.com/office/drawing/2014/main" val="4240098255"/>
                    </a:ext>
                  </a:extLst>
                </a:gridCol>
                <a:gridCol w="997449">
                  <a:extLst>
                    <a:ext uri="{9D8B030D-6E8A-4147-A177-3AD203B41FA5}">
                      <a16:colId xmlns:a16="http://schemas.microsoft.com/office/drawing/2014/main" val="1831590370"/>
                    </a:ext>
                  </a:extLst>
                </a:gridCol>
              </a:tblGrid>
              <a:tr h="4805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</a:t>
                      </a:r>
                      <a:r>
                        <a:rPr lang="cs-CZ" sz="1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2021/2022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</a:t>
                      </a:r>
                      <a:r>
                        <a:rPr lang="cs-CZ" sz="1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2021/2022</a:t>
                      </a:r>
                      <a:endParaRPr lang="cs-CZ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</a:t>
                      </a: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2020/2021</a:t>
                      </a:r>
                      <a:endParaRPr lang="cs-CZ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</a:t>
                      </a: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2020/2021</a:t>
                      </a:r>
                      <a:endParaRPr lang="cs-CZ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</a:t>
                      </a: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2019/2020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</a:t>
                      </a: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2019/2020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</a:t>
                      </a:r>
                      <a:r>
                        <a:rPr lang="cs-CZ" sz="12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2018/2019</a:t>
                      </a:r>
                      <a:endParaRPr lang="cs-CZ" sz="14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</a:t>
                      </a:r>
                      <a:r>
                        <a:rPr lang="cs-CZ" sz="12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2018/2019</a:t>
                      </a:r>
                      <a:endParaRPr lang="cs-CZ" sz="14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3592876"/>
                  </a:ext>
                </a:extLst>
              </a:tr>
              <a:tr h="256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11433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5375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10 847</a:t>
                      </a:r>
                      <a:endParaRPr lang="cs-CZ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5 401</a:t>
                      </a:r>
                      <a:endParaRPr lang="cs-CZ" sz="12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10 871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4 895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7 302</a:t>
                      </a:r>
                      <a:endParaRPr lang="cs-CZ" sz="14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4 280</a:t>
                      </a:r>
                      <a:endParaRPr lang="cs-CZ" sz="1400" b="1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773653"/>
                  </a:ext>
                </a:extLst>
              </a:tr>
            </a:tbl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3912366" y="1824652"/>
            <a:ext cx="50122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Meziroční počet přihlášek je o 4,4 </a:t>
            </a:r>
            <a:r>
              <a:rPr lang="cs-CZ" sz="1400" dirty="0" smtClean="0"/>
              <a:t>% vyšší.</a:t>
            </a:r>
            <a:endParaRPr lang="cs-CZ" sz="1400" dirty="0" smtClean="0"/>
          </a:p>
          <a:p>
            <a:r>
              <a:rPr lang="cs-CZ" sz="1400" dirty="0" smtClean="0"/>
              <a:t>Meziroční počet zapsaných studentů je stejný, ale s výrazně jinou distribucí mezi stupni studia a fakultami.</a:t>
            </a:r>
            <a:endParaRPr lang="cs-CZ" sz="14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107505" y="5762436"/>
            <a:ext cx="3347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a</a:t>
            </a:r>
            <a:r>
              <a:rPr lang="cs-CZ" sz="1600" dirty="0" smtClean="0"/>
              <a:t>ktuálně studuje 10 364 studentů,</a:t>
            </a:r>
          </a:p>
          <a:p>
            <a:r>
              <a:rPr lang="cs-CZ" sz="1600" dirty="0"/>
              <a:t>v</a:t>
            </a:r>
            <a:r>
              <a:rPr lang="cs-CZ" sz="1600" dirty="0" smtClean="0"/>
              <a:t> 1. ročnících je 5 080 studujících</a:t>
            </a:r>
          </a:p>
          <a:p>
            <a:r>
              <a:rPr lang="cs-CZ" sz="1600" dirty="0" smtClean="0"/>
              <a:t>z toho 250 Slováků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723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Statistika 2021/2022</a:t>
            </a:r>
            <a:endParaRPr lang="cs-CZ" sz="24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675718"/>
              </p:ext>
            </p:extLst>
          </p:nvPr>
        </p:nvGraphicFramePr>
        <p:xfrm>
          <a:off x="179512" y="1268760"/>
          <a:ext cx="8713792" cy="4051966"/>
        </p:xfrm>
        <a:graphic>
          <a:graphicData uri="http://schemas.openxmlformats.org/drawingml/2006/table">
            <a:tbl>
              <a:tblPr firstRow="1" bandRow="1"/>
              <a:tblGrid>
                <a:gridCol w="717034">
                  <a:extLst>
                    <a:ext uri="{9D8B030D-6E8A-4147-A177-3AD203B41FA5}">
                      <a16:colId xmlns:a16="http://schemas.microsoft.com/office/drawing/2014/main" val="339877421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28880178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3304175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746484418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23564393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309814335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933667070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388231047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839672748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75871958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472800975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01750164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84846824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170864931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4221533930"/>
                    </a:ext>
                  </a:extLst>
                </a:gridCol>
              </a:tblGrid>
              <a:tr h="35504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115" marR="9115" marT="9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FaME</a:t>
                      </a:r>
                      <a:endParaRPr lang="cs-CZ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FMK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FHS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FLKŘ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UTB - REK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407471"/>
                  </a:ext>
                </a:extLst>
              </a:tr>
              <a:tr h="43271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585747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Bakalářské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1371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822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1806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893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1486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239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1080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534</a:t>
                      </a:r>
                      <a:endParaRPr lang="cs-CZ" sz="1300" b="0" i="0" u="none" strike="noStrike" dirty="0">
                        <a:solidFill>
                          <a:srgbClr val="FF1A0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1865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615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1048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598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790878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Magisterské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229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553093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Navazující Magisterské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</a:t>
                      </a:r>
                      <a:endParaRPr lang="cs-CZ" sz="1300" b="0" i="0" u="none" strike="noStrike" dirty="0">
                        <a:solidFill>
                          <a:srgbClr val="FF1A0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917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577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432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177</a:t>
                      </a:r>
                      <a:endParaRPr lang="cs-CZ" sz="1300" b="0" i="0" u="none" strike="noStrike" dirty="0">
                        <a:solidFill>
                          <a:srgbClr val="FF1A0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321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223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75148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Doktorské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endParaRPr lang="cs-CZ" sz="1300" b="0" i="0" u="none" strike="noStrike" dirty="0">
                        <a:solidFill>
                          <a:srgbClr val="FF1A0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</a:t>
                      </a:r>
                      <a:endParaRPr lang="cs-CZ" sz="1300" b="0" i="0" u="none" strike="noStrike" dirty="0">
                        <a:solidFill>
                          <a:srgbClr val="FF1A0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cs-CZ" sz="1300" b="0" i="0" u="none" strike="noStrike" dirty="0">
                        <a:solidFill>
                          <a:srgbClr val="FF1A0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cs-CZ" sz="1300" b="0" i="0" u="none" strike="noStrike" dirty="0">
                        <a:solidFill>
                          <a:srgbClr val="FF1A0A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315182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1023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2785</a:t>
                      </a:r>
                      <a:endParaRPr lang="cs-CZ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1501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450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Calibri" panose="020F0502020204030204" pitchFamily="34" charset="0"/>
                        </a:rPr>
                        <a:t>1326</a:t>
                      </a:r>
                      <a:endParaRPr lang="cs-CZ" sz="1400" b="1" i="0" u="none" strike="noStrike" dirty="0">
                        <a:solidFill>
                          <a:srgbClr val="FF1A0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FF1A0A"/>
                          </a:solidFill>
                          <a:effectLst/>
                          <a:latin typeface="Calibri" panose="020F0502020204030204" pitchFamily="34" charset="0"/>
                        </a:rPr>
                        <a:t>735</a:t>
                      </a:r>
                      <a:endParaRPr lang="cs-CZ" sz="1400" b="1" i="0" u="none" strike="noStrike" dirty="0">
                        <a:solidFill>
                          <a:srgbClr val="FF1A0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836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821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cs-CZ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159070"/>
                  </a:ext>
                </a:extLst>
              </a:tr>
              <a:tr h="466315">
                <a:tc gridSpan="15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508999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Loni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1675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1067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2657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1224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1661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1665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1082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2087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829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1088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734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cs-CZ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024323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580608" y="6578386"/>
            <a:ext cx="33297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smtClean="0">
                <a:solidFill>
                  <a:srgbClr val="46505A"/>
                </a:solidFill>
              </a:rPr>
              <a:t>Pozn.: data za rok 2021 platná ke dni 5. říjnu 2021</a:t>
            </a:r>
            <a:endParaRPr lang="cs-CZ" sz="1100" dirty="0">
              <a:solidFill>
                <a:srgbClr val="4650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20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Analýza první ročníky 2021/2022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580608" y="6578386"/>
            <a:ext cx="33297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smtClean="0">
                <a:solidFill>
                  <a:srgbClr val="46505A"/>
                </a:solidFill>
              </a:rPr>
              <a:t>Pozn.: data za rok 2021 platná ke dni 5. říjnu 2021</a:t>
            </a:r>
            <a:endParaRPr lang="cs-CZ" sz="1100" dirty="0">
              <a:solidFill>
                <a:srgbClr val="46505A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908720"/>
            <a:ext cx="865884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000" b="1" dirty="0" smtClean="0"/>
              <a:t>Bakalářské studium</a:t>
            </a:r>
            <a:r>
              <a:rPr lang="cs-CZ" sz="2000" dirty="0" smtClean="0"/>
              <a:t>: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zapsáno 3701, aktuálně studuje 3535 z toho 34 % v kombinované formě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42 % studentů ze Zlínského kraje, 15 % Olomoucký, 14 % Jihomoravský, </a:t>
            </a:r>
            <a:br>
              <a:rPr lang="cs-CZ" sz="2000" dirty="0" smtClean="0"/>
            </a:br>
            <a:r>
              <a:rPr lang="cs-CZ" sz="2000" dirty="0" smtClean="0"/>
              <a:t>6 % Moravskoslezský, ostatní 2 % a méně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4 % studentů ze Slovenska (156), 3 % z Ruska</a:t>
            </a:r>
          </a:p>
          <a:p>
            <a:pPr>
              <a:spcAft>
                <a:spcPts val="600"/>
              </a:spcAft>
            </a:pPr>
            <a:r>
              <a:rPr lang="cs-CZ" sz="2000" dirty="0"/>
              <a:t>ročníky narození </a:t>
            </a:r>
            <a:r>
              <a:rPr lang="cs-CZ" sz="2000" dirty="0" smtClean="0"/>
              <a:t>2001-2003 tvoří 49 </a:t>
            </a:r>
            <a:r>
              <a:rPr lang="cs-CZ" sz="2000" dirty="0"/>
              <a:t>% </a:t>
            </a:r>
            <a:r>
              <a:rPr lang="cs-CZ" sz="2000" dirty="0" smtClean="0"/>
              <a:t>studentů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ročníky narození 1996-2000 tvoří 34 % studentů</a:t>
            </a:r>
            <a:endParaRPr lang="cs-CZ" sz="2000" dirty="0"/>
          </a:p>
          <a:p>
            <a:pPr>
              <a:spcAft>
                <a:spcPts val="600"/>
              </a:spcAft>
            </a:pPr>
            <a:endParaRPr lang="cs-CZ" sz="2000" dirty="0"/>
          </a:p>
          <a:p>
            <a:pPr>
              <a:spcAft>
                <a:spcPts val="600"/>
              </a:spcAft>
            </a:pPr>
            <a:r>
              <a:rPr lang="cs-CZ" sz="2000" b="1" dirty="0" smtClean="0"/>
              <a:t>Navazující magisterské </a:t>
            </a:r>
            <a:r>
              <a:rPr lang="cs-CZ" sz="2000" b="1" dirty="0"/>
              <a:t>studium</a:t>
            </a:r>
            <a:r>
              <a:rPr lang="cs-CZ" sz="2000" dirty="0"/>
              <a:t>:</a:t>
            </a:r>
          </a:p>
          <a:p>
            <a:pPr>
              <a:spcAft>
                <a:spcPts val="600"/>
              </a:spcAft>
            </a:pPr>
            <a:r>
              <a:rPr lang="cs-CZ" sz="2000" dirty="0"/>
              <a:t>zapsáno </a:t>
            </a:r>
            <a:r>
              <a:rPr lang="cs-CZ" sz="2000" dirty="0" smtClean="0"/>
              <a:t>1527, </a:t>
            </a:r>
            <a:r>
              <a:rPr lang="cs-CZ" sz="2000" dirty="0"/>
              <a:t>aktuálně studuje </a:t>
            </a:r>
            <a:r>
              <a:rPr lang="cs-CZ" sz="2000" dirty="0" smtClean="0"/>
              <a:t>1478 </a:t>
            </a:r>
            <a:r>
              <a:rPr lang="cs-CZ" sz="2000" dirty="0"/>
              <a:t>z toho </a:t>
            </a:r>
            <a:r>
              <a:rPr lang="cs-CZ" sz="2000" dirty="0" smtClean="0"/>
              <a:t>57 </a:t>
            </a:r>
            <a:r>
              <a:rPr lang="cs-CZ" sz="2000" dirty="0"/>
              <a:t>% v kombinované formě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34 </a:t>
            </a:r>
            <a:r>
              <a:rPr lang="cs-CZ" sz="2000" dirty="0"/>
              <a:t>% studentů ze Zlínského kraje, </a:t>
            </a:r>
            <a:r>
              <a:rPr lang="cs-CZ" sz="2000" dirty="0" smtClean="0"/>
              <a:t>16 </a:t>
            </a:r>
            <a:r>
              <a:rPr lang="cs-CZ" sz="2000" dirty="0"/>
              <a:t>% </a:t>
            </a:r>
            <a:r>
              <a:rPr lang="cs-CZ" sz="2000" dirty="0" smtClean="0"/>
              <a:t>Jihomoravský, 14 % </a:t>
            </a:r>
            <a:r>
              <a:rPr lang="cs-CZ" sz="2000" dirty="0"/>
              <a:t>Olomoucký</a:t>
            </a:r>
            <a:r>
              <a:rPr lang="cs-CZ" sz="2000" dirty="0" smtClean="0"/>
              <a:t>,</a:t>
            </a:r>
            <a:br>
              <a:rPr lang="cs-CZ" sz="2000" dirty="0" smtClean="0"/>
            </a:br>
            <a:r>
              <a:rPr lang="cs-CZ" sz="2000" dirty="0" smtClean="0"/>
              <a:t>8 </a:t>
            </a:r>
            <a:r>
              <a:rPr lang="cs-CZ" sz="2000" dirty="0"/>
              <a:t>% Moravskoslezský, </a:t>
            </a:r>
            <a:r>
              <a:rPr lang="cs-CZ" sz="2000" dirty="0" smtClean="0"/>
              <a:t>Vysočina 3 %, ostatní </a:t>
            </a:r>
            <a:r>
              <a:rPr lang="cs-CZ" sz="2000" dirty="0"/>
              <a:t>2 % a méně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5 </a:t>
            </a:r>
            <a:r>
              <a:rPr lang="cs-CZ" sz="2000" dirty="0"/>
              <a:t>% studentů ze Slovenska </a:t>
            </a:r>
            <a:r>
              <a:rPr lang="cs-CZ" sz="2000" dirty="0" smtClean="0"/>
              <a:t>(84)</a:t>
            </a:r>
          </a:p>
          <a:p>
            <a:pPr>
              <a:spcAft>
                <a:spcPts val="600"/>
              </a:spcAft>
            </a:pPr>
            <a:r>
              <a:rPr lang="cs-CZ" sz="2000" dirty="0" smtClean="0"/>
              <a:t>ročníky narození 1996 a mladší tvoří 64 % studentů</a:t>
            </a:r>
            <a:endParaRPr lang="cs-CZ" sz="2000" dirty="0"/>
          </a:p>
          <a:p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32791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Samoplátci do SP v </a:t>
            </a:r>
            <a:r>
              <a:rPr lang="cs-CZ" sz="2400" dirty="0" smtClean="0"/>
              <a:t>AJ v AR 2021/2022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580608" y="6578386"/>
            <a:ext cx="33297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smtClean="0">
                <a:solidFill>
                  <a:srgbClr val="46505A"/>
                </a:solidFill>
              </a:rPr>
              <a:t>Pozn.: data za rok 2021 platná ke dni 5. říjnu 2021</a:t>
            </a:r>
            <a:endParaRPr lang="cs-CZ" sz="1100" dirty="0">
              <a:solidFill>
                <a:srgbClr val="46505A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815210"/>
              </p:ext>
            </p:extLst>
          </p:nvPr>
        </p:nvGraphicFramePr>
        <p:xfrm>
          <a:off x="411347" y="1052736"/>
          <a:ext cx="8496940" cy="51634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9388">
                  <a:extLst>
                    <a:ext uri="{9D8B030D-6E8A-4147-A177-3AD203B41FA5}">
                      <a16:colId xmlns:a16="http://schemas.microsoft.com/office/drawing/2014/main" val="3406240034"/>
                    </a:ext>
                  </a:extLst>
                </a:gridCol>
                <a:gridCol w="1699388">
                  <a:extLst>
                    <a:ext uri="{9D8B030D-6E8A-4147-A177-3AD203B41FA5}">
                      <a16:colId xmlns:a16="http://schemas.microsoft.com/office/drawing/2014/main" val="2857328873"/>
                    </a:ext>
                  </a:extLst>
                </a:gridCol>
                <a:gridCol w="1699388">
                  <a:extLst>
                    <a:ext uri="{9D8B030D-6E8A-4147-A177-3AD203B41FA5}">
                      <a16:colId xmlns:a16="http://schemas.microsoft.com/office/drawing/2014/main" val="1774850599"/>
                    </a:ext>
                  </a:extLst>
                </a:gridCol>
                <a:gridCol w="1699388">
                  <a:extLst>
                    <a:ext uri="{9D8B030D-6E8A-4147-A177-3AD203B41FA5}">
                      <a16:colId xmlns:a16="http://schemas.microsoft.com/office/drawing/2014/main" val="1051545028"/>
                    </a:ext>
                  </a:extLst>
                </a:gridCol>
                <a:gridCol w="1699388">
                  <a:extLst>
                    <a:ext uri="{9D8B030D-6E8A-4147-A177-3AD203B41FA5}">
                      <a16:colId xmlns:a16="http://schemas.microsoft.com/office/drawing/2014/main" val="3771542502"/>
                    </a:ext>
                  </a:extLst>
                </a:gridCol>
              </a:tblGrid>
              <a:tr h="720078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akademický rok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přihlášek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přijato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zapsáno</a:t>
                      </a:r>
                      <a:endParaRPr lang="cs-CZ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err="1" smtClean="0"/>
                        <a:t>pozn</a:t>
                      </a:r>
                      <a:endParaRPr lang="cs-CZ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8076469"/>
                  </a:ext>
                </a:extLst>
              </a:tr>
              <a:tr h="106456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2021/2022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691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101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40</a:t>
                      </a:r>
                      <a:endParaRPr lang="cs-CZ" sz="2000" dirty="0" smtClean="0"/>
                    </a:p>
                    <a:p>
                      <a:r>
                        <a:rPr lang="cs-CZ" sz="1600" baseline="0" dirty="0" smtClean="0"/>
                        <a:t>zápisy probíhají až po fyzickém příjezdu</a:t>
                      </a:r>
                      <a:endParaRPr lang="cs-CZ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 Bc</a:t>
                      </a:r>
                    </a:p>
                    <a:p>
                      <a:r>
                        <a:rPr lang="cs-CZ" sz="1800" dirty="0" smtClean="0"/>
                        <a:t>25 </a:t>
                      </a:r>
                      <a:r>
                        <a:rPr lang="cs-CZ" sz="1800" dirty="0" err="1" smtClean="0"/>
                        <a:t>Mgr</a:t>
                      </a:r>
                      <a:r>
                        <a:rPr lang="cs-CZ" sz="1800" dirty="0" smtClean="0"/>
                        <a:t> </a:t>
                      </a:r>
                    </a:p>
                    <a:p>
                      <a:r>
                        <a:rPr lang="cs-CZ" sz="1800" dirty="0" smtClean="0"/>
                        <a:t>14 PhD</a:t>
                      </a:r>
                      <a:r>
                        <a:rPr lang="cs-CZ" sz="1800" baseline="0" dirty="0" smtClean="0"/>
                        <a:t> </a:t>
                      </a:r>
                      <a:endParaRPr lang="cs-CZ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0647440"/>
                  </a:ext>
                </a:extLst>
              </a:tr>
              <a:tr h="106456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2020/2021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601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110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72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20 Bc </a:t>
                      </a:r>
                      <a:r>
                        <a:rPr lang="cs-CZ" sz="2000" dirty="0" err="1" smtClean="0"/>
                        <a:t>FaME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1600" dirty="0" smtClean="0"/>
                        <a:t>- </a:t>
                      </a:r>
                      <a:r>
                        <a:rPr lang="cs-CZ" sz="1600" dirty="0" err="1" smtClean="0"/>
                        <a:t>Erbíl</a:t>
                      </a:r>
                      <a:endParaRPr lang="cs-CZ" sz="2000" dirty="0" smtClean="0"/>
                    </a:p>
                    <a:p>
                      <a:r>
                        <a:rPr lang="cs-CZ" sz="2000" dirty="0" smtClean="0"/>
                        <a:t>21 </a:t>
                      </a:r>
                      <a:r>
                        <a:rPr lang="cs-CZ" sz="2000" dirty="0" err="1" smtClean="0"/>
                        <a:t>Mgr</a:t>
                      </a:r>
                      <a:endParaRPr lang="cs-CZ" sz="2000" dirty="0" smtClean="0"/>
                    </a:p>
                    <a:p>
                      <a:r>
                        <a:rPr lang="cs-CZ" sz="2000" dirty="0" smtClean="0"/>
                        <a:t>31</a:t>
                      </a:r>
                      <a:r>
                        <a:rPr lang="cs-CZ" sz="2000" baseline="0" dirty="0" smtClean="0"/>
                        <a:t> PhD</a:t>
                      </a:r>
                      <a:endParaRPr lang="cs-CZ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7068374"/>
                  </a:ext>
                </a:extLst>
              </a:tr>
              <a:tr h="106456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2019/2020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998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112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54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22 </a:t>
                      </a:r>
                      <a:r>
                        <a:rPr lang="cs-CZ" sz="2000" dirty="0" err="1" smtClean="0"/>
                        <a:t>Mgr</a:t>
                      </a:r>
                      <a:endParaRPr lang="cs-CZ" sz="2000" dirty="0" smtClean="0"/>
                    </a:p>
                    <a:p>
                      <a:r>
                        <a:rPr lang="cs-CZ" sz="2000" dirty="0" smtClean="0"/>
                        <a:t>32 PhD</a:t>
                      </a:r>
                      <a:endParaRPr lang="cs-CZ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9984149"/>
                  </a:ext>
                </a:extLst>
              </a:tr>
              <a:tr h="106456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2018/2019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635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83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25</a:t>
                      </a:r>
                      <a:endParaRPr lang="cs-CZ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9 </a:t>
                      </a:r>
                      <a:r>
                        <a:rPr lang="cs-CZ" sz="2000" dirty="0" err="1" smtClean="0"/>
                        <a:t>Mgr</a:t>
                      </a:r>
                      <a:endParaRPr lang="cs-CZ" sz="2000" dirty="0" smtClean="0"/>
                    </a:p>
                    <a:p>
                      <a:r>
                        <a:rPr lang="cs-CZ" sz="2000" dirty="0" smtClean="0"/>
                        <a:t>16</a:t>
                      </a:r>
                      <a:r>
                        <a:rPr lang="cs-CZ" sz="2000" baseline="0" dirty="0" smtClean="0"/>
                        <a:t> PhD</a:t>
                      </a:r>
                      <a:endParaRPr lang="cs-CZ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9833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44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075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Statistika 2020/2021</a:t>
            </a:r>
            <a:endParaRPr lang="cs-CZ" sz="24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/>
          </p:nvPr>
        </p:nvGraphicFramePr>
        <p:xfrm>
          <a:off x="179512" y="1268760"/>
          <a:ext cx="8713792" cy="3119336"/>
        </p:xfrm>
        <a:graphic>
          <a:graphicData uri="http://schemas.openxmlformats.org/drawingml/2006/table">
            <a:tbl>
              <a:tblPr firstRow="1" bandRow="1"/>
              <a:tblGrid>
                <a:gridCol w="717034">
                  <a:extLst>
                    <a:ext uri="{9D8B030D-6E8A-4147-A177-3AD203B41FA5}">
                      <a16:colId xmlns:a16="http://schemas.microsoft.com/office/drawing/2014/main" val="339877421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28880178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3304175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746484418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23564393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309814335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933667070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388231047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839672748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75871958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472800975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01750164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84846824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170864931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4221533930"/>
                    </a:ext>
                  </a:extLst>
                </a:gridCol>
              </a:tblGrid>
              <a:tr h="35504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115" marR="9115" marT="9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FaME</a:t>
                      </a:r>
                      <a:endParaRPr lang="cs-CZ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FMK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FHS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FLKŘ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UTB - REK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407471"/>
                  </a:ext>
                </a:extLst>
              </a:tr>
              <a:tr h="43271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</a:t>
                      </a:r>
                      <a:r>
                        <a:rPr lang="cs-CZ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2020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585747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Bakalářské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1259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771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1485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568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1247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243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1221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725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1643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639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528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790878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Magisterské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212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553093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Navazující Magisterské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332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254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1 033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551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320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224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131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255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75148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Doktorské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139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cs-CZ" sz="13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cs-CZ" sz="1300" b="0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315182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1067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2657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1224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1661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1665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1082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2087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829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734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cs-CZ" sz="14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159070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580608" y="6578386"/>
            <a:ext cx="33297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smtClean="0">
                <a:solidFill>
                  <a:srgbClr val="46505A"/>
                </a:solidFill>
              </a:rPr>
              <a:t>Pozn.: data za rok 2020 platná ke dni </a:t>
            </a:r>
            <a:r>
              <a:rPr lang="cs-CZ" sz="1100" dirty="0">
                <a:solidFill>
                  <a:srgbClr val="46505A"/>
                </a:solidFill>
              </a:rPr>
              <a:t>9</a:t>
            </a:r>
            <a:r>
              <a:rPr lang="cs-CZ" sz="1100" dirty="0" smtClean="0">
                <a:solidFill>
                  <a:srgbClr val="46505A"/>
                </a:solidFill>
              </a:rPr>
              <a:t>. říjnu 2020</a:t>
            </a:r>
            <a:endParaRPr lang="cs-CZ" sz="1100" dirty="0">
              <a:solidFill>
                <a:srgbClr val="4650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99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B370F6-ACD7-4E81-87B2-91573B34A6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6A0819-5D6E-42E4-96FB-744F1CCE8F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335239-DC7F-4F5E-9A0B-AC6C1EA0A31F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b8e1fae8-c9da-4f2e-9a78-1df90a178af4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fc4b360f-9c6e-4c32-a22a-07301f39663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26560</TotalTime>
  <Words>667</Words>
  <Application>Microsoft Office PowerPoint</Application>
  <PresentationFormat>Předvádění na obrazovce (4:3)</PresentationFormat>
  <Paragraphs>343</Paragraphs>
  <Slides>6</Slides>
  <Notes>5</Notes>
  <HiddenSlides>1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Arial Narrow</vt:lpstr>
      <vt:lpstr>Calibri</vt:lpstr>
      <vt:lpstr>VZ - Personalní</vt:lpstr>
      <vt:lpstr>Počet zapsaných studentů v AR 2021/2022</vt:lpstr>
      <vt:lpstr>Statistika 2021/2022</vt:lpstr>
      <vt:lpstr>Analýza první ročníky 2021/2022</vt:lpstr>
      <vt:lpstr>Samoplátci do SP v AJ v AR 2021/2022</vt:lpstr>
      <vt:lpstr>Prezentace aplikace PowerPoint</vt:lpstr>
      <vt:lpstr>Statistika 2020/2021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Lubomír Beníček</cp:lastModifiedBy>
  <cp:revision>597</cp:revision>
  <cp:lastPrinted>2021-10-12T06:43:17Z</cp:lastPrinted>
  <dcterms:created xsi:type="dcterms:W3CDTF">2011-01-17T07:56:05Z</dcterms:created>
  <dcterms:modified xsi:type="dcterms:W3CDTF">2021-10-12T09:43:58Z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