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72" r:id="rId4"/>
    <p:sldId id="258" r:id="rId5"/>
    <p:sldId id="270" r:id="rId6"/>
    <p:sldId id="259" r:id="rId7"/>
    <p:sldId id="260" r:id="rId8"/>
    <p:sldId id="277" r:id="rId9"/>
    <p:sldId id="268" r:id="rId10"/>
    <p:sldId id="263" r:id="rId11"/>
    <p:sldId id="264" r:id="rId12"/>
    <p:sldId id="265" r:id="rId13"/>
    <p:sldId id="279" r:id="rId14"/>
    <p:sldId id="261" r:id="rId15"/>
    <p:sldId id="275" r:id="rId16"/>
    <p:sldId id="282" r:id="rId17"/>
    <p:sldId id="278" r:id="rId18"/>
    <p:sldId id="280" r:id="rId19"/>
    <p:sldId id="26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7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06D1A-CF7D-459A-8026-7E7AB907B37F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C4314-9EE5-44CB-9446-2F9FF3ED3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71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4314-9EE5-44CB-9446-2F9FF3ED351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05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C4314-9EE5-44CB-9446-2F9FF3ED351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32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7AF1EF-819E-4D92-951A-6778A53B3DD8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3CCF0-CCF8-4B09-9CA1-740E10F8EA3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880319"/>
          </a:xfrm>
        </p:spPr>
        <p:txBody>
          <a:bodyPr>
            <a:normAutofit/>
          </a:bodyPr>
          <a:lstStyle/>
          <a:p>
            <a:r>
              <a:rPr lang="cs-CZ" dirty="0" smtClean="0"/>
              <a:t>PROPAGACE A SPORTOVNÍ REPREZENTACE UNIVERZITY TOMÁŠE BATI VE ZLÍNĚ 2016.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5877272"/>
            <a:ext cx="6296744" cy="72008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Ústav tělesné výchovy FaME UTB ve Zlíně, </a:t>
            </a:r>
            <a:r>
              <a:rPr lang="cs-CZ" b="1" dirty="0" err="1" smtClean="0"/>
              <a:t>Mgr.Zdeněk</a:t>
            </a:r>
            <a:r>
              <a:rPr lang="cs-CZ" b="1" dirty="0" smtClean="0"/>
              <a:t> </a:t>
            </a:r>
            <a:r>
              <a:rPr lang="cs-CZ" b="1" dirty="0" err="1" smtClean="0"/>
              <a:t>Melichárek,PhD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822722"/>
          </a:xfrm>
        </p:spPr>
        <p:txBody>
          <a:bodyPr>
            <a:normAutofit/>
          </a:bodyPr>
          <a:lstStyle/>
          <a:p>
            <a:r>
              <a:rPr lang="cs-CZ" dirty="0" smtClean="0"/>
              <a:t>Řím: 3.místo tenis mix</a:t>
            </a:r>
            <a:endParaRPr lang="cs-CZ" dirty="0"/>
          </a:p>
        </p:txBody>
      </p:sp>
      <p:pic>
        <p:nvPicPr>
          <p:cNvPr id="7" name="Picture 2" descr="E:\DCIM\100OLYMP\PB1926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20891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cs-CZ" dirty="0" smtClean="0"/>
              <a:t>Řím: 3.místo futsal ženy.</a:t>
            </a:r>
            <a:endParaRPr lang="cs-CZ" dirty="0"/>
          </a:p>
        </p:txBody>
      </p:sp>
      <p:pic>
        <p:nvPicPr>
          <p:cNvPr id="4" name="Picture 3" descr="E:\DCIM\100OLYMP\PB192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640960" cy="572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Řím: 1. místo volejbal muži  </a:t>
            </a:r>
            <a:endParaRPr lang="cs-CZ" dirty="0"/>
          </a:p>
        </p:txBody>
      </p:sp>
      <p:pic>
        <p:nvPicPr>
          <p:cNvPr id="7170" name="Picture 2" descr="E:\DCIM\100OLYMP\PB192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340768"/>
            <a:ext cx="7643192" cy="525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rmAutofit/>
          </a:bodyPr>
          <a:lstStyle/>
          <a:p>
            <a:r>
              <a:rPr lang="cs-CZ" smtClean="0"/>
              <a:t>Celkové hodnocení univerzit Řím 2016.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UNIVERSITIES FINAL RANKING</a:t>
            </a:r>
            <a:r>
              <a:rPr lang="en-US" dirty="0"/>
              <a:t>:</a:t>
            </a:r>
            <a:endParaRPr lang="cs-CZ" dirty="0"/>
          </a:p>
          <a:p>
            <a:r>
              <a:rPr lang="en-US" dirty="0"/>
              <a:t>WINNER: </a:t>
            </a:r>
            <a:r>
              <a:rPr lang="cs-CZ" b="1" dirty="0"/>
              <a:t>UNIVERSITA’</a:t>
            </a:r>
            <a:r>
              <a:rPr lang="en-US" b="1" dirty="0"/>
              <a:t> FORO ITALICO</a:t>
            </a:r>
            <a:r>
              <a:rPr lang="cs-CZ" b="1" dirty="0"/>
              <a:t> (ITALY): 1.500,00 EURO</a:t>
            </a:r>
            <a:endParaRPr lang="cs-CZ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PLACE: </a:t>
            </a:r>
            <a:r>
              <a:rPr lang="en-US" b="1" dirty="0"/>
              <a:t>CZECH TECHNICAL UNIVERSITY IN PRAGUE (CZECH REPUBLIC): 800,00 EURO</a:t>
            </a:r>
            <a:endParaRPr lang="cs-CZ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PLACE: </a:t>
            </a:r>
            <a:r>
              <a:rPr lang="en-US" b="1" dirty="0"/>
              <a:t>ASUB71 LE CREUSOT </a:t>
            </a:r>
            <a:r>
              <a:rPr lang="cs-CZ" b="1" dirty="0"/>
              <a:t>(FRANCE): 600,00 EURO</a:t>
            </a:r>
            <a:endParaRPr lang="cs-CZ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PLACE: </a:t>
            </a:r>
            <a:r>
              <a:rPr lang="cs-CZ" b="1" dirty="0"/>
              <a:t>TOMAS BATA UNIVERSITY IN ZLIN (</a:t>
            </a:r>
            <a:r>
              <a:rPr lang="en-US" b="1" dirty="0"/>
              <a:t>CZECH REPUBLIC</a:t>
            </a:r>
            <a:r>
              <a:rPr lang="cs-CZ" b="1" dirty="0"/>
              <a:t>): 500,00 EURO</a:t>
            </a:r>
            <a:endParaRPr lang="cs-CZ" dirty="0"/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PLACE: </a:t>
            </a:r>
            <a:r>
              <a:rPr lang="cs-CZ" b="1" dirty="0"/>
              <a:t>IESEG LILLE (FRANCE): 400,00 EURO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 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92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/>
              <a:t>Řím 16.-20.listopad 2016.  </a:t>
            </a:r>
            <a:endParaRPr lang="cs-CZ" dirty="0"/>
          </a:p>
        </p:txBody>
      </p:sp>
      <p:pic>
        <p:nvPicPr>
          <p:cNvPr id="5124" name="Picture 4" descr="E:\DCIM\100OLYMP\PB1725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268760"/>
            <a:ext cx="8712968" cy="532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29614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Usnesení SK RVŠ k problematice postavení tělesné výchovy na </a:t>
            </a:r>
            <a:r>
              <a:rPr lang="cs-CZ" b="1" dirty="0" smtClean="0"/>
              <a:t>vysokých </a:t>
            </a:r>
            <a:r>
              <a:rPr lang="pl-PL" b="1" dirty="0" smtClean="0"/>
              <a:t>školách </a:t>
            </a:r>
            <a:r>
              <a:rPr lang="pl-PL" b="1" dirty="0"/>
              <a:t>ze dne 1. 12. 2016: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896544"/>
          </a:xfrm>
        </p:spPr>
        <p:txBody>
          <a:bodyPr/>
          <a:lstStyle/>
          <a:p>
            <a:r>
              <a:rPr lang="cs-CZ" dirty="0"/>
              <a:t>Studentská komora Rady vysokých škol si uvědomuje důležitost zahrnutí tělesné výchovy ve </a:t>
            </a:r>
            <a:r>
              <a:rPr lang="cs-CZ" dirty="0" smtClean="0"/>
              <a:t>studijních programech</a:t>
            </a:r>
            <a:r>
              <a:rPr lang="cs-CZ" dirty="0"/>
              <a:t>. Z tohoto důvodu podporuje její zachování a další začleňování do procesu </a:t>
            </a:r>
            <a:r>
              <a:rPr lang="cs-CZ" dirty="0" smtClean="0"/>
              <a:t>vysokoškolského vzdělávání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39988"/>
            <a:ext cx="311507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6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/>
          <a:lstStyle/>
          <a:p>
            <a:r>
              <a:rPr lang="cs-CZ" dirty="0" smtClean="0"/>
              <a:t>Akademická reprezentace ČR.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18.10.2016 – MŠMT paní ministryně si pozvala vedoucí kateder VŠ.</a:t>
            </a:r>
          </a:p>
          <a:p>
            <a:r>
              <a:rPr lang="cs-CZ" dirty="0" smtClean="0"/>
              <a:t>Se zhoršujícím se zdravotním stavem mladé populace chce do prvních ročníků VŠ opět zavést TV v návaznosti na zdravý životní styl a akademickou reprezentaci ČR.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869160"/>
            <a:ext cx="54006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4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/>
          <a:lstStyle/>
          <a:p>
            <a:r>
              <a:rPr lang="cs-CZ" dirty="0" smtClean="0"/>
              <a:t>Výuka TV na UTB ve Zlíně 2016/2017.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/>
          <a:lstStyle/>
          <a:p>
            <a:r>
              <a:rPr lang="cs-CZ" dirty="0" smtClean="0"/>
              <a:t>Do roku 2010 na všech fakultách 4semestry TV.</a:t>
            </a:r>
          </a:p>
          <a:p>
            <a:r>
              <a:rPr lang="cs-CZ" dirty="0" smtClean="0"/>
              <a:t>2010/2011 FT ruší TV.  </a:t>
            </a:r>
          </a:p>
          <a:p>
            <a:r>
              <a:rPr lang="cs-CZ" dirty="0" smtClean="0"/>
              <a:t>2015/2016 FHS ruší TV kromě zdravotních sester.</a:t>
            </a:r>
          </a:p>
          <a:p>
            <a:r>
              <a:rPr lang="cs-CZ" dirty="0" smtClean="0"/>
              <a:t>FMK 2016/2017 ruší 2semestry.</a:t>
            </a:r>
          </a:p>
          <a:p>
            <a:r>
              <a:rPr lang="cs-CZ" dirty="0" smtClean="0"/>
              <a:t>Komplikace s akademickou reprezentací !!!!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31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Akademická reprezentace ČR - ČAUS.</a:t>
            </a:r>
            <a:br>
              <a:rPr lang="cs-CZ" dirty="0" smtClean="0"/>
            </a:br>
            <a:r>
              <a:rPr lang="cs-CZ" dirty="0" smtClean="0">
                <a:effectLst/>
              </a:rPr>
              <a:t>29.1. </a:t>
            </a:r>
            <a:r>
              <a:rPr lang="cs-CZ" dirty="0">
                <a:effectLst/>
              </a:rPr>
              <a:t>– </a:t>
            </a:r>
            <a:r>
              <a:rPr lang="cs-CZ" dirty="0" smtClean="0">
                <a:effectLst/>
              </a:rPr>
              <a:t>8.2.2017                      19.8. </a:t>
            </a:r>
            <a:r>
              <a:rPr lang="cs-CZ" dirty="0">
                <a:effectLst/>
              </a:rPr>
              <a:t>- 30. 8. 2017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4163"/>
            <a:ext cx="4248472" cy="252290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4162"/>
            <a:ext cx="3987552" cy="25229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22" y="4509119"/>
            <a:ext cx="1955555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98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8195" name="Picture 3" descr="E:\DCIM\100OLYMP\P7080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1"/>
            <a:ext cx="7325393" cy="5445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cs-CZ" dirty="0" smtClean="0"/>
              <a:t>Dlouhodobé soutěže 2016/2017.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Futsal muži 2.liga východ 8.místo, -2zápasy</a:t>
            </a:r>
          </a:p>
          <a:p>
            <a:r>
              <a:rPr lang="cs-CZ" dirty="0" smtClean="0"/>
              <a:t>Postup do semifinále Českého poháru</a:t>
            </a:r>
          </a:p>
          <a:p>
            <a:pPr>
              <a:buNone/>
            </a:pPr>
            <a:r>
              <a:rPr lang="cs-CZ" dirty="0" smtClean="0"/>
              <a:t>UTB Zlín x ERA-PACK CHRUDIM 30.11.2016 (3:10) (700 diváků) hala </a:t>
            </a:r>
            <a:r>
              <a:rPr lang="cs-CZ" dirty="0" err="1" smtClean="0"/>
              <a:t>Euronics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Volejbal ženy KP – 2.místo, muži-10.místo</a:t>
            </a:r>
          </a:p>
          <a:p>
            <a:pPr>
              <a:buNone/>
            </a:pPr>
            <a:r>
              <a:rPr lang="cs-CZ" dirty="0" smtClean="0"/>
              <a:t>Squash muži 1.liga „C“ 5.místo, 2.liga „F“5.místo</a:t>
            </a:r>
          </a:p>
          <a:p>
            <a:pPr>
              <a:buNone/>
            </a:pPr>
            <a:r>
              <a:rPr lang="cs-CZ" dirty="0" smtClean="0"/>
              <a:t>Tenis – 5.místo OP Morava II.</a:t>
            </a:r>
          </a:p>
          <a:p>
            <a:pPr>
              <a:buNone/>
            </a:pPr>
            <a:r>
              <a:rPr lang="cs-CZ" dirty="0" smtClean="0"/>
              <a:t>Kendo - závody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229200"/>
            <a:ext cx="2736303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txBody>
          <a:bodyPr>
            <a:normAutofit/>
          </a:bodyPr>
          <a:lstStyle/>
          <a:p>
            <a:r>
              <a:rPr lang="cs-CZ" dirty="0" smtClean="0"/>
              <a:t>MČR ZŠ,SŠ v Šachu Zlín 21.6.-22.6.2016.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80580"/>
              </p:ext>
            </p:extLst>
          </p:nvPr>
        </p:nvGraphicFramePr>
        <p:xfrm>
          <a:off x="179512" y="1268760"/>
          <a:ext cx="8812088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8419803" imgH="6067091" progId="AcroExch.Document.11">
                  <p:embed/>
                </p:oleObj>
              </mc:Choice>
              <mc:Fallback>
                <p:oleObj name="Acrobat Document" r:id="rId3" imgW="8419803" imgH="606709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268760"/>
                        <a:ext cx="8812088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73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První Závody: KENDO - Hradec Králové  </a:t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              „mládí vpřed“.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268760"/>
            <a:ext cx="7272808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08720"/>
          </a:xfrm>
        </p:spPr>
        <p:txBody>
          <a:bodyPr>
            <a:normAutofit/>
          </a:bodyPr>
          <a:lstStyle/>
          <a:p>
            <a:r>
              <a:rPr lang="cs-CZ" dirty="0" smtClean="0"/>
              <a:t>MČR Praha říjen 2016.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95400"/>
            <a:ext cx="5435525" cy="5562599"/>
          </a:xfrm>
        </p:spPr>
      </p:pic>
    </p:spTree>
    <p:extLst>
      <p:ext uri="{BB962C8B-B14F-4D97-AF65-F5344CB8AC3E}">
        <p14:creationId xmlns:p14="http://schemas.microsoft.com/office/powerpoint/2010/main" val="17647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Aerobik: MS ve Vídni říjen 2016.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772816"/>
            <a:ext cx="39604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7907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Aerobik: MS ve Vídni říjen 2016.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752" y="1628800"/>
            <a:ext cx="42702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1628800"/>
            <a:ext cx="41044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txBody>
          <a:bodyPr/>
          <a:lstStyle/>
          <a:p>
            <a:r>
              <a:rPr lang="cs-CZ" dirty="0" smtClean="0"/>
              <a:t>Výchova mladé generace.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Vystoupení aerobiku v UMŠ</a:t>
            </a:r>
          </a:p>
          <a:p>
            <a:pPr marL="0" indent="0">
              <a:buNone/>
            </a:pPr>
            <a:r>
              <a:rPr lang="cs-CZ" dirty="0" smtClean="0"/>
              <a:t>   13.12.2016.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5976664" cy="15841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68960"/>
            <a:ext cx="369952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0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/>
          <a:lstStyle/>
          <a:p>
            <a:r>
              <a:rPr lang="cs-CZ" i="1" dirty="0"/>
              <a:t>Euro Roma </a:t>
            </a:r>
            <a:r>
              <a:rPr lang="cs-CZ" i="1" dirty="0" smtClean="0"/>
              <a:t>MMXVI – 16.11.-20.11.2016.</a:t>
            </a:r>
            <a:endParaRPr lang="cs-CZ" dirty="0"/>
          </a:p>
        </p:txBody>
      </p:sp>
      <p:pic>
        <p:nvPicPr>
          <p:cNvPr id="7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84784"/>
            <a:ext cx="844366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3667</TotalTime>
  <Words>375</Words>
  <Application>Microsoft Office PowerPoint</Application>
  <PresentationFormat>Předvádění na obrazovce (4:3)</PresentationFormat>
  <Paragraphs>56</Paragraphs>
  <Slides>19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Calibri</vt:lpstr>
      <vt:lpstr>Franklin Gothic Book</vt:lpstr>
      <vt:lpstr>Franklin Gothic Medium</vt:lpstr>
      <vt:lpstr>Wingdings 2</vt:lpstr>
      <vt:lpstr>Cesta</vt:lpstr>
      <vt:lpstr>Acrobat Document</vt:lpstr>
      <vt:lpstr>PROPAGACE A SPORTOVNÍ REPREZENTACE UNIVERZITY TOMÁŠE BATI VE ZLÍNĚ 2016.</vt:lpstr>
      <vt:lpstr>Dlouhodobé soutěže 2016/2017.</vt:lpstr>
      <vt:lpstr>MČR ZŠ,SŠ v Šachu Zlín 21.6.-22.6.2016.</vt:lpstr>
      <vt:lpstr>První Závody: KENDO - Hradec Králové                  „mládí vpřed“.</vt:lpstr>
      <vt:lpstr>MČR Praha říjen 2016. </vt:lpstr>
      <vt:lpstr>Aerobik: MS ve Vídni říjen 2016.</vt:lpstr>
      <vt:lpstr>Aerobik: MS ve Vídni říjen 2016.</vt:lpstr>
      <vt:lpstr>Výchova mladé generace.</vt:lpstr>
      <vt:lpstr>Euro Roma MMXVI – 16.11.-20.11.2016.</vt:lpstr>
      <vt:lpstr>Řím: 3.místo tenis mix</vt:lpstr>
      <vt:lpstr>Řím: 3.místo futsal ženy.</vt:lpstr>
      <vt:lpstr>Řím: 1. místo volejbal muži  </vt:lpstr>
      <vt:lpstr>Celkové hodnocení univerzit Řím 2016.</vt:lpstr>
      <vt:lpstr>Řím 16.-20.listopad 2016.  </vt:lpstr>
      <vt:lpstr>Usnesení SK RVŠ k problematice postavení tělesné výchovy na vysokých školách ze dne 1. 12. 2016:</vt:lpstr>
      <vt:lpstr>Akademická reprezentace ČR.</vt:lpstr>
      <vt:lpstr>Výuka TV na UTB ve Zlíně 2016/2017.</vt:lpstr>
      <vt:lpstr>Akademická reprezentace ČR - ČAUS. 29.1. – 8.2.2017                      19.8. - 30. 8. 2017</vt:lpstr>
      <vt:lpstr>Děkuji za pozornost.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PROPAGACE A SPORTOVNÍ REPREZENTACE UNIVERZITY TOMÁŠE BATI VE ZLÍNĚ 2016.</dc:title>
  <dc:creator>Zdeněk</dc:creator>
  <cp:lastModifiedBy>Melichárek Zdeněk</cp:lastModifiedBy>
  <cp:revision>59</cp:revision>
  <dcterms:created xsi:type="dcterms:W3CDTF">2016-12-03T04:55:28Z</dcterms:created>
  <dcterms:modified xsi:type="dcterms:W3CDTF">2016-12-16T09:16:28Z</dcterms:modified>
</cp:coreProperties>
</file>