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2" r:id="rId1"/>
    <p:sldMasterId id="2147484092" r:id="rId2"/>
  </p:sldMasterIdLst>
  <p:notesMasterIdLst>
    <p:notesMasterId r:id="rId22"/>
  </p:notesMasterIdLst>
  <p:handoutMasterIdLst>
    <p:handoutMasterId r:id="rId23"/>
  </p:handoutMasterIdLst>
  <p:sldIdLst>
    <p:sldId id="422" r:id="rId3"/>
    <p:sldId id="423" r:id="rId4"/>
    <p:sldId id="430" r:id="rId5"/>
    <p:sldId id="431" r:id="rId6"/>
    <p:sldId id="438" r:id="rId7"/>
    <p:sldId id="424" r:id="rId8"/>
    <p:sldId id="429" r:id="rId9"/>
    <p:sldId id="426" r:id="rId10"/>
    <p:sldId id="427" r:id="rId11"/>
    <p:sldId id="435" r:id="rId12"/>
    <p:sldId id="437" r:id="rId13"/>
    <p:sldId id="432" r:id="rId14"/>
    <p:sldId id="439" r:id="rId15"/>
    <p:sldId id="433" r:id="rId16"/>
    <p:sldId id="434" r:id="rId17"/>
    <p:sldId id="441" r:id="rId18"/>
    <p:sldId id="442" r:id="rId19"/>
    <p:sldId id="443" r:id="rId20"/>
    <p:sldId id="353" r:id="rId21"/>
  </p:sldIdLst>
  <p:sldSz cx="12192000" cy="6858000"/>
  <p:notesSz cx="6808788" cy="9940925"/>
  <p:defaultTextStyle>
    <a:defPPr>
      <a:defRPr lang="cs-CZ"/>
    </a:defPPr>
    <a:lvl1pPr marL="0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6351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2791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69186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5581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2022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38370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194720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1071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800"/>
    <a:srgbClr val="080808"/>
    <a:srgbClr val="E65014"/>
    <a:srgbClr val="BECDD2"/>
    <a:srgbClr val="46505A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62" autoAdjust="0"/>
    <p:restoredTop sz="94660"/>
  </p:normalViewPr>
  <p:slideViewPr>
    <p:cSldViewPr snapToGrid="0">
      <p:cViewPr varScale="1">
        <p:scale>
          <a:sx n="86" d="100"/>
          <a:sy n="86" d="100"/>
        </p:scale>
        <p:origin x="57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309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194B2F-FD76-4708-A81B-D59CF6A7C8D8}" type="datetimeFigureOut">
              <a:rPr lang="cs-CZ" smtClean="0"/>
              <a:t>27.02.2020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4245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6038" y="944245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E2273-A6EC-40CE-B6ED-172EE14A28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3327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536399-2D17-498A-A402-2C89079538C6}" type="datetimeFigureOut">
              <a:rPr lang="cs-CZ" smtClean="0"/>
              <a:t>27.02.2020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1038" y="4784725"/>
            <a:ext cx="5446712" cy="3913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4245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6038" y="944245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134E19-21C4-4576-88E3-817C8238B2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872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>
              <a:latin typeface="Arial" panose="020B0604020202020204" pitchFamily="34" charset="0"/>
            </a:endParaRP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819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83735A-FC40-4D80-99E7-CBBE0ABD01CD}" type="slidenum">
              <a:rPr lang="cs-CZ" altLang="cs-CZ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297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83735A-FC40-4D80-99E7-CBBE0ABD01CD}" type="slidenum">
              <a:rPr lang="cs-CZ" altLang="cs-CZ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14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83735A-FC40-4D80-99E7-CBBE0ABD01CD}" type="slidenum">
              <a:rPr lang="cs-CZ" altLang="cs-CZ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4087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83735A-FC40-4D80-99E7-CBBE0ABD01CD}" type="slidenum">
              <a:rPr lang="cs-CZ" altLang="cs-CZ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085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83735A-FC40-4D80-99E7-CBBE0ABD01CD}" type="slidenum">
              <a:rPr lang="cs-CZ" altLang="cs-CZ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0359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83735A-FC40-4D80-99E7-CBBE0ABD01CD}" type="slidenum">
              <a:rPr lang="cs-CZ" altLang="cs-CZ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0286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83735A-FC40-4D80-99E7-CBBE0ABD01CD}" type="slidenum">
              <a:rPr lang="cs-CZ" altLang="cs-CZ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537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83735A-FC40-4D80-99E7-CBBE0ABD01CD}" type="slidenum">
              <a:rPr lang="cs-CZ" altLang="cs-CZ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8806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83735A-FC40-4D80-99E7-CBBE0ABD01CD}" type="slidenum">
              <a:rPr lang="cs-CZ" altLang="cs-CZ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15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83735A-FC40-4D80-99E7-CBBE0ABD01CD}" type="slidenum">
              <a:rPr lang="cs-CZ" altLang="cs-CZ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1218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83735A-FC40-4D80-99E7-CBBE0ABD01CD}" type="slidenum">
              <a:rPr lang="cs-CZ" altLang="cs-CZ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3074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83735A-FC40-4D80-99E7-CBBE0ABD01CD}" type="slidenum">
              <a:rPr lang="cs-CZ" altLang="cs-CZ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5315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83735A-FC40-4D80-99E7-CBBE0ABD01CD}" type="slidenum">
              <a:rPr lang="cs-CZ" altLang="cs-CZ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7008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83735A-FC40-4D80-99E7-CBBE0ABD01CD}" type="slidenum">
              <a:rPr lang="cs-CZ" altLang="cs-CZ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261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603" indent="0" algn="ctr">
              <a:buNone/>
              <a:defRPr sz="2000"/>
            </a:lvl2pPr>
            <a:lvl3pPr marL="913267" indent="0" algn="ctr">
              <a:buNone/>
              <a:defRPr sz="1900"/>
            </a:lvl3pPr>
            <a:lvl4pPr marL="1369900" indent="0" algn="ctr">
              <a:buNone/>
              <a:defRPr sz="1600"/>
            </a:lvl4pPr>
            <a:lvl5pPr marL="1826533" indent="0" algn="ctr">
              <a:buNone/>
              <a:defRPr sz="1600"/>
            </a:lvl5pPr>
            <a:lvl6pPr marL="2283198" indent="0" algn="ctr">
              <a:buNone/>
              <a:defRPr sz="1600"/>
            </a:lvl6pPr>
            <a:lvl7pPr marL="2739798" indent="0" algn="ctr">
              <a:buNone/>
              <a:defRPr sz="1600"/>
            </a:lvl7pPr>
            <a:lvl8pPr marL="3196400" indent="0" algn="ctr">
              <a:buNone/>
              <a:defRPr sz="1600"/>
            </a:lvl8pPr>
            <a:lvl9pPr marL="3653003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27.02.2020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7739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014487" y="365125"/>
            <a:ext cx="10339316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E65014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14487" y="1825625"/>
            <a:ext cx="10339316" cy="4351339"/>
          </a:xfrm>
        </p:spPr>
        <p:txBody>
          <a:bodyPr/>
          <a:lstStyle>
            <a:lvl1pPr>
              <a:defRPr sz="3200">
                <a:solidFill>
                  <a:srgbClr val="080808"/>
                </a:solidFill>
              </a:defRPr>
            </a:lvl1pPr>
            <a:lvl2pPr>
              <a:defRPr sz="2800">
                <a:solidFill>
                  <a:srgbClr val="080808"/>
                </a:solidFill>
              </a:defRPr>
            </a:lvl2pPr>
            <a:lvl3pPr>
              <a:defRPr sz="2400">
                <a:solidFill>
                  <a:srgbClr val="080808"/>
                </a:solidFill>
              </a:defRPr>
            </a:lvl3pPr>
            <a:lvl4pPr>
              <a:defRPr sz="2000">
                <a:solidFill>
                  <a:srgbClr val="080808"/>
                </a:solidFill>
              </a:defRPr>
            </a:lvl4pPr>
            <a:lvl5pPr>
              <a:defRPr>
                <a:solidFill>
                  <a:srgbClr val="080808"/>
                </a:solidFill>
              </a:defRPr>
            </a:lvl5pPr>
          </a:lstStyle>
          <a:p>
            <a:pPr lvl="0"/>
            <a:r>
              <a:rPr lang="cs-CZ" dirty="0" smtClean="0"/>
              <a:t>Upravte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1014487" y="6356352"/>
            <a:ext cx="2566916" cy="365125"/>
          </a:xfrm>
        </p:spPr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27.02.2020</a:t>
            </a:fld>
            <a:endParaRPr lang="cs-CZ" dirty="0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751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1" y="1709805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66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32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699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65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31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397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6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30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27.02.2020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3093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014487" y="1825625"/>
            <a:ext cx="5005316" cy="4351339"/>
          </a:xfrm>
        </p:spPr>
        <p:txBody>
          <a:bodyPr/>
          <a:lstStyle>
            <a:lvl1pPr>
              <a:defRPr>
                <a:solidFill>
                  <a:srgbClr val="080808"/>
                </a:solidFill>
              </a:defRPr>
            </a:lvl1pPr>
            <a:lvl2pPr>
              <a:defRPr>
                <a:solidFill>
                  <a:srgbClr val="080808"/>
                </a:solidFill>
              </a:defRPr>
            </a:lvl2pPr>
            <a:lvl3pPr>
              <a:defRPr>
                <a:solidFill>
                  <a:srgbClr val="080808"/>
                </a:solidFill>
              </a:defRPr>
            </a:lvl3pPr>
            <a:lvl4pPr>
              <a:defRPr>
                <a:solidFill>
                  <a:srgbClr val="080808"/>
                </a:solidFill>
              </a:defRPr>
            </a:lvl4pPr>
            <a:lvl5pPr>
              <a:defRPr>
                <a:solidFill>
                  <a:srgbClr val="080808"/>
                </a:solidFill>
              </a:defRPr>
            </a:lvl5pPr>
          </a:lstStyle>
          <a:p>
            <a:pPr lvl="0"/>
            <a:r>
              <a:rPr lang="cs-CZ" dirty="0" smtClean="0"/>
              <a:t>Upravte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>
            <a:lvl1pPr>
              <a:defRPr>
                <a:solidFill>
                  <a:srgbClr val="080808"/>
                </a:solidFill>
              </a:defRPr>
            </a:lvl1pPr>
            <a:lvl2pPr>
              <a:defRPr>
                <a:solidFill>
                  <a:srgbClr val="080808"/>
                </a:solidFill>
              </a:defRPr>
            </a:lvl2pPr>
            <a:lvl3pPr>
              <a:defRPr>
                <a:solidFill>
                  <a:srgbClr val="080808"/>
                </a:solidFill>
              </a:defRPr>
            </a:lvl3pPr>
            <a:lvl4pPr>
              <a:defRPr>
                <a:solidFill>
                  <a:srgbClr val="080808"/>
                </a:solidFill>
              </a:defRPr>
            </a:lvl4pPr>
            <a:lvl5pPr>
              <a:defRPr>
                <a:solidFill>
                  <a:srgbClr val="080808"/>
                </a:solidFill>
              </a:defRPr>
            </a:lvl5pPr>
          </a:lstStyle>
          <a:p>
            <a:pPr lvl="0"/>
            <a:r>
              <a:rPr lang="cs-CZ" dirty="0" smtClean="0"/>
              <a:t>Upravte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27.02.2020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9" name="Nadpis 1"/>
          <p:cNvSpPr>
            <a:spLocks noGrp="1"/>
          </p:cNvSpPr>
          <p:nvPr>
            <p:ph type="title" hasCustomPrompt="1"/>
          </p:nvPr>
        </p:nvSpPr>
        <p:spPr>
          <a:xfrm>
            <a:off x="1014487" y="365125"/>
            <a:ext cx="10339316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E65014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9176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03" indent="0">
              <a:buNone/>
              <a:defRPr sz="2000" b="1"/>
            </a:lvl2pPr>
            <a:lvl3pPr marL="913267" indent="0">
              <a:buNone/>
              <a:defRPr sz="1900" b="1"/>
            </a:lvl3pPr>
            <a:lvl4pPr marL="1369900" indent="0">
              <a:buNone/>
              <a:defRPr sz="1600" b="1"/>
            </a:lvl4pPr>
            <a:lvl5pPr marL="1826533" indent="0">
              <a:buNone/>
              <a:defRPr sz="1600" b="1"/>
            </a:lvl5pPr>
            <a:lvl6pPr marL="2283198" indent="0">
              <a:buNone/>
              <a:defRPr sz="1600" b="1"/>
            </a:lvl6pPr>
            <a:lvl7pPr marL="2739798" indent="0">
              <a:buNone/>
              <a:defRPr sz="1600" b="1"/>
            </a:lvl7pPr>
            <a:lvl8pPr marL="3196400" indent="0">
              <a:buNone/>
              <a:defRPr sz="1600" b="1"/>
            </a:lvl8pPr>
            <a:lvl9pPr marL="3653003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03" indent="0">
              <a:buNone/>
              <a:defRPr sz="2000" b="1"/>
            </a:lvl2pPr>
            <a:lvl3pPr marL="913267" indent="0">
              <a:buNone/>
              <a:defRPr sz="1900" b="1"/>
            </a:lvl3pPr>
            <a:lvl4pPr marL="1369900" indent="0">
              <a:buNone/>
              <a:defRPr sz="1600" b="1"/>
            </a:lvl4pPr>
            <a:lvl5pPr marL="1826533" indent="0">
              <a:buNone/>
              <a:defRPr sz="1600" b="1"/>
            </a:lvl5pPr>
            <a:lvl6pPr marL="2283198" indent="0">
              <a:buNone/>
              <a:defRPr sz="1600" b="1"/>
            </a:lvl6pPr>
            <a:lvl7pPr marL="2739798" indent="0">
              <a:buNone/>
              <a:defRPr sz="1600" b="1"/>
            </a:lvl7pPr>
            <a:lvl8pPr marL="3196400" indent="0">
              <a:buNone/>
              <a:defRPr sz="1600" b="1"/>
            </a:lvl8pPr>
            <a:lvl9pPr marL="3653003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27.02.2020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5213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27.02.2020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Nadpis 1"/>
          <p:cNvSpPr>
            <a:spLocks noGrp="1"/>
          </p:cNvSpPr>
          <p:nvPr>
            <p:ph type="title" hasCustomPrompt="1"/>
          </p:nvPr>
        </p:nvSpPr>
        <p:spPr>
          <a:xfrm>
            <a:off x="1014487" y="365125"/>
            <a:ext cx="10339316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E65014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313323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27.02.2020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750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5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603" indent="0">
              <a:buNone/>
              <a:defRPr sz="1500"/>
            </a:lvl2pPr>
            <a:lvl3pPr marL="913267" indent="0">
              <a:buNone/>
              <a:defRPr sz="1200"/>
            </a:lvl3pPr>
            <a:lvl4pPr marL="1369900" indent="0">
              <a:buNone/>
              <a:defRPr sz="1100"/>
            </a:lvl4pPr>
            <a:lvl5pPr marL="1826533" indent="0">
              <a:buNone/>
              <a:defRPr sz="1100"/>
            </a:lvl5pPr>
            <a:lvl6pPr marL="2283198" indent="0">
              <a:buNone/>
              <a:defRPr sz="1100"/>
            </a:lvl6pPr>
            <a:lvl7pPr marL="2739798" indent="0">
              <a:buNone/>
              <a:defRPr sz="1100"/>
            </a:lvl7pPr>
            <a:lvl8pPr marL="3196400" indent="0">
              <a:buNone/>
              <a:defRPr sz="1100"/>
            </a:lvl8pPr>
            <a:lvl9pPr marL="3653003" indent="0">
              <a:buNone/>
              <a:defRPr sz="11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27.02.2020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812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5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6603" indent="0">
              <a:buNone/>
              <a:defRPr sz="2800"/>
            </a:lvl2pPr>
            <a:lvl3pPr marL="913267" indent="0">
              <a:buNone/>
              <a:defRPr sz="2400"/>
            </a:lvl3pPr>
            <a:lvl4pPr marL="1369900" indent="0">
              <a:buNone/>
              <a:defRPr sz="2000"/>
            </a:lvl4pPr>
            <a:lvl5pPr marL="1826533" indent="0">
              <a:buNone/>
              <a:defRPr sz="2000"/>
            </a:lvl5pPr>
            <a:lvl6pPr marL="2283198" indent="0">
              <a:buNone/>
              <a:defRPr sz="2000"/>
            </a:lvl6pPr>
            <a:lvl7pPr marL="2739798" indent="0">
              <a:buNone/>
              <a:defRPr sz="2000"/>
            </a:lvl7pPr>
            <a:lvl8pPr marL="3196400" indent="0">
              <a:buNone/>
              <a:defRPr sz="2000"/>
            </a:lvl8pPr>
            <a:lvl9pPr marL="3653003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603" indent="0">
              <a:buNone/>
              <a:defRPr sz="1500"/>
            </a:lvl2pPr>
            <a:lvl3pPr marL="913267" indent="0">
              <a:buNone/>
              <a:defRPr sz="1200"/>
            </a:lvl3pPr>
            <a:lvl4pPr marL="1369900" indent="0">
              <a:buNone/>
              <a:defRPr sz="1100"/>
            </a:lvl4pPr>
            <a:lvl5pPr marL="1826533" indent="0">
              <a:buNone/>
              <a:defRPr sz="1100"/>
            </a:lvl5pPr>
            <a:lvl6pPr marL="2283198" indent="0">
              <a:buNone/>
              <a:defRPr sz="1100"/>
            </a:lvl6pPr>
            <a:lvl7pPr marL="2739798" indent="0">
              <a:buNone/>
              <a:defRPr sz="1100"/>
            </a:lvl7pPr>
            <a:lvl8pPr marL="3196400" indent="0">
              <a:buNone/>
              <a:defRPr sz="1100"/>
            </a:lvl8pPr>
            <a:lvl9pPr marL="3653003" indent="0">
              <a:buNone/>
              <a:defRPr sz="11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27.02.2020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784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27.02.2020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168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2" y="365140"/>
            <a:ext cx="2628900" cy="5811839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3" y="365140"/>
            <a:ext cx="7734300" cy="5811839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27.02.2020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659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0" y="0"/>
            <a:ext cx="12192000" cy="2565400"/>
          </a:xfrm>
          <a:prstGeom prst="rect">
            <a:avLst/>
          </a:prstGeom>
          <a:solidFill>
            <a:srgbClr val="FF8001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cs-CZ" altLang="cs-CZ" sz="1800" b="1" smtClean="0">
              <a:solidFill>
                <a:prstClr val="black"/>
              </a:solidFill>
              <a:latin typeface="Arial Black" pitchFamily="34" charset="0"/>
            </a:endParaRPr>
          </a:p>
        </p:txBody>
      </p:sp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0" y="6092826"/>
            <a:ext cx="12192000" cy="765175"/>
          </a:xfrm>
          <a:prstGeom prst="rect">
            <a:avLst/>
          </a:prstGeom>
          <a:solidFill>
            <a:srgbClr val="D0D0C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cs-CZ" altLang="cs-CZ" sz="1800" b="1" smtClean="0">
              <a:solidFill>
                <a:prstClr val="black"/>
              </a:solidFill>
              <a:latin typeface="Arial Black" pitchFamily="34" charset="0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0" y="2565401"/>
            <a:ext cx="4368800" cy="576263"/>
          </a:xfrm>
          <a:prstGeom prst="rect">
            <a:avLst/>
          </a:prstGeom>
          <a:solidFill>
            <a:srgbClr val="D0D0C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cs-CZ" altLang="cs-CZ" sz="1800" b="1" smtClean="0">
              <a:solidFill>
                <a:prstClr val="black"/>
              </a:solidFill>
              <a:latin typeface="Arial Black" pitchFamily="34" charset="0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7823200" y="2565401"/>
            <a:ext cx="4368800" cy="576263"/>
          </a:xfrm>
          <a:prstGeom prst="rect">
            <a:avLst/>
          </a:prstGeom>
          <a:solidFill>
            <a:srgbClr val="D0D0C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cs-CZ" altLang="cs-CZ" sz="1800" b="1" smtClean="0">
              <a:solidFill>
                <a:prstClr val="black"/>
              </a:solidFill>
              <a:latin typeface="Arial Black" pitchFamily="34" charset="0"/>
            </a:endParaRPr>
          </a:p>
        </p:txBody>
      </p:sp>
      <p:pic>
        <p:nvPicPr>
          <p:cNvPr id="8" name="Picture 13" descr="utb_logo_cz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8800" y="2565400"/>
            <a:ext cx="34544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0"/>
          <p:cNvSpPr txBox="1">
            <a:spLocks noChangeArrowheads="1"/>
          </p:cNvSpPr>
          <p:nvPr userDrawn="1"/>
        </p:nvSpPr>
        <p:spPr bwMode="auto">
          <a:xfrm>
            <a:off x="1200152" y="6453188"/>
            <a:ext cx="6623049" cy="3048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cs-CZ" altLang="cs-CZ" sz="1400" smtClean="0">
              <a:solidFill>
                <a:prstClr val="black"/>
              </a:solidFill>
            </a:endParaRPr>
          </a:p>
        </p:txBody>
      </p:sp>
      <p:sp>
        <p:nvSpPr>
          <p:cNvPr id="12800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814917" y="549276"/>
            <a:ext cx="10363200" cy="1470025"/>
          </a:xfrm>
          <a:effectLst>
            <a:outerShdw dist="53882" dir="2700000" algn="ctr" rotWithShape="0">
              <a:schemeClr val="bg2"/>
            </a:outerShdw>
          </a:effectLst>
        </p:spPr>
        <p:txBody>
          <a:bodyPr/>
          <a:lstStyle>
            <a:lvl1pPr algn="ctr">
              <a:defRPr sz="4000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128007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775884" y="3573463"/>
            <a:ext cx="8534400" cy="2087562"/>
          </a:xfrm>
        </p:spPr>
        <p:txBody>
          <a:bodyPr anchor="ctr"/>
          <a:lstStyle>
            <a:lvl1pPr marL="0" indent="0" algn="ctr">
              <a:buFontTx/>
              <a:buNone/>
              <a:defRPr sz="2800" b="1"/>
            </a:lvl1pPr>
          </a:lstStyle>
          <a:p>
            <a:r>
              <a:rPr lang="cs-CZ" dirty="0"/>
              <a:t>Klepnutím lze upravit styl předlohy podnadpisů.</a:t>
            </a:r>
          </a:p>
        </p:txBody>
      </p:sp>
    </p:spTree>
    <p:extLst>
      <p:ext uri="{BB962C8B-B14F-4D97-AF65-F5344CB8AC3E}">
        <p14:creationId xmlns:p14="http://schemas.microsoft.com/office/powerpoint/2010/main" val="12208552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" y="764705"/>
            <a:ext cx="11618383" cy="5545137"/>
          </a:xfrm>
        </p:spPr>
        <p:txBody>
          <a:bodyPr/>
          <a:lstStyle/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53200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8854009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239184" y="836614"/>
            <a:ext cx="5706533" cy="55451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48918" y="836614"/>
            <a:ext cx="5708649" cy="55451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97878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91816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20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95704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5084503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5253076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89228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894234" y="0"/>
            <a:ext cx="2963333" cy="6381750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" y="0"/>
            <a:ext cx="8691033" cy="6381750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55851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Nadpis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"/>
            <a:ext cx="8784167" cy="620713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graf 2"/>
          <p:cNvSpPr>
            <a:spLocks noGrp="1"/>
          </p:cNvSpPr>
          <p:nvPr>
            <p:ph type="chart" idx="1"/>
          </p:nvPr>
        </p:nvSpPr>
        <p:spPr>
          <a:xfrm>
            <a:off x="239185" y="836614"/>
            <a:ext cx="11618383" cy="5545137"/>
          </a:xfrm>
        </p:spPr>
        <p:txBody>
          <a:bodyPr/>
          <a:lstStyle/>
          <a:p>
            <a:pPr lvl="0"/>
            <a:endParaRPr lang="cs-CZ" noProof="0" smtClean="0"/>
          </a:p>
        </p:txBody>
      </p:sp>
    </p:spTree>
    <p:extLst>
      <p:ext uri="{BB962C8B-B14F-4D97-AF65-F5344CB8AC3E}">
        <p14:creationId xmlns:p14="http://schemas.microsoft.com/office/powerpoint/2010/main" val="38945258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Nadpis a 4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sz="quarter"/>
          </p:nvPr>
        </p:nvSpPr>
        <p:spPr>
          <a:xfrm>
            <a:off x="1" y="1"/>
            <a:ext cx="8784167" cy="620713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239184" y="836614"/>
            <a:ext cx="5706533" cy="2695575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6148918" y="836614"/>
            <a:ext cx="5708649" cy="2695575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239184" y="3684588"/>
            <a:ext cx="5706533" cy="2697162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48918" y="3684588"/>
            <a:ext cx="5708649" cy="2697162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2410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340" tIns="45718" rIns="91340" bIns="45718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340" tIns="45718" rIns="91340" bIns="45718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340" tIns="45718" rIns="91340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267"/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 defTabSz="913267"/>
              <a:t>27.02.2020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340" tIns="45718" rIns="91340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267"/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340" tIns="45718" rIns="91340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267"/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 defTabSz="913267"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036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iming>
    <p:tnLst>
      <p:par>
        <p:cTn id="1" dur="indefinite" restart="never" nodeType="tmRoot"/>
      </p:par>
    </p:tnLst>
  </p:timing>
  <p:txStyles>
    <p:titleStyle>
      <a:lvl1pPr algn="l" defTabSz="91326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333" indent="-228333" algn="l" defTabSz="91326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998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598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00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803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1467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68100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4733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1398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03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67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00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33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8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798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00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003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ChangeArrowheads="1"/>
          </p:cNvSpPr>
          <p:nvPr/>
        </p:nvSpPr>
        <p:spPr bwMode="auto">
          <a:xfrm>
            <a:off x="1" y="1"/>
            <a:ext cx="8784167" cy="620713"/>
          </a:xfrm>
          <a:prstGeom prst="rect">
            <a:avLst/>
          </a:prstGeom>
          <a:solidFill>
            <a:srgbClr val="FF8001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cs-CZ" altLang="cs-CZ" sz="1800" b="1" smtClean="0">
              <a:solidFill>
                <a:prstClr val="black"/>
              </a:solidFill>
              <a:latin typeface="Arial Black" pitchFamily="34" charset="0"/>
            </a:endParaRPr>
          </a:p>
        </p:txBody>
      </p:sp>
      <p:sp>
        <p:nvSpPr>
          <p:cNvPr id="1027" name="Rectangle 9"/>
          <p:cNvSpPr>
            <a:spLocks noChangeArrowheads="1"/>
          </p:cNvSpPr>
          <p:nvPr/>
        </p:nvSpPr>
        <p:spPr bwMode="auto">
          <a:xfrm>
            <a:off x="0" y="6524626"/>
            <a:ext cx="12192000" cy="333375"/>
          </a:xfrm>
          <a:prstGeom prst="rect">
            <a:avLst/>
          </a:prstGeom>
          <a:solidFill>
            <a:srgbClr val="D0D0C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cs-CZ" altLang="cs-CZ" sz="1800" smtClean="0">
              <a:solidFill>
                <a:prstClr val="black"/>
              </a:solidFill>
            </a:endParaRPr>
          </a:p>
        </p:txBody>
      </p:sp>
      <p:sp>
        <p:nvSpPr>
          <p:cNvPr id="1028" name="Rectangle 10"/>
          <p:cNvSpPr>
            <a:spLocks noChangeArrowheads="1"/>
          </p:cNvSpPr>
          <p:nvPr/>
        </p:nvSpPr>
        <p:spPr bwMode="auto">
          <a:xfrm>
            <a:off x="0" y="620714"/>
            <a:ext cx="12192000" cy="71437"/>
          </a:xfrm>
          <a:prstGeom prst="rect">
            <a:avLst/>
          </a:prstGeom>
          <a:solidFill>
            <a:srgbClr val="D0D0C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cs-CZ" altLang="cs-CZ" sz="1800" b="1" smtClean="0">
              <a:solidFill>
                <a:prstClr val="black"/>
              </a:solidFill>
              <a:latin typeface="Arial Black" pitchFamily="34" charset="0"/>
            </a:endParaRPr>
          </a:p>
        </p:txBody>
      </p:sp>
      <p:pic>
        <p:nvPicPr>
          <p:cNvPr id="1029" name="Picture 11" descr="utb_logo_cz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4168" y="1"/>
            <a:ext cx="3407833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" y="1"/>
            <a:ext cx="8784167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 předlohy nadpisů.</a:t>
            </a:r>
          </a:p>
        </p:txBody>
      </p:sp>
      <p:sp>
        <p:nvSpPr>
          <p:cNvPr id="10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9185" y="836614"/>
            <a:ext cx="11618383" cy="554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dirty="0" smtClean="0"/>
              <a:t>Klepnutím lze upravit styly předlohy textu.</a:t>
            </a:r>
          </a:p>
          <a:p>
            <a:pPr lvl="1"/>
            <a:r>
              <a:rPr lang="cs-CZ" altLang="cs-CZ" dirty="0" smtClean="0"/>
              <a:t>Druhá úroveň</a:t>
            </a:r>
          </a:p>
          <a:p>
            <a:pPr lvl="2"/>
            <a:r>
              <a:rPr lang="cs-CZ" altLang="cs-CZ" dirty="0" smtClean="0"/>
              <a:t>Třetí úroveň</a:t>
            </a:r>
          </a:p>
          <a:p>
            <a:pPr lvl="3"/>
            <a:r>
              <a:rPr lang="cs-CZ" altLang="cs-CZ" dirty="0" smtClean="0"/>
              <a:t>Čtvrtá úroveň</a:t>
            </a:r>
          </a:p>
        </p:txBody>
      </p:sp>
      <p:pic>
        <p:nvPicPr>
          <p:cNvPr id="1032" name="Picture 12" descr="UTB-knizka_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534151"/>
            <a:ext cx="46990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2282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  <p:sldLayoutId id="2147484104" r:id="rId12"/>
    <p:sldLayoutId id="2147484105" r:id="rId13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marL="180975" indent="-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  <a:ea typeface="+mj-ea"/>
          <a:cs typeface="+mj-cs"/>
        </a:defRPr>
      </a:lvl1pPr>
      <a:lvl2pPr marL="180975" indent="-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2pPr>
      <a:lvl3pPr marL="180975" indent="-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3pPr>
      <a:lvl4pPr marL="180975" indent="-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4pPr>
      <a:lvl5pPr marL="180975" indent="-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5pPr>
      <a:lvl6pPr marL="638175" algn="l" rtl="0" fontAlgn="base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 Narrow" pitchFamily="34" charset="0"/>
        </a:defRPr>
      </a:lvl6pPr>
      <a:lvl7pPr marL="1095375" algn="l" rtl="0" fontAlgn="base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 Narrow" pitchFamily="34" charset="0"/>
        </a:defRPr>
      </a:lvl7pPr>
      <a:lvl8pPr marL="1552575" algn="l" rtl="0" fontAlgn="base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 Narrow" pitchFamily="34" charset="0"/>
        </a:defRPr>
      </a:lvl8pPr>
      <a:lvl9pPr marL="2009775" algn="l" rtl="0" fontAlgn="base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 b="1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tb.cz/" TargetMode="External"/><Relationship Id="rId2" Type="http://schemas.openxmlformats.org/officeDocument/2006/relationships/hyperlink" Target="mailto:sedlarik@utb.cz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19537" y="3213100"/>
            <a:ext cx="7705725" cy="2736850"/>
          </a:xfrm>
        </p:spPr>
        <p:txBody>
          <a:bodyPr/>
          <a:lstStyle/>
          <a:p>
            <a:pPr marL="609600" indent="-609600" eaLnBrk="1" hangingPunct="1">
              <a:lnSpc>
                <a:spcPct val="110000"/>
              </a:lnSpc>
              <a:spcBef>
                <a:spcPct val="30000"/>
              </a:spcBef>
              <a:spcAft>
                <a:spcPct val="30000"/>
              </a:spcAft>
            </a:pPr>
            <a:endParaRPr lang="cs-CZ" altLang="cs-CZ" sz="1600" b="0" dirty="0">
              <a:latin typeface="Arial" panose="020B0604020202020204" pitchFamily="34" charset="0"/>
            </a:endParaRPr>
          </a:p>
          <a:p>
            <a:pPr marL="609600" indent="-609600" eaLnBrk="1" hangingPunct="1">
              <a:lnSpc>
                <a:spcPct val="110000"/>
              </a:lnSpc>
              <a:spcBef>
                <a:spcPct val="30000"/>
              </a:spcBef>
              <a:spcAft>
                <a:spcPct val="30000"/>
              </a:spcAft>
            </a:pPr>
            <a:r>
              <a:rPr lang="cs-CZ" altLang="cs-CZ" sz="3600" dirty="0">
                <a:latin typeface="Arial" panose="020B0604020202020204" pitchFamily="34" charset="0"/>
              </a:rPr>
              <a:t>	</a:t>
            </a:r>
            <a:r>
              <a:rPr lang="cs-CZ" altLang="cs-CZ" sz="3600" dirty="0" smtClean="0">
                <a:latin typeface="Arial" panose="020B0604020202020204" pitchFamily="34" charset="0"/>
              </a:rPr>
              <a:t>IV. úpravy mzdových předpisů UTB</a:t>
            </a:r>
            <a:endParaRPr lang="cs-CZ" altLang="cs-CZ" sz="1600" b="0" dirty="0">
              <a:latin typeface="Arial" panose="020B0604020202020204" pitchFamily="34" charset="0"/>
            </a:endParaRPr>
          </a:p>
          <a:p>
            <a:pPr marL="609600" indent="-609600" eaLnBrk="1" hangingPunct="1">
              <a:lnSpc>
                <a:spcPct val="110000"/>
              </a:lnSpc>
              <a:spcBef>
                <a:spcPct val="30000"/>
              </a:spcBef>
              <a:spcAft>
                <a:spcPct val="30000"/>
              </a:spcAft>
            </a:pPr>
            <a:endParaRPr lang="cs-CZ" altLang="cs-CZ" sz="1600" b="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51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cs-CZ" sz="2400" dirty="0" smtClean="0">
                <a:latin typeface="+mj-lt"/>
              </a:rPr>
              <a:t>Akademičtí pracovníci, vědečtí pracovníci </a:t>
            </a:r>
            <a:endParaRPr lang="cs-CZ" sz="2400" dirty="0">
              <a:latin typeface="+mj-lt"/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cs-CZ" dirty="0" smtClean="0"/>
          </a:p>
          <a:p>
            <a:endParaRPr lang="cs-CZ" dirty="0"/>
          </a:p>
        </p:txBody>
      </p:sp>
      <p:graphicFrame>
        <p:nvGraphicFramePr>
          <p:cNvPr id="9" name="Tabulk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644514"/>
              </p:ext>
            </p:extLst>
          </p:nvPr>
        </p:nvGraphicFramePr>
        <p:xfrm>
          <a:off x="855023" y="1009402"/>
          <a:ext cx="10485911" cy="51362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3856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47367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47367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26434">
                <a:tc>
                  <a:txBody>
                    <a:bodyPr/>
                    <a:lstStyle/>
                    <a:p>
                      <a:pPr marL="108000" algn="l" fontAlgn="b"/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t"/>
                      <a:r>
                        <a:rPr lang="cs-CZ" sz="20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Akademický pracovník</a:t>
                      </a:r>
                      <a:endParaRPr lang="cs-CZ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t"/>
                      <a:r>
                        <a:rPr lang="cs-CZ" sz="20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Vědecký pracovník</a:t>
                      </a:r>
                      <a:r>
                        <a:rPr lang="cs-CZ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/>
                      </a:r>
                      <a:br>
                        <a:rPr lang="cs-CZ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</a:br>
                      <a:endParaRPr lang="cs-CZ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4634">
                <a:tc>
                  <a:txBody>
                    <a:bodyPr/>
                    <a:lstStyle/>
                    <a:p>
                      <a:pPr marL="108000" algn="l" fontAlgn="b"/>
                      <a:r>
                        <a:rPr lang="cs-CZ" sz="1700" b="1" u="none" strike="noStrike" dirty="0">
                          <a:effectLst/>
                        </a:rPr>
                        <a:t>mzdová třída</a:t>
                      </a:r>
                      <a:endParaRPr lang="cs-CZ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cs-CZ" sz="1700" b="1" u="none" strike="noStrike" dirty="0">
                          <a:effectLst/>
                        </a:rPr>
                        <a:t>požadované vzdělání a další kvalifikace</a:t>
                      </a:r>
                      <a:endParaRPr lang="cs-CZ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cs-CZ" sz="1700" b="1" u="none" strike="noStrike" dirty="0">
                          <a:effectLst/>
                        </a:rPr>
                        <a:t>požadované vzdělání a další kvalifikace</a:t>
                      </a:r>
                      <a:endParaRPr lang="cs-CZ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29267">
                <a:tc>
                  <a:txBody>
                    <a:bodyPr/>
                    <a:lstStyle/>
                    <a:p>
                      <a:pPr marL="108000" algn="l" fontAlgn="b"/>
                      <a:r>
                        <a:rPr lang="cs-CZ" sz="2000" u="none" strike="noStrike" dirty="0">
                          <a:effectLst/>
                        </a:rPr>
                        <a:t>B1 až B4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cs-CZ" sz="1800" u="none" strike="noStrike" dirty="0">
                          <a:effectLst/>
                        </a:rPr>
                        <a:t>vysokoškolské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43472">
                <a:tc>
                  <a:txBody>
                    <a:bodyPr/>
                    <a:lstStyle/>
                    <a:p>
                      <a:pPr marL="108000" algn="l" fontAlgn="b"/>
                      <a:r>
                        <a:rPr lang="cs-CZ" sz="2000" u="none" strike="noStrike" dirty="0">
                          <a:effectLst/>
                        </a:rPr>
                        <a:t>A1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cs-CZ" sz="1800" u="none" strike="noStrike" dirty="0">
                          <a:effectLst/>
                        </a:rPr>
                        <a:t>vysokoškolské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29267">
                <a:tc>
                  <a:txBody>
                    <a:bodyPr/>
                    <a:lstStyle/>
                    <a:p>
                      <a:pPr marL="108000" algn="l" fontAlgn="b"/>
                      <a:r>
                        <a:rPr lang="cs-CZ" sz="2000" u="none" strike="noStrike" dirty="0">
                          <a:effectLst/>
                        </a:rPr>
                        <a:t>A2a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cs-CZ" sz="1800" u="none" strike="noStrike" dirty="0">
                          <a:effectLst/>
                        </a:rPr>
                        <a:t>vysokoškolské</a:t>
                      </a:r>
                      <a:br>
                        <a:rPr lang="cs-CZ" sz="1800" u="none" strike="noStrike" dirty="0">
                          <a:effectLst/>
                        </a:rPr>
                      </a:br>
                      <a:r>
                        <a:rPr lang="cs-CZ" sz="1800" u="none" strike="noStrike" dirty="0">
                          <a:effectLst/>
                        </a:rPr>
                        <a:t>15 let odborné praxe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29267">
                <a:tc>
                  <a:txBody>
                    <a:bodyPr/>
                    <a:lstStyle/>
                    <a:p>
                      <a:pPr marL="108000" algn="l" fontAlgn="b"/>
                      <a:r>
                        <a:rPr lang="cs-CZ" sz="2000" u="none" strike="noStrike" dirty="0">
                          <a:effectLst/>
                        </a:rPr>
                        <a:t>A2b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cs-CZ" sz="1800" u="none" strike="noStrike" dirty="0">
                          <a:effectLst/>
                        </a:rPr>
                        <a:t>vysokoškolské a vědecká </a:t>
                      </a:r>
                      <a:r>
                        <a:rPr lang="cs-CZ" sz="1800" u="none" strike="noStrike" dirty="0" smtClean="0">
                          <a:effectLst/>
                        </a:rPr>
                        <a:t>hodnost </a:t>
                      </a:r>
                      <a:r>
                        <a:rPr lang="cs-CZ" sz="1800" u="none" strike="noStrike" dirty="0" err="1" smtClean="0">
                          <a:effectLst/>
                        </a:rPr>
                        <a:t>ArtD</a:t>
                      </a:r>
                      <a:r>
                        <a:rPr lang="cs-CZ" sz="1800" u="none" strike="noStrike" dirty="0" smtClean="0">
                          <a:effectLst/>
                        </a:rPr>
                        <a:t>., </a:t>
                      </a:r>
                      <a:r>
                        <a:rPr lang="cs-CZ" sz="1800" u="none" strike="noStrike" dirty="0">
                          <a:effectLst/>
                        </a:rPr>
                        <a:t>CSc., </a:t>
                      </a:r>
                      <a:r>
                        <a:rPr lang="cs-CZ" sz="1800" u="none" strike="noStrike" dirty="0" smtClean="0">
                          <a:effectLst/>
                        </a:rPr>
                        <a:t>Dr., DrSc., </a:t>
                      </a:r>
                      <a:r>
                        <a:rPr lang="cs-CZ" sz="1800" u="none" strike="noStrike" dirty="0" err="1" smtClean="0">
                          <a:effectLst/>
                        </a:rPr>
                        <a:t>DSc</a:t>
                      </a:r>
                      <a:r>
                        <a:rPr lang="cs-CZ" sz="1800" u="none" strike="noStrike" dirty="0" smtClean="0">
                          <a:effectLst/>
                        </a:rPr>
                        <a:t>., Ph.D.,</a:t>
                      </a:r>
                      <a:r>
                        <a:rPr lang="cs-CZ" sz="1800" u="none" strike="noStrike" baseline="0" dirty="0" smtClean="0">
                          <a:effectLst/>
                        </a:rPr>
                        <a:t> </a:t>
                      </a:r>
                      <a:r>
                        <a:rPr lang="cs-CZ" sz="1800" u="none" strike="noStrike" baseline="0" dirty="0" err="1" smtClean="0">
                          <a:effectLst/>
                        </a:rPr>
                        <a:t>Th.D</a:t>
                      </a:r>
                      <a:r>
                        <a:rPr lang="cs-CZ" sz="1800" u="none" strike="noStrike" baseline="0" dirty="0" smtClean="0">
                          <a:effectLst/>
                        </a:rPr>
                        <a:t>.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cs-CZ" sz="1800" u="none" strike="noStrike" dirty="0">
                          <a:effectLst/>
                        </a:rPr>
                        <a:t>vysokoškolské a vědecká hodnost </a:t>
                      </a:r>
                      <a:r>
                        <a:rPr lang="cs-CZ" sz="1800" u="none" strike="noStrike" dirty="0" err="1" smtClean="0">
                          <a:effectLst/>
                        </a:rPr>
                        <a:t>ArtD</a:t>
                      </a:r>
                      <a:r>
                        <a:rPr lang="cs-CZ" sz="1800" u="none" strike="noStrike" dirty="0" smtClean="0">
                          <a:effectLst/>
                        </a:rPr>
                        <a:t>., CSc., Dr., DrSc., </a:t>
                      </a:r>
                      <a:r>
                        <a:rPr lang="cs-CZ" sz="1800" u="none" strike="noStrike" dirty="0" err="1" smtClean="0">
                          <a:effectLst/>
                        </a:rPr>
                        <a:t>DSc</a:t>
                      </a:r>
                      <a:r>
                        <a:rPr lang="cs-CZ" sz="1800" u="none" strike="noStrike" dirty="0" smtClean="0">
                          <a:effectLst/>
                        </a:rPr>
                        <a:t>., Ph.D.,</a:t>
                      </a:r>
                      <a:r>
                        <a:rPr lang="cs-CZ" sz="1800" u="none" strike="noStrike" baseline="0" dirty="0" smtClean="0">
                          <a:effectLst/>
                        </a:rPr>
                        <a:t> </a:t>
                      </a:r>
                      <a:r>
                        <a:rPr lang="cs-CZ" sz="1800" u="none" strike="noStrike" baseline="0" dirty="0" err="1" smtClean="0">
                          <a:effectLst/>
                        </a:rPr>
                        <a:t>Th.D</a:t>
                      </a:r>
                      <a:r>
                        <a:rPr lang="cs-CZ" sz="1800" u="none" strike="noStrike" baseline="0" dirty="0" smtClean="0">
                          <a:effectLst/>
                        </a:rPr>
                        <a:t>.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835598">
                <a:tc>
                  <a:txBody>
                    <a:bodyPr/>
                    <a:lstStyle/>
                    <a:p>
                      <a:pPr marL="108000" algn="l" fontAlgn="b"/>
                      <a:r>
                        <a:rPr lang="cs-CZ" sz="2000" u="none" strike="noStrike" dirty="0">
                          <a:effectLst/>
                        </a:rPr>
                        <a:t>A3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cs-CZ" sz="1800" u="none" strike="noStrike" dirty="0">
                          <a:effectLst/>
                        </a:rPr>
                        <a:t>vysokoškolské a jmenování docentem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cs-CZ" sz="1800" u="none" strike="noStrike" dirty="0">
                          <a:effectLst/>
                        </a:rPr>
                        <a:t>vysokoškolské a jmenování docentem nebo vysokoškolské a vědecká hodnost DrSc., </a:t>
                      </a:r>
                      <a:r>
                        <a:rPr lang="cs-CZ" sz="1800" u="none" strike="noStrike" dirty="0" err="1">
                          <a:effectLst/>
                        </a:rPr>
                        <a:t>DSc</a:t>
                      </a:r>
                      <a:r>
                        <a:rPr lang="cs-CZ" sz="1800" u="none" strike="noStrike" dirty="0">
                          <a:effectLst/>
                        </a:rPr>
                        <a:t>.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835598">
                <a:tc>
                  <a:txBody>
                    <a:bodyPr/>
                    <a:lstStyle/>
                    <a:p>
                      <a:pPr marL="108000" algn="l" fontAlgn="b"/>
                      <a:r>
                        <a:rPr lang="cs-CZ" sz="2000" u="none" strike="noStrike" dirty="0">
                          <a:effectLst/>
                        </a:rPr>
                        <a:t>A4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cs-CZ" sz="1800" u="none" strike="noStrike" dirty="0">
                          <a:effectLst/>
                        </a:rPr>
                        <a:t>vysokoškolské a jmenování profesorem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cs-CZ" sz="1800" u="none" strike="noStrike" dirty="0">
                          <a:effectLst/>
                        </a:rPr>
                        <a:t>vysokoškolské a jmenování profesorem nebo vysokoškolské a vědecká hodnost DrSc., </a:t>
                      </a:r>
                      <a:r>
                        <a:rPr lang="cs-CZ" sz="1800" u="none" strike="noStrike" dirty="0" err="1">
                          <a:effectLst/>
                        </a:rPr>
                        <a:t>DSc</a:t>
                      </a:r>
                      <a:r>
                        <a:rPr lang="cs-CZ" sz="1800" u="none" strike="noStrike" dirty="0">
                          <a:effectLst/>
                        </a:rPr>
                        <a:t>.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464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 smtClean="0">
                <a:latin typeface="+mj-lt"/>
              </a:rPr>
              <a:t>Návrh zvýšení tarifních mezd na UTB v roce 2020 </a:t>
            </a:r>
            <a:endParaRPr lang="cs-CZ" sz="2400" dirty="0">
              <a:latin typeface="+mj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just">
              <a:buNone/>
            </a:pPr>
            <a:r>
              <a:rPr lang="cs-CZ" dirty="0"/>
              <a:t>	</a:t>
            </a:r>
            <a:r>
              <a:rPr lang="cs-CZ" dirty="0" smtClean="0"/>
              <a:t>	</a:t>
            </a:r>
          </a:p>
          <a:p>
            <a:pPr algn="just">
              <a:buNone/>
            </a:pPr>
            <a:endParaRPr lang="cs-CZ" dirty="0"/>
          </a:p>
          <a:p>
            <a:pPr algn="just">
              <a:buNone/>
            </a:pP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1272" y="961901"/>
            <a:ext cx="10414659" cy="5419850"/>
          </a:xfrm>
        </p:spPr>
        <p:txBody>
          <a:bodyPr/>
          <a:lstStyle/>
          <a:p>
            <a:pPr marL="0" lvl="0" indent="0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cs-CZ" sz="3000" b="1" kern="1200" dirty="0" smtClean="0">
                <a:solidFill>
                  <a:srgbClr val="080808"/>
                </a:solidFill>
                <a:latin typeface="+mj-lt"/>
              </a:rPr>
              <a:t>Akademický </a:t>
            </a:r>
            <a:r>
              <a:rPr lang="cs-CZ" sz="3000" b="1" kern="1200" dirty="0">
                <a:solidFill>
                  <a:srgbClr val="080808"/>
                </a:solidFill>
                <a:latin typeface="+mj-lt"/>
              </a:rPr>
              <a:t>a vědecký pracovník:</a:t>
            </a:r>
          </a:p>
          <a:p>
            <a:pPr marL="228221" lvl="0" indent="-228221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3000" kern="1200" dirty="0">
                <a:solidFill>
                  <a:srgbClr val="080808"/>
                </a:solidFill>
                <a:latin typeface="+mj-lt"/>
              </a:rPr>
              <a:t>Profesor                                      </a:t>
            </a:r>
            <a:r>
              <a:rPr lang="cs-CZ" sz="3000" b="1" kern="1200" dirty="0">
                <a:solidFill>
                  <a:srgbClr val="C00000"/>
                </a:solidFill>
                <a:latin typeface="+mj-lt"/>
              </a:rPr>
              <a:t>40</a:t>
            </a:r>
            <a:r>
              <a:rPr lang="cs-CZ" sz="3000" kern="1200" dirty="0">
                <a:solidFill>
                  <a:srgbClr val="C00000"/>
                </a:solidFill>
                <a:latin typeface="+mj-lt"/>
              </a:rPr>
              <a:t> tis. Kč      </a:t>
            </a:r>
            <a:r>
              <a:rPr lang="cs-CZ" sz="3000" kern="1200" dirty="0">
                <a:solidFill>
                  <a:srgbClr val="080808"/>
                </a:solidFill>
                <a:latin typeface="+mj-lt"/>
              </a:rPr>
              <a:t>nyní 33 000 Kč </a:t>
            </a:r>
          </a:p>
          <a:p>
            <a:pPr marL="228221" lvl="0" indent="-228221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3000" kern="1200" dirty="0">
                <a:solidFill>
                  <a:srgbClr val="080808"/>
                </a:solidFill>
                <a:latin typeface="+mj-lt"/>
              </a:rPr>
              <a:t>Docent                                        </a:t>
            </a:r>
            <a:r>
              <a:rPr lang="cs-CZ" sz="3000" b="1" kern="1200" dirty="0">
                <a:solidFill>
                  <a:srgbClr val="C00000"/>
                </a:solidFill>
                <a:latin typeface="+mj-lt"/>
              </a:rPr>
              <a:t>33</a:t>
            </a:r>
            <a:r>
              <a:rPr lang="cs-CZ" sz="3000" kern="1200" dirty="0">
                <a:solidFill>
                  <a:srgbClr val="C00000"/>
                </a:solidFill>
                <a:latin typeface="+mj-lt"/>
              </a:rPr>
              <a:t> tis. Kč      </a:t>
            </a:r>
            <a:r>
              <a:rPr lang="cs-CZ" sz="3000" kern="1200" dirty="0">
                <a:solidFill>
                  <a:srgbClr val="080808"/>
                </a:solidFill>
                <a:latin typeface="+mj-lt"/>
              </a:rPr>
              <a:t>nyní 25 900 Kč </a:t>
            </a:r>
          </a:p>
          <a:p>
            <a:pPr marL="228221" lvl="0" indent="-228221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3000" kern="1200" dirty="0">
                <a:solidFill>
                  <a:srgbClr val="080808"/>
                </a:solidFill>
                <a:latin typeface="+mj-lt"/>
              </a:rPr>
              <a:t>Odborný asistent s Ph.D.            </a:t>
            </a:r>
            <a:r>
              <a:rPr lang="cs-CZ" sz="3000" b="1" kern="1200" dirty="0">
                <a:solidFill>
                  <a:srgbClr val="C00000"/>
                </a:solidFill>
                <a:latin typeface="+mj-lt"/>
              </a:rPr>
              <a:t>27</a:t>
            </a:r>
            <a:r>
              <a:rPr lang="cs-CZ" sz="3000" kern="1200" dirty="0">
                <a:solidFill>
                  <a:srgbClr val="C00000"/>
                </a:solidFill>
                <a:latin typeface="+mj-lt"/>
              </a:rPr>
              <a:t> tis. Kč      </a:t>
            </a:r>
            <a:r>
              <a:rPr lang="cs-CZ" sz="3000" kern="1200" dirty="0">
                <a:solidFill>
                  <a:srgbClr val="080808"/>
                </a:solidFill>
                <a:latin typeface="+mj-lt"/>
              </a:rPr>
              <a:t>nyní 22 700 Kč</a:t>
            </a:r>
          </a:p>
          <a:p>
            <a:pPr marL="228221" lvl="0" indent="-228221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3000" kern="1200" dirty="0">
                <a:solidFill>
                  <a:srgbClr val="080808"/>
                </a:solidFill>
                <a:latin typeface="+mj-lt"/>
              </a:rPr>
              <a:t>Kategorie A1, </a:t>
            </a:r>
            <a:r>
              <a:rPr lang="cs-CZ" sz="3000" kern="1200" dirty="0" smtClean="0">
                <a:solidFill>
                  <a:srgbClr val="080808"/>
                </a:solidFill>
                <a:latin typeface="+mj-lt"/>
              </a:rPr>
              <a:t>A2a                       tarif navýšen o 10 % </a:t>
            </a:r>
          </a:p>
          <a:p>
            <a:pPr marL="228221" lvl="0" indent="-228221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3000" kern="1200" dirty="0" smtClean="0">
                <a:solidFill>
                  <a:srgbClr val="080808"/>
                </a:solidFill>
                <a:latin typeface="+mj-lt"/>
              </a:rPr>
              <a:t>Lektor B1</a:t>
            </a:r>
            <a:r>
              <a:rPr lang="cs-CZ" sz="3000" kern="1200" dirty="0">
                <a:solidFill>
                  <a:srgbClr val="080808"/>
                </a:solidFill>
                <a:latin typeface="+mj-lt"/>
              </a:rPr>
              <a:t>, B2, B3 a B4  </a:t>
            </a:r>
            <a:r>
              <a:rPr lang="cs-CZ" sz="3000" kern="1200" dirty="0" smtClean="0">
                <a:solidFill>
                  <a:srgbClr val="080808"/>
                </a:solidFill>
                <a:latin typeface="+mj-lt"/>
              </a:rPr>
              <a:t>             tarif </a:t>
            </a:r>
            <a:r>
              <a:rPr lang="cs-CZ" sz="3000" kern="1200" dirty="0">
                <a:solidFill>
                  <a:srgbClr val="080808"/>
                </a:solidFill>
                <a:latin typeface="+mj-lt"/>
              </a:rPr>
              <a:t>navýšen o 10 % </a:t>
            </a:r>
            <a:endParaRPr lang="cs-CZ" sz="3000" kern="1200" dirty="0" smtClean="0">
              <a:solidFill>
                <a:srgbClr val="080808"/>
              </a:solidFill>
              <a:latin typeface="+mj-lt"/>
            </a:endParaRPr>
          </a:p>
          <a:p>
            <a:pPr marL="228221" lvl="0" indent="-228221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cs-CZ" sz="3000" kern="1200" dirty="0">
              <a:solidFill>
                <a:srgbClr val="080808"/>
              </a:solidFill>
              <a:latin typeface="+mj-lt"/>
            </a:endParaRPr>
          </a:p>
          <a:p>
            <a:pPr marL="0" lvl="0" indent="0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cs-CZ" sz="3000" kern="1200" dirty="0" smtClean="0">
                <a:solidFill>
                  <a:srgbClr val="080808"/>
                </a:solidFill>
                <a:latin typeface="+mj-lt"/>
              </a:rPr>
              <a:t>Vypočtený nový tarif se zaokrouhluje na celé </a:t>
            </a:r>
            <a:r>
              <a:rPr lang="cs-CZ" sz="3000" kern="1200" dirty="0">
                <a:solidFill>
                  <a:srgbClr val="080808"/>
                </a:solidFill>
                <a:latin typeface="+mj-lt"/>
              </a:rPr>
              <a:t>stovky </a:t>
            </a:r>
            <a:r>
              <a:rPr lang="cs-CZ" sz="3000" kern="1200" dirty="0" smtClean="0">
                <a:solidFill>
                  <a:srgbClr val="080808"/>
                </a:solidFill>
                <a:latin typeface="+mj-lt"/>
              </a:rPr>
              <a:t>Kč nahoru</a:t>
            </a:r>
            <a:endParaRPr lang="cs-CZ" sz="3000" kern="1200" dirty="0">
              <a:solidFill>
                <a:srgbClr val="080808"/>
              </a:solidFill>
              <a:latin typeface="+mj-lt"/>
            </a:endParaRPr>
          </a:p>
          <a:p>
            <a:endParaRPr lang="cs-CZ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2890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 smtClean="0">
                <a:latin typeface="+mj-lt"/>
              </a:rPr>
              <a:t>Mzdové tarify – akademičtí a vědečtí pracovníci</a:t>
            </a:r>
            <a:endParaRPr lang="cs-CZ" sz="2400" dirty="0">
              <a:latin typeface="+mj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cs-CZ" dirty="0" smtClean="0"/>
              <a:t> </a:t>
            </a:r>
          </a:p>
          <a:p>
            <a:pPr algn="just">
              <a:buNone/>
            </a:pPr>
            <a:r>
              <a:rPr lang="cs-CZ" dirty="0"/>
              <a:t>	</a:t>
            </a:r>
            <a:r>
              <a:rPr lang="cs-CZ" dirty="0" smtClean="0"/>
              <a:t>	</a:t>
            </a:r>
          </a:p>
          <a:p>
            <a:pPr algn="just">
              <a:buNone/>
            </a:pPr>
            <a:endParaRPr lang="cs-CZ" dirty="0"/>
          </a:p>
          <a:p>
            <a:pPr algn="just">
              <a:buNone/>
            </a:pPr>
            <a:endParaRPr lang="cs-CZ" dirty="0"/>
          </a:p>
        </p:txBody>
      </p:sp>
      <p:graphicFrame>
        <p:nvGraphicFramePr>
          <p:cNvPr id="9" name="Tabulk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2471869"/>
              </p:ext>
            </p:extLst>
          </p:nvPr>
        </p:nvGraphicFramePr>
        <p:xfrm>
          <a:off x="855026" y="1052736"/>
          <a:ext cx="10485910" cy="4991803"/>
        </p:xfrm>
        <a:graphic>
          <a:graphicData uri="http://schemas.openxmlformats.org/drawingml/2006/table">
            <a:tbl>
              <a:tblPr/>
              <a:tblGrid>
                <a:gridCol w="154465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007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3783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3783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3783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3783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3783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837834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837834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837834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837834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</a:tblGrid>
              <a:tr h="442078"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mzdová třída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07855">
                <a:tc rowSpan="2">
                  <a:txBody>
                    <a:bodyPr/>
                    <a:lstStyle/>
                    <a:p>
                      <a:pPr algn="l" fontAlgn="t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pracovní zařazení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akademický pracovník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profesor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docent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odborný asistent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odborný asistent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asistent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lektor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lektor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lektor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lektor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3154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délka odborné praxe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A2b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A2a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do 1 roku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do 6 let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do 19 let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nad 19 let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31540"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pracovní zařazen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í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vědecký pracovník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VP IV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VP III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VP II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31540">
                <a:tc rowSpan="3">
                  <a:txBody>
                    <a:bodyPr/>
                    <a:lstStyle/>
                    <a:p>
                      <a:pPr algn="l" fontAlgn="t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mzdový tarif </a:t>
                      </a:r>
                      <a:endParaRPr lang="cs-CZ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t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 Kč)</a:t>
                      </a:r>
                    </a:p>
                    <a:p>
                      <a:pPr algn="l" fontAlgn="t"/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2010 až 2017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26 350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22 800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20 000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18 200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17 000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17 000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17 850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19 550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20 200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1575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OD </a:t>
                      </a:r>
                      <a:r>
                        <a:rPr lang="pl-P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 </a:t>
                      </a:r>
                      <a:r>
                        <a:rPr lang="pl-PL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4. </a:t>
                      </a:r>
                      <a:r>
                        <a:rPr lang="pl-P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28 500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24 650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21 600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19 700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18 400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18 400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19 300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21 150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21 850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15750">
                <a:tc vMerge="1">
                  <a:txBody>
                    <a:bodyPr/>
                    <a:lstStyle/>
                    <a:p>
                      <a:pPr algn="l" fontAlgn="t"/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OD</a:t>
                      </a:r>
                      <a:r>
                        <a:rPr lang="pl-PL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1. 10. 2018</a:t>
                      </a:r>
                      <a:endParaRPr lang="pl-PL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33 000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25 900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22 700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20 700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19 400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19 400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20 300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22 300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23 000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615750">
                <a:tc>
                  <a:txBody>
                    <a:bodyPr/>
                    <a:lstStyle/>
                    <a:p>
                      <a:pPr algn="l" fontAlgn="t"/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Od 2020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40 000</a:t>
                      </a:r>
                      <a:endParaRPr lang="cs-CZ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33 000</a:t>
                      </a:r>
                      <a:endParaRPr lang="cs-CZ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27 000</a:t>
                      </a:r>
                      <a:endParaRPr lang="cs-CZ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22 800</a:t>
                      </a:r>
                      <a:endParaRPr lang="cs-CZ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21 400</a:t>
                      </a:r>
                      <a:endParaRPr lang="cs-CZ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21 400</a:t>
                      </a:r>
                      <a:endParaRPr lang="cs-CZ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22 400</a:t>
                      </a:r>
                      <a:endParaRPr lang="cs-CZ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24 600</a:t>
                      </a:r>
                      <a:endParaRPr lang="cs-CZ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25 300</a:t>
                      </a:r>
                      <a:endParaRPr lang="cs-CZ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623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 smtClean="0">
                <a:latin typeface="+mj-lt"/>
              </a:rPr>
              <a:t>Změna v příloze č. 3 </a:t>
            </a:r>
            <a:endParaRPr lang="cs-CZ" sz="2400" dirty="0">
              <a:latin typeface="+mj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239184" y="967666"/>
            <a:ext cx="10209833" cy="5414085"/>
          </a:xfrm>
        </p:spPr>
        <p:txBody>
          <a:bodyPr/>
          <a:lstStyle/>
          <a:p>
            <a:pPr algn="just">
              <a:buNone/>
            </a:pPr>
            <a:r>
              <a:rPr lang="cs-CZ" dirty="0"/>
              <a:t>	</a:t>
            </a:r>
            <a:r>
              <a:rPr lang="cs-CZ" dirty="0" smtClean="0"/>
              <a:t>	</a:t>
            </a:r>
          </a:p>
          <a:p>
            <a:pPr algn="just">
              <a:buNone/>
            </a:pPr>
            <a:endParaRPr lang="cs-CZ" dirty="0"/>
          </a:p>
          <a:p>
            <a:pPr algn="just">
              <a:buNone/>
            </a:pP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926275" y="925394"/>
            <a:ext cx="10307782" cy="5545137"/>
          </a:xfrm>
        </p:spPr>
        <p:txBody>
          <a:bodyPr/>
          <a:lstStyle/>
          <a:p>
            <a:pPr marL="0" lvl="0" indent="0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cs-CZ" sz="3000" b="1" kern="1200" dirty="0" smtClean="0">
                <a:solidFill>
                  <a:srgbClr val="080808"/>
                </a:solidFill>
                <a:latin typeface="+mj-lt"/>
              </a:rPr>
              <a:t>Charakteristika mzdových tříd:</a:t>
            </a:r>
            <a:endParaRPr lang="cs-CZ" sz="3000" b="1" kern="1200" dirty="0">
              <a:solidFill>
                <a:srgbClr val="080808"/>
              </a:solidFill>
              <a:latin typeface="+mj-lt"/>
            </a:endParaRPr>
          </a:p>
          <a:p>
            <a:pPr marL="228221" lvl="0" indent="-228221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cs-CZ" sz="3000" kern="1200" dirty="0" smtClean="0">
              <a:solidFill>
                <a:srgbClr val="080808"/>
              </a:solidFill>
              <a:latin typeface="+mj-lt"/>
            </a:endParaRPr>
          </a:p>
          <a:p>
            <a:pPr marL="0" lvl="0" indent="0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cs-CZ" sz="3000" kern="1200" dirty="0" smtClean="0">
                <a:solidFill>
                  <a:srgbClr val="080808"/>
                </a:solidFill>
                <a:latin typeface="+mj-lt"/>
              </a:rPr>
              <a:t>Práce vědeckých pracovníků: </a:t>
            </a:r>
          </a:p>
          <a:p>
            <a:pPr lvl="1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2600" kern="1200" dirty="0" smtClean="0">
                <a:solidFill>
                  <a:srgbClr val="080808"/>
                </a:solidFill>
                <a:latin typeface="+mj-lt"/>
              </a:rPr>
              <a:t>Mzdová třída A2 – mladší vědecký pracovník</a:t>
            </a:r>
          </a:p>
          <a:p>
            <a:pPr lvl="1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2600" kern="1200" dirty="0">
                <a:solidFill>
                  <a:srgbClr val="080808"/>
                </a:solidFill>
                <a:latin typeface="Arial Narrow"/>
              </a:rPr>
              <a:t>Mzdová třída </a:t>
            </a:r>
            <a:r>
              <a:rPr lang="cs-CZ" sz="2600" kern="1200" dirty="0" smtClean="0">
                <a:solidFill>
                  <a:srgbClr val="080808"/>
                </a:solidFill>
                <a:latin typeface="Arial Narrow"/>
              </a:rPr>
              <a:t>A3 </a:t>
            </a:r>
            <a:r>
              <a:rPr lang="cs-CZ" sz="2600" kern="1200" dirty="0">
                <a:solidFill>
                  <a:srgbClr val="080808"/>
                </a:solidFill>
                <a:latin typeface="Arial Narrow"/>
              </a:rPr>
              <a:t>– </a:t>
            </a:r>
            <a:r>
              <a:rPr lang="cs-CZ" sz="2600" kern="1200" dirty="0" smtClean="0">
                <a:solidFill>
                  <a:srgbClr val="080808"/>
                </a:solidFill>
                <a:latin typeface="Arial Narrow"/>
              </a:rPr>
              <a:t>starší </a:t>
            </a:r>
            <a:r>
              <a:rPr lang="cs-CZ" sz="2600" kern="1200" dirty="0">
                <a:solidFill>
                  <a:srgbClr val="080808"/>
                </a:solidFill>
                <a:latin typeface="Arial Narrow"/>
              </a:rPr>
              <a:t>vědecký pracovník</a:t>
            </a:r>
          </a:p>
          <a:p>
            <a:pPr lvl="1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2600" kern="1200" dirty="0">
                <a:solidFill>
                  <a:srgbClr val="080808"/>
                </a:solidFill>
                <a:latin typeface="Arial Narrow"/>
              </a:rPr>
              <a:t>Mzdová třída </a:t>
            </a:r>
            <a:r>
              <a:rPr lang="cs-CZ" sz="2600" kern="1200" dirty="0" smtClean="0">
                <a:solidFill>
                  <a:srgbClr val="080808"/>
                </a:solidFill>
                <a:latin typeface="Arial Narrow"/>
              </a:rPr>
              <a:t>A4 </a:t>
            </a:r>
            <a:r>
              <a:rPr lang="cs-CZ" sz="2600" kern="1200" dirty="0">
                <a:solidFill>
                  <a:srgbClr val="080808"/>
                </a:solidFill>
                <a:latin typeface="Arial Narrow"/>
              </a:rPr>
              <a:t>– </a:t>
            </a:r>
            <a:r>
              <a:rPr lang="cs-CZ" sz="2600" kern="1200" dirty="0" smtClean="0">
                <a:solidFill>
                  <a:srgbClr val="080808"/>
                </a:solidFill>
                <a:latin typeface="Arial Narrow"/>
              </a:rPr>
              <a:t>vedoucí </a:t>
            </a:r>
            <a:r>
              <a:rPr lang="cs-CZ" sz="2600" kern="1200" dirty="0">
                <a:solidFill>
                  <a:srgbClr val="080808"/>
                </a:solidFill>
                <a:latin typeface="Arial Narrow"/>
              </a:rPr>
              <a:t>vědecký pracovník</a:t>
            </a:r>
          </a:p>
          <a:p>
            <a:pPr marL="0" lvl="0" indent="0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cs-CZ" sz="3000" kern="1200" dirty="0" smtClean="0">
                <a:solidFill>
                  <a:srgbClr val="080808"/>
                </a:solidFill>
                <a:latin typeface="+mj-lt"/>
              </a:rPr>
              <a:t>Vypouští se činnost:</a:t>
            </a:r>
          </a:p>
          <a:p>
            <a:pPr lvl="0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3000" kern="1200" dirty="0" smtClean="0">
                <a:solidFill>
                  <a:srgbClr val="080808"/>
                </a:solidFill>
                <a:latin typeface="+mj-lt"/>
              </a:rPr>
              <a:t>Podíl na pedagogické činnosti v rozsahu stanoveném vnitřní normou</a:t>
            </a:r>
            <a:endParaRPr lang="cs-CZ" sz="3000" kern="1200" dirty="0">
              <a:solidFill>
                <a:srgbClr val="080808"/>
              </a:solidFill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endParaRPr lang="cs-CZ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1616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cs-CZ" sz="2400" dirty="0" smtClean="0">
                <a:latin typeface="+mj-lt"/>
              </a:rPr>
              <a:t>Ostatní zaměstnan</a:t>
            </a:r>
            <a:r>
              <a:rPr lang="cs-CZ" sz="2200" dirty="0" smtClean="0">
                <a:latin typeface="+mj-lt"/>
              </a:rPr>
              <a:t>ci</a:t>
            </a:r>
            <a:endParaRPr lang="cs-CZ" sz="2200" dirty="0">
              <a:latin typeface="+mj-lt"/>
            </a:endParaRPr>
          </a:p>
        </p:txBody>
      </p:sp>
      <p:graphicFrame>
        <p:nvGraphicFramePr>
          <p:cNvPr id="7" name="Tabulk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3505967"/>
              </p:ext>
            </p:extLst>
          </p:nvPr>
        </p:nvGraphicFramePr>
        <p:xfrm>
          <a:off x="1514970" y="836718"/>
          <a:ext cx="8383633" cy="53381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934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09021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64840"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Ostatní zaměstnanci</a:t>
                      </a:r>
                      <a:endParaRPr lang="cs-CZ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4840">
                <a:tc>
                  <a:txBody>
                    <a:bodyPr/>
                    <a:lstStyle/>
                    <a:p>
                      <a:pPr algn="l" fontAlgn="b"/>
                      <a:r>
                        <a:rPr lang="cs-CZ" sz="1700" b="1" u="none" strike="noStrike" dirty="0">
                          <a:effectLst/>
                        </a:rPr>
                        <a:t>mzdová třída</a:t>
                      </a:r>
                      <a:endParaRPr lang="cs-CZ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700" b="1" u="none" strike="noStrike" dirty="0">
                          <a:effectLst/>
                        </a:rPr>
                        <a:t>požadované vzdělání</a:t>
                      </a:r>
                      <a:endParaRPr lang="cs-CZ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4840"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u="none" strike="noStrike" dirty="0">
                          <a:effectLst/>
                        </a:rPr>
                        <a:t>T1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 dirty="0">
                          <a:effectLst/>
                        </a:rPr>
                        <a:t>základní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4840"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u="none" strike="noStrike" dirty="0">
                          <a:effectLst/>
                        </a:rPr>
                        <a:t>T2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 dirty="0">
                          <a:effectLst/>
                        </a:rPr>
                        <a:t>základní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4840"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u="none" strike="noStrike" dirty="0">
                          <a:effectLst/>
                        </a:rPr>
                        <a:t>T3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 dirty="0">
                          <a:effectLst/>
                        </a:rPr>
                        <a:t>základní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4840"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u="none" strike="noStrike" dirty="0">
                          <a:effectLst/>
                        </a:rPr>
                        <a:t>T4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 dirty="0">
                          <a:effectLst/>
                        </a:rPr>
                        <a:t>střední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4840"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u="none" strike="noStrike" dirty="0">
                          <a:effectLst/>
                        </a:rPr>
                        <a:t>T5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 dirty="0">
                          <a:effectLst/>
                        </a:rPr>
                        <a:t>střední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64840"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u="none" strike="noStrike" dirty="0">
                          <a:effectLst/>
                        </a:rPr>
                        <a:t>T6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 dirty="0">
                          <a:effectLst/>
                        </a:rPr>
                        <a:t>střední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64840"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u="none" strike="noStrike" dirty="0">
                          <a:effectLst/>
                        </a:rPr>
                        <a:t>T7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 dirty="0">
                          <a:effectLst/>
                        </a:rPr>
                        <a:t>úplné střední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64840"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u="none" strike="noStrike" dirty="0">
                          <a:effectLst/>
                        </a:rPr>
                        <a:t>T8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 dirty="0">
                          <a:effectLst/>
                        </a:rPr>
                        <a:t>úplné střední, vyšší odborné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64840"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u="none" strike="noStrike" dirty="0">
                          <a:effectLst/>
                        </a:rPr>
                        <a:t>T9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 dirty="0">
                          <a:effectLst/>
                        </a:rPr>
                        <a:t>vysokoškolské (bakalářské)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595267"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u="none" strike="noStrike" dirty="0">
                          <a:effectLst/>
                        </a:rPr>
                        <a:t>T10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 dirty="0">
                          <a:effectLst/>
                        </a:rPr>
                        <a:t>vysokoškolské (bakalářské)</a:t>
                      </a:r>
                      <a:br>
                        <a:rPr lang="cs-CZ" sz="1800" u="none" strike="noStrike" dirty="0">
                          <a:effectLst/>
                        </a:rPr>
                      </a:br>
                      <a:r>
                        <a:rPr lang="cs-CZ" sz="1800" u="none" strike="noStrike" dirty="0">
                          <a:effectLst/>
                        </a:rPr>
                        <a:t>vysokoškolské (magisterské)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64840"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u="none" strike="noStrike" dirty="0">
                          <a:effectLst/>
                        </a:rPr>
                        <a:t>T11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 dirty="0">
                          <a:effectLst/>
                        </a:rPr>
                        <a:t>vysokoškolské (magisterské)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64840"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u="none" strike="noStrike" dirty="0">
                          <a:effectLst/>
                        </a:rPr>
                        <a:t>T12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 dirty="0">
                          <a:effectLst/>
                        </a:rPr>
                        <a:t>vysokoškolské (magisterské)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232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 smtClean="0">
                <a:latin typeface="+mj-lt"/>
              </a:rPr>
              <a:t>Návrh zvýšení mzdových tarifů na UTB v roce 2020 </a:t>
            </a:r>
            <a:endParaRPr lang="cs-CZ" sz="2400" dirty="0">
              <a:latin typeface="+mj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239184" y="967666"/>
            <a:ext cx="10209833" cy="5414085"/>
          </a:xfrm>
        </p:spPr>
        <p:txBody>
          <a:bodyPr/>
          <a:lstStyle/>
          <a:p>
            <a:pPr algn="just">
              <a:buNone/>
            </a:pPr>
            <a:r>
              <a:rPr lang="cs-CZ" dirty="0"/>
              <a:t>	</a:t>
            </a:r>
            <a:r>
              <a:rPr lang="cs-CZ" dirty="0" smtClean="0"/>
              <a:t>	</a:t>
            </a:r>
          </a:p>
          <a:p>
            <a:pPr algn="just">
              <a:buNone/>
            </a:pPr>
            <a:endParaRPr lang="cs-CZ" dirty="0"/>
          </a:p>
          <a:p>
            <a:pPr algn="just">
              <a:buNone/>
            </a:pP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1119560" y="925394"/>
            <a:ext cx="9258436" cy="5545137"/>
          </a:xfrm>
        </p:spPr>
        <p:txBody>
          <a:bodyPr/>
          <a:lstStyle/>
          <a:p>
            <a:pPr marL="0" lvl="0" indent="0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cs-CZ" sz="3000" b="1" kern="1200" dirty="0" smtClean="0">
                <a:solidFill>
                  <a:srgbClr val="080808"/>
                </a:solidFill>
                <a:latin typeface="Arial Narrow"/>
              </a:rPr>
              <a:t>Ostatní zaměstnanci:</a:t>
            </a:r>
            <a:endParaRPr lang="cs-CZ" sz="3000" b="1" kern="1200" dirty="0">
              <a:solidFill>
                <a:srgbClr val="080808"/>
              </a:solidFill>
              <a:latin typeface="Arial Narrow"/>
            </a:endParaRPr>
          </a:p>
          <a:p>
            <a:pPr marL="228221" lvl="0" indent="-228221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cs-CZ" sz="3000" kern="1200" dirty="0" smtClean="0">
              <a:solidFill>
                <a:srgbClr val="080808"/>
              </a:solidFill>
              <a:latin typeface="Arial Narrow"/>
            </a:endParaRPr>
          </a:p>
          <a:p>
            <a:pPr lvl="0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3000" kern="1200" dirty="0" smtClean="0">
                <a:solidFill>
                  <a:srgbClr val="080808"/>
                </a:solidFill>
                <a:latin typeface="Arial Narrow"/>
              </a:rPr>
              <a:t>Ve všech tarifních třídách a mzdových stupních tarif </a:t>
            </a:r>
            <a:r>
              <a:rPr lang="cs-CZ" sz="3000" kern="1200" dirty="0">
                <a:solidFill>
                  <a:srgbClr val="080808"/>
                </a:solidFill>
                <a:latin typeface="Arial Narrow"/>
              </a:rPr>
              <a:t>navýšen o 10 % </a:t>
            </a:r>
            <a:endParaRPr lang="cs-CZ" sz="3000" kern="1200" dirty="0" smtClean="0">
              <a:solidFill>
                <a:srgbClr val="080808"/>
              </a:solidFill>
              <a:latin typeface="Arial Narrow"/>
            </a:endParaRPr>
          </a:p>
          <a:p>
            <a:pPr lvl="0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3000" kern="1200" dirty="0" smtClean="0">
                <a:solidFill>
                  <a:srgbClr val="080808"/>
                </a:solidFill>
                <a:latin typeface="Arial Narrow"/>
              </a:rPr>
              <a:t>Vypočtený nový tarif se zaokrouhluje na celé </a:t>
            </a:r>
            <a:r>
              <a:rPr lang="cs-CZ" sz="3000" kern="1200" dirty="0">
                <a:solidFill>
                  <a:srgbClr val="080808"/>
                </a:solidFill>
                <a:latin typeface="Arial Narrow"/>
              </a:rPr>
              <a:t>stovky </a:t>
            </a:r>
            <a:r>
              <a:rPr lang="cs-CZ" sz="3000" kern="1200" dirty="0" smtClean="0">
                <a:solidFill>
                  <a:srgbClr val="080808"/>
                </a:solidFill>
                <a:latin typeface="Arial Narrow"/>
              </a:rPr>
              <a:t>Kč nahoru</a:t>
            </a:r>
            <a:endParaRPr lang="cs-CZ" sz="3000" kern="1200" dirty="0">
              <a:solidFill>
                <a:srgbClr val="080808"/>
              </a:solidFill>
              <a:latin typeface="Arial Narrow"/>
            </a:endParaRPr>
          </a:p>
          <a:p>
            <a:pPr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8561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cs-CZ" sz="2400" dirty="0" smtClean="0">
                <a:latin typeface="+mj-lt"/>
              </a:rPr>
              <a:t>Mzdové tarify ostatních zaměstnanců</a:t>
            </a:r>
            <a:endParaRPr lang="cs-CZ" sz="2400" dirty="0">
              <a:latin typeface="+mj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cs-CZ" dirty="0" smtClean="0"/>
              <a:t> </a:t>
            </a:r>
          </a:p>
          <a:p>
            <a:pPr algn="just">
              <a:buNone/>
            </a:pPr>
            <a:r>
              <a:rPr lang="cs-CZ" dirty="0"/>
              <a:t>	</a:t>
            </a:r>
            <a:r>
              <a:rPr lang="cs-CZ" dirty="0" smtClean="0"/>
              <a:t>	</a:t>
            </a:r>
          </a:p>
          <a:p>
            <a:pPr algn="just">
              <a:buNone/>
            </a:pPr>
            <a:endParaRPr lang="cs-CZ" dirty="0"/>
          </a:p>
          <a:p>
            <a:pPr algn="just">
              <a:buNone/>
            </a:pPr>
            <a:endParaRPr lang="cs-CZ" dirty="0"/>
          </a:p>
        </p:txBody>
      </p:sp>
      <p:graphicFrame>
        <p:nvGraphicFramePr>
          <p:cNvPr id="7" name="Tabulk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7788225"/>
              </p:ext>
            </p:extLst>
          </p:nvPr>
        </p:nvGraphicFramePr>
        <p:xfrm>
          <a:off x="783771" y="967235"/>
          <a:ext cx="10616541" cy="5368862"/>
        </p:xfrm>
        <a:graphic>
          <a:graphicData uri="http://schemas.openxmlformats.org/drawingml/2006/table">
            <a:tbl>
              <a:tblPr/>
              <a:tblGrid>
                <a:gridCol w="6652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822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1842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3754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3754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3754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63754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637547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637547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637547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637547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637547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637547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637547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637547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</a:tblGrid>
              <a:tr h="750686"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mzdový stupeň</a:t>
                      </a: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počet let započitatelné praxe</a:t>
                      </a: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T1</a:t>
                      </a: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T2</a:t>
                      </a: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T3</a:t>
                      </a: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T4</a:t>
                      </a: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T5</a:t>
                      </a: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T6</a:t>
                      </a: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T7</a:t>
                      </a: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T8</a:t>
                      </a: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T9</a:t>
                      </a: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T10</a:t>
                      </a: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T11</a:t>
                      </a: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T12</a:t>
                      </a: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6835">
                <a:tc rowSpan="2">
                  <a:txBody>
                    <a:bodyPr/>
                    <a:lstStyle/>
                    <a:p>
                      <a:pPr algn="ctr" fontAlgn="t"/>
                      <a:r>
                        <a:rPr lang="cs-CZ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cs-C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do 3 let</a:t>
                      </a: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Do 2017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8 000</a:t>
                      </a: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8 000</a:t>
                      </a: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8 000</a:t>
                      </a: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9 250</a:t>
                      </a: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9 400</a:t>
                      </a: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10 400</a:t>
                      </a: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11 300</a:t>
                      </a: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12 200</a:t>
                      </a: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13 400</a:t>
                      </a: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14 450</a:t>
                      </a: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16 300</a:t>
                      </a: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18 600</a:t>
                      </a: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4683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OD </a:t>
                      </a:r>
                      <a:r>
                        <a:rPr lang="pl-P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 </a:t>
                      </a:r>
                      <a:r>
                        <a:rPr lang="pl-PL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10. 2018</a:t>
                      </a:r>
                      <a:endParaRPr lang="pl-PL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12 200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12 200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12 200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12 200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12 200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13 000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14 000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14 800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16 000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17 500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18 800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21 200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6835">
                <a:tc>
                  <a:txBody>
                    <a:bodyPr/>
                    <a:lstStyle/>
                    <a:p>
                      <a:pPr algn="ctr" fontAlgn="t"/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OD </a:t>
                      </a:r>
                      <a:r>
                        <a:rPr lang="pl-PL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pl-PL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2020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13 500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13 500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13 500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13 500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13 500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14 300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15 400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16 300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17 600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19 300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20 700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23 400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0768">
                <a:tc>
                  <a:txBody>
                    <a:bodyPr/>
                    <a:lstStyle/>
                    <a:p>
                      <a:pPr algn="ctr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cs-CZ" sz="1400" b="0" i="0" u="none" strike="noStrike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46835">
                <a:tc rowSpan="2">
                  <a:txBody>
                    <a:bodyPr/>
                    <a:lstStyle/>
                    <a:p>
                      <a:pPr algn="ctr" fontAlgn="t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do 15 let</a:t>
                      </a: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Do 2017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8 000</a:t>
                      </a: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8 000</a:t>
                      </a: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8 000</a:t>
                      </a: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9 750</a:t>
                      </a: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10 300</a:t>
                      </a: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11 600</a:t>
                      </a: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12 850</a:t>
                      </a: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13 700</a:t>
                      </a: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14 800</a:t>
                      </a: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16 600</a:t>
                      </a: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18 850</a:t>
                      </a: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21 300</a:t>
                      </a: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4683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OD </a:t>
                      </a:r>
                      <a:r>
                        <a:rPr lang="pl-P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 </a:t>
                      </a:r>
                      <a:r>
                        <a:rPr lang="pl-PL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10. 2018</a:t>
                      </a:r>
                      <a:endParaRPr lang="pl-PL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12 200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12 200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12 200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12 200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13 000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14 000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14 600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16 000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17 500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19 000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21 500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24 300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46835">
                <a:tc>
                  <a:txBody>
                    <a:bodyPr/>
                    <a:lstStyle/>
                    <a:p>
                      <a:pPr algn="ctr" fontAlgn="t"/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OD </a:t>
                      </a:r>
                      <a:r>
                        <a:rPr lang="pl-PL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2020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13 500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13 500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13 500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13 500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14 300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15 400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16 100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17 600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19 300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20 900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23 700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26 800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5893">
                <a:tc>
                  <a:txBody>
                    <a:bodyPr/>
                    <a:lstStyle/>
                    <a:p>
                      <a:pPr algn="ctr" fontAlgn="t"/>
                      <a:endParaRPr lang="cs-CZ" sz="1400" b="1" i="0" u="none" strike="noStrike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cs-CZ" sz="1400" b="0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46835">
                <a:tc rowSpan="2">
                  <a:txBody>
                    <a:bodyPr/>
                    <a:lstStyle/>
                    <a:p>
                      <a:pPr algn="ctr" fontAlgn="t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nad 15 let</a:t>
                      </a: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Do 2017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8 000</a:t>
                      </a: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8 000</a:t>
                      </a: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8 000</a:t>
                      </a: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10 600</a:t>
                      </a: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11 400</a:t>
                      </a: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12 300</a:t>
                      </a: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13 800</a:t>
                      </a: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15 400</a:t>
                      </a: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16 700</a:t>
                      </a: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19 150</a:t>
                      </a: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21 750</a:t>
                      </a: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24 650</a:t>
                      </a: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4683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OD </a:t>
                      </a:r>
                      <a:r>
                        <a:rPr lang="pl-P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 </a:t>
                      </a:r>
                      <a:r>
                        <a:rPr lang="pl-PL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10. 2018</a:t>
                      </a:r>
                      <a:endParaRPr lang="pl-PL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12 200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12 200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12 200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12 200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13 800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14 800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15 800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17 500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19 000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21 800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24 700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28 000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46835">
                <a:tc>
                  <a:txBody>
                    <a:bodyPr/>
                    <a:lstStyle/>
                    <a:p>
                      <a:pPr algn="ctr" fontAlgn="t"/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OD  </a:t>
                      </a:r>
                      <a:r>
                        <a:rPr lang="pl-PL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2020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13 500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13 500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13 500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13 500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15 200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16 300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17 400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19 300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20 900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</a:t>
                      </a:r>
                      <a:r>
                        <a:rPr lang="cs-CZ" sz="14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000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27 200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30 800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2598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 smtClean="0">
                <a:latin typeface="+mj-lt"/>
              </a:rPr>
              <a:t>Tarifní mzdy akademických pracovníků na jiných univerzitách </a:t>
            </a:r>
            <a:endParaRPr lang="cs-CZ" sz="2400" dirty="0">
              <a:latin typeface="+mj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just">
              <a:buNone/>
            </a:pPr>
            <a:r>
              <a:rPr lang="cs-CZ" dirty="0"/>
              <a:t>	</a:t>
            </a:r>
            <a:r>
              <a:rPr lang="cs-CZ" dirty="0" smtClean="0"/>
              <a:t>	</a:t>
            </a:r>
          </a:p>
          <a:p>
            <a:pPr algn="just">
              <a:buNone/>
            </a:pPr>
            <a:endParaRPr lang="cs-CZ" dirty="0"/>
          </a:p>
          <a:p>
            <a:pPr algn="just">
              <a:buNone/>
            </a:pP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1847529" y="836614"/>
            <a:ext cx="8569647" cy="5545137"/>
          </a:xfrm>
        </p:spPr>
        <p:txBody>
          <a:bodyPr/>
          <a:lstStyle/>
          <a:p>
            <a:endParaRPr lang="cs-CZ" dirty="0" smtClean="0"/>
          </a:p>
          <a:p>
            <a:endParaRPr lang="cs-CZ" dirty="0"/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0035876"/>
              </p:ext>
            </p:extLst>
          </p:nvPr>
        </p:nvGraphicFramePr>
        <p:xfrm>
          <a:off x="843147" y="1035883"/>
          <a:ext cx="10426535" cy="5068034"/>
        </p:xfrm>
        <a:graphic>
          <a:graphicData uri="http://schemas.openxmlformats.org/drawingml/2006/table">
            <a:tbl>
              <a:tblPr/>
              <a:tblGrid>
                <a:gridCol w="26410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044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7041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149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3840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65739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481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Kategorie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profesor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docent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odborný asistent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asistent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lektor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28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JU ČB *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27 700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24 500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24 180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24 180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24 180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14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Masarykova univerzita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50 000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40 000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30 100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27 000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27 000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876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Ostravská univerzita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36 000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32 000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28 000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24 000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24 000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605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Univerzita HK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30 500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25 300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21 400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16 600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876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Slezská univerzita *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30 000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25 000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22 500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20 400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20 400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908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UP Olomouc *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30 000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26 600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24 000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941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TU Liberec *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24 400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24 400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21 100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20 000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20 000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973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Univerzita Pardubice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46 500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37 200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30 800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26 600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26 600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973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VŠB TU Ostrava *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25 850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23 820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21 090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15 830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485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13548" y="5645376"/>
            <a:ext cx="9379975" cy="223925"/>
          </a:xfrm>
        </p:spPr>
        <p:txBody>
          <a:bodyPr>
            <a:noAutofit/>
          </a:bodyPr>
          <a:lstStyle/>
          <a:p>
            <a:pPr>
              <a:buFontTx/>
              <a:buNone/>
            </a:pPr>
            <a:r>
              <a:rPr lang="cs-CZ" altLang="cs-CZ" sz="2400" b="1" dirty="0">
                <a:latin typeface="+mn-lt"/>
                <a:cs typeface="Arial" charset="0"/>
              </a:rPr>
              <a:t>Průměrná mzda </a:t>
            </a:r>
            <a:r>
              <a:rPr lang="cs-CZ" altLang="cs-CZ" sz="2400" b="1" dirty="0" smtClean="0">
                <a:latin typeface="+mn-lt"/>
                <a:cs typeface="Arial" charset="0"/>
              </a:rPr>
              <a:t>ve Zlínském kraji: 30 136 Kč.</a:t>
            </a:r>
          </a:p>
          <a:p>
            <a:pPr>
              <a:buFontTx/>
              <a:buNone/>
            </a:pPr>
            <a:r>
              <a:rPr lang="cs-CZ" altLang="cs-CZ" sz="2400" b="1" dirty="0" smtClean="0">
                <a:solidFill>
                  <a:srgbClr val="C00000"/>
                </a:solidFill>
                <a:latin typeface="+mn-lt"/>
                <a:cs typeface="Arial" charset="0"/>
              </a:rPr>
              <a:t>Meziroční nárůst:   5,58 %    </a:t>
            </a:r>
            <a:endParaRPr lang="cs-CZ" altLang="cs-CZ" sz="2400" b="1" dirty="0">
              <a:solidFill>
                <a:srgbClr val="C00000"/>
              </a:solidFill>
              <a:latin typeface="+mn-lt"/>
              <a:cs typeface="Arial" charset="0"/>
            </a:endParaRPr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981403"/>
              </p:ext>
            </p:extLst>
          </p:nvPr>
        </p:nvGraphicFramePr>
        <p:xfrm>
          <a:off x="913548" y="1033151"/>
          <a:ext cx="10415511" cy="4424605"/>
        </p:xfrm>
        <a:graphic>
          <a:graphicData uri="http://schemas.openxmlformats.org/drawingml/2006/table">
            <a:tbl>
              <a:tblPr/>
              <a:tblGrid>
                <a:gridCol w="32921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886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5667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37800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0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Kategorie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UTB 2017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UTB 2018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UTB 2019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10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Profesor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55 875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67 793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72 829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410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Docent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51 803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60 658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62 199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10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Odborný asistent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38 154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43 247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44 930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410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Asistent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29 022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31 012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34 811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547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Lektor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29 185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31 744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35 757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410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Vědecký pracovník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36 721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42 603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45 434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410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Ostatní (THP, dělník)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31 057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35 224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37 260 (30 002)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410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Pracovník KMZ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17 111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18 467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20 825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410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Celkem za UTB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CE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35 821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C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40 762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CE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43 035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 smtClean="0">
                <a:latin typeface="+mj-lt"/>
              </a:rPr>
              <a:t>Průměrná měsíční mzda na UTB za rok 2017 až 2019</a:t>
            </a:r>
            <a:endParaRPr lang="cs-CZ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3205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6097790"/>
              </p:ext>
            </p:extLst>
          </p:nvPr>
        </p:nvGraphicFramePr>
        <p:xfrm>
          <a:off x="926274" y="1045029"/>
          <a:ext cx="10367160" cy="5196763"/>
        </p:xfrm>
        <a:graphic>
          <a:graphicData uri="http://schemas.openxmlformats.org/drawingml/2006/table">
            <a:tbl>
              <a:tblPr/>
              <a:tblGrid>
                <a:gridCol w="14841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665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5052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9748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7749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7749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61346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7653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Kategorie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profesor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docent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odborný asistent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asistent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lektor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vědecký </a:t>
                      </a:r>
                      <a:r>
                        <a:rPr kumimoji="0" lang="cs-CZ" altLang="cs-CZ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prac</a:t>
                      </a: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.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45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CEBIA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105 012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60 106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631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CPS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94 160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47 705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41 195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02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FT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68 310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60 582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41 246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30 967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30 026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29 998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724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FLKŘ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61 537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66 052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39 362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32 927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30 364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41 416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02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FAI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78 239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83 179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51 494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41 342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36 723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35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FMK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48 139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52 256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44 033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32 578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068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FaME</a:t>
                      </a:r>
                      <a:endParaRPr kumimoji="0" lang="cs-CZ" alt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70 327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55 611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40 827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31 416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29 526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34 302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1021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FHS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53 630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59 566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50 851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31 427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36 627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33 181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1021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UNI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38 251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42 097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 smtClean="0">
                <a:latin typeface="+mj-lt"/>
              </a:rPr>
              <a:t>Průměrná měsíční mzda ve 2019 na součástech UTB</a:t>
            </a:r>
            <a:endParaRPr lang="cs-CZ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3790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 smtClean="0">
                <a:latin typeface="+mj-lt"/>
              </a:rPr>
              <a:t>Mzda na UTB </a:t>
            </a:r>
            <a:endParaRPr lang="cs-CZ" sz="2400" dirty="0">
              <a:latin typeface="+mj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736848" y="785461"/>
            <a:ext cx="10677514" cy="5596290"/>
          </a:xfrm>
        </p:spPr>
        <p:txBody>
          <a:bodyPr/>
          <a:lstStyle/>
          <a:p>
            <a:pPr algn="just">
              <a:buNone/>
            </a:pPr>
            <a:r>
              <a:rPr lang="cs-CZ" dirty="0" smtClean="0"/>
              <a:t>		</a:t>
            </a:r>
          </a:p>
          <a:p>
            <a:pPr algn="just">
              <a:buNone/>
            </a:pPr>
            <a:endParaRPr lang="cs-CZ" dirty="0" smtClean="0"/>
          </a:p>
          <a:p>
            <a:pPr algn="just">
              <a:buNone/>
            </a:pP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1847529" y="836614"/>
            <a:ext cx="8569647" cy="5545137"/>
          </a:xfrm>
        </p:spPr>
        <p:txBody>
          <a:bodyPr/>
          <a:lstStyle/>
          <a:p>
            <a:endParaRPr lang="cs-CZ" dirty="0" smtClean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77017"/>
            <a:ext cx="10499962" cy="477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66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 smtClean="0">
                <a:latin typeface="+mj-lt"/>
              </a:rPr>
              <a:t>Zaručená mzda </a:t>
            </a:r>
            <a:endParaRPr lang="cs-CZ" sz="2400" dirty="0">
              <a:latin typeface="+mj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239184" y="967666"/>
            <a:ext cx="10209833" cy="5414085"/>
          </a:xfrm>
        </p:spPr>
        <p:txBody>
          <a:bodyPr/>
          <a:lstStyle/>
          <a:p>
            <a:pPr algn="just">
              <a:buNone/>
            </a:pPr>
            <a:r>
              <a:rPr lang="cs-CZ" dirty="0"/>
              <a:t>	</a:t>
            </a:r>
            <a:r>
              <a:rPr lang="cs-CZ" dirty="0" smtClean="0"/>
              <a:t>	</a:t>
            </a:r>
          </a:p>
          <a:p>
            <a:pPr algn="just">
              <a:buNone/>
            </a:pPr>
            <a:endParaRPr lang="cs-CZ" dirty="0"/>
          </a:p>
          <a:p>
            <a:pPr algn="just">
              <a:buNone/>
            </a:pP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926275" y="925394"/>
            <a:ext cx="10379034" cy="5545137"/>
          </a:xfrm>
        </p:spPr>
        <p:txBody>
          <a:bodyPr/>
          <a:lstStyle/>
          <a:p>
            <a:pPr marL="0" lvl="0" indent="0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cs-CZ" sz="3000" b="1" kern="1200" dirty="0" smtClean="0">
                <a:solidFill>
                  <a:srgbClr val="080808"/>
                </a:solidFill>
                <a:latin typeface="+mj-lt"/>
              </a:rPr>
              <a:t>Nařízení vlády č. 567/2006:</a:t>
            </a:r>
            <a:endParaRPr lang="cs-CZ" sz="3000" b="1" kern="1200" dirty="0">
              <a:solidFill>
                <a:srgbClr val="080808"/>
              </a:solidFill>
              <a:latin typeface="+mj-lt"/>
            </a:endParaRPr>
          </a:p>
          <a:p>
            <a:pPr marL="0" lvl="0" indent="0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cs-CZ" sz="3000" kern="1200" dirty="0" smtClean="0">
                <a:solidFill>
                  <a:srgbClr val="080808"/>
                </a:solidFill>
                <a:latin typeface="+mj-lt"/>
              </a:rPr>
              <a:t>Stanovuje: </a:t>
            </a:r>
          </a:p>
          <a:p>
            <a:pPr lvl="1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2600" kern="1200" dirty="0" smtClean="0">
                <a:solidFill>
                  <a:srgbClr val="080808"/>
                </a:solidFill>
                <a:latin typeface="+mj-lt"/>
              </a:rPr>
              <a:t>Výši základní sazby minimální mzdy a podmínky pro její poskytování</a:t>
            </a:r>
          </a:p>
          <a:p>
            <a:pPr lvl="1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2600" kern="1200" dirty="0" smtClean="0">
                <a:solidFill>
                  <a:srgbClr val="080808"/>
                </a:solidFill>
                <a:latin typeface="Arial Narrow"/>
              </a:rPr>
              <a:t>Nejnižší úrovně zaručené  mzdy a podmínky pro její poskytování zaměstnancům, jejichž mzda není sjednána v kolektivní smlouvě</a:t>
            </a:r>
            <a:endParaRPr lang="cs-CZ" sz="2600" kern="1200" dirty="0">
              <a:solidFill>
                <a:srgbClr val="080808"/>
              </a:solidFill>
              <a:latin typeface="Arial Narrow"/>
            </a:endParaRPr>
          </a:p>
          <a:p>
            <a:pPr marL="0" lvl="0" indent="0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cs-CZ" sz="3000" kern="1200" dirty="0" smtClean="0">
                <a:solidFill>
                  <a:srgbClr val="080808"/>
                </a:solidFill>
                <a:latin typeface="+mj-lt"/>
              </a:rPr>
              <a:t>Minimální mzda:</a:t>
            </a:r>
          </a:p>
          <a:p>
            <a:pPr marL="0" indent="0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cs-CZ" sz="3000" kern="1200" dirty="0" smtClean="0">
                <a:solidFill>
                  <a:srgbClr val="080808"/>
                </a:solidFill>
                <a:latin typeface="+mj-lt"/>
              </a:rPr>
              <a:t>Ve znění účinném od 1. 1. 2020 základní sazba minimální mzdy</a:t>
            </a:r>
          </a:p>
          <a:p>
            <a:pPr lvl="1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2600" kern="1200" dirty="0" smtClean="0">
                <a:solidFill>
                  <a:srgbClr val="080808"/>
                </a:solidFill>
                <a:latin typeface="+mj-lt"/>
              </a:rPr>
              <a:t>pro stanovenou týdenní pracovní dobu 40 hod činí 87,30 Kč za hod.</a:t>
            </a:r>
          </a:p>
          <a:p>
            <a:pPr lvl="1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2600" kern="1200" dirty="0" smtClean="0">
                <a:solidFill>
                  <a:srgbClr val="080808"/>
                </a:solidFill>
                <a:latin typeface="+mj-lt"/>
              </a:rPr>
              <a:t>za měsíc 14 600 Kč</a:t>
            </a:r>
            <a:endParaRPr lang="cs-CZ" sz="2600" kern="1200" dirty="0">
              <a:solidFill>
                <a:srgbClr val="080808"/>
              </a:solidFill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endParaRPr lang="cs-CZ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15562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 smtClean="0">
                <a:latin typeface="+mj-lt"/>
              </a:rPr>
              <a:t>Nejnižší úroveň zaručené mzdy</a:t>
            </a:r>
            <a:endParaRPr lang="cs-CZ" sz="2400" dirty="0">
              <a:latin typeface="+mj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5468132" y="829849"/>
            <a:ext cx="5706533" cy="5545137"/>
          </a:xfrm>
        </p:spPr>
        <p:txBody>
          <a:bodyPr/>
          <a:lstStyle/>
          <a:p>
            <a:pPr algn="just">
              <a:buNone/>
            </a:pPr>
            <a:r>
              <a:rPr lang="cs-CZ" dirty="0"/>
              <a:t>	</a:t>
            </a:r>
            <a:r>
              <a:rPr lang="cs-CZ" dirty="0" smtClean="0"/>
              <a:t>	</a:t>
            </a:r>
          </a:p>
          <a:p>
            <a:pPr algn="just">
              <a:buNone/>
            </a:pPr>
            <a:endParaRPr lang="cs-CZ" dirty="0"/>
          </a:p>
          <a:p>
            <a:pPr algn="just">
              <a:buNone/>
            </a:pP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1847529" y="836614"/>
            <a:ext cx="8569647" cy="5545137"/>
          </a:xfrm>
        </p:spPr>
        <p:txBody>
          <a:bodyPr/>
          <a:lstStyle/>
          <a:p>
            <a:endParaRPr lang="cs-CZ" dirty="0" smtClean="0"/>
          </a:p>
          <a:p>
            <a:endParaRPr lang="cs-CZ" dirty="0"/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9233520"/>
              </p:ext>
            </p:extLst>
          </p:nvPr>
        </p:nvGraphicFramePr>
        <p:xfrm>
          <a:off x="883457" y="1093835"/>
          <a:ext cx="9947300" cy="38210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05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132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7351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64">
                <a:tc rowSpan="2">
                  <a:txBody>
                    <a:bodyPr/>
                    <a:lstStyle/>
                    <a:p>
                      <a:pPr algn="ctr"/>
                      <a:r>
                        <a:rPr lang="cs-CZ" sz="2000" b="1" dirty="0" smtClean="0"/>
                        <a:t>Skupina prací</a:t>
                      </a:r>
                      <a:endParaRPr lang="cs-CZ" sz="2000" b="1" dirty="0"/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cs-CZ" sz="2000" b="1" dirty="0" smtClean="0"/>
                        <a:t>Nejnižší úroveň zaručené mzdy</a:t>
                      </a:r>
                      <a:endParaRPr lang="cs-CZ" sz="2000" b="1" dirty="0"/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cs-CZ" sz="1800" b="1" dirty="0"/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64">
                <a:tc vMerge="1">
                  <a:txBody>
                    <a:bodyPr/>
                    <a:lstStyle/>
                    <a:p>
                      <a:endParaRPr lang="cs-CZ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 smtClean="0"/>
                        <a:t>v Kč za hodinu</a:t>
                      </a:r>
                      <a:endParaRPr lang="cs-CZ" sz="2000" b="1" dirty="0"/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 smtClean="0"/>
                        <a:t>v Kč za měsíc</a:t>
                      </a:r>
                      <a:endParaRPr lang="cs-CZ" sz="2000" b="1" dirty="0"/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2510">
                <a:tc>
                  <a:txBody>
                    <a:bodyPr/>
                    <a:lstStyle/>
                    <a:p>
                      <a:pPr algn="ctr"/>
                      <a:r>
                        <a:rPr lang="cs-CZ" sz="1800" dirty="0" smtClean="0">
                          <a:latin typeface="+mn-lt"/>
                        </a:rPr>
                        <a:t>1</a:t>
                      </a:r>
                      <a:endParaRPr lang="cs-CZ" sz="1800" dirty="0">
                        <a:latin typeface="+mn-lt"/>
                      </a:endParaRPr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 smtClean="0"/>
                        <a:t>87,30</a:t>
                      </a:r>
                      <a:endParaRPr lang="cs-CZ" sz="1800" dirty="0"/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b="1" dirty="0" smtClean="0"/>
                        <a:t>14 600</a:t>
                      </a:r>
                      <a:endParaRPr lang="cs-CZ" sz="1800" b="1" dirty="0"/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64">
                <a:tc>
                  <a:txBody>
                    <a:bodyPr/>
                    <a:lstStyle/>
                    <a:p>
                      <a:pPr algn="ctr"/>
                      <a:r>
                        <a:rPr lang="cs-CZ" sz="1800" dirty="0" smtClean="0"/>
                        <a:t>2</a:t>
                      </a:r>
                      <a:endParaRPr lang="cs-CZ" sz="1800" dirty="0"/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 smtClean="0"/>
                        <a:t>96,30</a:t>
                      </a:r>
                      <a:endParaRPr lang="cs-CZ" sz="1800" dirty="0"/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b="1" dirty="0" smtClean="0"/>
                        <a:t>16 100</a:t>
                      </a:r>
                      <a:endParaRPr lang="cs-CZ" sz="1800" b="1" dirty="0"/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64">
                <a:tc>
                  <a:txBody>
                    <a:bodyPr/>
                    <a:lstStyle/>
                    <a:p>
                      <a:pPr algn="ctr"/>
                      <a:r>
                        <a:rPr lang="cs-CZ" sz="1800" dirty="0" smtClean="0"/>
                        <a:t>3</a:t>
                      </a:r>
                      <a:endParaRPr lang="cs-CZ" sz="1800" dirty="0"/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 smtClean="0"/>
                        <a:t>106,40</a:t>
                      </a:r>
                      <a:endParaRPr lang="cs-CZ" sz="1800" dirty="0"/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b="1" dirty="0" smtClean="0"/>
                        <a:t>17 800</a:t>
                      </a:r>
                      <a:endParaRPr lang="cs-CZ" sz="1800" b="1" dirty="0"/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64">
                <a:tc>
                  <a:txBody>
                    <a:bodyPr/>
                    <a:lstStyle/>
                    <a:p>
                      <a:pPr algn="ctr"/>
                      <a:r>
                        <a:rPr lang="cs-CZ" sz="1800" dirty="0" smtClean="0"/>
                        <a:t>4</a:t>
                      </a:r>
                      <a:endParaRPr lang="cs-CZ" sz="1800" dirty="0"/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 smtClean="0"/>
                        <a:t>117,40</a:t>
                      </a:r>
                      <a:endParaRPr lang="cs-CZ" sz="1800" dirty="0"/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b="1" dirty="0" smtClean="0"/>
                        <a:t>19 600</a:t>
                      </a:r>
                      <a:endParaRPr lang="cs-CZ" sz="1800" b="1" dirty="0"/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64">
                <a:tc>
                  <a:txBody>
                    <a:bodyPr/>
                    <a:lstStyle/>
                    <a:p>
                      <a:pPr algn="ctr"/>
                      <a:r>
                        <a:rPr lang="cs-CZ" sz="1800" dirty="0" smtClean="0"/>
                        <a:t>5</a:t>
                      </a:r>
                      <a:endParaRPr lang="cs-CZ" sz="1800" dirty="0"/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 smtClean="0"/>
                        <a:t>129,70</a:t>
                      </a:r>
                      <a:endParaRPr lang="cs-CZ" sz="1800" dirty="0"/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b="1" dirty="0" smtClean="0"/>
                        <a:t>21 700</a:t>
                      </a:r>
                      <a:endParaRPr lang="cs-CZ" sz="1800" b="1" dirty="0"/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64">
                <a:tc>
                  <a:txBody>
                    <a:bodyPr/>
                    <a:lstStyle/>
                    <a:p>
                      <a:pPr algn="ctr"/>
                      <a:r>
                        <a:rPr lang="cs-CZ" sz="1800" dirty="0" smtClean="0"/>
                        <a:t>6</a:t>
                      </a:r>
                      <a:endParaRPr lang="cs-CZ" sz="1800" dirty="0"/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 smtClean="0"/>
                        <a:t>143,20</a:t>
                      </a:r>
                      <a:endParaRPr lang="cs-CZ" sz="1800" dirty="0"/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b="1" dirty="0" smtClean="0"/>
                        <a:t>24 000</a:t>
                      </a:r>
                      <a:endParaRPr lang="cs-CZ" sz="1800" b="1" dirty="0"/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0864">
                <a:tc>
                  <a:txBody>
                    <a:bodyPr/>
                    <a:lstStyle/>
                    <a:p>
                      <a:pPr algn="ctr"/>
                      <a:r>
                        <a:rPr lang="cs-CZ" sz="1800" dirty="0" smtClean="0"/>
                        <a:t>7</a:t>
                      </a:r>
                      <a:endParaRPr lang="cs-CZ" sz="1800" dirty="0"/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 smtClean="0"/>
                        <a:t>158,10</a:t>
                      </a:r>
                      <a:endParaRPr lang="cs-CZ" sz="1800" dirty="0"/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b="1" dirty="0" smtClean="0"/>
                        <a:t>26 500</a:t>
                      </a:r>
                      <a:endParaRPr lang="cs-CZ" sz="1800" b="1" dirty="0"/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0864">
                <a:tc>
                  <a:txBody>
                    <a:bodyPr/>
                    <a:lstStyle/>
                    <a:p>
                      <a:pPr algn="ctr"/>
                      <a:r>
                        <a:rPr lang="cs-CZ" sz="1800" dirty="0" smtClean="0"/>
                        <a:t>8</a:t>
                      </a:r>
                      <a:endParaRPr lang="cs-CZ" sz="1800" dirty="0"/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 smtClean="0"/>
                        <a:t>174,60</a:t>
                      </a:r>
                      <a:endParaRPr lang="cs-CZ" sz="1800" dirty="0"/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b="1" dirty="0" smtClean="0"/>
                        <a:t>29</a:t>
                      </a:r>
                      <a:r>
                        <a:rPr lang="cs-CZ" sz="1800" b="1" baseline="0" dirty="0" smtClean="0"/>
                        <a:t> 200</a:t>
                      </a:r>
                      <a:endParaRPr lang="cs-CZ" sz="1800" b="1" dirty="0"/>
                    </a:p>
                  </a:txBody>
                  <a:tcPr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277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 smtClean="0">
                <a:latin typeface="+mj-lt"/>
              </a:rPr>
              <a:t>Skupiny prací pro stanovení zaručené mzdy </a:t>
            </a:r>
            <a:endParaRPr lang="cs-CZ" sz="2400" dirty="0">
              <a:latin typeface="+mj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78774" y="926275"/>
            <a:ext cx="10474036" cy="5455476"/>
          </a:xfrm>
        </p:spPr>
        <p:txBody>
          <a:bodyPr/>
          <a:lstStyle/>
          <a:p>
            <a:pPr marL="0" lvl="0" indent="0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cs-CZ" sz="3000" b="1" kern="1200" dirty="0" smtClean="0">
                <a:solidFill>
                  <a:srgbClr val="080808"/>
                </a:solidFill>
                <a:latin typeface="Arial Narrow"/>
              </a:rPr>
              <a:t>Příloha k Nařízení </a:t>
            </a:r>
            <a:r>
              <a:rPr lang="cs-CZ" sz="3000" b="1" kern="1200" dirty="0">
                <a:solidFill>
                  <a:srgbClr val="080808"/>
                </a:solidFill>
                <a:latin typeface="Arial Narrow"/>
              </a:rPr>
              <a:t>vlády č. 567/2006:</a:t>
            </a:r>
          </a:p>
          <a:p>
            <a:pPr marL="0" lvl="0" indent="0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cs-CZ" sz="3000" kern="1200" dirty="0" smtClean="0">
                <a:solidFill>
                  <a:srgbClr val="080808"/>
                </a:solidFill>
                <a:latin typeface="Arial Narrow"/>
              </a:rPr>
              <a:t>Stanovuje skupiny prací pro účely stanovení nejnižší úrovně zaručené mzdy: </a:t>
            </a:r>
            <a:endParaRPr lang="cs-CZ" sz="3000" kern="1200" dirty="0">
              <a:solidFill>
                <a:srgbClr val="080808"/>
              </a:solidFill>
              <a:latin typeface="Arial Narrow"/>
            </a:endParaRPr>
          </a:p>
          <a:p>
            <a:pPr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3000" kern="1200" dirty="0" smtClean="0">
                <a:solidFill>
                  <a:srgbClr val="080808"/>
                </a:solidFill>
                <a:latin typeface="Arial Narrow"/>
              </a:rPr>
              <a:t>obecnou charakteristikou skupin</a:t>
            </a:r>
            <a:endParaRPr lang="cs-CZ" sz="3000" kern="1200" dirty="0">
              <a:solidFill>
                <a:srgbClr val="080808"/>
              </a:solidFill>
              <a:latin typeface="Arial Narrow"/>
            </a:endParaRPr>
          </a:p>
          <a:p>
            <a:pPr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3000" kern="1200" dirty="0" smtClean="0">
                <a:solidFill>
                  <a:srgbClr val="080808"/>
                </a:solidFill>
                <a:latin typeface="Arial Narrow"/>
              </a:rPr>
              <a:t>příklady prací ve skupinách podle oborů, mj.</a:t>
            </a:r>
            <a:endParaRPr lang="cs-CZ" sz="3000" kern="1200" dirty="0">
              <a:solidFill>
                <a:srgbClr val="080808"/>
              </a:solidFill>
              <a:latin typeface="Arial Narrow"/>
            </a:endParaRPr>
          </a:p>
          <a:p>
            <a:pPr lvl="1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2600" kern="1200" dirty="0" smtClean="0">
                <a:solidFill>
                  <a:srgbClr val="080808"/>
                </a:solidFill>
                <a:latin typeface="Arial Narrow"/>
              </a:rPr>
              <a:t>administrativní, ekonomické, provozní a správní činnosti </a:t>
            </a:r>
            <a:endParaRPr lang="cs-CZ" sz="2600" kern="1200" dirty="0">
              <a:solidFill>
                <a:srgbClr val="080808"/>
              </a:solidFill>
              <a:latin typeface="Arial Narrow"/>
            </a:endParaRPr>
          </a:p>
          <a:p>
            <a:pPr lvl="1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2600" kern="1200" dirty="0" smtClean="0">
                <a:solidFill>
                  <a:srgbClr val="080808"/>
                </a:solidFill>
                <a:latin typeface="Arial Narrow"/>
              </a:rPr>
              <a:t>chemie, laboratorní práce</a:t>
            </a:r>
          </a:p>
          <a:p>
            <a:pPr lvl="1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2600" kern="1200" dirty="0" smtClean="0">
                <a:solidFill>
                  <a:srgbClr val="080808"/>
                </a:solidFill>
                <a:latin typeface="Arial Narrow"/>
              </a:rPr>
              <a:t>obchodní provoz a pohostinství</a:t>
            </a:r>
          </a:p>
          <a:p>
            <a:pPr lvl="1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2600" kern="1200" dirty="0" smtClean="0">
                <a:solidFill>
                  <a:srgbClr val="080808"/>
                </a:solidFill>
                <a:latin typeface="Arial Narrow"/>
              </a:rPr>
              <a:t>provozně technické práce</a:t>
            </a:r>
          </a:p>
          <a:p>
            <a:pPr lvl="1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2600" kern="1200" dirty="0" smtClean="0">
                <a:solidFill>
                  <a:srgbClr val="080808"/>
                </a:solidFill>
                <a:latin typeface="Arial Narrow"/>
              </a:rPr>
              <a:t>výzkum a vývoj</a:t>
            </a:r>
          </a:p>
          <a:p>
            <a:pPr lvl="1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2600" kern="1200" dirty="0" smtClean="0">
                <a:solidFill>
                  <a:srgbClr val="080808"/>
                </a:solidFill>
                <a:latin typeface="Arial Narrow"/>
              </a:rPr>
              <a:t>vzdělávání a výchova</a:t>
            </a:r>
            <a:endParaRPr lang="cs-CZ" sz="2600" kern="1200" dirty="0">
              <a:solidFill>
                <a:srgbClr val="080808"/>
              </a:solidFill>
              <a:latin typeface="Arial Narrow"/>
            </a:endParaRPr>
          </a:p>
          <a:p>
            <a:pPr algn="just">
              <a:buNone/>
            </a:pPr>
            <a:endParaRPr lang="cs-CZ" dirty="0"/>
          </a:p>
          <a:p>
            <a:pPr algn="just">
              <a:buNone/>
            </a:pP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1847529" y="836614"/>
            <a:ext cx="8569647" cy="5545137"/>
          </a:xfrm>
        </p:spPr>
        <p:txBody>
          <a:bodyPr/>
          <a:lstStyle/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5066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 smtClean="0">
                <a:latin typeface="+mj-lt"/>
              </a:rPr>
              <a:t>Náležitosti  </a:t>
            </a:r>
            <a:endParaRPr lang="cs-CZ" sz="2400" dirty="0">
              <a:latin typeface="+mj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736847" y="836614"/>
            <a:ext cx="10615963" cy="5545137"/>
          </a:xfrm>
        </p:spPr>
        <p:txBody>
          <a:bodyPr/>
          <a:lstStyle/>
          <a:p>
            <a:pPr marL="0" lvl="0" indent="0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cs-CZ" sz="3000" kern="1200" dirty="0" smtClean="0">
                <a:solidFill>
                  <a:srgbClr val="080808"/>
                </a:solidFill>
                <a:latin typeface="Arial Narrow"/>
              </a:rPr>
              <a:t>Pro každého zaměstnance by mělo být minimálně stanoveno: </a:t>
            </a:r>
            <a:endParaRPr lang="cs-CZ" sz="3000" kern="1200" dirty="0">
              <a:solidFill>
                <a:srgbClr val="080808"/>
              </a:solidFill>
              <a:latin typeface="Arial Narrow"/>
            </a:endParaRPr>
          </a:p>
          <a:p>
            <a:pPr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3000" kern="1200" dirty="0" smtClean="0">
                <a:solidFill>
                  <a:srgbClr val="080808"/>
                </a:solidFill>
                <a:latin typeface="Arial Narrow"/>
              </a:rPr>
              <a:t>pracovní zařazení (funkce)</a:t>
            </a:r>
            <a:endParaRPr lang="cs-CZ" sz="3000" kern="1200" dirty="0">
              <a:solidFill>
                <a:srgbClr val="080808"/>
              </a:solidFill>
              <a:latin typeface="Arial Narrow"/>
            </a:endParaRPr>
          </a:p>
          <a:p>
            <a:pPr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3000" kern="1200" dirty="0" smtClean="0">
                <a:solidFill>
                  <a:srgbClr val="080808"/>
                </a:solidFill>
                <a:latin typeface="Arial Narrow"/>
              </a:rPr>
              <a:t>mzdové zařazení (mzdová třída event. stupeň)</a:t>
            </a:r>
          </a:p>
          <a:p>
            <a:pPr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3000" kern="1200" dirty="0" smtClean="0">
                <a:solidFill>
                  <a:srgbClr val="080808"/>
                </a:solidFill>
                <a:latin typeface="Arial Narrow"/>
              </a:rPr>
              <a:t>obecná charakteristika pracovního zařazení (funkce)</a:t>
            </a:r>
          </a:p>
          <a:p>
            <a:pPr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3000" kern="1200" dirty="0" smtClean="0">
                <a:solidFill>
                  <a:srgbClr val="080808"/>
                </a:solidFill>
                <a:latin typeface="Arial Narrow"/>
              </a:rPr>
              <a:t>tarifní mzda, osobní příplatek, příplatek za vedení</a:t>
            </a:r>
          </a:p>
          <a:p>
            <a:pPr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3000" kern="1200" dirty="0" smtClean="0">
                <a:solidFill>
                  <a:srgbClr val="080808"/>
                </a:solidFill>
                <a:latin typeface="Arial Narrow"/>
              </a:rPr>
              <a:t>skupina prací pro zaručenou mzdu</a:t>
            </a:r>
          </a:p>
          <a:p>
            <a:pPr marL="0" indent="0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cs-CZ" sz="3000" kern="1200" dirty="0" smtClean="0">
                <a:solidFill>
                  <a:srgbClr val="080808"/>
                </a:solidFill>
                <a:latin typeface="Arial Narrow"/>
              </a:rPr>
              <a:t>Stanovení </a:t>
            </a:r>
            <a:r>
              <a:rPr lang="cs-CZ" sz="3000" kern="1200" dirty="0" smtClean="0">
                <a:solidFill>
                  <a:srgbClr val="080808"/>
                </a:solidFill>
                <a:latin typeface="Arial Narrow"/>
              </a:rPr>
              <a:t>skupiny prací nebyla dosud obecně na VVŠ věnována patřičná pozornost </a:t>
            </a:r>
          </a:p>
          <a:p>
            <a:pPr marL="0" indent="0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cs-CZ" sz="3000" kern="1200" dirty="0" smtClean="0">
                <a:solidFill>
                  <a:srgbClr val="080808"/>
                </a:solidFill>
                <a:latin typeface="Arial Narrow"/>
              </a:rPr>
              <a:t>Provádí </a:t>
            </a:r>
            <a:r>
              <a:rPr lang="cs-CZ" sz="3000" kern="1200" dirty="0" smtClean="0">
                <a:solidFill>
                  <a:srgbClr val="080808"/>
                </a:solidFill>
                <a:latin typeface="Arial Narrow"/>
              </a:rPr>
              <a:t>se optimalizace zatřídění do skupin</a:t>
            </a:r>
            <a:endParaRPr lang="cs-CZ" sz="2600" kern="1200" dirty="0">
              <a:solidFill>
                <a:srgbClr val="080808"/>
              </a:solidFill>
              <a:latin typeface="Arial Narrow"/>
            </a:endParaRPr>
          </a:p>
          <a:p>
            <a:pPr algn="just">
              <a:buNone/>
            </a:pPr>
            <a:endParaRPr lang="cs-CZ" dirty="0"/>
          </a:p>
          <a:p>
            <a:pPr algn="just">
              <a:buNone/>
            </a:pP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35006" y="836614"/>
            <a:ext cx="10079826" cy="5440713"/>
          </a:xfrm>
        </p:spPr>
        <p:txBody>
          <a:bodyPr/>
          <a:lstStyle/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8533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 smtClean="0">
                <a:latin typeface="+mj-lt"/>
              </a:rPr>
              <a:t>Opatření vzhledem k zaručené mzdě </a:t>
            </a:r>
            <a:endParaRPr lang="cs-CZ" sz="2400" dirty="0">
              <a:latin typeface="+mj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239184" y="967666"/>
            <a:ext cx="10209833" cy="5414085"/>
          </a:xfrm>
        </p:spPr>
        <p:txBody>
          <a:bodyPr/>
          <a:lstStyle/>
          <a:p>
            <a:pPr algn="just">
              <a:buNone/>
            </a:pPr>
            <a:r>
              <a:rPr lang="cs-CZ" dirty="0"/>
              <a:t>	</a:t>
            </a:r>
            <a:r>
              <a:rPr lang="cs-CZ" dirty="0" smtClean="0"/>
              <a:t>	</a:t>
            </a:r>
          </a:p>
          <a:p>
            <a:pPr algn="just">
              <a:buNone/>
            </a:pPr>
            <a:endParaRPr lang="cs-CZ" dirty="0"/>
          </a:p>
          <a:p>
            <a:pPr algn="just">
              <a:buNone/>
            </a:pP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1119560" y="925394"/>
            <a:ext cx="9258436" cy="5545137"/>
          </a:xfrm>
        </p:spPr>
        <p:txBody>
          <a:bodyPr/>
          <a:lstStyle/>
          <a:p>
            <a:pPr marL="0" lvl="0" indent="0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cs-CZ" sz="3000" b="1" kern="1200" dirty="0" smtClean="0">
                <a:solidFill>
                  <a:srgbClr val="080808"/>
                </a:solidFill>
                <a:latin typeface="Arial Narrow"/>
              </a:rPr>
              <a:t>Opatření:</a:t>
            </a:r>
            <a:endParaRPr lang="cs-CZ" sz="3000" b="1" kern="1200" dirty="0">
              <a:solidFill>
                <a:srgbClr val="080808"/>
              </a:solidFill>
              <a:latin typeface="Arial Narrow"/>
            </a:endParaRPr>
          </a:p>
          <a:p>
            <a:pPr lvl="0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3000" kern="1200" dirty="0" smtClean="0">
                <a:solidFill>
                  <a:srgbClr val="080808"/>
                </a:solidFill>
                <a:latin typeface="Arial Narrow"/>
              </a:rPr>
              <a:t>Pokud zaměstnanec v každém jednotlivém měsíci obdrží hrubou mzdu nižší než odpovídá zaručené mzdě podle jeho zařazení do skupin pro stanovení zaručené mzdy bude mu poukázán doplatek do výše příslušné zaručené mzdy</a:t>
            </a:r>
          </a:p>
          <a:p>
            <a:pPr lvl="0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3000" kern="1200" dirty="0" smtClean="0">
                <a:solidFill>
                  <a:srgbClr val="080808"/>
                </a:solidFill>
                <a:latin typeface="Arial Narrow"/>
              </a:rPr>
              <a:t>Obdobně platí pro minimální mzdu</a:t>
            </a:r>
          </a:p>
          <a:p>
            <a:pPr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2145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 smtClean="0">
                <a:latin typeface="+mj-lt"/>
              </a:rPr>
              <a:t>Opatření vzhledem k zaručené mzdě </a:t>
            </a:r>
            <a:endParaRPr lang="cs-CZ" sz="2400" dirty="0">
              <a:latin typeface="+mj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239184" y="967666"/>
            <a:ext cx="10209833" cy="5414085"/>
          </a:xfrm>
        </p:spPr>
        <p:txBody>
          <a:bodyPr/>
          <a:lstStyle/>
          <a:p>
            <a:pPr algn="just">
              <a:buNone/>
            </a:pPr>
            <a:r>
              <a:rPr lang="cs-CZ" dirty="0"/>
              <a:t>	</a:t>
            </a:r>
            <a:r>
              <a:rPr lang="cs-CZ" dirty="0" smtClean="0"/>
              <a:t>	</a:t>
            </a:r>
          </a:p>
          <a:p>
            <a:pPr algn="just">
              <a:buNone/>
            </a:pPr>
            <a:endParaRPr lang="cs-CZ" dirty="0"/>
          </a:p>
          <a:p>
            <a:pPr algn="just">
              <a:buNone/>
            </a:pP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1119560" y="925394"/>
            <a:ext cx="9258436" cy="5545137"/>
          </a:xfrm>
        </p:spPr>
        <p:txBody>
          <a:bodyPr/>
          <a:lstStyle/>
          <a:p>
            <a:pPr marL="0" lvl="0" indent="0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cs-CZ" sz="3000" b="1" kern="1200" dirty="0" smtClean="0">
                <a:solidFill>
                  <a:srgbClr val="080808"/>
                </a:solidFill>
                <a:latin typeface="Arial Narrow"/>
              </a:rPr>
              <a:t>Kolika zaměstnanců se opatření týká?</a:t>
            </a:r>
            <a:endParaRPr lang="cs-CZ" sz="3000" b="1" kern="1200" dirty="0">
              <a:solidFill>
                <a:srgbClr val="080808"/>
              </a:solidFill>
              <a:latin typeface="Arial Narrow"/>
            </a:endParaRPr>
          </a:p>
          <a:p>
            <a:pPr lvl="0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3000" kern="1200" dirty="0" smtClean="0">
                <a:solidFill>
                  <a:srgbClr val="080808"/>
                </a:solidFill>
                <a:latin typeface="Arial Narrow"/>
              </a:rPr>
              <a:t>Asistent                                    7</a:t>
            </a:r>
          </a:p>
          <a:p>
            <a:pPr lvl="0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3000" kern="1200" dirty="0" smtClean="0">
                <a:solidFill>
                  <a:srgbClr val="080808"/>
                </a:solidFill>
                <a:latin typeface="Arial Narrow"/>
              </a:rPr>
              <a:t>Odborný asistent                    32</a:t>
            </a:r>
          </a:p>
          <a:p>
            <a:pPr lvl="0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3000" kern="1200" dirty="0" smtClean="0">
                <a:solidFill>
                  <a:srgbClr val="080808"/>
                </a:solidFill>
                <a:latin typeface="Arial Narrow"/>
              </a:rPr>
              <a:t>Docent                                      7</a:t>
            </a:r>
          </a:p>
          <a:p>
            <a:pPr lvl="0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3000" kern="1200" dirty="0" smtClean="0">
                <a:solidFill>
                  <a:srgbClr val="080808"/>
                </a:solidFill>
                <a:latin typeface="Arial Narrow"/>
              </a:rPr>
              <a:t>Vědecký pracovník                   4</a:t>
            </a:r>
          </a:p>
          <a:p>
            <a:pPr lvl="0" defTabSz="912791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3000" kern="1200" dirty="0" smtClean="0">
                <a:solidFill>
                  <a:srgbClr val="080808"/>
                </a:solidFill>
                <a:latin typeface="Arial Narrow"/>
              </a:rPr>
              <a:t>Technik </a:t>
            </a:r>
            <a:r>
              <a:rPr lang="cs-CZ" sz="3000" kern="1200" dirty="0" err="1" smtClean="0">
                <a:solidFill>
                  <a:srgbClr val="080808"/>
                </a:solidFill>
                <a:latin typeface="Arial Narrow"/>
              </a:rPr>
              <a:t>VaV</a:t>
            </a:r>
            <a:r>
              <a:rPr lang="cs-CZ" sz="3000" kern="1200" dirty="0" smtClean="0">
                <a:solidFill>
                  <a:srgbClr val="080808"/>
                </a:solidFill>
                <a:latin typeface="Arial Narrow"/>
              </a:rPr>
              <a:t>, technik               14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 smtClean="0"/>
              <a:t>THP                                     9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5577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50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33651" y="1220789"/>
            <a:ext cx="7124700" cy="1655763"/>
          </a:xfrm>
        </p:spPr>
        <p:txBody>
          <a:bodyPr>
            <a:normAutofit/>
          </a:bodyPr>
          <a:lstStyle/>
          <a:p>
            <a:r>
              <a:rPr lang="cs-CZ" sz="4100" b="1" dirty="0">
                <a:solidFill>
                  <a:schemeClr val="bg1"/>
                </a:solidFill>
                <a:latin typeface="+mj-lt"/>
              </a:rPr>
              <a:t>DĚKUJI VÁM </a:t>
            </a:r>
          </a:p>
          <a:p>
            <a:r>
              <a:rPr lang="cs-CZ" sz="4100" b="1" dirty="0">
                <a:solidFill>
                  <a:schemeClr val="bg1"/>
                </a:solidFill>
                <a:latin typeface="+mj-lt"/>
              </a:rPr>
              <a:t>ZA POZORNOST</a:t>
            </a:r>
            <a:endParaRPr lang="cs-CZ" sz="43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2617896" y="4111235"/>
            <a:ext cx="6956213" cy="1371316"/>
          </a:xfrm>
          <a:prstGeom prst="rect">
            <a:avLst/>
          </a:prstGeom>
        </p:spPr>
        <p:txBody>
          <a:bodyPr wrap="square" lIns="91340" tIns="45718" rIns="91340" bIns="45718">
            <a:spAutoFit/>
          </a:bodyPr>
          <a:lstStyle/>
          <a:p>
            <a:pPr algn="ctr" defTabSz="913267">
              <a:spcBef>
                <a:spcPts val="600"/>
              </a:spcBef>
            </a:pPr>
            <a:r>
              <a:rPr lang="cs-CZ" sz="2400" b="1" dirty="0" smtClean="0">
                <a:solidFill>
                  <a:schemeClr val="bg1"/>
                </a:solidFill>
              </a:rPr>
              <a:t>Alexander Černý </a:t>
            </a:r>
            <a:r>
              <a:rPr lang="en-US" sz="2400" b="1" u="sng" dirty="0">
                <a:solidFill>
                  <a:schemeClr val="accent2"/>
                </a:solidFill>
              </a:rPr>
              <a:t>|</a:t>
            </a:r>
            <a:r>
              <a:rPr lang="cs-CZ" sz="2400" b="1" u="sng" dirty="0">
                <a:solidFill>
                  <a:schemeClr val="accent2"/>
                </a:solidFill>
              </a:rPr>
              <a:t> </a:t>
            </a:r>
            <a:r>
              <a:rPr lang="cs-CZ" sz="2400" b="1" u="sng" dirty="0" smtClean="0">
                <a:solidFill>
                  <a:schemeClr val="accent2"/>
                </a:solidFill>
              </a:rPr>
              <a:t>kvestor</a:t>
            </a:r>
            <a:r>
              <a:rPr lang="cs-CZ" sz="2400" b="1" u="sng" dirty="0" smtClean="0">
                <a:solidFill>
                  <a:schemeClr val="accent2"/>
                </a:solidFill>
                <a:hlinkClick r:id="rId2"/>
              </a:rPr>
              <a:t>@utb.cz</a:t>
            </a:r>
            <a:r>
              <a:rPr lang="cs-CZ" sz="2400" b="1" u="sng" dirty="0" smtClean="0">
                <a:solidFill>
                  <a:schemeClr val="accent2"/>
                </a:solidFill>
              </a:rPr>
              <a:t> </a:t>
            </a:r>
            <a:endParaRPr lang="cs-CZ" sz="2400" b="1" u="sng" dirty="0">
              <a:solidFill>
                <a:schemeClr val="accent2"/>
              </a:solidFill>
            </a:endParaRPr>
          </a:p>
          <a:p>
            <a:pPr algn="ctr" defTabSz="913267">
              <a:spcBef>
                <a:spcPts val="600"/>
              </a:spcBef>
            </a:pPr>
            <a:endParaRPr lang="cs-CZ" sz="2400" b="1" dirty="0">
              <a:solidFill>
                <a:schemeClr val="accent2"/>
              </a:solidFill>
            </a:endParaRPr>
          </a:p>
          <a:p>
            <a:pPr algn="ctr" defTabSz="913267">
              <a:spcBef>
                <a:spcPts val="600"/>
              </a:spcBef>
            </a:pPr>
            <a:r>
              <a:rPr lang="cs-CZ" sz="2400" b="1" dirty="0">
                <a:solidFill>
                  <a:prstClr val="white"/>
                </a:solidFill>
                <a:hlinkClick r:id="rId3"/>
              </a:rPr>
              <a:t>www.utb.cz</a:t>
            </a:r>
            <a:r>
              <a:rPr lang="cs-CZ" sz="2400" b="1" dirty="0">
                <a:solidFill>
                  <a:prstClr val="white"/>
                </a:solidFill>
              </a:rPr>
              <a:t> 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000" y="5837967"/>
            <a:ext cx="2880000" cy="68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11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5_Motiv Office">
  <a:themeElements>
    <a:clrScheme name="Vlastní 1">
      <a:dk1>
        <a:srgbClr val="46505A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FF7800"/>
      </a:hlink>
      <a:folHlink>
        <a:srgbClr val="E65014"/>
      </a:folHlink>
    </a:clrScheme>
    <a:fontScheme name="UTB prezentace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ablona-prezentace">
  <a:themeElements>
    <a:clrScheme name="Žluto-oranžová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Sablona-prezentace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lnDef>
  </a:objectDefaults>
  <a:extraClrSchemeLst>
    <a:extraClrScheme>
      <a:clrScheme name="Sablona-prezenta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blona-prezenta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blona-prezenta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blona-prezenta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blona-prezenta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blona-prezenta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blona-prezenta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blona-prezenta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blona-prezenta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blona-prezenta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blona-prezenta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blona-prezenta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8593</TotalTime>
  <Words>1431</Words>
  <Application>Microsoft Office PowerPoint</Application>
  <PresentationFormat>Širokoúhlá obrazovka</PresentationFormat>
  <Paragraphs>563</Paragraphs>
  <Slides>19</Slides>
  <Notes>15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19</vt:i4>
      </vt:variant>
    </vt:vector>
  </HeadingPairs>
  <TitlesOfParts>
    <vt:vector size="25" baseType="lpstr">
      <vt:lpstr>Arial</vt:lpstr>
      <vt:lpstr>Arial Black</vt:lpstr>
      <vt:lpstr>Arial Narrow</vt:lpstr>
      <vt:lpstr>Calibri</vt:lpstr>
      <vt:lpstr>15_Motiv Office</vt:lpstr>
      <vt:lpstr>Sablona-prezentace</vt:lpstr>
      <vt:lpstr>Prezentace aplikace PowerPoint</vt:lpstr>
      <vt:lpstr>Akademičtí pracovníci, vědečtí pracovníci </vt:lpstr>
      <vt:lpstr>Návrh zvýšení tarifních mezd na UTB v roce 2020 </vt:lpstr>
      <vt:lpstr>Mzdové tarify – akademičtí a vědečtí pracovníci</vt:lpstr>
      <vt:lpstr>Změna v příloze č. 3 </vt:lpstr>
      <vt:lpstr>Ostatní zaměstnanci</vt:lpstr>
      <vt:lpstr>Návrh zvýšení mzdových tarifů na UTB v roce 2020 </vt:lpstr>
      <vt:lpstr>Mzdové tarify ostatních zaměstnanců</vt:lpstr>
      <vt:lpstr>Tarifní mzdy akademických pracovníků na jiných univerzitách </vt:lpstr>
      <vt:lpstr>Průměrná měsíční mzda na UTB za rok 2017 až 2019</vt:lpstr>
      <vt:lpstr>Průměrná měsíční mzda ve 2019 na součástech UTB</vt:lpstr>
      <vt:lpstr>Mzda na UTB </vt:lpstr>
      <vt:lpstr>Zaručená mzda </vt:lpstr>
      <vt:lpstr>Nejnižší úroveň zaručené mzdy</vt:lpstr>
      <vt:lpstr>Skupiny prací pro stanovení zaručené mzdy </vt:lpstr>
      <vt:lpstr>Náležitosti  </vt:lpstr>
      <vt:lpstr>Opatření vzhledem k zaručené mzdě </vt:lpstr>
      <vt:lpstr>Opatření vzhledem k zaručené mzdě </vt:lpstr>
      <vt:lpstr>Prezentace aplikace PowerPoint</vt:lpstr>
    </vt:vector>
  </TitlesOfParts>
  <Company>UTB Zlín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mzdová_úprava_2020</dc:title>
  <dc:creator>Alexander.Cerny@seznam.cz</dc:creator>
  <cp:lastModifiedBy>RNDr. Alexander Černý</cp:lastModifiedBy>
  <cp:revision>332</cp:revision>
  <cp:lastPrinted>2020-02-24T07:37:30Z</cp:lastPrinted>
  <dcterms:created xsi:type="dcterms:W3CDTF">2019-02-07T16:33:11Z</dcterms:created>
  <dcterms:modified xsi:type="dcterms:W3CDTF">2020-02-27T09:20:15Z</dcterms:modified>
</cp:coreProperties>
</file>