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4032" r:id="rId2"/>
  </p:sldMasterIdLst>
  <p:notesMasterIdLst>
    <p:notesMasterId r:id="rId29"/>
  </p:notesMasterIdLst>
  <p:handoutMasterIdLst>
    <p:handoutMasterId r:id="rId30"/>
  </p:handoutMasterIdLst>
  <p:sldIdLst>
    <p:sldId id="346" r:id="rId3"/>
    <p:sldId id="386" r:id="rId4"/>
    <p:sldId id="387" r:id="rId5"/>
    <p:sldId id="388" r:id="rId6"/>
    <p:sldId id="390" r:id="rId7"/>
    <p:sldId id="391" r:id="rId8"/>
    <p:sldId id="409" r:id="rId9"/>
    <p:sldId id="399" r:id="rId10"/>
    <p:sldId id="400" r:id="rId11"/>
    <p:sldId id="401" r:id="rId12"/>
    <p:sldId id="402" r:id="rId13"/>
    <p:sldId id="413" r:id="rId14"/>
    <p:sldId id="412" r:id="rId15"/>
    <p:sldId id="411" r:id="rId16"/>
    <p:sldId id="410" r:id="rId17"/>
    <p:sldId id="404" r:id="rId18"/>
    <p:sldId id="405" r:id="rId19"/>
    <p:sldId id="407" r:id="rId20"/>
    <p:sldId id="408" r:id="rId21"/>
    <p:sldId id="414" r:id="rId22"/>
    <p:sldId id="392" r:id="rId23"/>
    <p:sldId id="393" r:id="rId24"/>
    <p:sldId id="394" r:id="rId25"/>
    <p:sldId id="395" r:id="rId26"/>
    <p:sldId id="389" r:id="rId27"/>
    <p:sldId id="353" r:id="rId28"/>
  </p:sldIdLst>
  <p:sldSz cx="12192000" cy="6858000"/>
  <p:notesSz cx="6797675" cy="9928225"/>
  <p:defaultTextStyle>
    <a:defPPr>
      <a:defRPr lang="cs-CZ"/>
    </a:defPPr>
    <a:lvl1pPr marL="0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6351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2791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69186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5581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2022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38370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194720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1071" algn="l" defTabSz="912791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5014"/>
    <a:srgbClr val="080808"/>
    <a:srgbClr val="46505A"/>
    <a:srgbClr val="FF7800"/>
    <a:srgbClr val="BECDD2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Světlý styl 2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Střední styl 1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Světlý styl 1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Světlý styl 3 – zvýraznění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Styl Světlá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660B408-B3CF-4A94-85FC-2B1E0A45F4A2}" styleName="Tmavý styl 2 – zvýraznění 1/zvýraznění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Styl Tmavá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6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54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d.docs.live.net/caa27f41597f6f46/__SimpleHIRE/utb-vy&#769;zkum/UTB%20motivace%5eJ%20vzde&#780;la&#769;va&#769;ni&#769;%20a%20volitelne&#769;%20201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'[UTB motivace^J vzdělávání a volitelné 2019.xlsx]List2'!$B$81</c:f>
              <c:strCache>
                <c:ptCount val="1"/>
                <c:pt idx="0">
                  <c:v>zcela nesouhlasím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'[UTB motivace^J vzdělávání a volitelné 2019.xlsx]List2'!$A$82:$A$95</c:f>
              <c:strCache>
                <c:ptCount val="14"/>
                <c:pt idx="0">
                  <c:v>Na UTB jsou zaměstnanci pochváleni, když dělají dobrou práci. </c:v>
                </c:pt>
                <c:pt idx="1">
                  <c:v>Na UTB chci pracovat dalších pět let.  </c:v>
                </c:pt>
                <c:pt idx="2">
                  <c:v>I kdybych dostal práci s lepším finančním ohodnocením, jsem ochoten/ochotna na UTB zůstat.  </c:v>
                </c:pt>
                <c:pt idx="3">
                  <c:v>Při diskuzi se svými blízkými či přáteli často podporuji UTB.  </c:v>
                </c:pt>
                <c:pt idx="4">
                  <c:v>Neustále se snažím zlepšovat reputaci UTB.  </c:v>
                </c:pt>
                <c:pt idx="5">
                  <c:v>UTB bych opustil/opustila jen v případě zhoršení vztahů na pracovišti.  </c:v>
                </c:pt>
                <c:pt idx="6">
                  <c:v>Práce, kterou odvádím, mě posouvá dál.  </c:v>
                </c:pt>
                <c:pt idx="7">
                  <c:v>Cítím, že mám dobré zaměstnání.  </c:v>
                </c:pt>
                <c:pt idx="8">
                  <c:v>Kolegové si cení toho, co dělám.  </c:v>
                </c:pt>
                <c:pt idx="9">
                  <c:v>Image naší společnosti je v očích veřejnosti vysoká.  </c:v>
                </c:pt>
                <c:pt idx="10">
                  <c:v>Jsem hrdý/hrdá na to, kde a pro koho pracuji.  </c:v>
                </c:pt>
                <c:pt idx="11">
                  <c:v>Naše společnost je výjimečná.  </c:v>
                </c:pt>
                <c:pt idx="12">
                  <c:v>Často se dívám po nových pracovních příležitostech na různých serverech s pracovními nabídkami.  </c:v>
                </c:pt>
                <c:pt idx="13">
                  <c:v>UTB mi přináší prostředky jak se uživit, nic víc.  </c:v>
                </c:pt>
              </c:strCache>
            </c:strRef>
          </c:cat>
          <c:val>
            <c:numRef>
              <c:f>'[UTB motivace^J vzdělávání a volitelné 2019.xlsx]List2'!$B$82:$B$95</c:f>
              <c:numCache>
                <c:formatCode>0.00%</c:formatCode>
                <c:ptCount val="14"/>
                <c:pt idx="0">
                  <c:v>0.155</c:v>
                </c:pt>
                <c:pt idx="1">
                  <c:v>6.5000000000000002E-2</c:v>
                </c:pt>
                <c:pt idx="2">
                  <c:v>0.111</c:v>
                </c:pt>
                <c:pt idx="3">
                  <c:v>5.8000000000000003E-2</c:v>
                </c:pt>
                <c:pt idx="4">
                  <c:v>4.2000000000000003E-2</c:v>
                </c:pt>
                <c:pt idx="5">
                  <c:v>0.106</c:v>
                </c:pt>
                <c:pt idx="6">
                  <c:v>6.3E-2</c:v>
                </c:pt>
                <c:pt idx="7">
                  <c:v>6.5000000000000002E-2</c:v>
                </c:pt>
                <c:pt idx="8">
                  <c:v>5.0999999999999997E-2</c:v>
                </c:pt>
                <c:pt idx="9">
                  <c:v>0.109</c:v>
                </c:pt>
                <c:pt idx="10">
                  <c:v>7.3999999999999996E-2</c:v>
                </c:pt>
                <c:pt idx="11">
                  <c:v>0.157</c:v>
                </c:pt>
                <c:pt idx="12">
                  <c:v>0.29399999999999998</c:v>
                </c:pt>
                <c:pt idx="13">
                  <c:v>0.19900000000000001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87-1B40-92E2-FDD6234E9543}"/>
            </c:ext>
          </c:extLst>
        </c:ser>
        <c:ser>
          <c:idx val="1"/>
          <c:order val="1"/>
          <c:tx>
            <c:strRef>
              <c:f>'[UTB motivace^J vzdělávání a volitelné 2019.xlsx]List2'!$C$81</c:f>
              <c:strCache>
                <c:ptCount val="1"/>
                <c:pt idx="0">
                  <c:v>spíše souhlasím</c:v>
                </c:pt>
              </c:strCache>
            </c:strRef>
          </c:tx>
          <c:spPr>
            <a:solidFill>
              <a:srgbClr val="FF7E79"/>
            </a:solidFill>
            <a:ln>
              <a:noFill/>
            </a:ln>
            <a:effectLst/>
          </c:spPr>
          <c:invertIfNegative val="0"/>
          <c:cat>
            <c:strRef>
              <c:f>'[UTB motivace^J vzdělávání a volitelné 2019.xlsx]List2'!$A$82:$A$95</c:f>
              <c:strCache>
                <c:ptCount val="14"/>
                <c:pt idx="0">
                  <c:v>Na UTB jsou zaměstnanci pochváleni, když dělají dobrou práci. </c:v>
                </c:pt>
                <c:pt idx="1">
                  <c:v>Na UTB chci pracovat dalších pět let.  </c:v>
                </c:pt>
                <c:pt idx="2">
                  <c:v>I kdybych dostal práci s lepším finančním ohodnocením, jsem ochoten/ochotna na UTB zůstat.  </c:v>
                </c:pt>
                <c:pt idx="3">
                  <c:v>Při diskuzi se svými blízkými či přáteli často podporuji UTB.  </c:v>
                </c:pt>
                <c:pt idx="4">
                  <c:v>Neustále se snažím zlepšovat reputaci UTB.  </c:v>
                </c:pt>
                <c:pt idx="5">
                  <c:v>UTB bych opustil/opustila jen v případě zhoršení vztahů na pracovišti.  </c:v>
                </c:pt>
                <c:pt idx="6">
                  <c:v>Práce, kterou odvádím, mě posouvá dál.  </c:v>
                </c:pt>
                <c:pt idx="7">
                  <c:v>Cítím, že mám dobré zaměstnání.  </c:v>
                </c:pt>
                <c:pt idx="8">
                  <c:v>Kolegové si cení toho, co dělám.  </c:v>
                </c:pt>
                <c:pt idx="9">
                  <c:v>Image naší společnosti je v očích veřejnosti vysoká.  </c:v>
                </c:pt>
                <c:pt idx="10">
                  <c:v>Jsem hrdý/hrdá na to, kde a pro koho pracuji.  </c:v>
                </c:pt>
                <c:pt idx="11">
                  <c:v>Naše společnost je výjimečná.  </c:v>
                </c:pt>
                <c:pt idx="12">
                  <c:v>Často se dívám po nových pracovních příležitostech na různých serverech s pracovními nabídkami.  </c:v>
                </c:pt>
                <c:pt idx="13">
                  <c:v>UTB mi přináší prostředky jak se uživit, nic víc.  </c:v>
                </c:pt>
              </c:strCache>
            </c:strRef>
          </c:cat>
          <c:val>
            <c:numRef>
              <c:f>'[UTB motivace^J vzdělávání a volitelné 2019.xlsx]List2'!$C$82:$C$95</c:f>
              <c:numCache>
                <c:formatCode>0.00%</c:formatCode>
                <c:ptCount val="14"/>
                <c:pt idx="0">
                  <c:v>0.22900000000000001</c:v>
                </c:pt>
                <c:pt idx="1">
                  <c:v>0.11600000000000001</c:v>
                </c:pt>
                <c:pt idx="2">
                  <c:v>0.20599999999999999</c:v>
                </c:pt>
                <c:pt idx="3">
                  <c:v>5.6000000000000001E-2</c:v>
                </c:pt>
                <c:pt idx="4">
                  <c:v>4.5999999999999999E-2</c:v>
                </c:pt>
                <c:pt idx="5">
                  <c:v>0.16900000000000001</c:v>
                </c:pt>
                <c:pt idx="6">
                  <c:v>6.7000000000000004E-2</c:v>
                </c:pt>
                <c:pt idx="7">
                  <c:v>9.5000000000000001E-2</c:v>
                </c:pt>
                <c:pt idx="8">
                  <c:v>7.5999999999999998E-2</c:v>
                </c:pt>
                <c:pt idx="9">
                  <c:v>0.19900000000000001</c:v>
                </c:pt>
                <c:pt idx="10">
                  <c:v>8.7999999999999995E-2</c:v>
                </c:pt>
                <c:pt idx="11">
                  <c:v>0.125</c:v>
                </c:pt>
                <c:pt idx="12">
                  <c:v>0.20799999999999999</c:v>
                </c:pt>
                <c:pt idx="13">
                  <c:v>0.27300000000000002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87-1B40-92E2-FDD6234E9543}"/>
            </c:ext>
          </c:extLst>
        </c:ser>
        <c:ser>
          <c:idx val="2"/>
          <c:order val="2"/>
          <c:tx>
            <c:strRef>
              <c:f>'[UTB motivace^J vzdělávání a volitelné 2019.xlsx]List2'!$D$81</c:f>
              <c:strCache>
                <c:ptCount val="1"/>
                <c:pt idx="0">
                  <c:v>mírně nesouhlasím</c:v>
                </c:pt>
              </c:strCache>
            </c:strRef>
          </c:tx>
          <c:spPr>
            <a:solidFill>
              <a:srgbClr val="FF7E79">
                <a:alpha val="63137"/>
              </a:srgbClr>
            </a:solidFill>
            <a:ln>
              <a:noFill/>
            </a:ln>
            <a:effectLst/>
          </c:spPr>
          <c:invertIfNegative val="0"/>
          <c:cat>
            <c:strRef>
              <c:f>'[UTB motivace^J vzdělávání a volitelné 2019.xlsx]List2'!$A$82:$A$95</c:f>
              <c:strCache>
                <c:ptCount val="14"/>
                <c:pt idx="0">
                  <c:v>Na UTB jsou zaměstnanci pochváleni, když dělají dobrou práci. </c:v>
                </c:pt>
                <c:pt idx="1">
                  <c:v>Na UTB chci pracovat dalších pět let.  </c:v>
                </c:pt>
                <c:pt idx="2">
                  <c:v>I kdybych dostal práci s lepším finančním ohodnocením, jsem ochoten/ochotna na UTB zůstat.  </c:v>
                </c:pt>
                <c:pt idx="3">
                  <c:v>Při diskuzi se svými blízkými či přáteli často podporuji UTB.  </c:v>
                </c:pt>
                <c:pt idx="4">
                  <c:v>Neustále se snažím zlepšovat reputaci UTB.  </c:v>
                </c:pt>
                <c:pt idx="5">
                  <c:v>UTB bych opustil/opustila jen v případě zhoršení vztahů na pracovišti.  </c:v>
                </c:pt>
                <c:pt idx="6">
                  <c:v>Práce, kterou odvádím, mě posouvá dál.  </c:v>
                </c:pt>
                <c:pt idx="7">
                  <c:v>Cítím, že mám dobré zaměstnání.  </c:v>
                </c:pt>
                <c:pt idx="8">
                  <c:v>Kolegové si cení toho, co dělám.  </c:v>
                </c:pt>
                <c:pt idx="9">
                  <c:v>Image naší společnosti je v očích veřejnosti vysoká.  </c:v>
                </c:pt>
                <c:pt idx="10">
                  <c:v>Jsem hrdý/hrdá na to, kde a pro koho pracuji.  </c:v>
                </c:pt>
                <c:pt idx="11">
                  <c:v>Naše společnost je výjimečná.  </c:v>
                </c:pt>
                <c:pt idx="12">
                  <c:v>Často se dívám po nových pracovních příležitostech na různých serverech s pracovními nabídkami.  </c:v>
                </c:pt>
                <c:pt idx="13">
                  <c:v>UTB mi přináší prostředky jak se uživit, nic víc.  </c:v>
                </c:pt>
              </c:strCache>
            </c:strRef>
          </c:cat>
          <c:val>
            <c:numRef>
              <c:f>'[UTB motivace^J vzdělávání a volitelné 2019.xlsx]List2'!$D$82:$D$95</c:f>
              <c:numCache>
                <c:formatCode>0.00%</c:formatCode>
                <c:ptCount val="14"/>
                <c:pt idx="0">
                  <c:v>0.155</c:v>
                </c:pt>
                <c:pt idx="1">
                  <c:v>8.7999999999999995E-2</c:v>
                </c:pt>
                <c:pt idx="2">
                  <c:v>0.13200000000000001</c:v>
                </c:pt>
                <c:pt idx="3">
                  <c:v>0.14799999999999999</c:v>
                </c:pt>
                <c:pt idx="4">
                  <c:v>6.7000000000000004E-2</c:v>
                </c:pt>
                <c:pt idx="5">
                  <c:v>0.183</c:v>
                </c:pt>
                <c:pt idx="6">
                  <c:v>0.113</c:v>
                </c:pt>
                <c:pt idx="7">
                  <c:v>7.9000000000000001E-2</c:v>
                </c:pt>
                <c:pt idx="8">
                  <c:v>0.10199999999999999</c:v>
                </c:pt>
                <c:pt idx="9">
                  <c:v>0.17100000000000001</c:v>
                </c:pt>
                <c:pt idx="10">
                  <c:v>0.123</c:v>
                </c:pt>
                <c:pt idx="11">
                  <c:v>0.19</c:v>
                </c:pt>
                <c:pt idx="12">
                  <c:v>0.1</c:v>
                </c:pt>
                <c:pt idx="13">
                  <c:v>0.155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87-1B40-92E2-FDD6234E9543}"/>
            </c:ext>
          </c:extLst>
        </c:ser>
        <c:ser>
          <c:idx val="3"/>
          <c:order val="3"/>
          <c:tx>
            <c:strRef>
              <c:f>'[UTB motivace^J vzdělávání a volitelné 2019.xlsx]List2'!$E$81</c:f>
              <c:strCache>
                <c:ptCount val="1"/>
                <c:pt idx="0">
                  <c:v>mírně souhlasím</c:v>
                </c:pt>
              </c:strCache>
            </c:strRef>
          </c:tx>
          <c:spPr>
            <a:solidFill>
              <a:srgbClr val="7CCE7C"/>
            </a:solidFill>
            <a:ln>
              <a:noFill/>
            </a:ln>
            <a:effectLst/>
          </c:spPr>
          <c:invertIfNegative val="0"/>
          <c:cat>
            <c:strRef>
              <c:f>'[UTB motivace^J vzdělávání a volitelné 2019.xlsx]List2'!$A$82:$A$95</c:f>
              <c:strCache>
                <c:ptCount val="14"/>
                <c:pt idx="0">
                  <c:v>Na UTB jsou zaměstnanci pochváleni, když dělají dobrou práci. </c:v>
                </c:pt>
                <c:pt idx="1">
                  <c:v>Na UTB chci pracovat dalších pět let.  </c:v>
                </c:pt>
                <c:pt idx="2">
                  <c:v>I kdybych dostal práci s lepším finančním ohodnocením, jsem ochoten/ochotna na UTB zůstat.  </c:v>
                </c:pt>
                <c:pt idx="3">
                  <c:v>Při diskuzi se svými blízkými či přáteli často podporuji UTB.  </c:v>
                </c:pt>
                <c:pt idx="4">
                  <c:v>Neustále se snažím zlepšovat reputaci UTB.  </c:v>
                </c:pt>
                <c:pt idx="5">
                  <c:v>UTB bych opustil/opustila jen v případě zhoršení vztahů na pracovišti.  </c:v>
                </c:pt>
                <c:pt idx="6">
                  <c:v>Práce, kterou odvádím, mě posouvá dál.  </c:v>
                </c:pt>
                <c:pt idx="7">
                  <c:v>Cítím, že mám dobré zaměstnání.  </c:v>
                </c:pt>
                <c:pt idx="8">
                  <c:v>Kolegové si cení toho, co dělám.  </c:v>
                </c:pt>
                <c:pt idx="9">
                  <c:v>Image naší společnosti je v očích veřejnosti vysoká.  </c:v>
                </c:pt>
                <c:pt idx="10">
                  <c:v>Jsem hrdý/hrdá na to, kde a pro koho pracuji.  </c:v>
                </c:pt>
                <c:pt idx="11">
                  <c:v>Naše společnost je výjimečná.  </c:v>
                </c:pt>
                <c:pt idx="12">
                  <c:v>Často se dívám po nových pracovních příležitostech na různých serverech s pracovními nabídkami.  </c:v>
                </c:pt>
                <c:pt idx="13">
                  <c:v>UTB mi přináší prostředky jak se uživit, nic víc.  </c:v>
                </c:pt>
              </c:strCache>
            </c:strRef>
          </c:cat>
          <c:val>
            <c:numRef>
              <c:f>'[UTB motivace^J vzdělávání a volitelné 2019.xlsx]List2'!$E$82:$E$95</c:f>
              <c:numCache>
                <c:formatCode>0.00%</c:formatCode>
                <c:ptCount val="14"/>
                <c:pt idx="0">
                  <c:v>0.23100000000000001</c:v>
                </c:pt>
                <c:pt idx="1">
                  <c:v>0.155</c:v>
                </c:pt>
                <c:pt idx="2">
                  <c:v>0.185</c:v>
                </c:pt>
                <c:pt idx="3">
                  <c:v>0.188</c:v>
                </c:pt>
                <c:pt idx="4">
                  <c:v>0.222</c:v>
                </c:pt>
                <c:pt idx="5">
                  <c:v>0.188</c:v>
                </c:pt>
                <c:pt idx="6">
                  <c:v>0.24299999999999999</c:v>
                </c:pt>
                <c:pt idx="7">
                  <c:v>0.21099999999999999</c:v>
                </c:pt>
                <c:pt idx="8">
                  <c:v>0.317</c:v>
                </c:pt>
                <c:pt idx="9">
                  <c:v>0.22</c:v>
                </c:pt>
                <c:pt idx="10">
                  <c:v>0.23100000000000001</c:v>
                </c:pt>
                <c:pt idx="11">
                  <c:v>0.23100000000000001</c:v>
                </c:pt>
                <c:pt idx="12">
                  <c:v>0.17599999999999999</c:v>
                </c:pt>
                <c:pt idx="13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87-1B40-92E2-FDD6234E9543}"/>
            </c:ext>
          </c:extLst>
        </c:ser>
        <c:ser>
          <c:idx val="4"/>
          <c:order val="4"/>
          <c:tx>
            <c:strRef>
              <c:f>'[UTB motivace^J vzdělávání a volitelné 2019.xlsx]List2'!$F$81</c:f>
              <c:strCache>
                <c:ptCount val="1"/>
                <c:pt idx="0">
                  <c:v>spíše souhlasím</c:v>
                </c:pt>
              </c:strCache>
            </c:strRef>
          </c:tx>
          <c:spPr>
            <a:solidFill>
              <a:srgbClr val="28CD41"/>
            </a:solidFill>
            <a:ln>
              <a:noFill/>
            </a:ln>
            <a:effectLst/>
          </c:spPr>
          <c:invertIfNegative val="0"/>
          <c:cat>
            <c:strRef>
              <c:f>'[UTB motivace^J vzdělávání a volitelné 2019.xlsx]List2'!$A$82:$A$95</c:f>
              <c:strCache>
                <c:ptCount val="14"/>
                <c:pt idx="0">
                  <c:v>Na UTB jsou zaměstnanci pochváleni, když dělají dobrou práci. </c:v>
                </c:pt>
                <c:pt idx="1">
                  <c:v>Na UTB chci pracovat dalších pět let.  </c:v>
                </c:pt>
                <c:pt idx="2">
                  <c:v>I kdybych dostal práci s lepším finančním ohodnocením, jsem ochoten/ochotna na UTB zůstat.  </c:v>
                </c:pt>
                <c:pt idx="3">
                  <c:v>Při diskuzi se svými blízkými či přáteli často podporuji UTB.  </c:v>
                </c:pt>
                <c:pt idx="4">
                  <c:v>Neustále se snažím zlepšovat reputaci UTB.  </c:v>
                </c:pt>
                <c:pt idx="5">
                  <c:v>UTB bych opustil/opustila jen v případě zhoršení vztahů na pracovišti.  </c:v>
                </c:pt>
                <c:pt idx="6">
                  <c:v>Práce, kterou odvádím, mě posouvá dál.  </c:v>
                </c:pt>
                <c:pt idx="7">
                  <c:v>Cítím, že mám dobré zaměstnání.  </c:v>
                </c:pt>
                <c:pt idx="8">
                  <c:v>Kolegové si cení toho, co dělám.  </c:v>
                </c:pt>
                <c:pt idx="9">
                  <c:v>Image naší společnosti je v očích veřejnosti vysoká.  </c:v>
                </c:pt>
                <c:pt idx="10">
                  <c:v>Jsem hrdý/hrdá na to, kde a pro koho pracuji.  </c:v>
                </c:pt>
                <c:pt idx="11">
                  <c:v>Naše společnost je výjimečná.  </c:v>
                </c:pt>
                <c:pt idx="12">
                  <c:v>Často se dívám po nových pracovních příležitostech na různých serverech s pracovními nabídkami.  </c:v>
                </c:pt>
                <c:pt idx="13">
                  <c:v>UTB mi přináší prostředky jak se uživit, nic víc.  </c:v>
                </c:pt>
              </c:strCache>
            </c:strRef>
          </c:cat>
          <c:val>
            <c:numRef>
              <c:f>'[UTB motivace^J vzdělávání a volitelné 2019.xlsx]List2'!$F$82:$F$95</c:f>
              <c:numCache>
                <c:formatCode>0.00%</c:formatCode>
                <c:ptCount val="14"/>
                <c:pt idx="0">
                  <c:v>0.155</c:v>
                </c:pt>
                <c:pt idx="1">
                  <c:v>0.25</c:v>
                </c:pt>
                <c:pt idx="2">
                  <c:v>0.22500000000000001</c:v>
                </c:pt>
                <c:pt idx="3">
                  <c:v>0.308</c:v>
                </c:pt>
                <c:pt idx="4">
                  <c:v>0.30099999999999999</c:v>
                </c:pt>
                <c:pt idx="5">
                  <c:v>0.17599999999999999</c:v>
                </c:pt>
                <c:pt idx="6">
                  <c:v>0.30299999999999999</c:v>
                </c:pt>
                <c:pt idx="7">
                  <c:v>0.32900000000000001</c:v>
                </c:pt>
                <c:pt idx="8">
                  <c:v>0.30299999999999999</c:v>
                </c:pt>
                <c:pt idx="9">
                  <c:v>0.21299999999999999</c:v>
                </c:pt>
                <c:pt idx="10">
                  <c:v>0.25700000000000001</c:v>
                </c:pt>
                <c:pt idx="11">
                  <c:v>0.188</c:v>
                </c:pt>
                <c:pt idx="12">
                  <c:v>8.5999999999999993E-2</c:v>
                </c:pt>
                <c:pt idx="13">
                  <c:v>0.11600000000000001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87-1B40-92E2-FDD6234E9543}"/>
            </c:ext>
          </c:extLst>
        </c:ser>
        <c:ser>
          <c:idx val="5"/>
          <c:order val="5"/>
          <c:tx>
            <c:strRef>
              <c:f>'[UTB motivace^J vzdělávání a volitelné 2019.xlsx]List2'!$G$81</c:f>
              <c:strCache>
                <c:ptCount val="1"/>
                <c:pt idx="0">
                  <c:v>zcela souhlasím</c:v>
                </c:pt>
              </c:strCache>
            </c:strRef>
          </c:tx>
          <c:spPr>
            <a:solidFill>
              <a:srgbClr val="008F00"/>
            </a:solidFill>
            <a:ln>
              <a:noFill/>
            </a:ln>
            <a:effectLst/>
          </c:spPr>
          <c:invertIfNegative val="0"/>
          <c:cat>
            <c:strRef>
              <c:f>'[UTB motivace^J vzdělávání a volitelné 2019.xlsx]List2'!$A$82:$A$95</c:f>
              <c:strCache>
                <c:ptCount val="14"/>
                <c:pt idx="0">
                  <c:v>Na UTB jsou zaměstnanci pochváleni, když dělají dobrou práci. </c:v>
                </c:pt>
                <c:pt idx="1">
                  <c:v>Na UTB chci pracovat dalších pět let.  </c:v>
                </c:pt>
                <c:pt idx="2">
                  <c:v>I kdybych dostal práci s lepším finančním ohodnocením, jsem ochoten/ochotna na UTB zůstat.  </c:v>
                </c:pt>
                <c:pt idx="3">
                  <c:v>Při diskuzi se svými blízkými či přáteli často podporuji UTB.  </c:v>
                </c:pt>
                <c:pt idx="4">
                  <c:v>Neustále se snažím zlepšovat reputaci UTB.  </c:v>
                </c:pt>
                <c:pt idx="5">
                  <c:v>UTB bych opustil/opustila jen v případě zhoršení vztahů na pracovišti.  </c:v>
                </c:pt>
                <c:pt idx="6">
                  <c:v>Práce, kterou odvádím, mě posouvá dál.  </c:v>
                </c:pt>
                <c:pt idx="7">
                  <c:v>Cítím, že mám dobré zaměstnání.  </c:v>
                </c:pt>
                <c:pt idx="8">
                  <c:v>Kolegové si cení toho, co dělám.  </c:v>
                </c:pt>
                <c:pt idx="9">
                  <c:v>Image naší společnosti je v očích veřejnosti vysoká.  </c:v>
                </c:pt>
                <c:pt idx="10">
                  <c:v>Jsem hrdý/hrdá na to, kde a pro koho pracuji.  </c:v>
                </c:pt>
                <c:pt idx="11">
                  <c:v>Naše společnost je výjimečná.  </c:v>
                </c:pt>
                <c:pt idx="12">
                  <c:v>Často se dívám po nových pracovních příležitostech na různých serverech s pracovními nabídkami.  </c:v>
                </c:pt>
                <c:pt idx="13">
                  <c:v>UTB mi přináší prostředky jak se uživit, nic víc.  </c:v>
                </c:pt>
              </c:strCache>
            </c:strRef>
          </c:cat>
          <c:val>
            <c:numRef>
              <c:f>'[UTB motivace^J vzdělávání a volitelné 2019.xlsx]List2'!$G$82:$G$95</c:f>
              <c:numCache>
                <c:formatCode>0.00%</c:formatCode>
                <c:ptCount val="14"/>
                <c:pt idx="0">
                  <c:v>7.3999999999999996E-2</c:v>
                </c:pt>
                <c:pt idx="1">
                  <c:v>0.32600000000000001</c:v>
                </c:pt>
                <c:pt idx="2">
                  <c:v>0.14099999999999999</c:v>
                </c:pt>
                <c:pt idx="3">
                  <c:v>0.24299999999999999</c:v>
                </c:pt>
                <c:pt idx="4">
                  <c:v>0.32200000000000001</c:v>
                </c:pt>
                <c:pt idx="5">
                  <c:v>0.17799999999999999</c:v>
                </c:pt>
                <c:pt idx="6">
                  <c:v>0.21099999999999999</c:v>
                </c:pt>
                <c:pt idx="7">
                  <c:v>0.222</c:v>
                </c:pt>
                <c:pt idx="8">
                  <c:v>0.15</c:v>
                </c:pt>
                <c:pt idx="9">
                  <c:v>8.7999999999999995E-2</c:v>
                </c:pt>
                <c:pt idx="10">
                  <c:v>0.22700000000000001</c:v>
                </c:pt>
                <c:pt idx="11">
                  <c:v>0.109</c:v>
                </c:pt>
                <c:pt idx="12">
                  <c:v>0.13700000000000001</c:v>
                </c:pt>
                <c:pt idx="13">
                  <c:v>9.7000000000000003E-2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087-1B40-92E2-FDD6234E95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7"/>
        <c:overlap val="100"/>
        <c:axId val="1479514447"/>
        <c:axId val="1479514831"/>
      </c:barChart>
      <c:catAx>
        <c:axId val="147951444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479514831"/>
        <c:crosses val="autoZero"/>
        <c:auto val="1"/>
        <c:lblAlgn val="ctr"/>
        <c:lblOffset val="100"/>
        <c:noMultiLvlLbl val="0"/>
      </c:catAx>
      <c:valAx>
        <c:axId val="1479514831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4795144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249783-9EC6-435C-AB1E-EB41F81EE266}" type="datetimeFigureOut">
              <a:rPr lang="cs-CZ" smtClean="0"/>
              <a:t>10.12.2019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3F33AC-FC3A-475C-8022-863481DABD0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0862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8A5D1E-79FD-4230-BA26-D35D189EF345}" type="datetimeFigureOut">
              <a:rPr lang="cs-CZ" smtClean="0"/>
              <a:t>10.12.2019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D59FA-0E9F-487C-92B6-ED955850144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20019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82279A-8A31-4208-ABE0-0842D4553261}" type="slidenum">
              <a:rPr lang="cs-CZ" smtClean="0"/>
              <a:pPr>
                <a:defRPr/>
              </a:pPr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5365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82279A-8A31-4208-ABE0-0842D4553261}" type="slidenum">
              <a:rPr lang="cs-CZ" smtClean="0"/>
              <a:pPr>
                <a:defRPr/>
              </a:pPr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2847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603" indent="0" algn="ctr">
              <a:buNone/>
              <a:defRPr sz="2000"/>
            </a:lvl2pPr>
            <a:lvl3pPr marL="913267" indent="0" algn="ctr">
              <a:buNone/>
              <a:defRPr sz="1900"/>
            </a:lvl3pPr>
            <a:lvl4pPr marL="1369900" indent="0" algn="ctr">
              <a:buNone/>
              <a:defRPr sz="1600"/>
            </a:lvl4pPr>
            <a:lvl5pPr marL="1826533" indent="0" algn="ctr">
              <a:buNone/>
              <a:defRPr sz="1600"/>
            </a:lvl5pPr>
            <a:lvl6pPr marL="2283198" indent="0" algn="ctr">
              <a:buNone/>
              <a:defRPr sz="1600"/>
            </a:lvl6pPr>
            <a:lvl7pPr marL="2739798" indent="0" algn="ctr">
              <a:buNone/>
              <a:defRPr sz="1600"/>
            </a:lvl7pPr>
            <a:lvl8pPr marL="3196400" indent="0" algn="ctr">
              <a:buNone/>
              <a:defRPr sz="1600"/>
            </a:lvl8pPr>
            <a:lvl9pPr marL="3653003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10.12.2019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816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4487" y="1825625"/>
            <a:ext cx="10339316" cy="4351339"/>
          </a:xfrm>
        </p:spPr>
        <p:txBody>
          <a:bodyPr/>
          <a:lstStyle>
            <a:lvl1pPr>
              <a:defRPr sz="3200">
                <a:solidFill>
                  <a:srgbClr val="080808"/>
                </a:solidFill>
              </a:defRPr>
            </a:lvl1pPr>
            <a:lvl2pPr>
              <a:defRPr sz="2800">
                <a:solidFill>
                  <a:srgbClr val="080808"/>
                </a:solidFill>
              </a:defRPr>
            </a:lvl2pPr>
            <a:lvl3pPr>
              <a:defRPr sz="2400">
                <a:solidFill>
                  <a:srgbClr val="080808"/>
                </a:solidFill>
              </a:defRPr>
            </a:lvl3pPr>
            <a:lvl4pPr>
              <a:defRPr sz="2000"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1014487" y="6356352"/>
            <a:ext cx="2566916" cy="365125"/>
          </a:xfrm>
        </p:spPr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10.12.2019</a:t>
            </a:fld>
            <a:endParaRPr lang="cs-CZ" dirty="0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779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1" y="1709805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6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2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699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65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31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397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6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30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10.12.2019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070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014487" y="1825625"/>
            <a:ext cx="5005316" cy="4351339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10.12.2019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9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1542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03" indent="0">
              <a:buNone/>
              <a:defRPr sz="2000" b="1"/>
            </a:lvl2pPr>
            <a:lvl3pPr marL="913267" indent="0">
              <a:buNone/>
              <a:defRPr sz="1900" b="1"/>
            </a:lvl3pPr>
            <a:lvl4pPr marL="1369900" indent="0">
              <a:buNone/>
              <a:defRPr sz="1600" b="1"/>
            </a:lvl4pPr>
            <a:lvl5pPr marL="1826533" indent="0">
              <a:buNone/>
              <a:defRPr sz="1600" b="1"/>
            </a:lvl5pPr>
            <a:lvl6pPr marL="2283198" indent="0">
              <a:buNone/>
              <a:defRPr sz="1600" b="1"/>
            </a:lvl6pPr>
            <a:lvl7pPr marL="2739798" indent="0">
              <a:buNone/>
              <a:defRPr sz="1600" b="1"/>
            </a:lvl7pPr>
            <a:lvl8pPr marL="3196400" indent="0">
              <a:buNone/>
              <a:defRPr sz="1600" b="1"/>
            </a:lvl8pPr>
            <a:lvl9pPr marL="3653003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03" indent="0">
              <a:buNone/>
              <a:defRPr sz="2000" b="1"/>
            </a:lvl2pPr>
            <a:lvl3pPr marL="913267" indent="0">
              <a:buNone/>
              <a:defRPr sz="1900" b="1"/>
            </a:lvl3pPr>
            <a:lvl4pPr marL="1369900" indent="0">
              <a:buNone/>
              <a:defRPr sz="1600" b="1"/>
            </a:lvl4pPr>
            <a:lvl5pPr marL="1826533" indent="0">
              <a:buNone/>
              <a:defRPr sz="1600" b="1"/>
            </a:lvl5pPr>
            <a:lvl6pPr marL="2283198" indent="0">
              <a:buNone/>
              <a:defRPr sz="1600" b="1"/>
            </a:lvl6pPr>
            <a:lvl7pPr marL="2739798" indent="0">
              <a:buNone/>
              <a:defRPr sz="1600" b="1"/>
            </a:lvl7pPr>
            <a:lvl8pPr marL="3196400" indent="0">
              <a:buNone/>
              <a:defRPr sz="1600" b="1"/>
            </a:lvl8pPr>
            <a:lvl9pPr marL="3653003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10.12.2019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949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10.12.2019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177937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10.12.2019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384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5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603" indent="0">
              <a:buNone/>
              <a:defRPr sz="1500"/>
            </a:lvl2pPr>
            <a:lvl3pPr marL="913267" indent="0">
              <a:buNone/>
              <a:defRPr sz="1200"/>
            </a:lvl3pPr>
            <a:lvl4pPr marL="1369900" indent="0">
              <a:buNone/>
              <a:defRPr sz="1100"/>
            </a:lvl4pPr>
            <a:lvl5pPr marL="1826533" indent="0">
              <a:buNone/>
              <a:defRPr sz="1100"/>
            </a:lvl5pPr>
            <a:lvl6pPr marL="2283198" indent="0">
              <a:buNone/>
              <a:defRPr sz="1100"/>
            </a:lvl6pPr>
            <a:lvl7pPr marL="2739798" indent="0">
              <a:buNone/>
              <a:defRPr sz="1100"/>
            </a:lvl7pPr>
            <a:lvl8pPr marL="3196400" indent="0">
              <a:buNone/>
              <a:defRPr sz="1100"/>
            </a:lvl8pPr>
            <a:lvl9pPr marL="3653003" indent="0">
              <a:buNone/>
              <a:defRPr sz="11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10.12.2019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1314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5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6603" indent="0">
              <a:buNone/>
              <a:defRPr sz="2800"/>
            </a:lvl2pPr>
            <a:lvl3pPr marL="913267" indent="0">
              <a:buNone/>
              <a:defRPr sz="2400"/>
            </a:lvl3pPr>
            <a:lvl4pPr marL="1369900" indent="0">
              <a:buNone/>
              <a:defRPr sz="2000"/>
            </a:lvl4pPr>
            <a:lvl5pPr marL="1826533" indent="0">
              <a:buNone/>
              <a:defRPr sz="2000"/>
            </a:lvl5pPr>
            <a:lvl6pPr marL="2283198" indent="0">
              <a:buNone/>
              <a:defRPr sz="2000"/>
            </a:lvl6pPr>
            <a:lvl7pPr marL="2739798" indent="0">
              <a:buNone/>
              <a:defRPr sz="2000"/>
            </a:lvl7pPr>
            <a:lvl8pPr marL="3196400" indent="0">
              <a:buNone/>
              <a:defRPr sz="2000"/>
            </a:lvl8pPr>
            <a:lvl9pPr marL="3653003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603" indent="0">
              <a:buNone/>
              <a:defRPr sz="1500"/>
            </a:lvl2pPr>
            <a:lvl3pPr marL="913267" indent="0">
              <a:buNone/>
              <a:defRPr sz="1200"/>
            </a:lvl3pPr>
            <a:lvl4pPr marL="1369900" indent="0">
              <a:buNone/>
              <a:defRPr sz="1100"/>
            </a:lvl4pPr>
            <a:lvl5pPr marL="1826533" indent="0">
              <a:buNone/>
              <a:defRPr sz="1100"/>
            </a:lvl5pPr>
            <a:lvl6pPr marL="2283198" indent="0">
              <a:buNone/>
              <a:defRPr sz="1100"/>
            </a:lvl6pPr>
            <a:lvl7pPr marL="2739798" indent="0">
              <a:buNone/>
              <a:defRPr sz="1100"/>
            </a:lvl7pPr>
            <a:lvl8pPr marL="3196400" indent="0">
              <a:buNone/>
              <a:defRPr sz="1100"/>
            </a:lvl8pPr>
            <a:lvl9pPr marL="3653003" indent="0">
              <a:buNone/>
              <a:defRPr sz="11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10.12.2019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296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10.12.2019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601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2" y="365140"/>
            <a:ext cx="2628900" cy="5811839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3" y="365140"/>
            <a:ext cx="7734300" cy="5811839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10.12.2019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831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603" indent="0" algn="ctr">
              <a:buNone/>
              <a:defRPr sz="2000"/>
            </a:lvl2pPr>
            <a:lvl3pPr marL="913267" indent="0" algn="ctr">
              <a:buNone/>
              <a:defRPr sz="1900"/>
            </a:lvl3pPr>
            <a:lvl4pPr marL="1369900" indent="0" algn="ctr">
              <a:buNone/>
              <a:defRPr sz="1600"/>
            </a:lvl4pPr>
            <a:lvl5pPr marL="1826533" indent="0" algn="ctr">
              <a:buNone/>
              <a:defRPr sz="1600"/>
            </a:lvl5pPr>
            <a:lvl6pPr marL="2283198" indent="0" algn="ctr">
              <a:buNone/>
              <a:defRPr sz="1600"/>
            </a:lvl6pPr>
            <a:lvl7pPr marL="2739798" indent="0" algn="ctr">
              <a:buNone/>
              <a:defRPr sz="1600"/>
            </a:lvl7pPr>
            <a:lvl8pPr marL="3196400" indent="0" algn="ctr">
              <a:buNone/>
              <a:defRPr sz="1600"/>
            </a:lvl8pPr>
            <a:lvl9pPr marL="3653003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10.12.2019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773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4487" y="1825625"/>
            <a:ext cx="10339316" cy="4351339"/>
          </a:xfrm>
        </p:spPr>
        <p:txBody>
          <a:bodyPr/>
          <a:lstStyle>
            <a:lvl1pPr>
              <a:defRPr sz="3200">
                <a:solidFill>
                  <a:srgbClr val="080808"/>
                </a:solidFill>
              </a:defRPr>
            </a:lvl1pPr>
            <a:lvl2pPr>
              <a:defRPr sz="2800">
                <a:solidFill>
                  <a:srgbClr val="080808"/>
                </a:solidFill>
              </a:defRPr>
            </a:lvl2pPr>
            <a:lvl3pPr>
              <a:defRPr sz="2400">
                <a:solidFill>
                  <a:srgbClr val="080808"/>
                </a:solidFill>
              </a:defRPr>
            </a:lvl3pPr>
            <a:lvl4pPr>
              <a:defRPr sz="2000"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1014487" y="6356352"/>
            <a:ext cx="2566916" cy="365125"/>
          </a:xfrm>
        </p:spPr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10.12.2019</a:t>
            </a:fld>
            <a:endParaRPr lang="cs-CZ" dirty="0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751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1" y="1709805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6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2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699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653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31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397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6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300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10.12.2019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309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014487" y="1825625"/>
            <a:ext cx="5005316" cy="4351339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>
            <a:lvl1pPr>
              <a:defRPr>
                <a:solidFill>
                  <a:srgbClr val="080808"/>
                </a:solidFill>
              </a:defRPr>
            </a:lvl1pPr>
            <a:lvl2pPr>
              <a:defRPr>
                <a:solidFill>
                  <a:srgbClr val="080808"/>
                </a:solidFill>
              </a:defRPr>
            </a:lvl2pPr>
            <a:lvl3pPr>
              <a:defRPr>
                <a:solidFill>
                  <a:srgbClr val="080808"/>
                </a:solidFill>
              </a:defRPr>
            </a:lvl3pPr>
            <a:lvl4pPr>
              <a:defRPr>
                <a:solidFill>
                  <a:srgbClr val="080808"/>
                </a:solidFill>
              </a:defRPr>
            </a:lvl4pPr>
            <a:lvl5pPr>
              <a:defRPr>
                <a:solidFill>
                  <a:srgbClr val="080808"/>
                </a:solidFill>
              </a:defRPr>
            </a:lvl5pPr>
          </a:lstStyle>
          <a:p>
            <a:pPr lvl="0"/>
            <a:r>
              <a:rPr lang="cs-CZ" dirty="0" smtClean="0"/>
              <a:t>Upravte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10.12.2019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9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91765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03" indent="0">
              <a:buNone/>
              <a:defRPr sz="2000" b="1"/>
            </a:lvl2pPr>
            <a:lvl3pPr marL="913267" indent="0">
              <a:buNone/>
              <a:defRPr sz="1900" b="1"/>
            </a:lvl3pPr>
            <a:lvl4pPr marL="1369900" indent="0">
              <a:buNone/>
              <a:defRPr sz="1600" b="1"/>
            </a:lvl4pPr>
            <a:lvl5pPr marL="1826533" indent="0">
              <a:buNone/>
              <a:defRPr sz="1600" b="1"/>
            </a:lvl5pPr>
            <a:lvl6pPr marL="2283198" indent="0">
              <a:buNone/>
              <a:defRPr sz="1600" b="1"/>
            </a:lvl6pPr>
            <a:lvl7pPr marL="2739798" indent="0">
              <a:buNone/>
              <a:defRPr sz="1600" b="1"/>
            </a:lvl7pPr>
            <a:lvl8pPr marL="3196400" indent="0">
              <a:buNone/>
              <a:defRPr sz="1600" b="1"/>
            </a:lvl8pPr>
            <a:lvl9pPr marL="3653003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603" indent="0">
              <a:buNone/>
              <a:defRPr sz="2000" b="1"/>
            </a:lvl2pPr>
            <a:lvl3pPr marL="913267" indent="0">
              <a:buNone/>
              <a:defRPr sz="1900" b="1"/>
            </a:lvl3pPr>
            <a:lvl4pPr marL="1369900" indent="0">
              <a:buNone/>
              <a:defRPr sz="1600" b="1"/>
            </a:lvl4pPr>
            <a:lvl5pPr marL="1826533" indent="0">
              <a:buNone/>
              <a:defRPr sz="1600" b="1"/>
            </a:lvl5pPr>
            <a:lvl6pPr marL="2283198" indent="0">
              <a:buNone/>
              <a:defRPr sz="1600" b="1"/>
            </a:lvl6pPr>
            <a:lvl7pPr marL="2739798" indent="0">
              <a:buNone/>
              <a:defRPr sz="1600" b="1"/>
            </a:lvl7pPr>
            <a:lvl8pPr marL="3196400" indent="0">
              <a:buNone/>
              <a:defRPr sz="1600" b="1"/>
            </a:lvl8pPr>
            <a:lvl9pPr marL="3653003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10.12.2019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5213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10.12.2019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Nadpis 1"/>
          <p:cNvSpPr>
            <a:spLocks noGrp="1"/>
          </p:cNvSpPr>
          <p:nvPr>
            <p:ph type="title" hasCustomPrompt="1"/>
          </p:nvPr>
        </p:nvSpPr>
        <p:spPr>
          <a:xfrm>
            <a:off x="1014487" y="365125"/>
            <a:ext cx="10339316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E65014"/>
                </a:solidFill>
              </a:defRPr>
            </a:lvl1pPr>
          </a:lstStyle>
          <a:p>
            <a:r>
              <a:rPr lang="cs-CZ" dirty="0" smtClean="0"/>
              <a:t>KLIKNUTÍM LZE UPRAVIT STYL.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1332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10.12.2019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750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5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603" indent="0">
              <a:buNone/>
              <a:defRPr sz="1500"/>
            </a:lvl2pPr>
            <a:lvl3pPr marL="913267" indent="0">
              <a:buNone/>
              <a:defRPr sz="1200"/>
            </a:lvl3pPr>
            <a:lvl4pPr marL="1369900" indent="0">
              <a:buNone/>
              <a:defRPr sz="1100"/>
            </a:lvl4pPr>
            <a:lvl5pPr marL="1826533" indent="0">
              <a:buNone/>
              <a:defRPr sz="1100"/>
            </a:lvl5pPr>
            <a:lvl6pPr marL="2283198" indent="0">
              <a:buNone/>
              <a:defRPr sz="1100"/>
            </a:lvl6pPr>
            <a:lvl7pPr marL="2739798" indent="0">
              <a:buNone/>
              <a:defRPr sz="1100"/>
            </a:lvl7pPr>
            <a:lvl8pPr marL="3196400" indent="0">
              <a:buNone/>
              <a:defRPr sz="1100"/>
            </a:lvl8pPr>
            <a:lvl9pPr marL="3653003" indent="0">
              <a:buNone/>
              <a:defRPr sz="11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10.12.2019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128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51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6603" indent="0">
              <a:buNone/>
              <a:defRPr sz="2800"/>
            </a:lvl2pPr>
            <a:lvl3pPr marL="913267" indent="0">
              <a:buNone/>
              <a:defRPr sz="2400"/>
            </a:lvl3pPr>
            <a:lvl4pPr marL="1369900" indent="0">
              <a:buNone/>
              <a:defRPr sz="2000"/>
            </a:lvl4pPr>
            <a:lvl5pPr marL="1826533" indent="0">
              <a:buNone/>
              <a:defRPr sz="2000"/>
            </a:lvl5pPr>
            <a:lvl6pPr marL="2283198" indent="0">
              <a:buNone/>
              <a:defRPr sz="2000"/>
            </a:lvl6pPr>
            <a:lvl7pPr marL="2739798" indent="0">
              <a:buNone/>
              <a:defRPr sz="2000"/>
            </a:lvl7pPr>
            <a:lvl8pPr marL="3196400" indent="0">
              <a:buNone/>
              <a:defRPr sz="2000"/>
            </a:lvl8pPr>
            <a:lvl9pPr marL="3653003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603" indent="0">
              <a:buNone/>
              <a:defRPr sz="1500"/>
            </a:lvl2pPr>
            <a:lvl3pPr marL="913267" indent="0">
              <a:buNone/>
              <a:defRPr sz="1200"/>
            </a:lvl3pPr>
            <a:lvl4pPr marL="1369900" indent="0">
              <a:buNone/>
              <a:defRPr sz="1100"/>
            </a:lvl4pPr>
            <a:lvl5pPr marL="1826533" indent="0">
              <a:buNone/>
              <a:defRPr sz="1100"/>
            </a:lvl5pPr>
            <a:lvl6pPr marL="2283198" indent="0">
              <a:buNone/>
              <a:defRPr sz="1100"/>
            </a:lvl6pPr>
            <a:lvl7pPr marL="2739798" indent="0">
              <a:buNone/>
              <a:defRPr sz="1100"/>
            </a:lvl7pPr>
            <a:lvl8pPr marL="3196400" indent="0">
              <a:buNone/>
              <a:defRPr sz="1100"/>
            </a:lvl8pPr>
            <a:lvl9pPr marL="3653003" indent="0">
              <a:buNone/>
              <a:defRPr sz="11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10.12.2019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7847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10.12.2019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1680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2" y="365140"/>
            <a:ext cx="2628900" cy="5811839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3" y="365140"/>
            <a:ext cx="7734300" cy="5811839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10.12.2019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659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340" tIns="45718" rIns="91340" bIns="45718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340" tIns="45718" rIns="91340" bIns="45718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340" tIns="45718" rIns="91340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67"/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 defTabSz="913267"/>
              <a:t>10.12.2019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340" tIns="45718" rIns="91340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67"/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340" tIns="45718" rIns="91340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67"/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 defTabSz="913267"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325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iming>
    <p:tnLst>
      <p:par>
        <p:cTn id="1" dur="indefinite" restart="never" nodeType="tmRoot"/>
      </p:par>
    </p:tnLst>
  </p:timing>
  <p:txStyles>
    <p:titleStyle>
      <a:lvl1pPr algn="l" defTabSz="91326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33" indent="-228333" algn="l" defTabSz="91326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998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598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00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803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1467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100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4733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398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03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67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00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33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8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798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00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003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340" tIns="45718" rIns="91340" bIns="45718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340" tIns="45718" rIns="91340" bIns="45718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340" tIns="45718" rIns="91340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67"/>
            <a:fld id="{3EF4D4BC-F9BE-49EF-BCE7-81EE599CAE71}" type="datetimeFigureOut">
              <a:rPr lang="cs-CZ" smtClean="0">
                <a:solidFill>
                  <a:srgbClr val="46505A">
                    <a:tint val="75000"/>
                  </a:srgbClr>
                </a:solidFill>
              </a:rPr>
              <a:pPr defTabSz="913267"/>
              <a:t>10.12.2019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340" tIns="45718" rIns="91340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67"/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340" tIns="45718" rIns="91340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3267"/>
            <a:fld id="{982950B5-42CD-473A-B680-14E58024D8B7}" type="slidenum">
              <a:rPr lang="cs-CZ" smtClean="0">
                <a:solidFill>
                  <a:srgbClr val="46505A">
                    <a:tint val="75000"/>
                  </a:srgbClr>
                </a:solidFill>
              </a:rPr>
              <a:pPr defTabSz="913267"/>
              <a:t>‹#›</a:t>
            </a:fld>
            <a:endParaRPr lang="cs-CZ">
              <a:solidFill>
                <a:srgbClr val="46505A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036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iming>
    <p:tnLst>
      <p:par>
        <p:cTn id="1" dur="indefinite" restart="never" nodeType="tmRoot"/>
      </p:par>
    </p:tnLst>
  </p:timing>
  <p:txStyles>
    <p:titleStyle>
      <a:lvl1pPr algn="l" defTabSz="91326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33" indent="-228333" algn="l" defTabSz="91326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998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598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00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4803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1467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100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4733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1398" indent="-228333" algn="l" defTabSz="91326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03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67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900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33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98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798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00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003" algn="l" defTabSz="91326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sedlarik@utb.cz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7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04875" y="614152"/>
            <a:ext cx="10401300" cy="2895815"/>
          </a:xfrm>
        </p:spPr>
        <p:txBody>
          <a:bodyPr anchor="ctr">
            <a:normAutofit/>
          </a:bodyPr>
          <a:lstStyle/>
          <a:p>
            <a:r>
              <a:rPr lang="cs-CZ" sz="7200" b="1" dirty="0" smtClean="0">
                <a:solidFill>
                  <a:schemeClr val="bg1"/>
                </a:solidFill>
              </a:rPr>
              <a:t>Šetření – zaměstnanců UTB</a:t>
            </a:r>
            <a:br>
              <a:rPr lang="cs-CZ" sz="7200" b="1" dirty="0" smtClean="0">
                <a:solidFill>
                  <a:schemeClr val="bg1"/>
                </a:solidFill>
              </a:rPr>
            </a:br>
            <a:r>
              <a:rPr lang="cs-CZ" sz="7200" b="1" dirty="0" smtClean="0">
                <a:solidFill>
                  <a:schemeClr val="bg1"/>
                </a:solidFill>
              </a:rPr>
              <a:t/>
            </a:r>
            <a:br>
              <a:rPr lang="cs-CZ" sz="7200" b="1" dirty="0" smtClean="0">
                <a:solidFill>
                  <a:schemeClr val="bg1"/>
                </a:solidFill>
              </a:rPr>
            </a:br>
            <a:r>
              <a:rPr lang="cs-CZ" sz="3600" b="1" dirty="0" smtClean="0">
                <a:solidFill>
                  <a:schemeClr val="bg1"/>
                </a:solidFill>
              </a:rPr>
              <a:t>Motivace, spokojenost a loajalita zaměstnanců</a:t>
            </a:r>
            <a:endParaRPr lang="cs-CZ" sz="3600" b="1" dirty="0">
              <a:solidFill>
                <a:schemeClr val="bg1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4134356"/>
            <a:ext cx="9144000" cy="606023"/>
          </a:xfrm>
        </p:spPr>
        <p:txBody>
          <a:bodyPr>
            <a:normAutofit lnSpcReduction="10000"/>
          </a:bodyPr>
          <a:lstStyle/>
          <a:p>
            <a:r>
              <a:rPr lang="cs-CZ" sz="4000" b="1" dirty="0" smtClean="0">
                <a:solidFill>
                  <a:schemeClr val="bg1"/>
                </a:solidFill>
              </a:rPr>
              <a:t>Jan Kalenda </a:t>
            </a:r>
            <a:endParaRPr lang="cs-CZ" sz="4000" b="1" dirty="0">
              <a:solidFill>
                <a:schemeClr val="bg1"/>
              </a:solidFill>
            </a:endParaRPr>
          </a:p>
        </p:txBody>
      </p:sp>
      <p:sp>
        <p:nvSpPr>
          <p:cNvPr id="6" name="Podnadpis 2"/>
          <p:cNvSpPr txBox="1">
            <a:spLocks/>
          </p:cNvSpPr>
          <p:nvPr/>
        </p:nvSpPr>
        <p:spPr>
          <a:xfrm>
            <a:off x="1524000" y="4986166"/>
            <a:ext cx="9144000" cy="606023"/>
          </a:xfrm>
          <a:prstGeom prst="rect">
            <a:avLst/>
          </a:prstGeom>
        </p:spPr>
        <p:txBody>
          <a:bodyPr vert="horz" lIns="91340" tIns="45718" rIns="91340" bIns="45718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800" b="1" dirty="0" smtClean="0">
                <a:solidFill>
                  <a:prstClr val="white"/>
                </a:solidFill>
              </a:rPr>
              <a:t>10</a:t>
            </a:r>
            <a:r>
              <a:rPr lang="cs-CZ" sz="2800" b="1" dirty="0" smtClean="0">
                <a:solidFill>
                  <a:prstClr val="white"/>
                </a:solidFill>
              </a:rPr>
              <a:t>. </a:t>
            </a:r>
            <a:r>
              <a:rPr lang="cs-CZ" sz="2800" b="1" dirty="0" smtClean="0">
                <a:solidFill>
                  <a:prstClr val="white"/>
                </a:solidFill>
              </a:rPr>
              <a:t>12. </a:t>
            </a:r>
            <a:r>
              <a:rPr lang="cs-CZ" sz="2800" b="1" dirty="0">
                <a:solidFill>
                  <a:prstClr val="white"/>
                </a:solidFill>
              </a:rPr>
              <a:t>2019 </a:t>
            </a:r>
            <a:r>
              <a:rPr lang="en-US" sz="2800" b="1" dirty="0">
                <a:solidFill>
                  <a:prstClr val="white"/>
                </a:solidFill>
              </a:rPr>
              <a:t>|</a:t>
            </a:r>
            <a:r>
              <a:rPr lang="cs-CZ" sz="2800" b="1" dirty="0">
                <a:solidFill>
                  <a:prstClr val="white"/>
                </a:solidFill>
              </a:rPr>
              <a:t> UTB ve Zlíně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000" y="5837967"/>
            <a:ext cx="2880000" cy="68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96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Cíle a východiska šetření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Provést prvotní šetření firemní kultury UTB ve Zlíně (DZ 2016-2020)</a:t>
            </a:r>
          </a:p>
          <a:p>
            <a:pPr lvl="1"/>
            <a:r>
              <a:rPr lang="cs-CZ" dirty="0" smtClean="0"/>
              <a:t>Zmapovat </a:t>
            </a:r>
            <a:r>
              <a:rPr lang="cs-CZ" b="1" dirty="0" smtClean="0">
                <a:solidFill>
                  <a:srgbClr val="E65014"/>
                </a:solidFill>
              </a:rPr>
              <a:t>motivaci</a:t>
            </a:r>
            <a:r>
              <a:rPr lang="cs-CZ" dirty="0" smtClean="0"/>
              <a:t> zaměstnanců k práci.</a:t>
            </a:r>
          </a:p>
          <a:p>
            <a:pPr lvl="1"/>
            <a:r>
              <a:rPr lang="cs-CZ" dirty="0" smtClean="0"/>
              <a:t>Zmapovat </a:t>
            </a:r>
            <a:r>
              <a:rPr lang="cs-CZ" b="1" dirty="0" smtClean="0">
                <a:solidFill>
                  <a:srgbClr val="E65014"/>
                </a:solidFill>
              </a:rPr>
              <a:t>spokojenost</a:t>
            </a:r>
            <a:r>
              <a:rPr lang="cs-CZ" dirty="0" smtClean="0"/>
              <a:t> se zaměstnáním na UTB ve Zlíně.</a:t>
            </a:r>
          </a:p>
          <a:p>
            <a:pPr lvl="1"/>
            <a:r>
              <a:rPr lang="cs-CZ" dirty="0" smtClean="0"/>
              <a:t>Určit </a:t>
            </a:r>
            <a:r>
              <a:rPr lang="cs-CZ" b="1" dirty="0" smtClean="0">
                <a:solidFill>
                  <a:srgbClr val="E65014"/>
                </a:solidFill>
              </a:rPr>
              <a:t>pracovní potřeby </a:t>
            </a:r>
            <a:r>
              <a:rPr lang="cs-CZ" dirty="0" smtClean="0"/>
              <a:t>zaměstnanců.</a:t>
            </a:r>
          </a:p>
          <a:p>
            <a:pPr lvl="1"/>
            <a:r>
              <a:rPr lang="cs-CZ" dirty="0" smtClean="0"/>
              <a:t>Zmapovat </a:t>
            </a:r>
            <a:r>
              <a:rPr lang="cs-CZ" b="1" dirty="0" smtClean="0">
                <a:solidFill>
                  <a:srgbClr val="E65014"/>
                </a:solidFill>
              </a:rPr>
              <a:t>vztah </a:t>
            </a:r>
            <a:r>
              <a:rPr lang="cs-CZ" dirty="0" smtClean="0"/>
              <a:t>zaměstnanců ke </a:t>
            </a:r>
            <a:r>
              <a:rPr lang="cs-CZ" b="1" dirty="0" smtClean="0">
                <a:solidFill>
                  <a:srgbClr val="E65014"/>
                </a:solidFill>
              </a:rPr>
              <a:t>značce UTB</a:t>
            </a:r>
            <a:r>
              <a:rPr lang="cs-CZ" dirty="0" smtClean="0"/>
              <a:t>.</a:t>
            </a:r>
          </a:p>
          <a:p>
            <a:pPr lvl="1"/>
            <a:r>
              <a:rPr lang="cs-CZ" dirty="0" smtClean="0"/>
              <a:t>Určit míru </a:t>
            </a:r>
            <a:r>
              <a:rPr lang="cs-CZ" b="1" dirty="0" smtClean="0">
                <a:solidFill>
                  <a:srgbClr val="E65014"/>
                </a:solidFill>
              </a:rPr>
              <a:t>loajality</a:t>
            </a:r>
            <a:r>
              <a:rPr lang="cs-CZ" dirty="0" smtClean="0"/>
              <a:t> zaměstnanců UTB.</a:t>
            </a:r>
          </a:p>
          <a:p>
            <a:pPr marL="456665" lvl="1" indent="0">
              <a:buNone/>
            </a:pPr>
            <a:endParaRPr lang="cs-CZ" dirty="0"/>
          </a:p>
          <a:p>
            <a:pPr marL="456665" lvl="1" indent="0">
              <a:buNone/>
            </a:pPr>
            <a:r>
              <a:rPr lang="cs-CZ" i="1" dirty="0" smtClean="0"/>
              <a:t>Ad hoc modul </a:t>
            </a:r>
            <a:r>
              <a:rPr lang="cs-CZ" dirty="0" smtClean="0"/>
              <a:t>– pro zmapování vzdělávacích potřeb.</a:t>
            </a:r>
          </a:p>
          <a:p>
            <a:pPr lvl="1"/>
            <a:endParaRPr lang="cs-CZ" dirty="0" smtClean="0"/>
          </a:p>
          <a:p>
            <a:pPr lvl="1"/>
            <a:endParaRPr lang="cs-CZ" dirty="0" smtClean="0"/>
          </a:p>
          <a:p>
            <a:pPr lvl="1"/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00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Použitý výzkumný nástroj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099159"/>
              </p:ext>
            </p:extLst>
          </p:nvPr>
        </p:nvGraphicFramePr>
        <p:xfrm>
          <a:off x="1014486" y="1690688"/>
          <a:ext cx="10531891" cy="3846892"/>
        </p:xfrm>
        <a:graphic>
          <a:graphicData uri="http://schemas.openxmlformats.org/drawingml/2006/table">
            <a:tbl>
              <a:tblPr firstRow="1" firstCol="1" bandRow="1">
                <a:tableStyleId>{5202B0CA-FC54-4496-8BCA-5EF66A818D29}</a:tableStyleId>
              </a:tblPr>
              <a:tblGrid>
                <a:gridCol w="789892">
                  <a:extLst>
                    <a:ext uri="{9D8B030D-6E8A-4147-A177-3AD203B41FA5}">
                      <a16:colId xmlns:a16="http://schemas.microsoft.com/office/drawing/2014/main" val="2194980744"/>
                    </a:ext>
                  </a:extLst>
                </a:gridCol>
                <a:gridCol w="4869936">
                  <a:extLst>
                    <a:ext uri="{9D8B030D-6E8A-4147-A177-3AD203B41FA5}">
                      <a16:colId xmlns:a16="http://schemas.microsoft.com/office/drawing/2014/main" val="148706093"/>
                    </a:ext>
                  </a:extLst>
                </a:gridCol>
                <a:gridCol w="1307576">
                  <a:extLst>
                    <a:ext uri="{9D8B030D-6E8A-4147-A177-3AD203B41FA5}">
                      <a16:colId xmlns:a16="http://schemas.microsoft.com/office/drawing/2014/main" val="1643629786"/>
                    </a:ext>
                  </a:extLst>
                </a:gridCol>
                <a:gridCol w="3564487">
                  <a:extLst>
                    <a:ext uri="{9D8B030D-6E8A-4147-A177-3AD203B41FA5}">
                      <a16:colId xmlns:a16="http://schemas.microsoft.com/office/drawing/2014/main" val="1909855518"/>
                    </a:ext>
                  </a:extLst>
                </a:gridCol>
              </a:tblGrid>
              <a:tr h="5522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20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</a:rPr>
                        <a:t>Část</a:t>
                      </a:r>
                      <a:endParaRPr lang="cs-CZ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20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</a:rPr>
                        <a:t>Název </a:t>
                      </a:r>
                      <a:r>
                        <a:rPr lang="cs-CZ" sz="2000" dirty="0">
                          <a:effectLst/>
                        </a:rPr>
                        <a:t>baterie </a:t>
                      </a:r>
                      <a:endParaRPr lang="cs-CZ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Počet položek</a:t>
                      </a:r>
                      <a:endParaRPr lang="cs-CZ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200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smtClean="0">
                          <a:effectLst/>
                        </a:rPr>
                        <a:t>Proměnné</a:t>
                      </a:r>
                      <a:endParaRPr lang="cs-CZ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1477104"/>
                  </a:ext>
                </a:extLst>
              </a:tr>
              <a:tr h="5699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1.</a:t>
                      </a:r>
                      <a:endParaRPr lang="cs-CZ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Pracovní motivace (</a:t>
                      </a:r>
                      <a:r>
                        <a:rPr lang="cs-CZ" sz="2000" dirty="0" err="1">
                          <a:effectLst/>
                        </a:rPr>
                        <a:t>Kuvaas</a:t>
                      </a:r>
                      <a:r>
                        <a:rPr lang="cs-CZ" sz="2000" dirty="0">
                          <a:effectLst/>
                        </a:rPr>
                        <a:t> et al. 2016, 2017)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8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Závislé (faktor – vnitřní/vnější)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39123040"/>
                  </a:ext>
                </a:extLst>
              </a:tr>
              <a:tr h="6116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2.</a:t>
                      </a:r>
                      <a:endParaRPr lang="cs-CZ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Spokojenost se zaměstnáním (Gallup Q12)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12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Závislé (faktor vysoká/nízká + oblast)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2408299"/>
                  </a:ext>
                </a:extLst>
              </a:tr>
              <a:tr h="4287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3.</a:t>
                      </a:r>
                      <a:endParaRPr lang="cs-CZ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Potřeby v </a:t>
                      </a:r>
                      <a:r>
                        <a:rPr lang="cs-CZ" sz="2000" dirty="0" smtClean="0">
                          <a:effectLst/>
                        </a:rPr>
                        <a:t>zaměstnání </a:t>
                      </a:r>
                      <a:r>
                        <a:rPr lang="cs-CZ" sz="2000" dirty="0">
                          <a:effectLst/>
                        </a:rPr>
                        <a:t>(Gallup Q12)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12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Závislé (důležité/nedůležité + oblast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744010"/>
                  </a:ext>
                </a:extLst>
              </a:tr>
              <a:tr h="2849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5.</a:t>
                      </a:r>
                      <a:endParaRPr lang="cs-CZ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Image a loajalita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14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Závislé </a:t>
                      </a:r>
                      <a:r>
                        <a:rPr lang="cs-CZ" sz="2000" dirty="0" smtClean="0">
                          <a:effectLst/>
                        </a:rPr>
                        <a:t>(vysoká/nízká)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658051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6.</a:t>
                      </a:r>
                      <a:endParaRPr lang="cs-CZ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</a:rPr>
                        <a:t>Volitelné</a:t>
                      </a:r>
                      <a:r>
                        <a:rPr lang="cs-CZ" sz="2000" baseline="0" dirty="0" smtClean="0">
                          <a:effectLst/>
                        </a:rPr>
                        <a:t> položky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3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Nezávislé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1273711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</a:rPr>
                        <a:t>7.</a:t>
                      </a:r>
                      <a:endParaRPr lang="cs-CZ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</a:rPr>
                        <a:t>Vzdělávání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</a:rPr>
                        <a:t>5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</a:rPr>
                        <a:t>Závislé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2693267"/>
                  </a:ext>
                </a:extLst>
              </a:tr>
              <a:tr h="4077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</a:rPr>
                        <a:t>8.</a:t>
                      </a:r>
                      <a:endParaRPr lang="cs-CZ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Sociodemografické </a:t>
                      </a:r>
                      <a:r>
                        <a:rPr lang="cs-CZ" sz="2000" dirty="0" smtClean="0">
                          <a:effectLst/>
                        </a:rPr>
                        <a:t>údaje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4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Nezávislé 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96803132"/>
                  </a:ext>
                </a:extLst>
              </a:tr>
              <a:tr h="28497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Ʃ</a:t>
                      </a:r>
                      <a:endParaRPr lang="cs-CZ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Celkem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58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</a:rPr>
                        <a:t> 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6766166"/>
                  </a:ext>
                </a:extLst>
              </a:tr>
            </a:tbl>
          </a:graphicData>
        </a:graphic>
      </p:graphicFrame>
      <p:pic>
        <p:nvPicPr>
          <p:cNvPr id="5" name="Obrázek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80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Účast v šetření 2019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412100"/>
              </p:ext>
            </p:extLst>
          </p:nvPr>
        </p:nvGraphicFramePr>
        <p:xfrm>
          <a:off x="956298" y="1690688"/>
          <a:ext cx="5053802" cy="42879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3266">
                  <a:extLst>
                    <a:ext uri="{9D8B030D-6E8A-4147-A177-3AD203B41FA5}">
                      <a16:colId xmlns:a16="http://schemas.microsoft.com/office/drawing/2014/main" val="3841078896"/>
                    </a:ext>
                  </a:extLst>
                </a:gridCol>
                <a:gridCol w="973271">
                  <a:extLst>
                    <a:ext uri="{9D8B030D-6E8A-4147-A177-3AD203B41FA5}">
                      <a16:colId xmlns:a16="http://schemas.microsoft.com/office/drawing/2014/main" val="3550386873"/>
                    </a:ext>
                  </a:extLst>
                </a:gridCol>
                <a:gridCol w="937225">
                  <a:extLst>
                    <a:ext uri="{9D8B030D-6E8A-4147-A177-3AD203B41FA5}">
                      <a16:colId xmlns:a16="http://schemas.microsoft.com/office/drawing/2014/main" val="2220133259"/>
                    </a:ext>
                  </a:extLst>
                </a:gridCol>
                <a:gridCol w="663266">
                  <a:extLst>
                    <a:ext uri="{9D8B030D-6E8A-4147-A177-3AD203B41FA5}">
                      <a16:colId xmlns:a16="http://schemas.microsoft.com/office/drawing/2014/main" val="3540981090"/>
                    </a:ext>
                  </a:extLst>
                </a:gridCol>
                <a:gridCol w="908387">
                  <a:extLst>
                    <a:ext uri="{9D8B030D-6E8A-4147-A177-3AD203B41FA5}">
                      <a16:colId xmlns:a16="http://schemas.microsoft.com/office/drawing/2014/main" val="1689199463"/>
                    </a:ext>
                  </a:extLst>
                </a:gridCol>
                <a:gridCol w="908387">
                  <a:extLst>
                    <a:ext uri="{9D8B030D-6E8A-4147-A177-3AD203B41FA5}">
                      <a16:colId xmlns:a16="http://schemas.microsoft.com/office/drawing/2014/main" val="3823391392"/>
                    </a:ext>
                  </a:extLst>
                </a:gridCol>
              </a:tblGrid>
              <a:tr h="263674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Součást UTB ve Zlíně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Arial Bold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127834"/>
                  </a:ext>
                </a:extLst>
              </a:tr>
              <a:tr h="160274">
                <a:tc gridSpan="2">
                  <a:txBody>
                    <a:bodyPr/>
                    <a:lstStyle/>
                    <a:p>
                      <a:pPr algn="l" fontAlgn="b"/>
                      <a:r>
                        <a:rPr lang="cs-CZ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cs-CZ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Frequency</a:t>
                      </a:r>
                      <a:endParaRPr lang="cs-CZ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Percent</a:t>
                      </a:r>
                      <a:endParaRPr lang="cs-CZ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Valid</a:t>
                      </a:r>
                      <a:r>
                        <a:rPr lang="cs-CZ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cs-CZ" sz="9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Percent</a:t>
                      </a:r>
                      <a:endParaRPr lang="cs-CZ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Cumulative</a:t>
                      </a:r>
                      <a:r>
                        <a:rPr lang="cs-CZ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cs-CZ" sz="9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Percent</a:t>
                      </a:r>
                      <a:endParaRPr lang="cs-CZ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9604593"/>
                  </a:ext>
                </a:extLst>
              </a:tr>
              <a:tr h="263674">
                <a:tc rowSpan="12"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 dirty="0" err="1">
                          <a:effectLst/>
                        </a:rPr>
                        <a:t>Valid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>
                          <a:effectLst/>
                        </a:rPr>
                        <a:t>FAI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35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8,1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8,6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8,6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905439045"/>
                  </a:ext>
                </a:extLst>
              </a:tr>
              <a:tr h="26367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 dirty="0">
                          <a:effectLst/>
                        </a:rPr>
                        <a:t>FT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72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16,7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17,7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26,4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472220"/>
                  </a:ext>
                </a:extLst>
              </a:tr>
              <a:tr h="26367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 dirty="0">
                          <a:effectLst/>
                        </a:rPr>
                        <a:t>FAME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49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11,3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12,1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38,4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001626689"/>
                  </a:ext>
                </a:extLst>
              </a:tr>
              <a:tr h="26367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 dirty="0">
                          <a:effectLst/>
                        </a:rPr>
                        <a:t>FLKŘ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25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5,8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6,2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44,6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3564184"/>
                  </a:ext>
                </a:extLst>
              </a:tr>
              <a:tr h="26367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 dirty="0">
                          <a:effectLst/>
                        </a:rPr>
                        <a:t>FHS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70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16,2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17,2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61,8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730549104"/>
                  </a:ext>
                </a:extLst>
              </a:tr>
              <a:tr h="26367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 dirty="0">
                          <a:effectLst/>
                        </a:rPr>
                        <a:t>FMK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27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6,3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6,7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68,5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377009"/>
                  </a:ext>
                </a:extLst>
              </a:tr>
              <a:tr h="26367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 dirty="0">
                          <a:effectLst/>
                        </a:rPr>
                        <a:t>UNI/CPS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47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10,9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11,6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80,0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991972598"/>
                  </a:ext>
                </a:extLst>
              </a:tr>
              <a:tr h="26367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 dirty="0">
                          <a:effectLst/>
                        </a:rPr>
                        <a:t>CEBIA-TECH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4</a:t>
                      </a:r>
                      <a:endParaRPr lang="cs-CZ" sz="1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0,9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1,0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81,0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274547"/>
                  </a:ext>
                </a:extLst>
              </a:tr>
              <a:tr h="26367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 dirty="0">
                          <a:effectLst/>
                        </a:rPr>
                        <a:t>Knihovna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7</a:t>
                      </a:r>
                      <a:endParaRPr lang="cs-CZ" sz="1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1,6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1,7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82,8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892628769"/>
                  </a:ext>
                </a:extLst>
              </a:tr>
              <a:tr h="26367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 dirty="0">
                          <a:effectLst/>
                        </a:rPr>
                        <a:t>Rektorát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67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15,5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16,5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99,3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886220"/>
                  </a:ext>
                </a:extLst>
              </a:tr>
              <a:tr h="26367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>
                          <a:effectLst/>
                        </a:rPr>
                        <a:t>Koleje a menza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3</a:t>
                      </a:r>
                      <a:endParaRPr lang="cs-CZ" sz="14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0,7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0,7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100,0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966544217"/>
                  </a:ext>
                </a:extLst>
              </a:tr>
              <a:tr h="26367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>
                          <a:effectLst/>
                        </a:rPr>
                        <a:t>Total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406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94,0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effectLst/>
                        </a:rPr>
                        <a:t>100,0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>
                          <a:effectLst/>
                        </a:rPr>
                        <a:t> 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637798919"/>
                  </a:ext>
                </a:extLst>
              </a:tr>
              <a:tr h="263674"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>
                          <a:effectLst/>
                        </a:rPr>
                        <a:t>Missing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>
                          <a:effectLst/>
                        </a:rPr>
                        <a:t>System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26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effectLst/>
                        </a:rPr>
                        <a:t>6,0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 dirty="0">
                          <a:effectLst/>
                        </a:rPr>
                        <a:t> 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>
                          <a:effectLst/>
                        </a:rPr>
                        <a:t> </a:t>
                      </a:r>
                      <a:endParaRPr lang="cs-CZ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604976031"/>
                  </a:ext>
                </a:extLst>
              </a:tr>
              <a:tr h="263674">
                <a:tc gridSpan="2"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 dirty="0" err="1">
                          <a:solidFill>
                            <a:srgbClr val="E65014"/>
                          </a:solidFill>
                          <a:effectLst/>
                        </a:rPr>
                        <a:t>Total</a:t>
                      </a:r>
                      <a:endParaRPr lang="cs-CZ" sz="1400" b="1" i="0" u="none" strike="noStrike" dirty="0">
                        <a:solidFill>
                          <a:srgbClr val="E6501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solidFill>
                            <a:srgbClr val="E65014"/>
                          </a:solidFill>
                          <a:effectLst/>
                        </a:rPr>
                        <a:t>432</a:t>
                      </a:r>
                      <a:endParaRPr lang="cs-CZ" sz="1400" b="1" i="0" u="none" strike="noStrike" dirty="0">
                        <a:solidFill>
                          <a:srgbClr val="E6501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 dirty="0">
                          <a:solidFill>
                            <a:srgbClr val="E65014"/>
                          </a:solidFill>
                          <a:effectLst/>
                        </a:rPr>
                        <a:t>100,0</a:t>
                      </a:r>
                      <a:endParaRPr lang="cs-CZ" sz="1400" b="1" i="0" u="none" strike="noStrike" dirty="0">
                        <a:solidFill>
                          <a:srgbClr val="E6501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 dirty="0">
                          <a:solidFill>
                            <a:srgbClr val="E65014"/>
                          </a:solidFill>
                          <a:effectLst/>
                        </a:rPr>
                        <a:t> </a:t>
                      </a:r>
                      <a:endParaRPr lang="cs-CZ" sz="1400" b="1" i="0" u="none" strike="noStrike" dirty="0">
                        <a:solidFill>
                          <a:srgbClr val="E6501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 dirty="0">
                          <a:solidFill>
                            <a:srgbClr val="E65014"/>
                          </a:solidFill>
                          <a:effectLst/>
                        </a:rPr>
                        <a:t> </a:t>
                      </a:r>
                      <a:endParaRPr lang="cs-CZ" sz="1400" b="1" i="0" u="none" strike="noStrike" dirty="0">
                        <a:solidFill>
                          <a:srgbClr val="E6501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24517714"/>
                  </a:ext>
                </a:extLst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040258"/>
              </p:ext>
            </p:extLst>
          </p:nvPr>
        </p:nvGraphicFramePr>
        <p:xfrm>
          <a:off x="6959368" y="1690688"/>
          <a:ext cx="4241799" cy="23107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3304">
                  <a:extLst>
                    <a:ext uri="{9D8B030D-6E8A-4147-A177-3AD203B41FA5}">
                      <a16:colId xmlns:a16="http://schemas.microsoft.com/office/drawing/2014/main" val="480241925"/>
                    </a:ext>
                  </a:extLst>
                </a:gridCol>
                <a:gridCol w="773304">
                  <a:extLst>
                    <a:ext uri="{9D8B030D-6E8A-4147-A177-3AD203B41FA5}">
                      <a16:colId xmlns:a16="http://schemas.microsoft.com/office/drawing/2014/main" val="2316809949"/>
                    </a:ext>
                  </a:extLst>
                </a:gridCol>
                <a:gridCol w="739188">
                  <a:extLst>
                    <a:ext uri="{9D8B030D-6E8A-4147-A177-3AD203B41FA5}">
                      <a16:colId xmlns:a16="http://schemas.microsoft.com/office/drawing/2014/main" val="794175897"/>
                    </a:ext>
                  </a:extLst>
                </a:gridCol>
                <a:gridCol w="523117">
                  <a:extLst>
                    <a:ext uri="{9D8B030D-6E8A-4147-A177-3AD203B41FA5}">
                      <a16:colId xmlns:a16="http://schemas.microsoft.com/office/drawing/2014/main" val="1664223587"/>
                    </a:ext>
                  </a:extLst>
                </a:gridCol>
                <a:gridCol w="716443">
                  <a:extLst>
                    <a:ext uri="{9D8B030D-6E8A-4147-A177-3AD203B41FA5}">
                      <a16:colId xmlns:a16="http://schemas.microsoft.com/office/drawing/2014/main" val="52823030"/>
                    </a:ext>
                  </a:extLst>
                </a:gridCol>
                <a:gridCol w="716443">
                  <a:extLst>
                    <a:ext uri="{9D8B030D-6E8A-4147-A177-3AD203B41FA5}">
                      <a16:colId xmlns:a16="http://schemas.microsoft.com/office/drawing/2014/main" val="2713661175"/>
                    </a:ext>
                  </a:extLst>
                </a:gridCol>
              </a:tblGrid>
              <a:tr h="190500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l-PL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Délka praxe na UTB ve Zlíně</a:t>
                      </a:r>
                      <a:endParaRPr lang="pl-PL" sz="1400" b="1" i="0" u="none" strike="noStrike" dirty="0">
                        <a:solidFill>
                          <a:schemeClr val="bg1"/>
                        </a:solidFill>
                        <a:effectLst/>
                        <a:latin typeface="Arial Bold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695445"/>
                  </a:ext>
                </a:extLst>
              </a:tr>
              <a:tr h="3143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cs-CZ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cs-CZ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Frequency</a:t>
                      </a:r>
                      <a:endParaRPr lang="cs-CZ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Percent</a:t>
                      </a:r>
                      <a:endParaRPr lang="cs-CZ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Valid</a:t>
                      </a:r>
                      <a:r>
                        <a:rPr lang="cs-CZ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cs-CZ" sz="9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Percent</a:t>
                      </a:r>
                      <a:endParaRPr lang="cs-CZ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Cumulative</a:t>
                      </a:r>
                      <a:r>
                        <a:rPr lang="cs-CZ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cs-CZ" sz="9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Percent</a:t>
                      </a:r>
                      <a:endParaRPr lang="cs-CZ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8140697"/>
                  </a:ext>
                </a:extLst>
              </a:tr>
              <a:tr h="190500">
                <a:tc rowSpan="5"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>
                          <a:effectLst/>
                        </a:rPr>
                        <a:t>Valid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>
                          <a:effectLst/>
                        </a:rPr>
                        <a:t>do 3 let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>
                          <a:effectLst/>
                        </a:rPr>
                        <a:t>87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>
                          <a:effectLst/>
                        </a:rPr>
                        <a:t>20,1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>
                          <a:effectLst/>
                        </a:rPr>
                        <a:t>21,4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>
                          <a:effectLst/>
                        </a:rPr>
                        <a:t>21,4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953929381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 dirty="0">
                          <a:effectLst/>
                        </a:rPr>
                        <a:t>4 - 6 let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 dirty="0">
                          <a:effectLst/>
                        </a:rPr>
                        <a:t>78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 dirty="0">
                          <a:effectLst/>
                        </a:rPr>
                        <a:t>18,1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 dirty="0">
                          <a:effectLst/>
                        </a:rPr>
                        <a:t>19,2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 dirty="0">
                          <a:effectLst/>
                        </a:rPr>
                        <a:t>40,6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865833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>
                          <a:effectLst/>
                        </a:rPr>
                        <a:t>4 - 9 let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>
                          <a:effectLst/>
                        </a:rPr>
                        <a:t>64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>
                          <a:effectLst/>
                        </a:rPr>
                        <a:t>14,8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>
                          <a:effectLst/>
                        </a:rPr>
                        <a:t>15,8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>
                          <a:effectLst/>
                        </a:rPr>
                        <a:t>56,4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181607673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 dirty="0">
                          <a:effectLst/>
                        </a:rPr>
                        <a:t>10 a více let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 dirty="0">
                          <a:effectLst/>
                        </a:rPr>
                        <a:t>177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 dirty="0">
                          <a:effectLst/>
                        </a:rPr>
                        <a:t>41,0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 dirty="0">
                          <a:effectLst/>
                        </a:rPr>
                        <a:t>43,6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 dirty="0">
                          <a:effectLst/>
                        </a:rPr>
                        <a:t>100,0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8792376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>
                          <a:effectLst/>
                        </a:rPr>
                        <a:t>Total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>
                          <a:effectLst/>
                        </a:rPr>
                        <a:t>406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>
                          <a:effectLst/>
                        </a:rPr>
                        <a:t>94,0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>
                          <a:effectLst/>
                        </a:rPr>
                        <a:t>100,0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>
                          <a:effectLst/>
                        </a:rPr>
                        <a:t> 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3088649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>
                          <a:effectLst/>
                        </a:rPr>
                        <a:t>Missing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>
                          <a:effectLst/>
                        </a:rPr>
                        <a:t>System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 dirty="0">
                          <a:effectLst/>
                        </a:rPr>
                        <a:t>26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>
                          <a:effectLst/>
                        </a:rPr>
                        <a:t>6,0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>
                          <a:effectLst/>
                        </a:rPr>
                        <a:t> 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>
                          <a:effectLst/>
                        </a:rPr>
                        <a:t> 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108874917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>
                          <a:solidFill>
                            <a:srgbClr val="E65014"/>
                          </a:solidFill>
                          <a:effectLst/>
                        </a:rPr>
                        <a:t>Total</a:t>
                      </a:r>
                      <a:endParaRPr lang="cs-CZ" sz="1400" b="1" i="0" u="none" strike="noStrike">
                        <a:solidFill>
                          <a:srgbClr val="E6501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solidFill>
                            <a:srgbClr val="E65014"/>
                          </a:solidFill>
                          <a:effectLst/>
                        </a:rPr>
                        <a:t>432</a:t>
                      </a:r>
                      <a:endParaRPr lang="cs-CZ" sz="1400" b="1" i="0" u="none" strike="noStrike">
                        <a:solidFill>
                          <a:srgbClr val="E6501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solidFill>
                            <a:srgbClr val="E65014"/>
                          </a:solidFill>
                          <a:effectLst/>
                        </a:rPr>
                        <a:t>100,0</a:t>
                      </a:r>
                      <a:endParaRPr lang="cs-CZ" sz="1400" b="1" i="0" u="none" strike="noStrike">
                        <a:solidFill>
                          <a:srgbClr val="E6501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 dirty="0">
                          <a:solidFill>
                            <a:srgbClr val="E65014"/>
                          </a:solidFill>
                          <a:effectLst/>
                        </a:rPr>
                        <a:t> </a:t>
                      </a:r>
                      <a:endParaRPr lang="cs-CZ" sz="1400" b="1" i="0" u="none" strike="noStrike" dirty="0">
                        <a:solidFill>
                          <a:srgbClr val="E6501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 dirty="0">
                          <a:effectLst/>
                        </a:rPr>
                        <a:t> 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733713608"/>
                  </a:ext>
                </a:extLst>
              </a:tr>
            </a:tbl>
          </a:graphicData>
        </a:graphic>
      </p:graphicFrame>
      <p:graphicFrame>
        <p:nvGraphicFramePr>
          <p:cNvPr id="6" name="Tabulk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899874"/>
              </p:ext>
            </p:extLst>
          </p:nvPr>
        </p:nvGraphicFramePr>
        <p:xfrm>
          <a:off x="6959369" y="4375240"/>
          <a:ext cx="4241799" cy="1874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3304">
                  <a:extLst>
                    <a:ext uri="{9D8B030D-6E8A-4147-A177-3AD203B41FA5}">
                      <a16:colId xmlns:a16="http://schemas.microsoft.com/office/drawing/2014/main" val="1909014656"/>
                    </a:ext>
                  </a:extLst>
                </a:gridCol>
                <a:gridCol w="773304">
                  <a:extLst>
                    <a:ext uri="{9D8B030D-6E8A-4147-A177-3AD203B41FA5}">
                      <a16:colId xmlns:a16="http://schemas.microsoft.com/office/drawing/2014/main" val="420595723"/>
                    </a:ext>
                  </a:extLst>
                </a:gridCol>
                <a:gridCol w="739188">
                  <a:extLst>
                    <a:ext uri="{9D8B030D-6E8A-4147-A177-3AD203B41FA5}">
                      <a16:colId xmlns:a16="http://schemas.microsoft.com/office/drawing/2014/main" val="40254066"/>
                    </a:ext>
                  </a:extLst>
                </a:gridCol>
                <a:gridCol w="523117">
                  <a:extLst>
                    <a:ext uri="{9D8B030D-6E8A-4147-A177-3AD203B41FA5}">
                      <a16:colId xmlns:a16="http://schemas.microsoft.com/office/drawing/2014/main" val="624451118"/>
                    </a:ext>
                  </a:extLst>
                </a:gridCol>
                <a:gridCol w="716443">
                  <a:extLst>
                    <a:ext uri="{9D8B030D-6E8A-4147-A177-3AD203B41FA5}">
                      <a16:colId xmlns:a16="http://schemas.microsoft.com/office/drawing/2014/main" val="3846729078"/>
                    </a:ext>
                  </a:extLst>
                </a:gridCol>
                <a:gridCol w="716443">
                  <a:extLst>
                    <a:ext uri="{9D8B030D-6E8A-4147-A177-3AD203B41FA5}">
                      <a16:colId xmlns:a16="http://schemas.microsoft.com/office/drawing/2014/main" val="1991993026"/>
                    </a:ext>
                  </a:extLst>
                </a:gridCol>
              </a:tblGrid>
              <a:tr h="190500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cs-CZ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Pracovní zařazení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Arial Bold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600430"/>
                  </a:ext>
                </a:extLst>
              </a:tr>
              <a:tr h="314325">
                <a:tc gridSpan="2">
                  <a:txBody>
                    <a:bodyPr/>
                    <a:lstStyle/>
                    <a:p>
                      <a:pPr algn="l" fontAlgn="b"/>
                      <a:r>
                        <a:rPr lang="cs-CZ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cs-CZ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Frequency</a:t>
                      </a:r>
                      <a:endParaRPr lang="cs-CZ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Percent</a:t>
                      </a:r>
                      <a:endParaRPr lang="cs-CZ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Valid</a:t>
                      </a:r>
                      <a:r>
                        <a:rPr lang="cs-CZ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cs-CZ" sz="9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Percent</a:t>
                      </a:r>
                      <a:endParaRPr lang="cs-CZ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Cumulative</a:t>
                      </a:r>
                      <a:r>
                        <a:rPr lang="cs-CZ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cs-CZ" sz="9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Percent</a:t>
                      </a:r>
                      <a:endParaRPr lang="cs-CZ" sz="9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4163994"/>
                  </a:ext>
                </a:extLst>
              </a:tr>
              <a:tr h="190500">
                <a:tc rowSpan="4"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>
                          <a:effectLst/>
                        </a:rPr>
                        <a:t>Valid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>
                          <a:effectLst/>
                        </a:rPr>
                        <a:t>AP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>
                          <a:effectLst/>
                        </a:rPr>
                        <a:t>228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>
                          <a:effectLst/>
                        </a:rPr>
                        <a:t>52,8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 dirty="0">
                          <a:effectLst/>
                        </a:rPr>
                        <a:t>53,9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 dirty="0">
                          <a:effectLst/>
                        </a:rPr>
                        <a:t>53,9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620666498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 dirty="0">
                          <a:effectLst/>
                        </a:rPr>
                        <a:t>VP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 dirty="0">
                          <a:effectLst/>
                        </a:rPr>
                        <a:t>35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 dirty="0">
                          <a:effectLst/>
                        </a:rPr>
                        <a:t>8,1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 dirty="0">
                          <a:effectLst/>
                        </a:rPr>
                        <a:t>8,3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 dirty="0">
                          <a:effectLst/>
                        </a:rPr>
                        <a:t>62,2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4726855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>
                          <a:effectLst/>
                        </a:rPr>
                        <a:t>THP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>
                          <a:effectLst/>
                        </a:rPr>
                        <a:t>160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>
                          <a:effectLst/>
                        </a:rPr>
                        <a:t>37,0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>
                          <a:effectLst/>
                        </a:rPr>
                        <a:t>37,8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>
                          <a:effectLst/>
                        </a:rPr>
                        <a:t>100,0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250544441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 dirty="0" err="1">
                          <a:effectLst/>
                        </a:rPr>
                        <a:t>Total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 dirty="0">
                          <a:effectLst/>
                        </a:rPr>
                        <a:t>423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 dirty="0">
                          <a:effectLst/>
                        </a:rPr>
                        <a:t>97,9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 dirty="0">
                          <a:effectLst/>
                        </a:rPr>
                        <a:t>100,0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 dirty="0">
                          <a:effectLst/>
                        </a:rPr>
                        <a:t> 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5676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>
                          <a:effectLst/>
                        </a:rPr>
                        <a:t>Missing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>
                          <a:effectLst/>
                        </a:rPr>
                        <a:t>System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>
                          <a:effectLst/>
                        </a:rPr>
                        <a:t>9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u="none" strike="noStrike">
                          <a:effectLst/>
                        </a:rPr>
                        <a:t>2,1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>
                          <a:effectLst/>
                        </a:rPr>
                        <a:t> 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>
                          <a:effectLst/>
                        </a:rPr>
                        <a:t> 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44604740"/>
                  </a:ext>
                </a:extLst>
              </a:tr>
              <a:tr h="190500">
                <a:tc gridSpan="2"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>
                          <a:solidFill>
                            <a:srgbClr val="E65014"/>
                          </a:solidFill>
                          <a:effectLst/>
                        </a:rPr>
                        <a:t>Total</a:t>
                      </a:r>
                      <a:endParaRPr lang="cs-CZ" sz="1400" b="1" i="0" u="none" strike="noStrike">
                        <a:solidFill>
                          <a:srgbClr val="E6501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solidFill>
                            <a:srgbClr val="E65014"/>
                          </a:solidFill>
                          <a:effectLst/>
                        </a:rPr>
                        <a:t>432</a:t>
                      </a:r>
                      <a:endParaRPr lang="cs-CZ" sz="1400" b="1" i="0" u="none" strike="noStrike">
                        <a:solidFill>
                          <a:srgbClr val="E6501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cs-CZ" sz="1400" b="1" u="none" strike="noStrike">
                          <a:solidFill>
                            <a:srgbClr val="E65014"/>
                          </a:solidFill>
                          <a:effectLst/>
                        </a:rPr>
                        <a:t>100,0</a:t>
                      </a:r>
                      <a:endParaRPr lang="cs-CZ" sz="1400" b="1" i="0" u="none" strike="noStrike">
                        <a:solidFill>
                          <a:srgbClr val="E6501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b="1" u="none" strike="noStrike" dirty="0">
                          <a:solidFill>
                            <a:srgbClr val="E65014"/>
                          </a:solidFill>
                          <a:effectLst/>
                        </a:rPr>
                        <a:t> </a:t>
                      </a:r>
                      <a:endParaRPr lang="cs-CZ" sz="1400" b="1" i="0" u="none" strike="noStrike" dirty="0">
                        <a:solidFill>
                          <a:srgbClr val="E65014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cs-CZ" sz="1400" u="none" strike="noStrike" dirty="0">
                          <a:effectLst/>
                        </a:rPr>
                        <a:t> 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031570990"/>
                  </a:ext>
                </a:extLst>
              </a:tr>
            </a:tbl>
          </a:graphicData>
        </a:graphic>
      </p:graphicFrame>
      <p:pic>
        <p:nvPicPr>
          <p:cNvPr id="7" name="Obrázek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12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MOTIVACE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E65014"/>
                </a:solidFill>
              </a:rPr>
              <a:t>Vybrané výsledky pro oblast pracovní motivace</a:t>
            </a:r>
            <a:endParaRPr lang="cs-CZ" dirty="0">
              <a:solidFill>
                <a:srgbClr val="E650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19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Výběr výsledků za UTB jako celek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76049" y="1825625"/>
            <a:ext cx="11536336" cy="435133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b="1" dirty="0"/>
              <a:t>Souhrn pozitivních reakcí (mírně, spíše, </a:t>
            </a:r>
            <a:r>
              <a:rPr lang="cs-CZ" b="1" dirty="0" smtClean="0"/>
              <a:t>zcela souhlasných):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89</a:t>
            </a:r>
            <a:r>
              <a:rPr lang="cs-CZ" dirty="0"/>
              <a:t>%: Má práce je zajímavá</a:t>
            </a:r>
            <a:r>
              <a:rPr lang="cs-CZ" dirty="0" smtClean="0"/>
              <a:t>.</a:t>
            </a:r>
          </a:p>
          <a:p>
            <a:r>
              <a:rPr lang="cs-CZ" dirty="0"/>
              <a:t>86%: Má práce je smysluplná.</a:t>
            </a:r>
          </a:p>
          <a:p>
            <a:r>
              <a:rPr lang="cs-CZ" dirty="0">
                <a:solidFill>
                  <a:srgbClr val="E65014"/>
                </a:solidFill>
              </a:rPr>
              <a:t>84%: Pokud mám v práci udělat cokoliv navíc, chci, abych byl za to řádně zaplacen</a:t>
            </a:r>
            <a:r>
              <a:rPr lang="cs-CZ" dirty="0" smtClean="0">
                <a:solidFill>
                  <a:srgbClr val="E65014"/>
                </a:solidFill>
              </a:rPr>
              <a:t>.</a:t>
            </a:r>
          </a:p>
          <a:p>
            <a:r>
              <a:rPr lang="cs-CZ" dirty="0" smtClean="0"/>
              <a:t>80%: Obsah </a:t>
            </a:r>
            <a:r>
              <a:rPr lang="cs-CZ" dirty="0"/>
              <a:t>úkolů, které v práci plním, jsou hlavním důvodem, proč svou práci dělám.</a:t>
            </a:r>
          </a:p>
          <a:p>
            <a:r>
              <a:rPr lang="cs-CZ" dirty="0" smtClean="0"/>
              <a:t>79%: Úkoly</a:t>
            </a:r>
            <a:r>
              <a:rPr lang="cs-CZ" dirty="0"/>
              <a:t>, které v práci dělám, mne naplňují.</a:t>
            </a:r>
          </a:p>
          <a:p>
            <a:r>
              <a:rPr lang="cs-CZ" dirty="0" smtClean="0"/>
              <a:t>78% Má </a:t>
            </a:r>
            <a:r>
              <a:rPr lang="cs-CZ" dirty="0"/>
              <a:t>práce je natolik zajímavá, že mne motivuje sama o sobě.</a:t>
            </a:r>
          </a:p>
          <a:p>
            <a:r>
              <a:rPr lang="cs-CZ" dirty="0">
                <a:solidFill>
                  <a:srgbClr val="E65014"/>
                </a:solidFill>
              </a:rPr>
              <a:t>74%: Abych dělal svou práci dobře, jsou pro mě důležité vnější podněty (finanční bonusy a jiné benefity</a:t>
            </a:r>
            <a:r>
              <a:rPr lang="cs-CZ" dirty="0" smtClean="0">
                <a:solidFill>
                  <a:srgbClr val="E65014"/>
                </a:solidFill>
              </a:rPr>
              <a:t>).</a:t>
            </a:r>
          </a:p>
          <a:p>
            <a:r>
              <a:rPr lang="cs-CZ" dirty="0" smtClean="0"/>
              <a:t>57%: Abych </a:t>
            </a:r>
            <a:r>
              <a:rPr lang="cs-CZ" dirty="0"/>
              <a:t>dělal dobře svou práci, potřebuji, aby mne k tomu někdo motivoval</a:t>
            </a:r>
            <a:r>
              <a:rPr lang="cs-CZ" dirty="0" smtClean="0"/>
              <a:t>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61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cap="all" dirty="0" smtClean="0">
                <a:solidFill>
                  <a:schemeClr val="tx1"/>
                </a:solidFill>
              </a:rPr>
              <a:t>Index loajality </a:t>
            </a:r>
            <a:endParaRPr lang="cs-CZ" cap="all" dirty="0">
              <a:solidFill>
                <a:schemeClr val="tx1"/>
              </a:solidFill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E65014"/>
                </a:solidFill>
              </a:rPr>
              <a:t>Vybrané výsledky pro oblast loajality a značky UTB</a:t>
            </a:r>
            <a:endParaRPr lang="cs-CZ" dirty="0">
              <a:solidFill>
                <a:srgbClr val="E650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623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03568" y="155849"/>
            <a:ext cx="10339316" cy="1325563"/>
          </a:xfrm>
        </p:spPr>
        <p:txBody>
          <a:bodyPr/>
          <a:lstStyle/>
          <a:p>
            <a:r>
              <a:rPr lang="cs-CZ" sz="2800" dirty="0"/>
              <a:t>Image </a:t>
            </a:r>
            <a:r>
              <a:rPr lang="cs-CZ" sz="2800" dirty="0" smtClean="0"/>
              <a:t>UTB a loajalita pracovníků UTB ve Zlíně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4487" y="1761793"/>
            <a:ext cx="10339316" cy="44151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b="1" dirty="0"/>
              <a:t>INDEX LOAJALITY JE MEŘEN 14 POLOŽKAMI </a:t>
            </a:r>
            <a:endParaRPr lang="cs-CZ" sz="2800" dirty="0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7C4D16C-7137-144C-9387-2E603E2B4D0D}"/>
              </a:ext>
            </a:extLst>
          </p:cNvPr>
          <p:cNvSpPr/>
          <p:nvPr/>
        </p:nvSpPr>
        <p:spPr>
          <a:xfrm>
            <a:off x="1556267" y="564150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1400" dirty="0"/>
              <a:t>-</a:t>
            </a:r>
          </a:p>
        </p:txBody>
      </p:sp>
      <p:graphicFrame>
        <p:nvGraphicFramePr>
          <p:cNvPr id="12" name="Graf 11">
            <a:extLst>
              <a:ext uri="{FF2B5EF4-FFF2-40B4-BE49-F238E27FC236}">
                <a16:creationId xmlns:a16="http://schemas.microsoft.com/office/drawing/2014/main" id="{0AD3A41C-DF75-7D40-B9F7-9AE17FA807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0523872"/>
              </p:ext>
            </p:extLst>
          </p:nvPr>
        </p:nvGraphicFramePr>
        <p:xfrm>
          <a:off x="1003568" y="2213397"/>
          <a:ext cx="9111733" cy="4467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Ovál 3">
            <a:extLst>
              <a:ext uri="{FF2B5EF4-FFF2-40B4-BE49-F238E27FC236}">
                <a16:creationId xmlns:a16="http://schemas.microsoft.com/office/drawing/2014/main" id="{A433E9E9-D04C-0545-BAE3-C3BAA8231DE2}"/>
              </a:ext>
            </a:extLst>
          </p:cNvPr>
          <p:cNvSpPr/>
          <p:nvPr/>
        </p:nvSpPr>
        <p:spPr>
          <a:xfrm>
            <a:off x="8225055" y="821315"/>
            <a:ext cx="1392082" cy="1392082"/>
          </a:xfrm>
          <a:prstGeom prst="ellipse">
            <a:avLst/>
          </a:prstGeom>
          <a:solidFill>
            <a:srgbClr val="79C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dirty="0"/>
              <a:t>3,9</a:t>
            </a:r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7D537A0C-80F8-4344-A771-47D69C57D7E1}"/>
              </a:ext>
            </a:extLst>
          </p:cNvPr>
          <p:cNvSpPr/>
          <p:nvPr/>
        </p:nvSpPr>
        <p:spPr>
          <a:xfrm>
            <a:off x="7248927" y="1301332"/>
            <a:ext cx="432048" cy="432048"/>
          </a:xfrm>
          <a:prstGeom prst="ellipse">
            <a:avLst/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3600" dirty="0"/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FAED25A8-D815-884F-A672-3161B6B1A1D8}"/>
              </a:ext>
            </a:extLst>
          </p:cNvPr>
          <p:cNvSpPr/>
          <p:nvPr/>
        </p:nvSpPr>
        <p:spPr>
          <a:xfrm>
            <a:off x="7736991" y="1301332"/>
            <a:ext cx="432048" cy="432048"/>
          </a:xfrm>
          <a:prstGeom prst="ellipse">
            <a:avLst/>
          </a:prstGeom>
          <a:solidFill>
            <a:srgbClr val="FFAE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3600" dirty="0"/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886AD76C-AECC-9E46-A478-B6390425E6C0}"/>
              </a:ext>
            </a:extLst>
          </p:cNvPr>
          <p:cNvSpPr/>
          <p:nvPr/>
        </p:nvSpPr>
        <p:spPr>
          <a:xfrm>
            <a:off x="6760863" y="1301332"/>
            <a:ext cx="432048" cy="43204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3600" dirty="0"/>
          </a:p>
        </p:txBody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61FC80BB-3B33-264F-AE3E-B68932DA3CE5}"/>
              </a:ext>
            </a:extLst>
          </p:cNvPr>
          <p:cNvSpPr/>
          <p:nvPr/>
        </p:nvSpPr>
        <p:spPr>
          <a:xfrm>
            <a:off x="9673153" y="1301332"/>
            <a:ext cx="432048" cy="432048"/>
          </a:xfrm>
          <a:prstGeom prst="ellipse">
            <a:avLst/>
          </a:prstGeom>
          <a:solidFill>
            <a:srgbClr val="27CD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3600" dirty="0"/>
          </a:p>
        </p:txBody>
      </p:sp>
      <p:sp>
        <p:nvSpPr>
          <p:cNvPr id="15" name="Ovál 14">
            <a:extLst>
              <a:ext uri="{FF2B5EF4-FFF2-40B4-BE49-F238E27FC236}">
                <a16:creationId xmlns:a16="http://schemas.microsoft.com/office/drawing/2014/main" id="{C843AF5E-7957-0C4D-A9CD-23B1225FFEC7}"/>
              </a:ext>
            </a:extLst>
          </p:cNvPr>
          <p:cNvSpPr/>
          <p:nvPr/>
        </p:nvSpPr>
        <p:spPr>
          <a:xfrm>
            <a:off x="10161217" y="1302490"/>
            <a:ext cx="432048" cy="432048"/>
          </a:xfrm>
          <a:prstGeom prst="ellipse">
            <a:avLst/>
          </a:prstGeom>
          <a:solidFill>
            <a:srgbClr val="008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3600" dirty="0"/>
          </a:p>
        </p:txBody>
      </p:sp>
      <p:sp>
        <p:nvSpPr>
          <p:cNvPr id="6" name="Minus 5"/>
          <p:cNvSpPr/>
          <p:nvPr/>
        </p:nvSpPr>
        <p:spPr>
          <a:xfrm>
            <a:off x="9981959" y="5889694"/>
            <a:ext cx="439192" cy="249382"/>
          </a:xfrm>
          <a:prstGeom prst="mathMinus">
            <a:avLst/>
          </a:prstGeom>
          <a:solidFill>
            <a:srgbClr val="E65014"/>
          </a:solidFill>
          <a:ln>
            <a:solidFill>
              <a:srgbClr val="E650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Plus 6"/>
          <p:cNvSpPr/>
          <p:nvPr/>
        </p:nvSpPr>
        <p:spPr>
          <a:xfrm>
            <a:off x="9996287" y="5473995"/>
            <a:ext cx="380953" cy="400432"/>
          </a:xfrm>
          <a:prstGeom prst="mathPlus">
            <a:avLst/>
          </a:prstGeom>
          <a:solidFill>
            <a:srgbClr val="E65014"/>
          </a:solidFill>
          <a:ln>
            <a:solidFill>
              <a:srgbClr val="E650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Plus 15"/>
          <p:cNvSpPr/>
          <p:nvPr/>
        </p:nvSpPr>
        <p:spPr>
          <a:xfrm>
            <a:off x="10033406" y="4961118"/>
            <a:ext cx="380953" cy="400432"/>
          </a:xfrm>
          <a:prstGeom prst="mathPlus">
            <a:avLst/>
          </a:prstGeom>
          <a:solidFill>
            <a:srgbClr val="E65014"/>
          </a:solidFill>
          <a:ln>
            <a:solidFill>
              <a:srgbClr val="E650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Plus 16"/>
          <p:cNvSpPr/>
          <p:nvPr/>
        </p:nvSpPr>
        <p:spPr>
          <a:xfrm>
            <a:off x="10022487" y="4586045"/>
            <a:ext cx="380953" cy="400432"/>
          </a:xfrm>
          <a:prstGeom prst="mathPlus">
            <a:avLst/>
          </a:prstGeom>
          <a:solidFill>
            <a:srgbClr val="E65014"/>
          </a:solidFill>
          <a:ln>
            <a:solidFill>
              <a:srgbClr val="E650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Plus 17"/>
          <p:cNvSpPr/>
          <p:nvPr/>
        </p:nvSpPr>
        <p:spPr>
          <a:xfrm>
            <a:off x="9996288" y="3983948"/>
            <a:ext cx="380953" cy="400432"/>
          </a:xfrm>
          <a:prstGeom prst="mathPlus">
            <a:avLst/>
          </a:prstGeom>
          <a:solidFill>
            <a:srgbClr val="E65014"/>
          </a:solidFill>
          <a:ln>
            <a:solidFill>
              <a:srgbClr val="E650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Plus 18"/>
          <p:cNvSpPr/>
          <p:nvPr/>
        </p:nvSpPr>
        <p:spPr>
          <a:xfrm>
            <a:off x="10002338" y="3609727"/>
            <a:ext cx="380953" cy="400432"/>
          </a:xfrm>
          <a:prstGeom prst="mathPlus">
            <a:avLst/>
          </a:prstGeom>
          <a:solidFill>
            <a:srgbClr val="E65014"/>
          </a:solidFill>
          <a:ln>
            <a:solidFill>
              <a:srgbClr val="E650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Minus 19"/>
          <p:cNvSpPr/>
          <p:nvPr/>
        </p:nvSpPr>
        <p:spPr>
          <a:xfrm>
            <a:off x="9989114" y="3363355"/>
            <a:ext cx="439192" cy="249382"/>
          </a:xfrm>
          <a:prstGeom prst="mathMinus">
            <a:avLst/>
          </a:prstGeom>
          <a:solidFill>
            <a:srgbClr val="E65014"/>
          </a:solidFill>
          <a:ln>
            <a:solidFill>
              <a:srgbClr val="E650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Minus 20"/>
          <p:cNvSpPr/>
          <p:nvPr/>
        </p:nvSpPr>
        <p:spPr>
          <a:xfrm>
            <a:off x="9981684" y="2902705"/>
            <a:ext cx="439192" cy="249382"/>
          </a:xfrm>
          <a:prstGeom prst="mathMinus">
            <a:avLst/>
          </a:prstGeom>
          <a:solidFill>
            <a:srgbClr val="E65014"/>
          </a:solidFill>
          <a:ln>
            <a:solidFill>
              <a:srgbClr val="E650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Ovál 21"/>
          <p:cNvSpPr/>
          <p:nvPr/>
        </p:nvSpPr>
        <p:spPr>
          <a:xfrm>
            <a:off x="3507972" y="2902705"/>
            <a:ext cx="1695795" cy="249382"/>
          </a:xfrm>
          <a:prstGeom prst="ellipse">
            <a:avLst/>
          </a:prstGeom>
          <a:noFill/>
          <a:ln>
            <a:solidFill>
              <a:srgbClr val="E6501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Ovál 22"/>
          <p:cNvSpPr/>
          <p:nvPr/>
        </p:nvSpPr>
        <p:spPr>
          <a:xfrm>
            <a:off x="2599619" y="2367201"/>
            <a:ext cx="2604148" cy="249382"/>
          </a:xfrm>
          <a:prstGeom prst="ellipse">
            <a:avLst/>
          </a:prstGeom>
          <a:noFill/>
          <a:ln>
            <a:solidFill>
              <a:srgbClr val="E6501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Ovál 23"/>
          <p:cNvSpPr/>
          <p:nvPr/>
        </p:nvSpPr>
        <p:spPr>
          <a:xfrm>
            <a:off x="2421775" y="3438209"/>
            <a:ext cx="2781992" cy="249382"/>
          </a:xfrm>
          <a:prstGeom prst="ellipse">
            <a:avLst/>
          </a:prstGeom>
          <a:noFill/>
          <a:ln>
            <a:solidFill>
              <a:srgbClr val="E6501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5" name="Ovál 24"/>
          <p:cNvSpPr/>
          <p:nvPr/>
        </p:nvSpPr>
        <p:spPr>
          <a:xfrm>
            <a:off x="1906387" y="5802284"/>
            <a:ext cx="3297380" cy="336791"/>
          </a:xfrm>
          <a:prstGeom prst="ellipse">
            <a:avLst/>
          </a:prstGeom>
          <a:noFill/>
          <a:ln>
            <a:solidFill>
              <a:srgbClr val="E6501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6" name="Ovál 25"/>
          <p:cNvSpPr/>
          <p:nvPr/>
        </p:nvSpPr>
        <p:spPr>
          <a:xfrm>
            <a:off x="715429" y="5290506"/>
            <a:ext cx="4554840" cy="336791"/>
          </a:xfrm>
          <a:prstGeom prst="ellipse">
            <a:avLst/>
          </a:prstGeom>
          <a:noFill/>
          <a:ln>
            <a:solidFill>
              <a:srgbClr val="E6501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7" name="Obrázek 2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9515735" y="539878"/>
            <a:ext cx="19285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Dvě položky jsou reversibilní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8056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Index loajality a image dle kategorie povolání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 smtClean="0"/>
              <a:t>Typ pracovního zařazení</a:t>
            </a:r>
            <a:endParaRPr lang="cs-CZ" sz="2400" dirty="0"/>
          </a:p>
        </p:txBody>
      </p:sp>
      <p:sp>
        <p:nvSpPr>
          <p:cNvPr id="4" name="Ovál 3">
            <a:extLst>
              <a:ext uri="{FF2B5EF4-FFF2-40B4-BE49-F238E27FC236}">
                <a16:creationId xmlns:a16="http://schemas.microsoft.com/office/drawing/2014/main" id="{A433E9E9-D04C-0545-BAE3-C3BAA8231DE2}"/>
              </a:ext>
            </a:extLst>
          </p:cNvPr>
          <p:cNvSpPr/>
          <p:nvPr/>
        </p:nvSpPr>
        <p:spPr>
          <a:xfrm>
            <a:off x="8225055" y="821315"/>
            <a:ext cx="1392082" cy="1392082"/>
          </a:xfrm>
          <a:prstGeom prst="ellipse">
            <a:avLst/>
          </a:prstGeom>
          <a:solidFill>
            <a:srgbClr val="79CB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3600" dirty="0"/>
              <a:t>3,9</a:t>
            </a:r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7D537A0C-80F8-4344-A771-47D69C57D7E1}"/>
              </a:ext>
            </a:extLst>
          </p:cNvPr>
          <p:cNvSpPr/>
          <p:nvPr/>
        </p:nvSpPr>
        <p:spPr>
          <a:xfrm>
            <a:off x="7248927" y="1301332"/>
            <a:ext cx="432048" cy="432048"/>
          </a:xfrm>
          <a:prstGeom prst="ellipse">
            <a:avLst/>
          </a:prstGeom>
          <a:solidFill>
            <a:srgbClr val="FF7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3600" dirty="0"/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FAED25A8-D815-884F-A672-3161B6B1A1D8}"/>
              </a:ext>
            </a:extLst>
          </p:cNvPr>
          <p:cNvSpPr/>
          <p:nvPr/>
        </p:nvSpPr>
        <p:spPr>
          <a:xfrm>
            <a:off x="7736991" y="1301332"/>
            <a:ext cx="432048" cy="432048"/>
          </a:xfrm>
          <a:prstGeom prst="ellipse">
            <a:avLst/>
          </a:prstGeom>
          <a:solidFill>
            <a:srgbClr val="FFAE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3600" dirty="0"/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886AD76C-AECC-9E46-A478-B6390425E6C0}"/>
              </a:ext>
            </a:extLst>
          </p:cNvPr>
          <p:cNvSpPr/>
          <p:nvPr/>
        </p:nvSpPr>
        <p:spPr>
          <a:xfrm>
            <a:off x="6760863" y="1301332"/>
            <a:ext cx="432048" cy="432048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3600" dirty="0"/>
          </a:p>
        </p:txBody>
      </p:sp>
      <p:sp>
        <p:nvSpPr>
          <p:cNvPr id="14" name="Ovál 13">
            <a:extLst>
              <a:ext uri="{FF2B5EF4-FFF2-40B4-BE49-F238E27FC236}">
                <a16:creationId xmlns:a16="http://schemas.microsoft.com/office/drawing/2014/main" id="{61FC80BB-3B33-264F-AE3E-B68932DA3CE5}"/>
              </a:ext>
            </a:extLst>
          </p:cNvPr>
          <p:cNvSpPr/>
          <p:nvPr/>
        </p:nvSpPr>
        <p:spPr>
          <a:xfrm>
            <a:off x="9673153" y="1301332"/>
            <a:ext cx="432048" cy="432048"/>
          </a:xfrm>
          <a:prstGeom prst="ellipse">
            <a:avLst/>
          </a:prstGeom>
          <a:solidFill>
            <a:srgbClr val="27CD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3600" dirty="0"/>
          </a:p>
        </p:txBody>
      </p:sp>
      <p:sp>
        <p:nvSpPr>
          <p:cNvPr id="15" name="Ovál 14">
            <a:extLst>
              <a:ext uri="{FF2B5EF4-FFF2-40B4-BE49-F238E27FC236}">
                <a16:creationId xmlns:a16="http://schemas.microsoft.com/office/drawing/2014/main" id="{C843AF5E-7957-0C4D-A9CD-23B1225FFEC7}"/>
              </a:ext>
            </a:extLst>
          </p:cNvPr>
          <p:cNvSpPr/>
          <p:nvPr/>
        </p:nvSpPr>
        <p:spPr>
          <a:xfrm>
            <a:off x="10161217" y="1302490"/>
            <a:ext cx="432048" cy="432048"/>
          </a:xfrm>
          <a:prstGeom prst="ellipse">
            <a:avLst/>
          </a:prstGeom>
          <a:solidFill>
            <a:srgbClr val="008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3600" dirty="0"/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99DBE890-DD06-5C4F-828D-18313CC5A1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090374"/>
              </p:ext>
            </p:extLst>
          </p:nvPr>
        </p:nvGraphicFramePr>
        <p:xfrm>
          <a:off x="1662474" y="2851099"/>
          <a:ext cx="9043341" cy="3408287"/>
        </p:xfrm>
        <a:graphic>
          <a:graphicData uri="http://schemas.openxmlformats.org/drawingml/2006/table">
            <a:tbl>
              <a:tblPr/>
              <a:tblGrid>
                <a:gridCol w="6098427">
                  <a:extLst>
                    <a:ext uri="{9D8B030D-6E8A-4147-A177-3AD203B41FA5}">
                      <a16:colId xmlns:a16="http://schemas.microsoft.com/office/drawing/2014/main" val="1073176502"/>
                    </a:ext>
                  </a:extLst>
                </a:gridCol>
                <a:gridCol w="866403">
                  <a:extLst>
                    <a:ext uri="{9D8B030D-6E8A-4147-A177-3AD203B41FA5}">
                      <a16:colId xmlns:a16="http://schemas.microsoft.com/office/drawing/2014/main" val="2955270039"/>
                    </a:ext>
                  </a:extLst>
                </a:gridCol>
                <a:gridCol w="692837">
                  <a:extLst>
                    <a:ext uri="{9D8B030D-6E8A-4147-A177-3AD203B41FA5}">
                      <a16:colId xmlns:a16="http://schemas.microsoft.com/office/drawing/2014/main" val="54540701"/>
                    </a:ext>
                  </a:extLst>
                </a:gridCol>
                <a:gridCol w="828721">
                  <a:extLst>
                    <a:ext uri="{9D8B030D-6E8A-4147-A177-3AD203B41FA5}">
                      <a16:colId xmlns:a16="http://schemas.microsoft.com/office/drawing/2014/main" val="3703662616"/>
                    </a:ext>
                  </a:extLst>
                </a:gridCol>
                <a:gridCol w="556953">
                  <a:extLst>
                    <a:ext uri="{9D8B030D-6E8A-4147-A177-3AD203B41FA5}">
                      <a16:colId xmlns:a16="http://schemas.microsoft.com/office/drawing/2014/main" val="67263095"/>
                    </a:ext>
                  </a:extLst>
                </a:gridCol>
              </a:tblGrid>
              <a:tr h="629791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Typ</a:t>
                      </a:r>
                      <a:r>
                        <a:rPr lang="cs-CZ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pracovního zařazení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8" marR="6588" marT="65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akademický pracovník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vědecký a výzkumný pracovník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technicko-hospodářský</a:t>
                      </a:r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pracovník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Celkem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3108199"/>
                  </a:ext>
                </a:extLst>
              </a:tr>
              <a:tr h="197582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 UTB jsou zaměstnanci pochváleni, když dělají dobrou práci.  </a:t>
                      </a:r>
                    </a:p>
                  </a:txBody>
                  <a:tcPr marL="6588" marR="6588" marT="65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3,14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F6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3,86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2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3,22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9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3,23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847718"/>
                  </a:ext>
                </a:extLst>
              </a:tr>
              <a:tr h="197582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Často se dívám po nových pracovních příležitostech na různých serverech s pracovními nabídkami.  </a:t>
                      </a:r>
                    </a:p>
                  </a:txBody>
                  <a:tcPr marL="6588" marR="6588" marT="65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4,25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3,46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4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3,88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4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4,04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6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9003936"/>
                  </a:ext>
                </a:extLst>
              </a:tr>
              <a:tr h="197582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UTB mi přináší prostředky jak se uživit, nic víc.  </a:t>
                      </a:r>
                    </a:p>
                  </a:txBody>
                  <a:tcPr marL="6588" marR="6588" marT="65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4,21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2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3,91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3,68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D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3,99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1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557288"/>
                  </a:ext>
                </a:extLst>
              </a:tr>
              <a:tr h="197582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 UTB chci pracovat dalších pět let.  </a:t>
                      </a:r>
                    </a:p>
                  </a:txBody>
                  <a:tcPr marL="6588" marR="6588" marT="65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4,43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2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3,83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4,51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CD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4,41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D4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736116"/>
                  </a:ext>
                </a:extLst>
              </a:tr>
              <a:tr h="197582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kdybych dostal práci s lepším finančním ohodnocením, jsem ochoten/ochotna na UTB zůstat.  </a:t>
                      </a:r>
                    </a:p>
                  </a:txBody>
                  <a:tcPr marL="6588" marR="6588" marT="65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3,68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D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3,34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6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3,68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D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3,65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A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13522"/>
                  </a:ext>
                </a:extLst>
              </a:tr>
              <a:tr h="197582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Při diskuzi se svými blízkými či přáteli často podporuji UTB.  </a:t>
                      </a:r>
                    </a:p>
                  </a:txBody>
                  <a:tcPr marL="6588" marR="6588" marT="65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4,42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3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4,14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7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4,37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4,38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6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8032614"/>
                  </a:ext>
                </a:extLst>
              </a:tr>
              <a:tr h="197582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Neustále se snažím zlepšovat reputaci UTB.  </a:t>
                      </a:r>
                    </a:p>
                  </a:txBody>
                  <a:tcPr marL="6588" marR="6588" marT="65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4,67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C1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4,66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C2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4,68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C1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4,67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C1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3292534"/>
                  </a:ext>
                </a:extLst>
              </a:tr>
              <a:tr h="197582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UTB bych opustil/opustila jen v případě zhoršení vztahů na pracovišti.  </a:t>
                      </a:r>
                    </a:p>
                  </a:txBody>
                  <a:tcPr marL="6588" marR="6588" marT="65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3,52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B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2,94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4,08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3,68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D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477275"/>
                  </a:ext>
                </a:extLst>
              </a:tr>
              <a:tr h="197582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Práce, kterou odvádím, mě posouvá dál.  </a:t>
                      </a:r>
                    </a:p>
                  </a:txBody>
                  <a:tcPr marL="6588" marR="6588" marT="65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4,42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3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4,17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4,18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4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C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6534901"/>
                  </a:ext>
                </a:extLst>
              </a:tr>
              <a:tr h="197582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Cítím, že mám dobré zaměstnání.  </a:t>
                      </a:r>
                    </a:p>
                  </a:txBody>
                  <a:tcPr marL="6588" marR="6588" marT="65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4,29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DC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4,11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9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4,45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3D1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4,34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ED9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30811"/>
                  </a:ext>
                </a:extLst>
              </a:tr>
              <a:tr h="197582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Kolegové si cení toho, co dělám.  </a:t>
                      </a:r>
                    </a:p>
                  </a:txBody>
                  <a:tcPr marL="6588" marR="6588" marT="65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4,07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A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4,71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4,27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32899"/>
                  </a:ext>
                </a:extLst>
              </a:tr>
              <a:tr h="197582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Image naší společnosti je v očích veřejnosti vysoká.  </a:t>
                      </a:r>
                    </a:p>
                  </a:txBody>
                  <a:tcPr marL="6588" marR="6588" marT="65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2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3,89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5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3,72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2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3,51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A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9179845"/>
                  </a:ext>
                </a:extLst>
              </a:tr>
              <a:tr h="197582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Jsem hrdý/hrdá na to, kde a pro koho pracuji.  </a:t>
                      </a:r>
                    </a:p>
                  </a:txBody>
                  <a:tcPr marL="6588" marR="6588" marT="65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4,15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3,89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5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4,35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D8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4,21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2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6756655"/>
                  </a:ext>
                </a:extLst>
              </a:tr>
              <a:tr h="209930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Naše společnost je výjimečná.  </a:t>
                      </a:r>
                    </a:p>
                  </a:txBody>
                  <a:tcPr marL="6588" marR="6588" marT="658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3,34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6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4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0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6588" marR="6588" marT="65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9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284259"/>
                  </a:ext>
                </a:extLst>
              </a:tr>
            </a:tbl>
          </a:graphicData>
        </a:graphic>
      </p:graphicFrame>
      <p:sp>
        <p:nvSpPr>
          <p:cNvPr id="5" name="Ovál 4"/>
          <p:cNvSpPr/>
          <p:nvPr/>
        </p:nvSpPr>
        <p:spPr>
          <a:xfrm>
            <a:off x="7765818" y="3456137"/>
            <a:ext cx="806441" cy="249382"/>
          </a:xfrm>
          <a:prstGeom prst="ellipse">
            <a:avLst/>
          </a:prstGeom>
          <a:noFill/>
          <a:ln>
            <a:solidFill>
              <a:srgbClr val="E6501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vál 15"/>
          <p:cNvSpPr/>
          <p:nvPr/>
        </p:nvSpPr>
        <p:spPr>
          <a:xfrm>
            <a:off x="8557452" y="4053048"/>
            <a:ext cx="806441" cy="249382"/>
          </a:xfrm>
          <a:prstGeom prst="ellipse">
            <a:avLst/>
          </a:prstGeom>
          <a:noFill/>
          <a:ln>
            <a:solidFill>
              <a:srgbClr val="E6501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vál 16"/>
          <p:cNvSpPr/>
          <p:nvPr/>
        </p:nvSpPr>
        <p:spPr>
          <a:xfrm>
            <a:off x="9298760" y="3876603"/>
            <a:ext cx="806441" cy="249382"/>
          </a:xfrm>
          <a:prstGeom prst="ellipse">
            <a:avLst/>
          </a:prstGeom>
          <a:noFill/>
          <a:ln>
            <a:solidFill>
              <a:srgbClr val="E6501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vál 17"/>
          <p:cNvSpPr/>
          <p:nvPr/>
        </p:nvSpPr>
        <p:spPr>
          <a:xfrm>
            <a:off x="7765818" y="3660553"/>
            <a:ext cx="806441" cy="249382"/>
          </a:xfrm>
          <a:prstGeom prst="ellipse">
            <a:avLst/>
          </a:prstGeom>
          <a:noFill/>
          <a:ln>
            <a:solidFill>
              <a:srgbClr val="E6501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Ovál 20"/>
          <p:cNvSpPr/>
          <p:nvPr/>
        </p:nvSpPr>
        <p:spPr>
          <a:xfrm>
            <a:off x="8557452" y="4248941"/>
            <a:ext cx="806441" cy="249382"/>
          </a:xfrm>
          <a:prstGeom prst="ellipse">
            <a:avLst/>
          </a:prstGeom>
          <a:noFill/>
          <a:ln>
            <a:solidFill>
              <a:srgbClr val="E6501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Ovál 21"/>
          <p:cNvSpPr/>
          <p:nvPr/>
        </p:nvSpPr>
        <p:spPr>
          <a:xfrm>
            <a:off x="8557451" y="4840614"/>
            <a:ext cx="806441" cy="249382"/>
          </a:xfrm>
          <a:prstGeom prst="ellipse">
            <a:avLst/>
          </a:prstGeom>
          <a:noFill/>
          <a:ln>
            <a:solidFill>
              <a:srgbClr val="E6501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3539" y="5622577"/>
            <a:ext cx="823031" cy="262151"/>
          </a:xfrm>
          <a:prstGeom prst="rect">
            <a:avLst/>
          </a:prstGeom>
        </p:spPr>
      </p:pic>
      <p:sp>
        <p:nvSpPr>
          <p:cNvPr id="23" name="Ovál 22"/>
          <p:cNvSpPr/>
          <p:nvPr/>
        </p:nvSpPr>
        <p:spPr>
          <a:xfrm>
            <a:off x="9354776" y="5844102"/>
            <a:ext cx="806441" cy="249382"/>
          </a:xfrm>
          <a:prstGeom prst="ellipse">
            <a:avLst/>
          </a:prstGeom>
          <a:noFill/>
          <a:ln>
            <a:solidFill>
              <a:srgbClr val="E6501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4" name="Obrázek 2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04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F9222E-9A9E-E740-9658-0D6363849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Index loajality dle typu pracovního zařazení</a:t>
            </a:r>
          </a:p>
        </p:txBody>
      </p:sp>
      <p:graphicFrame>
        <p:nvGraphicFramePr>
          <p:cNvPr id="5" name="Tabulka 4">
            <a:extLst>
              <a:ext uri="{FF2B5EF4-FFF2-40B4-BE49-F238E27FC236}">
                <a16:creationId xmlns:a16="http://schemas.microsoft.com/office/drawing/2014/main" id="{02E926C7-65D5-754A-B771-1667AE9FDA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219916"/>
              </p:ext>
            </p:extLst>
          </p:nvPr>
        </p:nvGraphicFramePr>
        <p:xfrm>
          <a:off x="349466" y="2128058"/>
          <a:ext cx="11221849" cy="3873999"/>
        </p:xfrm>
        <a:graphic>
          <a:graphicData uri="http://schemas.openxmlformats.org/drawingml/2006/table">
            <a:tbl>
              <a:tblPr/>
              <a:tblGrid>
                <a:gridCol w="5540834">
                  <a:extLst>
                    <a:ext uri="{9D8B030D-6E8A-4147-A177-3AD203B41FA5}">
                      <a16:colId xmlns:a16="http://schemas.microsoft.com/office/drawing/2014/main" val="2645190804"/>
                    </a:ext>
                  </a:extLst>
                </a:gridCol>
                <a:gridCol w="612070">
                  <a:extLst>
                    <a:ext uri="{9D8B030D-6E8A-4147-A177-3AD203B41FA5}">
                      <a16:colId xmlns:a16="http://schemas.microsoft.com/office/drawing/2014/main" val="2848126637"/>
                    </a:ext>
                  </a:extLst>
                </a:gridCol>
                <a:gridCol w="612070">
                  <a:extLst>
                    <a:ext uri="{9D8B030D-6E8A-4147-A177-3AD203B41FA5}">
                      <a16:colId xmlns:a16="http://schemas.microsoft.com/office/drawing/2014/main" val="221291983"/>
                    </a:ext>
                  </a:extLst>
                </a:gridCol>
                <a:gridCol w="612070">
                  <a:extLst>
                    <a:ext uri="{9D8B030D-6E8A-4147-A177-3AD203B41FA5}">
                      <a16:colId xmlns:a16="http://schemas.microsoft.com/office/drawing/2014/main" val="3580265039"/>
                    </a:ext>
                  </a:extLst>
                </a:gridCol>
                <a:gridCol w="612070">
                  <a:extLst>
                    <a:ext uri="{9D8B030D-6E8A-4147-A177-3AD203B41FA5}">
                      <a16:colId xmlns:a16="http://schemas.microsoft.com/office/drawing/2014/main" val="973507600"/>
                    </a:ext>
                  </a:extLst>
                </a:gridCol>
                <a:gridCol w="525494">
                  <a:extLst>
                    <a:ext uri="{9D8B030D-6E8A-4147-A177-3AD203B41FA5}">
                      <a16:colId xmlns:a16="http://schemas.microsoft.com/office/drawing/2014/main" val="95317565"/>
                    </a:ext>
                  </a:extLst>
                </a:gridCol>
                <a:gridCol w="525494">
                  <a:extLst>
                    <a:ext uri="{9D8B030D-6E8A-4147-A177-3AD203B41FA5}">
                      <a16:colId xmlns:a16="http://schemas.microsoft.com/office/drawing/2014/main" val="3469244901"/>
                    </a:ext>
                  </a:extLst>
                </a:gridCol>
                <a:gridCol w="835307">
                  <a:extLst>
                    <a:ext uri="{9D8B030D-6E8A-4147-A177-3AD203B41FA5}">
                      <a16:colId xmlns:a16="http://schemas.microsoft.com/office/drawing/2014/main" val="737015315"/>
                    </a:ext>
                  </a:extLst>
                </a:gridCol>
                <a:gridCol w="559484">
                  <a:extLst>
                    <a:ext uri="{9D8B030D-6E8A-4147-A177-3AD203B41FA5}">
                      <a16:colId xmlns:a16="http://schemas.microsoft.com/office/drawing/2014/main" val="1815345474"/>
                    </a:ext>
                  </a:extLst>
                </a:gridCol>
                <a:gridCol w="410117">
                  <a:extLst>
                    <a:ext uri="{9D8B030D-6E8A-4147-A177-3AD203B41FA5}">
                      <a16:colId xmlns:a16="http://schemas.microsoft.com/office/drawing/2014/main" val="4249102635"/>
                    </a:ext>
                  </a:extLst>
                </a:gridCol>
                <a:gridCol w="376839">
                  <a:extLst>
                    <a:ext uri="{9D8B030D-6E8A-4147-A177-3AD203B41FA5}">
                      <a16:colId xmlns:a16="http://schemas.microsoft.com/office/drawing/2014/main" val="1239682868"/>
                    </a:ext>
                  </a:extLst>
                </a:gridCol>
              </a:tblGrid>
              <a:tr h="39973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Součást UTB ve</a:t>
                      </a:r>
                      <a:r>
                        <a:rPr lang="cs-CZ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Zlíně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22" marR="4322" marT="43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FAI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FT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FaMe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FLKŘ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FHS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FMK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UNI/CPS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KNIH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REK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Ʃ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457824"/>
                  </a:ext>
                </a:extLst>
              </a:tr>
              <a:tr h="19746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 UTB jsou zaměstnanci pochváleni, když dělají dobrou práci.  </a:t>
                      </a:r>
                    </a:p>
                  </a:txBody>
                  <a:tcPr marL="4322" marR="4322" marT="43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5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2,65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3,55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1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5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3,53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0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2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3,57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3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3,1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D7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3,29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5716718"/>
                  </a:ext>
                </a:extLst>
              </a:tr>
              <a:tr h="339795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Často se dívám po nových pracovních příležitostech na různých serverech s pracovními nabídkami.  </a:t>
                      </a:r>
                    </a:p>
                  </a:txBody>
                  <a:tcPr marL="4322" marR="4322" marT="43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3,44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8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4,22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8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3,92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B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9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8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4,14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4,22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8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4,08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7778250"/>
                  </a:ext>
                </a:extLst>
              </a:tr>
              <a:tr h="19746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UTB mi přináší prostředky jak se uživit, nic víc.  </a:t>
                      </a:r>
                    </a:p>
                  </a:txBody>
                  <a:tcPr marL="4322" marR="4322" marT="43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6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4,69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3,92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6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5,22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3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3,94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1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B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4,04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9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4,01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7198724"/>
                  </a:ext>
                </a:extLst>
              </a:tr>
              <a:tr h="19746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 UTB chci pracovat dalších pět let.  </a:t>
                      </a:r>
                    </a:p>
                  </a:txBody>
                  <a:tcPr marL="4322" marR="4322" marT="43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4,77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4,17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4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4,8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DD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4,92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A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4,41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8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4,63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2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4,19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6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4,57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3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4843700"/>
                  </a:ext>
                </a:extLst>
              </a:tr>
              <a:tr h="339795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kdybych dostal práci s lepším finančním ohodnocením, jsem ochoten/ochotna na UTB zůstat.  </a:t>
                      </a:r>
                    </a:p>
                  </a:txBody>
                  <a:tcPr marL="4322" marR="4322" marT="43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4,17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4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2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B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3,84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3,67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B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4,07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C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2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4,14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57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3,72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970935"/>
                  </a:ext>
                </a:extLst>
              </a:tr>
              <a:tr h="19746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Při diskuzi se svými blízkými či přáteli často podporuji UTB.  </a:t>
                      </a:r>
                    </a:p>
                  </a:txBody>
                  <a:tcPr marL="4322" marR="4322" marT="43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4,37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9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4,11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F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4,69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4,37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9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4,93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3DA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A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4,57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4,51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5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4,44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405360"/>
                  </a:ext>
                </a:extLst>
              </a:tr>
              <a:tr h="19746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Neustále se snažím zlepšovat reputaci UTB.  </a:t>
                      </a:r>
                    </a:p>
                  </a:txBody>
                  <a:tcPr marL="4322" marR="4322" marT="43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4,71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5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5,12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5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5,12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D5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4,43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7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8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4,74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8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4,72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0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4,74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4733398"/>
                  </a:ext>
                </a:extLst>
              </a:tr>
              <a:tr h="19746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UTB bych opustil/opustila jen v případě zhoršení vztahů na pracovišti.  </a:t>
                      </a:r>
                    </a:p>
                  </a:txBody>
                  <a:tcPr marL="4322" marR="4322" marT="43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3,77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3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4,15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2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4,24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3,23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77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3,89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D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2,96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26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3,71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3,93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0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3,78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0051094"/>
                  </a:ext>
                </a:extLst>
              </a:tr>
              <a:tr h="19746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Práce, kterou odvádím, mě posouvá dál.  </a:t>
                      </a:r>
                    </a:p>
                  </a:txBody>
                  <a:tcPr marL="4322" marR="4322" marT="43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4,17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4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B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4,71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4,43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7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4,81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DD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4,02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4,71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4,37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9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4,37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6469909"/>
                  </a:ext>
                </a:extLst>
              </a:tr>
              <a:tr h="19746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Cítím, že mám dobré zaměstnání.  </a:t>
                      </a:r>
                    </a:p>
                  </a:txBody>
                  <a:tcPr marL="4322" marR="4322" marT="43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4,34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9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3,82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7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4,65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4,89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B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4,23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8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4,43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7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4,61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2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4,43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2824374"/>
                  </a:ext>
                </a:extLst>
              </a:tr>
              <a:tr h="19746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Kolegové si cení toho, co dělám.  </a:t>
                      </a:r>
                    </a:p>
                  </a:txBody>
                  <a:tcPr marL="4322" marR="4322" marT="43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4,37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9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3,85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A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4,24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3,92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4,41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8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4,52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4,38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8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4,57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4,27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B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4,25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343020"/>
                  </a:ext>
                </a:extLst>
              </a:tr>
              <a:tr h="19746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Image naší společnosti je v očích veřejnosti vysoká.  </a:t>
                      </a:r>
                    </a:p>
                  </a:txBody>
                  <a:tcPr marL="4322" marR="4322" marT="43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3,31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E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2,86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A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3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2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D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4,11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F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6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3,61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67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6435470"/>
                  </a:ext>
                </a:extLst>
              </a:tr>
              <a:tr h="197461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Jsem hrdý/hrdá na to, kde a pro koho pracuji.  </a:t>
                      </a:r>
                    </a:p>
                  </a:txBody>
                  <a:tcPr marL="4322" marR="4322" marT="43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4,31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A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3,63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8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4,71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4,13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4,37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9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4,34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9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4,71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4,43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7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4,28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134573"/>
                  </a:ext>
                </a:extLst>
              </a:tr>
              <a:tr h="209802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Naše společnost je výjimečná.  </a:t>
                      </a:r>
                    </a:p>
                  </a:txBody>
                  <a:tcPr marL="4322" marR="4322" marT="432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3,37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3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3,07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B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3,84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9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3,34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0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3,85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A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3,49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D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3,71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3,78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47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3,56</a:t>
                      </a:r>
                    </a:p>
                  </a:txBody>
                  <a:tcPr marL="4322" marR="4322" marT="43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8769515"/>
                  </a:ext>
                </a:extLst>
              </a:tr>
            </a:tbl>
          </a:graphicData>
        </a:graphic>
      </p:graphicFrame>
      <p:pic>
        <p:nvPicPr>
          <p:cNvPr id="18" name="Obrázek 1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55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F9222E-9A9E-E740-9658-0D6363849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Index loajality dle typu pracovního zařazení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369D3B63-7D85-EB40-B978-A74F58D17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772323"/>
              </p:ext>
            </p:extLst>
          </p:nvPr>
        </p:nvGraphicFramePr>
        <p:xfrm>
          <a:off x="1097613" y="1870367"/>
          <a:ext cx="9160291" cy="3333397"/>
        </p:xfrm>
        <a:graphic>
          <a:graphicData uri="http://schemas.openxmlformats.org/drawingml/2006/table">
            <a:tbl>
              <a:tblPr/>
              <a:tblGrid>
                <a:gridCol w="4541996">
                  <a:extLst>
                    <a:ext uri="{9D8B030D-6E8A-4147-A177-3AD203B41FA5}">
                      <a16:colId xmlns:a16="http://schemas.microsoft.com/office/drawing/2014/main" val="3552097525"/>
                    </a:ext>
                  </a:extLst>
                </a:gridCol>
                <a:gridCol w="923659">
                  <a:extLst>
                    <a:ext uri="{9D8B030D-6E8A-4147-A177-3AD203B41FA5}">
                      <a16:colId xmlns:a16="http://schemas.microsoft.com/office/drawing/2014/main" val="1125454352"/>
                    </a:ext>
                  </a:extLst>
                </a:gridCol>
                <a:gridCol w="923659">
                  <a:extLst>
                    <a:ext uri="{9D8B030D-6E8A-4147-A177-3AD203B41FA5}">
                      <a16:colId xmlns:a16="http://schemas.microsoft.com/office/drawing/2014/main" val="208772244"/>
                    </a:ext>
                  </a:extLst>
                </a:gridCol>
                <a:gridCol w="923659">
                  <a:extLst>
                    <a:ext uri="{9D8B030D-6E8A-4147-A177-3AD203B41FA5}">
                      <a16:colId xmlns:a16="http://schemas.microsoft.com/office/drawing/2014/main" val="3758006251"/>
                    </a:ext>
                  </a:extLst>
                </a:gridCol>
                <a:gridCol w="923659">
                  <a:extLst>
                    <a:ext uri="{9D8B030D-6E8A-4147-A177-3AD203B41FA5}">
                      <a16:colId xmlns:a16="http://schemas.microsoft.com/office/drawing/2014/main" val="3332381269"/>
                    </a:ext>
                  </a:extLst>
                </a:gridCol>
                <a:gridCol w="923659">
                  <a:extLst>
                    <a:ext uri="{9D8B030D-6E8A-4147-A177-3AD203B41FA5}">
                      <a16:colId xmlns:a16="http://schemas.microsoft.com/office/drawing/2014/main" val="2651049116"/>
                    </a:ext>
                  </a:extLst>
                </a:gridCol>
              </a:tblGrid>
              <a:tr h="19698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</a:t>
                      </a:r>
                      <a:r>
                        <a:rPr lang="cs-CZ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élka </a:t>
                      </a:r>
                      <a:r>
                        <a:rPr lang="cs-CZ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praxe</a:t>
                      </a:r>
                    </a:p>
                  </a:txBody>
                  <a:tcPr marL="6206" marR="6206" marT="6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 3 let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až 6 let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až 9 let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let a více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6557572"/>
                  </a:ext>
                </a:extLst>
              </a:tr>
              <a:tr h="19698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 UTB jsou zaměstnanci pochváleni, když dělají dobrou práci.  </a:t>
                      </a:r>
                    </a:p>
                  </a:txBody>
                  <a:tcPr marL="6206" marR="6206" marT="6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3,67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8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3,86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C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3,06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66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2,94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3,29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9189439"/>
                  </a:ext>
                </a:extLst>
              </a:tr>
              <a:tr h="386270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Často se dívám po nových pracovních příležitostech na různých serverech s pracovními nabídkami.  </a:t>
                      </a:r>
                    </a:p>
                  </a:txBody>
                  <a:tcPr marL="6206" marR="6206" marT="6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3,99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A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4,04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0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4,11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7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4,14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4,08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5670836"/>
                  </a:ext>
                </a:extLst>
              </a:tr>
              <a:tr h="19698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UTB mi přináší prostředky jak se uživit, nic víc.  </a:t>
                      </a:r>
                    </a:p>
                  </a:txBody>
                  <a:tcPr marL="6206" marR="6206" marT="6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4,31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3,96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4,19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8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3,82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8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4,01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562260"/>
                  </a:ext>
                </a:extLst>
              </a:tr>
              <a:tr h="19698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 UTB chci pracovat dalších pět let.  </a:t>
                      </a:r>
                    </a:p>
                  </a:txBody>
                  <a:tcPr marL="6206" marR="6206" marT="6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4,53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3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4,48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4,53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3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6976702"/>
                  </a:ext>
                </a:extLst>
              </a:tr>
              <a:tr h="386270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 kdybych dostal práci s lepším finančním ohodnocením, jsem ochoten/ochotna na UTB zůstat.  </a:t>
                      </a:r>
                    </a:p>
                  </a:txBody>
                  <a:tcPr marL="6206" marR="6206" marT="6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3,67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8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3,88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5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3,76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1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3,72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5447818"/>
                  </a:ext>
                </a:extLst>
              </a:tr>
              <a:tr h="19698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Při diskuzi se svými blízkými či přáteli často podporuji UTB.  </a:t>
                      </a:r>
                    </a:p>
                  </a:txBody>
                  <a:tcPr marL="6206" marR="6206" marT="6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4,35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4,28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3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4,47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4,44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0554700"/>
                  </a:ext>
                </a:extLst>
              </a:tr>
              <a:tr h="19698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Neustále se snažím zlepšovat reputaci UTB.  </a:t>
                      </a:r>
                    </a:p>
                  </a:txBody>
                  <a:tcPr marL="6206" marR="6206" marT="6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4,87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4,83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CC1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4,34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4,79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5C3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4,74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0514565"/>
                  </a:ext>
                </a:extLst>
              </a:tr>
              <a:tr h="19698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UTB bych opustil/opustila jen v případě zhoršení vztahů na pracovišti.  </a:t>
                      </a:r>
                    </a:p>
                  </a:txBody>
                  <a:tcPr marL="6206" marR="6206" marT="6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3,95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6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3,23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8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3,55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B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4,01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C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3,78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8917816"/>
                  </a:ext>
                </a:extLst>
              </a:tr>
              <a:tr h="19698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Práce, kterou odvádím, mě posouvá dál.  </a:t>
                      </a:r>
                    </a:p>
                  </a:txBody>
                  <a:tcPr marL="6206" marR="6206" marT="6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4,48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7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4,32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0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4,25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4,39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DC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4,37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0531399"/>
                  </a:ext>
                </a:extLst>
              </a:tr>
              <a:tr h="19698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Cítím, že mám dobré zaměstnání.  </a:t>
                      </a:r>
                    </a:p>
                  </a:txBody>
                  <a:tcPr marL="6206" marR="6206" marT="6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4,69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CA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4,51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D5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4,34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4,29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4,43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852606"/>
                  </a:ext>
                </a:extLst>
              </a:tr>
              <a:tr h="19698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Kolegové si cení toho, co dělám.  </a:t>
                      </a:r>
                    </a:p>
                  </a:txBody>
                  <a:tcPr marL="6206" marR="6206" marT="6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4,41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B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4,51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0D5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4,03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F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4,14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4,25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7921107"/>
                  </a:ext>
                </a:extLst>
              </a:tr>
              <a:tr h="19698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Image naší společnosti je v očích veřejnosti vysoká.  </a:t>
                      </a:r>
                    </a:p>
                  </a:txBody>
                  <a:tcPr marL="6206" marR="6206" marT="6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3,93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4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3,79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5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3,61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B17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3,27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C7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3,56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3392244"/>
                  </a:ext>
                </a:extLst>
              </a:tr>
              <a:tr h="19698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Jsem hrdý/hrdá na to, kde a pro koho pracuji.  </a:t>
                      </a:r>
                    </a:p>
                  </a:txBody>
                  <a:tcPr marL="6206" marR="6206" marT="6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4,57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D1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4,41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DB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4,11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7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4,14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4,28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7945954"/>
                  </a:ext>
                </a:extLst>
              </a:tr>
              <a:tr h="196989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Naše společnost je výjimečná.  </a:t>
                      </a:r>
                    </a:p>
                  </a:txBody>
                  <a:tcPr marL="6206" marR="6206" marT="62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4,02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D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3,68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97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3,36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6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3,34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4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3,56</a:t>
                      </a:r>
                    </a:p>
                  </a:txBody>
                  <a:tcPr marL="6206" marR="6206" marT="62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4883471"/>
                  </a:ext>
                </a:extLst>
              </a:tr>
            </a:tbl>
          </a:graphicData>
        </a:graphic>
      </p:graphicFrame>
      <p:sp>
        <p:nvSpPr>
          <p:cNvPr id="3" name="Šipka doleva 2"/>
          <p:cNvSpPr/>
          <p:nvPr/>
        </p:nvSpPr>
        <p:spPr>
          <a:xfrm>
            <a:off x="10365971" y="2111432"/>
            <a:ext cx="872836" cy="149629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 doleva 6"/>
          <p:cNvSpPr/>
          <p:nvPr/>
        </p:nvSpPr>
        <p:spPr>
          <a:xfrm>
            <a:off x="10480967" y="5054135"/>
            <a:ext cx="872836" cy="149629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 doleva 7"/>
          <p:cNvSpPr/>
          <p:nvPr/>
        </p:nvSpPr>
        <p:spPr>
          <a:xfrm>
            <a:off x="10480967" y="4649585"/>
            <a:ext cx="872836" cy="149629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Šipka doleva 8"/>
          <p:cNvSpPr/>
          <p:nvPr/>
        </p:nvSpPr>
        <p:spPr>
          <a:xfrm>
            <a:off x="10365971" y="2681805"/>
            <a:ext cx="872836" cy="149629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45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Shrnutí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 smtClean="0"/>
              <a:t>POZITIVA</a:t>
            </a:r>
          </a:p>
          <a:p>
            <a:r>
              <a:rPr lang="cs-CZ" dirty="0" smtClean="0"/>
              <a:t>75 % zaměstnanců se domnívá, že má dobrou práci a jejich kolegové si cení toho, co dělají.</a:t>
            </a:r>
          </a:p>
          <a:p>
            <a:endParaRPr lang="cs-CZ" dirty="0" smtClean="0"/>
          </a:p>
          <a:p>
            <a:r>
              <a:rPr lang="cs-CZ" dirty="0" smtClean="0"/>
              <a:t>70 % zaměstnanců chce na UTB pracovat i v příštích pěti letech.</a:t>
            </a:r>
          </a:p>
          <a:p>
            <a:endParaRPr lang="cs-CZ" dirty="0" smtClean="0"/>
          </a:p>
          <a:p>
            <a:r>
              <a:rPr lang="cs-CZ" dirty="0" smtClean="0"/>
              <a:t>70 až 80% zaměstnanců se snaží zlepšovat reputaci UTB.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06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Shrnutí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 smtClean="0"/>
              <a:t>NEGATIVA</a:t>
            </a:r>
          </a:p>
          <a:p>
            <a:r>
              <a:rPr lang="cs-CZ" dirty="0" smtClean="0"/>
              <a:t>Loajalita zaměstnanců je průměrná.</a:t>
            </a:r>
          </a:p>
          <a:p>
            <a:r>
              <a:rPr lang="cs-CZ" dirty="0" smtClean="0"/>
              <a:t>Podle každého druhého je obrázek UTB na veřejnosti špatný. UTB není nijak výjimečnou institucí.</a:t>
            </a:r>
          </a:p>
          <a:p>
            <a:r>
              <a:rPr lang="cs-CZ" dirty="0" smtClean="0"/>
              <a:t>Pro 40 % je UTB jen zdrojem finančního příjmu. </a:t>
            </a:r>
          </a:p>
          <a:p>
            <a:r>
              <a:rPr lang="cs-CZ" dirty="0" smtClean="0"/>
              <a:t>Každý druhý by odešel, kdyby dostal lepší pracovní nabídku.</a:t>
            </a:r>
          </a:p>
          <a:p>
            <a:r>
              <a:rPr lang="cs-CZ" dirty="0" smtClean="0"/>
              <a:t>Na UTB se nechválí. Jen každý druhý respondent deklaruje, že je pochválen, když dělá dobře svou práci.</a:t>
            </a:r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8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 smtClean="0"/>
              <a:t>Volitelné položky (důležitost vzdělávací a tvůrčí činnosti, prestiž fakulty)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Souhrn pozitivních reakcí </a:t>
            </a:r>
            <a:r>
              <a:rPr lang="cs-CZ" b="1" dirty="0" smtClean="0"/>
              <a:t>akademických pracovníků </a:t>
            </a:r>
          </a:p>
          <a:p>
            <a:r>
              <a:rPr lang="cs-CZ" dirty="0" smtClean="0"/>
              <a:t>52 % AP </a:t>
            </a:r>
            <a:r>
              <a:rPr lang="cs-CZ" dirty="0"/>
              <a:t>uvádí, že vyučovat je pro ně velmi </a:t>
            </a:r>
            <a:r>
              <a:rPr lang="cs-CZ" dirty="0" smtClean="0"/>
              <a:t>důležité.</a:t>
            </a:r>
          </a:p>
          <a:p>
            <a:r>
              <a:rPr lang="cs-CZ" dirty="0" smtClean="0">
                <a:solidFill>
                  <a:srgbClr val="E65014"/>
                </a:solidFill>
              </a:rPr>
              <a:t>48 % AP </a:t>
            </a:r>
            <a:r>
              <a:rPr lang="cs-CZ" dirty="0">
                <a:solidFill>
                  <a:srgbClr val="E65014"/>
                </a:solidFill>
              </a:rPr>
              <a:t>považuje vědeckou činnost za přirozenou součást své </a:t>
            </a:r>
            <a:r>
              <a:rPr lang="cs-CZ" dirty="0" smtClean="0">
                <a:solidFill>
                  <a:srgbClr val="E65014"/>
                </a:solidFill>
              </a:rPr>
              <a:t>práce</a:t>
            </a:r>
            <a:r>
              <a:rPr lang="cs-CZ" dirty="0" smtClean="0"/>
              <a:t>.</a:t>
            </a:r>
            <a:endParaRPr lang="cs-CZ" dirty="0"/>
          </a:p>
          <a:p>
            <a:r>
              <a:rPr lang="cs-CZ" dirty="0" smtClean="0"/>
              <a:t>37 % AP </a:t>
            </a:r>
            <a:r>
              <a:rPr lang="cs-CZ" dirty="0"/>
              <a:t>považuje reputaci své fakulty mezi veřejností za </a:t>
            </a:r>
            <a:r>
              <a:rPr lang="cs-CZ" dirty="0" smtClean="0"/>
              <a:t>skvělou.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6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cap="all" dirty="0" smtClean="0">
                <a:solidFill>
                  <a:schemeClr val="tx1"/>
                </a:solidFill>
              </a:rPr>
              <a:t>Spokojenost a potřeby</a:t>
            </a:r>
            <a:endParaRPr lang="cs-CZ" cap="all" dirty="0">
              <a:solidFill>
                <a:schemeClr val="tx1"/>
              </a:solidFill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E65014"/>
                </a:solidFill>
              </a:rPr>
              <a:t>Vybrané výsledky pro oblast spokojenosti a potřeb zaměstnanců</a:t>
            </a:r>
            <a:endParaRPr lang="cs-CZ" dirty="0">
              <a:solidFill>
                <a:srgbClr val="E650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37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6A8D19-0F9E-5C4C-8046-9607D6765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833" y="65867"/>
            <a:ext cx="10339316" cy="1325563"/>
          </a:xfrm>
        </p:spPr>
        <p:txBody>
          <a:bodyPr/>
          <a:lstStyle/>
          <a:p>
            <a:r>
              <a:rPr lang="cs-CZ" dirty="0"/>
              <a:t>Spokojenost </a:t>
            </a:r>
            <a:r>
              <a:rPr lang="cs-CZ" dirty="0" smtClean="0"/>
              <a:t>zaměstnanců: stav versus očekávání</a:t>
            </a:r>
            <a:endParaRPr lang="cs-CZ" dirty="0"/>
          </a:p>
        </p:txBody>
      </p:sp>
      <p:graphicFrame>
        <p:nvGraphicFramePr>
          <p:cNvPr id="7" name="Tabulka 6">
            <a:extLst>
              <a:ext uri="{FF2B5EF4-FFF2-40B4-BE49-F238E27FC236}">
                <a16:creationId xmlns:a16="http://schemas.microsoft.com/office/drawing/2014/main" id="{61DD5833-490F-0A46-9B2C-CB4D6A7DE7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434670"/>
              </p:ext>
            </p:extLst>
          </p:nvPr>
        </p:nvGraphicFramePr>
        <p:xfrm>
          <a:off x="1227179" y="1391430"/>
          <a:ext cx="10232970" cy="4933582"/>
        </p:xfrm>
        <a:graphic>
          <a:graphicData uri="http://schemas.openxmlformats.org/drawingml/2006/table">
            <a:tbl>
              <a:tblPr/>
              <a:tblGrid>
                <a:gridCol w="6934235">
                  <a:extLst>
                    <a:ext uri="{9D8B030D-6E8A-4147-A177-3AD203B41FA5}">
                      <a16:colId xmlns:a16="http://schemas.microsoft.com/office/drawing/2014/main" val="3799318673"/>
                    </a:ext>
                  </a:extLst>
                </a:gridCol>
                <a:gridCol w="665455">
                  <a:extLst>
                    <a:ext uri="{9D8B030D-6E8A-4147-A177-3AD203B41FA5}">
                      <a16:colId xmlns:a16="http://schemas.microsoft.com/office/drawing/2014/main" val="62789839"/>
                    </a:ext>
                  </a:extLst>
                </a:gridCol>
                <a:gridCol w="658320">
                  <a:extLst>
                    <a:ext uri="{9D8B030D-6E8A-4147-A177-3AD203B41FA5}">
                      <a16:colId xmlns:a16="http://schemas.microsoft.com/office/drawing/2014/main" val="3970479026"/>
                    </a:ext>
                  </a:extLst>
                </a:gridCol>
                <a:gridCol w="658320">
                  <a:extLst>
                    <a:ext uri="{9D8B030D-6E8A-4147-A177-3AD203B41FA5}">
                      <a16:colId xmlns:a16="http://schemas.microsoft.com/office/drawing/2014/main" val="732952298"/>
                    </a:ext>
                  </a:extLst>
                </a:gridCol>
                <a:gridCol w="658320">
                  <a:extLst>
                    <a:ext uri="{9D8B030D-6E8A-4147-A177-3AD203B41FA5}">
                      <a16:colId xmlns:a16="http://schemas.microsoft.com/office/drawing/2014/main" val="2915060045"/>
                    </a:ext>
                  </a:extLst>
                </a:gridCol>
                <a:gridCol w="658320">
                  <a:extLst>
                    <a:ext uri="{9D8B030D-6E8A-4147-A177-3AD203B41FA5}">
                      <a16:colId xmlns:a16="http://schemas.microsoft.com/office/drawing/2014/main" val="18320597"/>
                    </a:ext>
                  </a:extLst>
                </a:gridCol>
              </a:tblGrid>
              <a:tr h="292083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cs-CZ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451" marR="6451" marT="6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spokojenost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cs-CZ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očekávání</a:t>
                      </a: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cs-CZ" sz="105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51" marR="6451" marT="6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CB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576331"/>
                  </a:ext>
                </a:extLst>
              </a:tr>
              <a:tr h="426991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51" marR="6451" marT="645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Mean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cs-CZ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Std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 </a:t>
                      </a:r>
                      <a:r>
                        <a:rPr lang="cs-CZ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Deviation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cs-CZ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Mean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cs-CZ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Std</a:t>
                      </a: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 </a:t>
                      </a:r>
                      <a:r>
                        <a:rPr lang="cs-CZ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Deviation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rozdíl 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CB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441068"/>
                  </a:ext>
                </a:extLst>
              </a:tr>
              <a:tr h="35120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Vím, co se ode mne v práci očekává.  </a:t>
                      </a:r>
                    </a:p>
                  </a:txBody>
                  <a:tcPr marL="6451" marR="6451" marT="64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4,98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1,209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4,28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0,913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0,7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751572"/>
                  </a:ext>
                </a:extLst>
              </a:tr>
              <a:tr h="35120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Mám všechny podklady a vybavení pro to, abych mohl/a dělat svou práci, jak nejlépe umím.  </a:t>
                      </a:r>
                    </a:p>
                  </a:txBody>
                  <a:tcPr marL="6451" marR="6451" marT="64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4,15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1,484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4,56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0,777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-0,41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1532793"/>
                  </a:ext>
                </a:extLst>
              </a:tr>
              <a:tr h="35120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Mám v práci příležitost dělat každý den to, v čem jsem opravdu dobrý/á.  </a:t>
                      </a:r>
                    </a:p>
                  </a:txBody>
                  <a:tcPr marL="6451" marR="6451" marT="64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4,14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1,491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4,54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0,784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-0,4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482425"/>
                  </a:ext>
                </a:extLst>
              </a:tr>
              <a:tr h="35120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Pochválil mě někdo upřímně nebo mi poděkoval za mou práci během posledních sedmi dní.  </a:t>
                      </a:r>
                    </a:p>
                  </a:txBody>
                  <a:tcPr marL="6451" marR="6451" marT="64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E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3,31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E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1,992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E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4,3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E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0,935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E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-0,99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B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912966"/>
                  </a:ext>
                </a:extLst>
              </a:tr>
              <a:tr h="35120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Mému nadřízenému záleží na mě jako na člověku.  </a:t>
                      </a:r>
                    </a:p>
                  </a:txBody>
                  <a:tcPr marL="6451" marR="6451" marT="64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4,03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1,826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4,52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0,823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-0,49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8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162706"/>
                  </a:ext>
                </a:extLst>
              </a:tr>
              <a:tr h="35120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Je v práci někdo, kdo mě podporuje v tom, abych se učil/a nové věci.  </a:t>
                      </a:r>
                    </a:p>
                  </a:txBody>
                  <a:tcPr marL="6451" marR="6451" marT="64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4,03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1,622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4,43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0,842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-0,4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0397142"/>
                  </a:ext>
                </a:extLst>
              </a:tr>
              <a:tr h="35120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Berou se v potaz mé názory.  </a:t>
                      </a:r>
                    </a:p>
                  </a:txBody>
                  <a:tcPr marL="6451" marR="6451" marT="64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3,98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1,586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4,45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0,79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-0,47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C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314358"/>
                  </a:ext>
                </a:extLst>
              </a:tr>
              <a:tr h="35120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Mám pocit, že moje role je pro celkový výsledek UTB opravdu důležitá.  </a:t>
                      </a:r>
                    </a:p>
                  </a:txBody>
                  <a:tcPr marL="6451" marR="6451" marT="64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3,92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1,65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4,65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0,735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-0,73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3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80525"/>
                  </a:ext>
                </a:extLst>
              </a:tr>
              <a:tr h="35120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Mí spolupracovníci podávají ten nejlepší výkon.  </a:t>
                      </a:r>
                    </a:p>
                  </a:txBody>
                  <a:tcPr marL="6451" marR="6451" marT="64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4,07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1,435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4,47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0,82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-0,4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988499"/>
                  </a:ext>
                </a:extLst>
              </a:tr>
              <a:tr h="35120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 zaměstnání mám opravdové přátele.  </a:t>
                      </a:r>
                    </a:p>
                  </a:txBody>
                  <a:tcPr marL="6451" marR="6451" marT="64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4,4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1,432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4,44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0,827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-0,04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D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8743142"/>
                  </a:ext>
                </a:extLst>
              </a:tr>
              <a:tr h="35120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cs-C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Mluvil se mnou někdo během posledních šesti měsíců o mém rozvoji.  </a:t>
                      </a:r>
                    </a:p>
                  </a:txBody>
                  <a:tcPr marL="6451" marR="6451" marT="64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E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3,47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E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1,933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E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4,47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E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0,842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E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1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7033106"/>
                  </a:ext>
                </a:extLst>
              </a:tr>
              <a:tr h="351209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Měl jsem během posledního roku možnost naučit se nové věci a odborně se posunout.  </a:t>
                      </a:r>
                    </a:p>
                  </a:txBody>
                  <a:tcPr marL="6451" marR="6451" marT="64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4,25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1,576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4,41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0,902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-0,16</a:t>
                      </a:r>
                    </a:p>
                  </a:txBody>
                  <a:tcPr marL="6451" marR="6451" marT="6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2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8762054"/>
                  </a:ext>
                </a:extLst>
              </a:tr>
            </a:tbl>
          </a:graphicData>
        </a:graphic>
      </p:graphicFrame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62" y="422648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65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6A8D19-0F9E-5C4C-8046-9607D6765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Spokojenost a</a:t>
            </a:r>
            <a:r>
              <a:rPr lang="cs-CZ" dirty="0" smtClean="0"/>
              <a:t> potřeby zaměstnanců dle délky praxe</a:t>
            </a:r>
            <a:endParaRPr lang="cs-CZ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7507E67D-3883-1F40-A104-263B20896D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394472"/>
              </p:ext>
            </p:extLst>
          </p:nvPr>
        </p:nvGraphicFramePr>
        <p:xfrm>
          <a:off x="1827252" y="2082334"/>
          <a:ext cx="8713786" cy="2009862"/>
        </p:xfrm>
        <a:graphic>
          <a:graphicData uri="http://schemas.openxmlformats.org/drawingml/2006/table">
            <a:tbl>
              <a:tblPr/>
              <a:tblGrid>
                <a:gridCol w="6317266">
                  <a:extLst>
                    <a:ext uri="{9D8B030D-6E8A-4147-A177-3AD203B41FA5}">
                      <a16:colId xmlns:a16="http://schemas.microsoft.com/office/drawing/2014/main" val="1229636355"/>
                    </a:ext>
                  </a:extLst>
                </a:gridCol>
                <a:gridCol w="599130">
                  <a:extLst>
                    <a:ext uri="{9D8B030D-6E8A-4147-A177-3AD203B41FA5}">
                      <a16:colId xmlns:a16="http://schemas.microsoft.com/office/drawing/2014/main" val="1096772803"/>
                    </a:ext>
                  </a:extLst>
                </a:gridCol>
                <a:gridCol w="599130">
                  <a:extLst>
                    <a:ext uri="{9D8B030D-6E8A-4147-A177-3AD203B41FA5}">
                      <a16:colId xmlns:a16="http://schemas.microsoft.com/office/drawing/2014/main" val="4257240887"/>
                    </a:ext>
                  </a:extLst>
                </a:gridCol>
                <a:gridCol w="599130">
                  <a:extLst>
                    <a:ext uri="{9D8B030D-6E8A-4147-A177-3AD203B41FA5}">
                      <a16:colId xmlns:a16="http://schemas.microsoft.com/office/drawing/2014/main" val="3596398656"/>
                    </a:ext>
                  </a:extLst>
                </a:gridCol>
                <a:gridCol w="599130">
                  <a:extLst>
                    <a:ext uri="{9D8B030D-6E8A-4147-A177-3AD203B41FA5}">
                      <a16:colId xmlns:a16="http://schemas.microsoft.com/office/drawing/2014/main" val="2587061175"/>
                    </a:ext>
                  </a:extLst>
                </a:gridCol>
              </a:tblGrid>
              <a:tr h="256172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Spokojenost </a:t>
                      </a:r>
                      <a:r>
                        <a:rPr lang="cs-CZ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vs</a:t>
                      </a:r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délka praxe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 3 let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až 6 let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až 9 let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let a více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0970690"/>
                  </a:ext>
                </a:extLst>
              </a:tr>
              <a:tr h="133972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Vím, co se ode mne v práci očekává.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5,13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5,01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6C47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4,97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C67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4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365248"/>
                  </a:ext>
                </a:extLst>
              </a:tr>
              <a:tr h="133972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Mám všechny podklady a vybavení pro to, abych mohl/a dělat svou práci, jak nejlépe umím.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4,38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0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4,06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2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4,13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4,13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726563"/>
                  </a:ext>
                </a:extLst>
              </a:tr>
              <a:tr h="133972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Mám v práci příležitost dělat každý den to, v čem jsem opravdu dobrý/á.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4,43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4,09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6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4,28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4,08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512789"/>
                  </a:ext>
                </a:extLst>
              </a:tr>
              <a:tr h="133972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Pochválil mě někdo upřímně nebo mi poděkoval za mou práci během posledních sedmi dní.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3,66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37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3,27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57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3,03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4950891"/>
                  </a:ext>
                </a:extLst>
              </a:tr>
              <a:tr h="133972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Mému nadřízenému záleží na mě jako na člověku.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4,41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4,51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A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4,14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B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3,81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5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405884"/>
                  </a:ext>
                </a:extLst>
              </a:tr>
              <a:tr h="133972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Je v práci někdo, kdo mě podporuje v tom, abych se učil/a nové věci.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4,53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9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3,94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4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3,81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5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7897366"/>
                  </a:ext>
                </a:extLst>
              </a:tr>
              <a:tr h="133972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Berou se v potaz mé názory.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4,43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4,28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4,06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2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3,71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97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274021"/>
                  </a:ext>
                </a:extLst>
              </a:tr>
              <a:tr h="133972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Mám pocit, že moje role je pro celkový výsledek UTB opravdu důležitá.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4,16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A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4,22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7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3,83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77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1372833"/>
                  </a:ext>
                </a:extLst>
              </a:tr>
              <a:tr h="133972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Mí spolupracovníci podávají ten nejlepší výkon.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4,47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DC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4,12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9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3,75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4,07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3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621781"/>
                  </a:ext>
                </a:extLst>
              </a:tr>
              <a:tr h="133972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 zaměstnání mám opravdové přátele.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4,58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D7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4,48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C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4,42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5065523"/>
                  </a:ext>
                </a:extLst>
              </a:tr>
              <a:tr h="133972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Mluvil se mnou někdo během posledních šesti měsíců o mém rozvoji.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3,56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7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3,88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D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3,86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B7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3,14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66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3398641"/>
                  </a:ext>
                </a:extLst>
              </a:tr>
              <a:tr h="142345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Měl jsem během posledního roku možnost naučit se nové věci a odborně se posunout.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4,56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CD8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4,59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D7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4,13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4,11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8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560635"/>
                  </a:ext>
                </a:extLst>
              </a:tr>
            </a:tbl>
          </a:graphicData>
        </a:graphic>
      </p:graphicFrame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3166AE6B-7687-8341-8AF2-1CF9FFDFF3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6140031"/>
              </p:ext>
            </p:extLst>
          </p:nvPr>
        </p:nvGraphicFramePr>
        <p:xfrm>
          <a:off x="1827252" y="4409901"/>
          <a:ext cx="8713786" cy="2009862"/>
        </p:xfrm>
        <a:graphic>
          <a:graphicData uri="http://schemas.openxmlformats.org/drawingml/2006/table">
            <a:tbl>
              <a:tblPr/>
              <a:tblGrid>
                <a:gridCol w="6317266">
                  <a:extLst>
                    <a:ext uri="{9D8B030D-6E8A-4147-A177-3AD203B41FA5}">
                      <a16:colId xmlns:a16="http://schemas.microsoft.com/office/drawing/2014/main" val="1835984976"/>
                    </a:ext>
                  </a:extLst>
                </a:gridCol>
                <a:gridCol w="599130">
                  <a:extLst>
                    <a:ext uri="{9D8B030D-6E8A-4147-A177-3AD203B41FA5}">
                      <a16:colId xmlns:a16="http://schemas.microsoft.com/office/drawing/2014/main" val="4074468604"/>
                    </a:ext>
                  </a:extLst>
                </a:gridCol>
                <a:gridCol w="599130">
                  <a:extLst>
                    <a:ext uri="{9D8B030D-6E8A-4147-A177-3AD203B41FA5}">
                      <a16:colId xmlns:a16="http://schemas.microsoft.com/office/drawing/2014/main" val="365049012"/>
                    </a:ext>
                  </a:extLst>
                </a:gridCol>
                <a:gridCol w="599130">
                  <a:extLst>
                    <a:ext uri="{9D8B030D-6E8A-4147-A177-3AD203B41FA5}">
                      <a16:colId xmlns:a16="http://schemas.microsoft.com/office/drawing/2014/main" val="2731901246"/>
                    </a:ext>
                  </a:extLst>
                </a:gridCol>
                <a:gridCol w="599130">
                  <a:extLst>
                    <a:ext uri="{9D8B030D-6E8A-4147-A177-3AD203B41FA5}">
                      <a16:colId xmlns:a16="http://schemas.microsoft.com/office/drawing/2014/main" val="2288116341"/>
                    </a:ext>
                  </a:extLst>
                </a:gridCol>
              </a:tblGrid>
              <a:tr h="221281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Potřeby zaměstnanců</a:t>
                      </a:r>
                      <a:r>
                        <a:rPr lang="cs-CZ" sz="9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cs-CZ" sz="9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vs</a:t>
                      </a:r>
                      <a:r>
                        <a:rPr lang="cs-CZ" sz="9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</a:t>
                      </a:r>
                      <a:r>
                        <a:rPr lang="cs-CZ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délka </a:t>
                      </a:r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praxe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 3 let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až 6 let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až 9 let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 let a více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8241251"/>
                  </a:ext>
                </a:extLst>
              </a:tr>
              <a:tr h="115725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Abych přesně věděl, co se ode mne v práci očekává. 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4,37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27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4,37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27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4,08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4,32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3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452109"/>
                  </a:ext>
                </a:extLst>
              </a:tr>
              <a:tr h="115725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Abych měl dostatek informací a vybavení pro mou práci. 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4,66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8CE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4,63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3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4,36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F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4,64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1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140816"/>
                  </a:ext>
                </a:extLst>
              </a:tr>
              <a:tr h="115725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Abych mohl dělat to, v čem jsem opravdu dobrý/á. 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4,63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D3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4,55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4,44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8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4,61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D7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647578"/>
                  </a:ext>
                </a:extLst>
              </a:tr>
              <a:tr h="115725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Aby mi někdo poděkoval, když dělám dobrou práci. 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D7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4,13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86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4,19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B7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4,41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F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8518762"/>
                  </a:ext>
                </a:extLst>
              </a:tr>
              <a:tr h="115725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Aby se ke mne nadřízený choval ohleduplně. 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4,51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A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4,62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5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4,27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37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4,59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B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129135"/>
                  </a:ext>
                </a:extLst>
              </a:tr>
              <a:tr h="115725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Abych byl/a v práci podporován/a učit se nové věci. 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4,55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4,41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4,13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86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4,51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A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8322395"/>
                  </a:ext>
                </a:extLst>
              </a:tr>
              <a:tr h="115725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Aby se braly v potaz mé názory. 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4,46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E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4,56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0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4,25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D7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4,49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7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53502"/>
                  </a:ext>
                </a:extLst>
              </a:tr>
              <a:tr h="115725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Aby byla má práce doceněna. 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4,61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D7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4,68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CA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4,74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2785137"/>
                  </a:ext>
                </a:extLst>
              </a:tr>
              <a:tr h="115725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Abych měl okolo sebe schopné spolupracovníky. 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4,55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4,54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4,25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D7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4,51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A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098069"/>
                  </a:ext>
                </a:extLst>
              </a:tr>
              <a:tr h="115725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Abych si rozuměl se svými kolegy. 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4,55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4,47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1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4,22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47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4,53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6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528111"/>
                  </a:ext>
                </a:extLst>
              </a:tr>
              <a:tr h="115725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Abych byl/a podporován ve svém profesním rozvoji. 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4,57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E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4,25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D7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4,53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6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988728"/>
                  </a:ext>
                </a:extLst>
              </a:tr>
              <a:tr h="122958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Abych měl možnost profesně růst.  </a:t>
                      </a:r>
                    </a:p>
                  </a:txBody>
                  <a:tcPr marL="6894" marR="6894" marT="68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4,61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D7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4,47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1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4,28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67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4,38</a:t>
                      </a:r>
                    </a:p>
                  </a:txBody>
                  <a:tcPr marL="6894" marR="6894" marT="68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5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360503"/>
                  </a:ext>
                </a:extLst>
              </a:tr>
            </a:tbl>
          </a:graphicData>
        </a:graphic>
      </p:graphicFrame>
      <p:sp>
        <p:nvSpPr>
          <p:cNvPr id="5" name="Ovál 4"/>
          <p:cNvSpPr/>
          <p:nvPr/>
        </p:nvSpPr>
        <p:spPr>
          <a:xfrm rot="5400000">
            <a:off x="8499762" y="5116485"/>
            <a:ext cx="2327566" cy="623455"/>
          </a:xfrm>
          <a:prstGeom prst="ellipse">
            <a:avLst/>
          </a:prstGeom>
          <a:noFill/>
          <a:ln>
            <a:solidFill>
              <a:srgbClr val="E6501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vál 6"/>
          <p:cNvSpPr/>
          <p:nvPr/>
        </p:nvSpPr>
        <p:spPr>
          <a:xfrm rot="5400000">
            <a:off x="9064526" y="2672040"/>
            <a:ext cx="2401508" cy="783269"/>
          </a:xfrm>
          <a:prstGeom prst="ellipse">
            <a:avLst/>
          </a:prstGeom>
          <a:noFill/>
          <a:ln>
            <a:solidFill>
              <a:srgbClr val="E6501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 doleva 7"/>
          <p:cNvSpPr/>
          <p:nvPr/>
        </p:nvSpPr>
        <p:spPr>
          <a:xfrm>
            <a:off x="10844449" y="3795710"/>
            <a:ext cx="872836" cy="149629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Šipka doleva 8"/>
          <p:cNvSpPr/>
          <p:nvPr/>
        </p:nvSpPr>
        <p:spPr>
          <a:xfrm>
            <a:off x="10844449" y="2764933"/>
            <a:ext cx="872836" cy="149629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87" y="53902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62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6A8D19-0F9E-5C4C-8046-9607D6765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Rozdíl mezi spokojeností a potřebami dle </a:t>
            </a:r>
            <a:r>
              <a:rPr lang="cs-CZ" dirty="0" smtClean="0"/>
              <a:t>součástí UTB ve Zlíně</a:t>
            </a:r>
            <a:endParaRPr lang="cs-CZ" dirty="0"/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117EAE52-0421-CB48-BE5E-66FE0D617A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298692"/>
              </p:ext>
            </p:extLst>
          </p:nvPr>
        </p:nvGraphicFramePr>
        <p:xfrm>
          <a:off x="548115" y="1792248"/>
          <a:ext cx="10898509" cy="4197001"/>
        </p:xfrm>
        <a:graphic>
          <a:graphicData uri="http://schemas.openxmlformats.org/drawingml/2006/table">
            <a:tbl>
              <a:tblPr/>
              <a:tblGrid>
                <a:gridCol w="5706377">
                  <a:extLst>
                    <a:ext uri="{9D8B030D-6E8A-4147-A177-3AD203B41FA5}">
                      <a16:colId xmlns:a16="http://schemas.microsoft.com/office/drawing/2014/main" val="606646378"/>
                    </a:ext>
                  </a:extLst>
                </a:gridCol>
                <a:gridCol w="605472">
                  <a:extLst>
                    <a:ext uri="{9D8B030D-6E8A-4147-A177-3AD203B41FA5}">
                      <a16:colId xmlns:a16="http://schemas.microsoft.com/office/drawing/2014/main" val="256241633"/>
                    </a:ext>
                  </a:extLst>
                </a:gridCol>
                <a:gridCol w="605472">
                  <a:extLst>
                    <a:ext uri="{9D8B030D-6E8A-4147-A177-3AD203B41FA5}">
                      <a16:colId xmlns:a16="http://schemas.microsoft.com/office/drawing/2014/main" val="2864495830"/>
                    </a:ext>
                  </a:extLst>
                </a:gridCol>
                <a:gridCol w="605472">
                  <a:extLst>
                    <a:ext uri="{9D8B030D-6E8A-4147-A177-3AD203B41FA5}">
                      <a16:colId xmlns:a16="http://schemas.microsoft.com/office/drawing/2014/main" val="2177379946"/>
                    </a:ext>
                  </a:extLst>
                </a:gridCol>
                <a:gridCol w="605472">
                  <a:extLst>
                    <a:ext uri="{9D8B030D-6E8A-4147-A177-3AD203B41FA5}">
                      <a16:colId xmlns:a16="http://schemas.microsoft.com/office/drawing/2014/main" val="2257750523"/>
                    </a:ext>
                  </a:extLst>
                </a:gridCol>
                <a:gridCol w="605472">
                  <a:extLst>
                    <a:ext uri="{9D8B030D-6E8A-4147-A177-3AD203B41FA5}">
                      <a16:colId xmlns:a16="http://schemas.microsoft.com/office/drawing/2014/main" val="588151808"/>
                    </a:ext>
                  </a:extLst>
                </a:gridCol>
                <a:gridCol w="541193">
                  <a:extLst>
                    <a:ext uri="{9D8B030D-6E8A-4147-A177-3AD203B41FA5}">
                      <a16:colId xmlns:a16="http://schemas.microsoft.com/office/drawing/2014/main" val="2602994226"/>
                    </a:ext>
                  </a:extLst>
                </a:gridCol>
                <a:gridCol w="541193">
                  <a:extLst>
                    <a:ext uri="{9D8B030D-6E8A-4147-A177-3AD203B41FA5}">
                      <a16:colId xmlns:a16="http://schemas.microsoft.com/office/drawing/2014/main" val="435673023"/>
                    </a:ext>
                  </a:extLst>
                </a:gridCol>
                <a:gridCol w="541193">
                  <a:extLst>
                    <a:ext uri="{9D8B030D-6E8A-4147-A177-3AD203B41FA5}">
                      <a16:colId xmlns:a16="http://schemas.microsoft.com/office/drawing/2014/main" val="2433710844"/>
                    </a:ext>
                  </a:extLst>
                </a:gridCol>
                <a:gridCol w="541193">
                  <a:extLst>
                    <a:ext uri="{9D8B030D-6E8A-4147-A177-3AD203B41FA5}">
                      <a16:colId xmlns:a16="http://schemas.microsoft.com/office/drawing/2014/main" val="3335792290"/>
                    </a:ext>
                  </a:extLst>
                </a:gridCol>
              </a:tblGrid>
              <a:tr h="554551">
                <a:tc>
                  <a:txBody>
                    <a:bodyPr/>
                    <a:lstStyle/>
                    <a:p>
                      <a:pPr algn="l" fontAlgn="b"/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29" marR="4529" marT="45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FAI</a:t>
                      </a:r>
                    </a:p>
                  </a:txBody>
                  <a:tcPr marL="4529" marR="4529" marT="4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FT</a:t>
                      </a:r>
                    </a:p>
                  </a:txBody>
                  <a:tcPr marL="4529" marR="4529" marT="4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FaMe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29" marR="4529" marT="4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FLKŘ</a:t>
                      </a:r>
                    </a:p>
                  </a:txBody>
                  <a:tcPr marL="4529" marR="4529" marT="4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FHS</a:t>
                      </a:r>
                    </a:p>
                  </a:txBody>
                  <a:tcPr marL="4529" marR="4529" marT="4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FMK</a:t>
                      </a:r>
                    </a:p>
                  </a:txBody>
                  <a:tcPr marL="4529" marR="4529" marT="4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UNI/CPS</a:t>
                      </a:r>
                    </a:p>
                  </a:txBody>
                  <a:tcPr marL="4529" marR="4529" marT="4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KNIH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29" marR="4529" marT="4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REK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29" marR="4529" marT="45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1476230"/>
                  </a:ext>
                </a:extLst>
              </a:tr>
              <a:tr h="26096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Vím, co se ode mne v práci očekává.  </a:t>
                      </a:r>
                    </a:p>
                  </a:txBody>
                  <a:tcPr marL="4529" marR="4529" marT="45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0,743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4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0,486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A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0,898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2D1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D3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0,614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D7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0,778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3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0,957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F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0,143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2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0,716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5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887380"/>
                  </a:ext>
                </a:extLst>
              </a:tr>
              <a:tr h="26096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Mám všechny podklady a vybavení pro to, abych mohl/a dělat svou práci, jak nejlépe umím.  </a:t>
                      </a:r>
                    </a:p>
                  </a:txBody>
                  <a:tcPr marL="4529" marR="4529" marT="45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-0,457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8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-1,208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77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-0,02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6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-0,56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-0,329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3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-0,222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B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-0,255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A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0,286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-0,239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651442"/>
                  </a:ext>
                </a:extLst>
              </a:tr>
              <a:tr h="26096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Mám v práci příležitost dělat každý den to, v čem jsem opravdu dobrý/á.  </a:t>
                      </a:r>
                    </a:p>
                  </a:txBody>
                  <a:tcPr marL="4529" marR="4529" marT="45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-0,257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9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-1,083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27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-0,163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A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-0,28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7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-0,629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97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-0,704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37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-0,106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8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-0,143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9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0,149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E2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0678960"/>
                  </a:ext>
                </a:extLst>
              </a:tr>
              <a:tr h="26096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Pochválil mě někdo upřímně nebo mi poděkoval za mou práci během posledních sedmi dní.  </a:t>
                      </a:r>
                    </a:p>
                  </a:txBody>
                  <a:tcPr marL="4529" marR="4529" marT="45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-1,229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57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-1,5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E6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-0,837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77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-0,68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C57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-0,457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8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-0,667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67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-0,511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3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-0,571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E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-1,299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F7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493431"/>
                  </a:ext>
                </a:extLst>
              </a:tr>
              <a:tr h="26096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Mému nadřízenému záleží na mě jako na člověku.  </a:t>
                      </a:r>
                    </a:p>
                  </a:txBody>
                  <a:tcPr marL="4529" marR="4529" marT="45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-0,2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-1,236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57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-0,49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5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-0,16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9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-0,2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0,296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0,021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5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-0,571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E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-0,463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8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170294"/>
                  </a:ext>
                </a:extLst>
              </a:tr>
              <a:tr h="26096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Je v práci někdo, kdo mě podporuje v tom, abych se učil/a nové věci.  </a:t>
                      </a:r>
                    </a:p>
                  </a:txBody>
                  <a:tcPr marL="4529" marR="4529" marT="45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-0,571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E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-0,944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E78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-0,469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-0,24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-0,071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7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-0,185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A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0,277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0,143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2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-0,552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07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558454"/>
                  </a:ext>
                </a:extLst>
              </a:tr>
              <a:tr h="26096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Berou se v potaz mé názory.  </a:t>
                      </a:r>
                    </a:p>
                  </a:txBody>
                  <a:tcPr marL="4529" marR="4529" marT="45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-0,771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D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-1,028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77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-0,51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4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-0,12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E9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-0,314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0,185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-0,085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8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-0,143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E9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-0,388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E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23983"/>
                  </a:ext>
                </a:extLst>
              </a:tr>
              <a:tr h="26096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Mám pocit, že moje role je pro celkový výsledek UTB opravdu důležitá.  </a:t>
                      </a:r>
                    </a:p>
                  </a:txBody>
                  <a:tcPr marL="4529" marR="4529" marT="45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-0,971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C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-1,236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57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-0,857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57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-0,32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4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-0,786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C7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-0,185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A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-0,553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0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-0,429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B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-0,06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7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9488309"/>
                  </a:ext>
                </a:extLst>
              </a:tr>
              <a:tr h="26096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Mí spolupracovníci podávají ten nejlepší výkon.  </a:t>
                      </a:r>
                    </a:p>
                  </a:txBody>
                  <a:tcPr marL="4529" marR="4529" marT="45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6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-0,25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A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-1,041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67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-1,12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F7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-0,171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A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-0,593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C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-0,489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5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0,286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-0,03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6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185730"/>
                  </a:ext>
                </a:extLst>
              </a:tr>
              <a:tr h="26096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 zaměstnání mám opravdové přátele.  </a:t>
                      </a:r>
                    </a:p>
                  </a:txBody>
                  <a:tcPr marL="4529" marR="4529" marT="45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0,229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0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-0,319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4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0,122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3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0,08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0,014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5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0,111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3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0,106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3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0,429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C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-0,179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352300"/>
                  </a:ext>
                </a:extLst>
              </a:tr>
              <a:tr h="260967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Mluvil se mnou někdo během posledních šesti měsíců o mém rozvoji.  </a:t>
                      </a:r>
                    </a:p>
                  </a:txBody>
                  <a:tcPr marL="4529" marR="4529" marT="45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-0,743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F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-1,722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B6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-0,571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E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-0,4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D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-0,414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C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-1,222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67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-0,617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A7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-0,571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E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-1,746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013493"/>
                  </a:ext>
                </a:extLst>
              </a:tr>
              <a:tr h="277276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Měl jsem během posledního roku možnost naučit se nové věci a odborně se posunout.  </a:t>
                      </a:r>
                    </a:p>
                  </a:txBody>
                  <a:tcPr marL="4529" marR="4529" marT="4529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0,229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0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-0,444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9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0,082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-0,229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B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-0,037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7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0,213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1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0,571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8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-0,537</a:t>
                      </a:r>
                    </a:p>
                  </a:txBody>
                  <a:tcPr marL="4529" marR="4529" marT="452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1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9270674"/>
                  </a:ext>
                </a:extLst>
              </a:tr>
            </a:tbl>
          </a:graphicData>
        </a:graphic>
      </p:graphicFrame>
      <p:sp>
        <p:nvSpPr>
          <p:cNvPr id="5" name="Šipka doleva 4"/>
          <p:cNvSpPr/>
          <p:nvPr/>
        </p:nvSpPr>
        <p:spPr>
          <a:xfrm rot="5400000">
            <a:off x="7045137" y="6185433"/>
            <a:ext cx="399305" cy="174071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Šipka doleva 5"/>
          <p:cNvSpPr/>
          <p:nvPr/>
        </p:nvSpPr>
        <p:spPr>
          <a:xfrm rot="5400000">
            <a:off x="11068356" y="6200098"/>
            <a:ext cx="388510" cy="182384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 doleva 6"/>
          <p:cNvSpPr/>
          <p:nvPr/>
        </p:nvSpPr>
        <p:spPr>
          <a:xfrm rot="5400000">
            <a:off x="8903279" y="6207170"/>
            <a:ext cx="399303" cy="157446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Šipka doleva 7"/>
          <p:cNvSpPr/>
          <p:nvPr/>
        </p:nvSpPr>
        <p:spPr>
          <a:xfrm rot="5400000">
            <a:off x="6320578" y="6209019"/>
            <a:ext cx="385879" cy="140324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55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6A8D19-0F9E-5C4C-8046-9607D6765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Rozdíl mezi spokojeností </a:t>
            </a:r>
            <a:r>
              <a:rPr lang="cs-CZ" dirty="0" smtClean="0"/>
              <a:t>a potřebami dle pracovního zařazení</a:t>
            </a:r>
            <a:endParaRPr lang="cs-CZ" dirty="0"/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99230E83-D3DF-5E42-B75E-D5F4CD2E13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934826"/>
              </p:ext>
            </p:extLst>
          </p:nvPr>
        </p:nvGraphicFramePr>
        <p:xfrm>
          <a:off x="399345" y="1933458"/>
          <a:ext cx="10149505" cy="3720785"/>
        </p:xfrm>
        <a:graphic>
          <a:graphicData uri="http://schemas.openxmlformats.org/drawingml/2006/table">
            <a:tbl>
              <a:tblPr/>
              <a:tblGrid>
                <a:gridCol w="7158151">
                  <a:extLst>
                    <a:ext uri="{9D8B030D-6E8A-4147-A177-3AD203B41FA5}">
                      <a16:colId xmlns:a16="http://schemas.microsoft.com/office/drawing/2014/main" val="3736199277"/>
                    </a:ext>
                  </a:extLst>
                </a:gridCol>
                <a:gridCol w="1162555">
                  <a:extLst>
                    <a:ext uri="{9D8B030D-6E8A-4147-A177-3AD203B41FA5}">
                      <a16:colId xmlns:a16="http://schemas.microsoft.com/office/drawing/2014/main" val="2062006736"/>
                    </a:ext>
                  </a:extLst>
                </a:gridCol>
                <a:gridCol w="831273">
                  <a:extLst>
                    <a:ext uri="{9D8B030D-6E8A-4147-A177-3AD203B41FA5}">
                      <a16:colId xmlns:a16="http://schemas.microsoft.com/office/drawing/2014/main" val="2348391893"/>
                    </a:ext>
                  </a:extLst>
                </a:gridCol>
                <a:gridCol w="997526">
                  <a:extLst>
                    <a:ext uri="{9D8B030D-6E8A-4147-A177-3AD203B41FA5}">
                      <a16:colId xmlns:a16="http://schemas.microsoft.com/office/drawing/2014/main" val="4060390701"/>
                    </a:ext>
                  </a:extLst>
                </a:gridCol>
              </a:tblGrid>
              <a:tr h="489970"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5" marR="7205" marT="72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akademický pracovník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vědecký a výzkumný pracovník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THP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5816450"/>
                  </a:ext>
                </a:extLst>
              </a:tr>
              <a:tr h="153716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Vím, co se ode mne v práci očekává.  </a:t>
                      </a:r>
                    </a:p>
                  </a:txBody>
                  <a:tcPr marL="7205" marR="7205" marT="72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0,75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27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0,857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4C8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9169754"/>
                  </a:ext>
                </a:extLst>
              </a:tr>
              <a:tr h="153716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Mám všechny podklady a vybavení pro to, abych mohl/a dělat svou práci, jak nejlépe umím.  </a:t>
                      </a:r>
                    </a:p>
                  </a:txBody>
                  <a:tcPr marL="7205" marR="7205" marT="72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-0,474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2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-0,171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4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-0,406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8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4080447"/>
                  </a:ext>
                </a:extLst>
              </a:tr>
              <a:tr h="153716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Mám v práci příležitost dělat každý den to, v čem jsem opravdu dobrý/á.  </a:t>
                      </a:r>
                    </a:p>
                  </a:txBody>
                  <a:tcPr marL="7205" marR="7205" marT="72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-0,68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F7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-0,029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-0,113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2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414723"/>
                  </a:ext>
                </a:extLst>
              </a:tr>
              <a:tr h="153716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Pochválil mě někdo upřímně nebo mi poděkoval za mou práci během posledních sedmi dní.  </a:t>
                      </a:r>
                    </a:p>
                  </a:txBody>
                  <a:tcPr marL="7205" marR="7205" marT="72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-1,079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A7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-0,286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8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-1,088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9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2843893"/>
                  </a:ext>
                </a:extLst>
              </a:tr>
              <a:tr h="153716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Mému nadřízenému záleží na mě jako na člověku.  </a:t>
                      </a:r>
                    </a:p>
                  </a:txBody>
                  <a:tcPr marL="7205" marR="7205" marT="72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-0,526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D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0,171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AD7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-0,619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4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218945"/>
                  </a:ext>
                </a:extLst>
              </a:tr>
              <a:tr h="153716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Je v práci někdo, kdo mě podporuje v tom, abych se učil/a nové věci.  </a:t>
                      </a:r>
                    </a:p>
                  </a:txBody>
                  <a:tcPr marL="7205" marR="7205" marT="72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-0,355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-0,086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1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-0,569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9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2885920"/>
                  </a:ext>
                </a:extLst>
              </a:tr>
              <a:tr h="153716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Berou se v potaz mé názory.  </a:t>
                      </a:r>
                    </a:p>
                  </a:txBody>
                  <a:tcPr marL="7205" marR="7205" marT="72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F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0,257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4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-0,625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4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431389"/>
                  </a:ext>
                </a:extLst>
              </a:tr>
              <a:tr h="153716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Mám pocit, že moje role je pro celkový výsledek UTB opravdu důležitá.  </a:t>
                      </a:r>
                    </a:p>
                  </a:txBody>
                  <a:tcPr marL="7205" marR="7205" marT="72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-0,925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87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-0,486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1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-0,494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0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1802228"/>
                  </a:ext>
                </a:extLst>
              </a:tr>
              <a:tr h="153716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Mí spolupracovníci podávají ten nejlepší výkon.  </a:t>
                      </a:r>
                    </a:p>
                  </a:txBody>
                  <a:tcPr marL="7205" marR="7205" marT="72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-0,61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5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E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-0,219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E6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1593684"/>
                  </a:ext>
                </a:extLst>
              </a:tr>
              <a:tr h="153716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 zaměstnání mám opravdové přátele.  </a:t>
                      </a:r>
                    </a:p>
                  </a:txBody>
                  <a:tcPr marL="7205" marR="7205" marT="72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-0,088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1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DCF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-0,106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2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221372"/>
                  </a:ext>
                </a:extLst>
              </a:tr>
              <a:tr h="153716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Mluvil se mnou někdo během posledních šesti měsíců o mém rozvoji.  </a:t>
                      </a:r>
                    </a:p>
                  </a:txBody>
                  <a:tcPr marL="7205" marR="7205" marT="72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-0,548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B8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-0,657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17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-1,781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868799"/>
                  </a:ext>
                </a:extLst>
              </a:tr>
              <a:tr h="163323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Měl jsem během posledního roku možnost naučit se nové věci a odborně se posunout.  </a:t>
                      </a:r>
                    </a:p>
                  </a:txBody>
                  <a:tcPr marL="7205" marR="7205" marT="720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-0,061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08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0,257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D48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-0,444</a:t>
                      </a:r>
                    </a:p>
                  </a:txBody>
                  <a:tcPr marL="7205" marR="7205" marT="72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58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456558"/>
                  </a:ext>
                </a:extLst>
              </a:tr>
            </a:tbl>
          </a:graphicData>
        </a:graphic>
      </p:graphicFrame>
      <p:sp>
        <p:nvSpPr>
          <p:cNvPr id="4" name="Šipka doleva 3"/>
          <p:cNvSpPr/>
          <p:nvPr/>
        </p:nvSpPr>
        <p:spPr>
          <a:xfrm>
            <a:off x="10917385" y="5243035"/>
            <a:ext cx="872836" cy="149629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Šipka doleva 4"/>
          <p:cNvSpPr/>
          <p:nvPr/>
        </p:nvSpPr>
        <p:spPr>
          <a:xfrm>
            <a:off x="10786260" y="3719035"/>
            <a:ext cx="872836" cy="149629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Šipka doleva 6"/>
          <p:cNvSpPr/>
          <p:nvPr/>
        </p:nvSpPr>
        <p:spPr>
          <a:xfrm rot="7216560">
            <a:off x="6576048" y="5635145"/>
            <a:ext cx="2024785" cy="155769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59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Shrnutí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sz="3000" b="1" dirty="0" smtClean="0"/>
              <a:t>POZITIVA</a:t>
            </a:r>
          </a:p>
          <a:p>
            <a:r>
              <a:rPr lang="cs-CZ" dirty="0" smtClean="0"/>
              <a:t>Většina zaměstnanců přesně ví, co se od nich v práci očekává, má v práci blízké přátele a také mělo možnost se v posledním roce odborně posunout.</a:t>
            </a:r>
          </a:p>
          <a:p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 smtClean="0"/>
              <a:t>NEGATIVA</a:t>
            </a:r>
            <a:endParaRPr lang="cs-CZ" b="1" dirty="0"/>
          </a:p>
          <a:p>
            <a:r>
              <a:rPr lang="cs-CZ" dirty="0" smtClean="0"/>
              <a:t>Ve většině případů nikdo nereflektoval jejich výkon, nepoděkoval jim a nemluvil s nimi o jejich budoucím rozvoji. </a:t>
            </a:r>
          </a:p>
          <a:p>
            <a:r>
              <a:rPr lang="cs-CZ" dirty="0" smtClean="0"/>
              <a:t>Velká část pracovníků je přesvědčena, že jejich role není pro činnost UTB důležitá.</a:t>
            </a:r>
          </a:p>
          <a:p>
            <a:r>
              <a:rPr lang="cs-CZ" dirty="0" smtClean="0"/>
              <a:t>Pracovníci v déle trvajícím pracovním poměru k UTB jsou nespokojenější.</a:t>
            </a:r>
            <a:endParaRPr lang="cs-CZ" dirty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41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tx1"/>
                </a:solidFill>
              </a:rPr>
              <a:t>VZDĚLÁVÁNÍ</a:t>
            </a: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>
                <a:solidFill>
                  <a:srgbClr val="E65014"/>
                </a:solidFill>
              </a:rPr>
              <a:t>Vybrané výsledky pro oblast </a:t>
            </a:r>
            <a:r>
              <a:rPr lang="cs-CZ" dirty="0" smtClean="0">
                <a:solidFill>
                  <a:srgbClr val="E65014"/>
                </a:solidFill>
              </a:rPr>
              <a:t>vzdělávání</a:t>
            </a:r>
            <a:endParaRPr lang="cs-CZ" dirty="0">
              <a:solidFill>
                <a:srgbClr val="E650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2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Výběr výsledků za UTB jako celek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2200" b="1" dirty="0"/>
              <a:t>Souhrn pozitivních reakcí (mírně, spíše, zcela, rozhodně souhlasných):</a:t>
            </a:r>
          </a:p>
          <a:p>
            <a:r>
              <a:rPr lang="cs-CZ" sz="2200" dirty="0" smtClean="0"/>
              <a:t>81 % </a:t>
            </a:r>
            <a:r>
              <a:rPr lang="cs-CZ" sz="2200" dirty="0" err="1"/>
              <a:t>zam</a:t>
            </a:r>
            <a:r>
              <a:rPr lang="cs-CZ" sz="2200" dirty="0"/>
              <a:t>. je ochotno vzdělávat se i mimo pracovní dobu, ve volném čase, pokud by vzdělávání bylo hrazeno ze zdrojů UTB</a:t>
            </a:r>
          </a:p>
          <a:p>
            <a:r>
              <a:rPr lang="cs-CZ" sz="2200" dirty="0" smtClean="0"/>
              <a:t>69 % </a:t>
            </a:r>
            <a:r>
              <a:rPr lang="cs-CZ" sz="2200" dirty="0" err="1"/>
              <a:t>zam</a:t>
            </a:r>
            <a:r>
              <a:rPr lang="cs-CZ" sz="2200" dirty="0"/>
              <a:t>. by považovalo za funkční systém vzdělávání, který by zahrnoval obecné celouniverzitní kurzy (specializované by zůstaly v kompetenci pracovišť)</a:t>
            </a:r>
          </a:p>
          <a:p>
            <a:r>
              <a:rPr lang="cs-CZ" sz="2200" dirty="0" smtClean="0"/>
              <a:t>64 % </a:t>
            </a:r>
            <a:r>
              <a:rPr lang="cs-CZ" sz="2200" dirty="0" err="1"/>
              <a:t>zam</a:t>
            </a:r>
            <a:r>
              <a:rPr lang="cs-CZ" sz="2200" dirty="0"/>
              <a:t>. má možnost spolurozhodovat o plánování rozsahu a obsahu svých vzdělávacích aktivit (29% by tuto možnost uvítalo)</a:t>
            </a:r>
          </a:p>
          <a:p>
            <a:r>
              <a:rPr lang="cs-CZ" sz="2200" dirty="0" smtClean="0"/>
              <a:t>56 % </a:t>
            </a:r>
            <a:r>
              <a:rPr lang="cs-CZ" sz="2200" dirty="0" err="1"/>
              <a:t>zam</a:t>
            </a:r>
            <a:r>
              <a:rPr lang="cs-CZ" sz="2200" dirty="0"/>
              <a:t>. je spokojeno s nabídkou kurzů cizího jazyka pořádaných univerzitou</a:t>
            </a:r>
          </a:p>
          <a:p>
            <a:r>
              <a:rPr lang="cs-CZ" sz="2200" dirty="0" smtClean="0"/>
              <a:t>53 % </a:t>
            </a:r>
            <a:r>
              <a:rPr lang="cs-CZ" sz="2200" dirty="0" err="1"/>
              <a:t>zam</a:t>
            </a:r>
            <a:r>
              <a:rPr lang="cs-CZ" sz="2200" dirty="0"/>
              <a:t>. je spokojeno s množstvím informací a zaškolením na své pozici při nástupu na UTB</a:t>
            </a:r>
          </a:p>
          <a:p>
            <a:r>
              <a:rPr lang="cs-CZ" sz="2200" dirty="0" smtClean="0"/>
              <a:t>48 % </a:t>
            </a:r>
            <a:r>
              <a:rPr lang="cs-CZ" sz="2200" dirty="0" err="1"/>
              <a:t>zam</a:t>
            </a:r>
            <a:r>
              <a:rPr lang="cs-CZ" sz="2200" dirty="0"/>
              <a:t>. je spokojeno s nabídkou/přínosem odborných vzdělávacích kurzů pořádaných celouniverzitně</a:t>
            </a:r>
          </a:p>
          <a:p>
            <a:r>
              <a:rPr lang="cs-CZ" sz="2200" dirty="0" smtClean="0"/>
              <a:t>48 %  </a:t>
            </a:r>
            <a:r>
              <a:rPr lang="cs-CZ" sz="2200" dirty="0" err="1"/>
              <a:t>zam</a:t>
            </a:r>
            <a:r>
              <a:rPr lang="cs-CZ" sz="2200" dirty="0"/>
              <a:t>. je ochotno vést kurzy ve své odbornosti pro zaměstnance UTB</a:t>
            </a:r>
          </a:p>
          <a:p>
            <a:r>
              <a:rPr lang="cs-CZ" sz="2200" dirty="0" smtClean="0"/>
              <a:t>26 % </a:t>
            </a:r>
            <a:r>
              <a:rPr lang="cs-CZ" sz="2200" dirty="0" err="1"/>
              <a:t>zam</a:t>
            </a:r>
            <a:r>
              <a:rPr lang="cs-CZ" sz="2200" dirty="0"/>
              <a:t>. aktuálně využívá kurzů cizího jazyka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92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Preference vzhledem ke kurzům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4487" y="1413164"/>
            <a:ext cx="10339316" cy="51455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1800" b="1" dirty="0"/>
              <a:t>Preferovaná forma distribuce informací o kurzech</a:t>
            </a:r>
          </a:p>
          <a:p>
            <a:pPr lvl="1"/>
            <a:r>
              <a:rPr lang="cs-CZ" sz="1400" dirty="0"/>
              <a:t>90% hromadný mail</a:t>
            </a:r>
          </a:p>
          <a:p>
            <a:pPr lvl="1"/>
            <a:r>
              <a:rPr lang="cs-CZ" sz="1400" dirty="0"/>
              <a:t>33% </a:t>
            </a:r>
            <a:r>
              <a:rPr lang="pl-PL" sz="1400" dirty="0"/>
              <a:t>na webu v sekci pro zaměstnance</a:t>
            </a:r>
          </a:p>
          <a:p>
            <a:pPr lvl="1"/>
            <a:r>
              <a:rPr lang="pl-PL" sz="1400" dirty="0"/>
              <a:t>18% na kolegiích, poradách, resp. ze zápisů z nich</a:t>
            </a:r>
          </a:p>
          <a:p>
            <a:pPr lvl="1"/>
            <a:r>
              <a:rPr lang="pl-PL" sz="1400" dirty="0"/>
              <a:t>13% pozvánky by mohly být uloženy na sdíleném úložišti</a:t>
            </a:r>
          </a:p>
          <a:p>
            <a:pPr marL="0" indent="0">
              <a:buNone/>
            </a:pPr>
            <a:endParaRPr lang="pl-PL" sz="1800" b="1" dirty="0" smtClean="0"/>
          </a:p>
          <a:p>
            <a:pPr marL="0" indent="0">
              <a:buNone/>
            </a:pPr>
            <a:r>
              <a:rPr lang="pl-PL" sz="1800" b="1" dirty="0" smtClean="0"/>
              <a:t>Preferovaná </a:t>
            </a:r>
            <a:r>
              <a:rPr lang="pl-PL" sz="1800" b="1" dirty="0"/>
              <a:t>forma kurzů</a:t>
            </a:r>
          </a:p>
          <a:p>
            <a:pPr lvl="1"/>
            <a:r>
              <a:rPr lang="pl-PL" sz="1400" dirty="0"/>
              <a:t>49% workshop - osobní účast, interakce</a:t>
            </a:r>
          </a:p>
          <a:p>
            <a:pPr lvl="1"/>
            <a:r>
              <a:rPr lang="pl-PL" sz="1400" dirty="0"/>
              <a:t>44% je to jedno, záleží na organizátorovi</a:t>
            </a:r>
          </a:p>
          <a:p>
            <a:pPr lvl="1"/>
            <a:r>
              <a:rPr lang="pl-PL" sz="1400" dirty="0"/>
              <a:t>33% přednáška</a:t>
            </a:r>
          </a:p>
          <a:p>
            <a:pPr lvl="1"/>
            <a:r>
              <a:rPr lang="pl-PL" sz="1400" dirty="0"/>
              <a:t>18% webinář či jiný e-learningový kurz</a:t>
            </a:r>
          </a:p>
          <a:p>
            <a:pPr marL="0" indent="0">
              <a:buNone/>
            </a:pPr>
            <a:endParaRPr lang="pl-PL" sz="1800" b="1" dirty="0" smtClean="0"/>
          </a:p>
          <a:p>
            <a:pPr marL="0" indent="0">
              <a:buNone/>
            </a:pPr>
            <a:r>
              <a:rPr lang="pl-PL" sz="1800" b="1" dirty="0" smtClean="0"/>
              <a:t>Čas </a:t>
            </a:r>
            <a:r>
              <a:rPr lang="pl-PL" sz="1800" b="1" dirty="0"/>
              <a:t>věnovaný vzdělávání: </a:t>
            </a:r>
          </a:p>
          <a:p>
            <a:pPr lvl="1"/>
            <a:r>
              <a:rPr lang="pl-PL" sz="1400" dirty="0"/>
              <a:t>37% do 2 hod. týdně; 25% 2 – 4 hod. týdně</a:t>
            </a:r>
          </a:p>
          <a:p>
            <a:pPr lvl="1"/>
            <a:r>
              <a:rPr lang="pl-PL" sz="1400" dirty="0"/>
              <a:t>25% by rádo, ale nemá na to již čas a prostor</a:t>
            </a:r>
          </a:p>
          <a:p>
            <a:pPr lvl="1"/>
            <a:r>
              <a:rPr lang="pl-PL" sz="1400" dirty="0"/>
              <a:t>19% 4 i více hodin týdně, pokud bude vymezeno jako „studijní volno“ nastavené a kontrolovatelné dle plánu osobního rozvoje</a:t>
            </a:r>
          </a:p>
          <a:p>
            <a:pPr lvl="1"/>
            <a:r>
              <a:rPr lang="pl-PL" sz="1400" dirty="0"/>
              <a:t>5% uvádí, že další vzdělávání (vyjma povinných kurzů ze zákona) není pro ně nutné</a:t>
            </a:r>
          </a:p>
          <a:p>
            <a:pPr marL="0" indent="0">
              <a:buNone/>
            </a:pPr>
            <a:endParaRPr lang="pl-PL" sz="2000" dirty="0"/>
          </a:p>
          <a:p>
            <a:endParaRPr lang="cs-CZ" sz="2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47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Zájem o kurzy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62 % MS </a:t>
            </a:r>
            <a:r>
              <a:rPr lang="cs-CZ" dirty="0"/>
              <a:t>Office – Word, Excel, </a:t>
            </a:r>
            <a:r>
              <a:rPr lang="cs-CZ" dirty="0" err="1"/>
              <a:t>Power</a:t>
            </a:r>
            <a:r>
              <a:rPr lang="cs-CZ" dirty="0"/>
              <a:t> Point, Outlook, </a:t>
            </a:r>
            <a:r>
              <a:rPr lang="cs-CZ" dirty="0" err="1"/>
              <a:t>One</a:t>
            </a:r>
            <a:r>
              <a:rPr lang="cs-CZ" dirty="0"/>
              <a:t> Drive </a:t>
            </a:r>
            <a:r>
              <a:rPr lang="cs-CZ" dirty="0" smtClean="0"/>
              <a:t>atd</a:t>
            </a:r>
            <a:r>
              <a:rPr lang="cs-CZ" dirty="0"/>
              <a:t>.</a:t>
            </a:r>
          </a:p>
          <a:p>
            <a:r>
              <a:rPr lang="cs-CZ" dirty="0" smtClean="0"/>
              <a:t>60 % soft </a:t>
            </a:r>
            <a:r>
              <a:rPr lang="cs-CZ" dirty="0" err="1"/>
              <a:t>skills</a:t>
            </a:r>
            <a:r>
              <a:rPr lang="cs-CZ" dirty="0"/>
              <a:t> (prezentační, komunikační dovednosti, týmové role atd</a:t>
            </a:r>
            <a:r>
              <a:rPr lang="cs-CZ" dirty="0" smtClean="0"/>
              <a:t>.)</a:t>
            </a:r>
            <a:endParaRPr lang="cs-CZ" dirty="0"/>
          </a:p>
          <a:p>
            <a:r>
              <a:rPr lang="cs-CZ" dirty="0" smtClean="0"/>
              <a:t>60 % grafické </a:t>
            </a:r>
            <a:r>
              <a:rPr lang="cs-CZ" dirty="0"/>
              <a:t>programy a prezentační </a:t>
            </a:r>
            <a:r>
              <a:rPr lang="cs-CZ" dirty="0" smtClean="0"/>
              <a:t>softwary</a:t>
            </a:r>
            <a:endParaRPr lang="cs-CZ" dirty="0"/>
          </a:p>
          <a:p>
            <a:r>
              <a:rPr lang="cs-CZ" dirty="0" smtClean="0"/>
              <a:t>43 % SAP</a:t>
            </a:r>
            <a:r>
              <a:rPr lang="cs-CZ" dirty="0"/>
              <a:t>	</a:t>
            </a:r>
          </a:p>
          <a:p>
            <a:r>
              <a:rPr lang="cs-CZ" dirty="0" smtClean="0"/>
              <a:t>33 % OBD</a:t>
            </a:r>
            <a:r>
              <a:rPr lang="cs-CZ" dirty="0"/>
              <a:t>	</a:t>
            </a:r>
          </a:p>
          <a:p>
            <a:r>
              <a:rPr lang="cs-CZ" dirty="0" smtClean="0"/>
              <a:t>23 % </a:t>
            </a:r>
            <a:r>
              <a:rPr lang="cs-CZ" dirty="0" err="1" smtClean="0"/>
              <a:t>GaP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r>
              <a:rPr lang="cs-CZ" dirty="0" smtClean="0"/>
              <a:t>53 % jiné: nejčastěji specifické požadavky na cizí jazyky, IT dovednosti, soft </a:t>
            </a:r>
            <a:r>
              <a:rPr lang="cs-CZ" dirty="0" err="1" smtClean="0"/>
              <a:t>skills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05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Závěry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cs-CZ" dirty="0" smtClean="0"/>
              <a:t>Pro většinu zaměstnanců je práce na UTB </a:t>
            </a:r>
            <a:r>
              <a:rPr lang="cs-CZ" b="1" dirty="0" smtClean="0">
                <a:solidFill>
                  <a:srgbClr val="E65014"/>
                </a:solidFill>
              </a:rPr>
              <a:t>zajímavá</a:t>
            </a:r>
            <a:r>
              <a:rPr lang="cs-CZ" dirty="0" smtClean="0"/>
              <a:t> a </a:t>
            </a:r>
            <a:r>
              <a:rPr lang="cs-CZ" b="1" dirty="0" smtClean="0">
                <a:solidFill>
                  <a:srgbClr val="E65014"/>
                </a:solidFill>
              </a:rPr>
              <a:t>smysluplná</a:t>
            </a:r>
            <a:r>
              <a:rPr lang="cs-CZ" dirty="0" smtClean="0"/>
              <a:t>, což je dáno samotnou povahou práce. Mají-li však práci dělat dobře, případně udělat něco navíc, </a:t>
            </a:r>
            <a:r>
              <a:rPr lang="cs-CZ" b="1" dirty="0" smtClean="0">
                <a:solidFill>
                  <a:srgbClr val="E65014"/>
                </a:solidFill>
              </a:rPr>
              <a:t>chtějí za to mít vždy zaplaceno</a:t>
            </a:r>
            <a:r>
              <a:rPr lang="cs-CZ" dirty="0" smtClean="0"/>
              <a:t>.</a:t>
            </a:r>
          </a:p>
          <a:p>
            <a:pPr lvl="1"/>
            <a:r>
              <a:rPr lang="cs-CZ" dirty="0" smtClean="0"/>
              <a:t>Loajalita je průměrná. Polovina zaměstnanců by </a:t>
            </a:r>
            <a:r>
              <a:rPr lang="cs-CZ" b="1" dirty="0" smtClean="0">
                <a:solidFill>
                  <a:srgbClr val="E65014"/>
                </a:solidFill>
              </a:rPr>
              <a:t>odešla za lepší nabídkou</a:t>
            </a:r>
            <a:r>
              <a:rPr lang="cs-CZ" dirty="0" smtClean="0"/>
              <a:t>, případně má k UTB vysoce </a:t>
            </a:r>
            <a:r>
              <a:rPr lang="cs-CZ" b="1" dirty="0" smtClean="0">
                <a:solidFill>
                  <a:srgbClr val="E65014"/>
                </a:solidFill>
              </a:rPr>
              <a:t>utilitární vztah</a:t>
            </a:r>
            <a:r>
              <a:rPr lang="cs-CZ" dirty="0" smtClean="0"/>
              <a:t>. </a:t>
            </a:r>
          </a:p>
          <a:p>
            <a:pPr lvl="1"/>
            <a:r>
              <a:rPr lang="cs-CZ" dirty="0" smtClean="0"/>
              <a:t>Image UTB je z pohledu pracovníků podprůměrná, avšak zaměstnanci univerzitu velmi </a:t>
            </a:r>
            <a:r>
              <a:rPr lang="cs-CZ" b="1" dirty="0" smtClean="0">
                <a:solidFill>
                  <a:srgbClr val="E65014"/>
                </a:solidFill>
              </a:rPr>
              <a:t>často hájí</a:t>
            </a:r>
            <a:r>
              <a:rPr lang="cs-CZ" dirty="0" smtClean="0"/>
              <a:t>.</a:t>
            </a:r>
          </a:p>
          <a:p>
            <a:pPr lvl="1"/>
            <a:r>
              <a:rPr lang="cs-CZ" dirty="0" smtClean="0"/>
              <a:t>Jen polovina AP se domnívá, že </a:t>
            </a:r>
            <a:r>
              <a:rPr lang="cs-CZ" b="1" dirty="0" smtClean="0">
                <a:solidFill>
                  <a:srgbClr val="E65014"/>
                </a:solidFill>
              </a:rPr>
              <a:t>tvůrčí činnost je podstatnou částí jejich práce</a:t>
            </a:r>
            <a:r>
              <a:rPr lang="cs-CZ" dirty="0" smtClean="0"/>
              <a:t>.</a:t>
            </a:r>
          </a:p>
          <a:p>
            <a:pPr lvl="1"/>
            <a:r>
              <a:rPr lang="cs-CZ" dirty="0" smtClean="0"/>
              <a:t>Pracovní role a podmínky jsou podle respondentů dobře vymezené, nicméně zaměstnanci nedostávají dostatečnou </a:t>
            </a:r>
            <a:r>
              <a:rPr lang="cs-CZ" b="1" dirty="0" smtClean="0">
                <a:solidFill>
                  <a:srgbClr val="E65014"/>
                </a:solidFill>
              </a:rPr>
              <a:t>pozitivní zpětnou vazbu </a:t>
            </a:r>
            <a:r>
              <a:rPr lang="cs-CZ" dirty="0" smtClean="0"/>
              <a:t>na svou činnost a </a:t>
            </a:r>
            <a:r>
              <a:rPr lang="cs-CZ" b="1" dirty="0" smtClean="0">
                <a:solidFill>
                  <a:srgbClr val="E65014"/>
                </a:solidFill>
              </a:rPr>
              <a:t>nikdo s nimi do budoucna neplánuje</a:t>
            </a:r>
            <a:r>
              <a:rPr lang="cs-CZ" dirty="0" smtClean="0"/>
              <a:t>. 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49" y="721905"/>
            <a:ext cx="637499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76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650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533651" y="1220789"/>
            <a:ext cx="7124700" cy="1655763"/>
          </a:xfrm>
        </p:spPr>
        <p:txBody>
          <a:bodyPr>
            <a:normAutofit/>
          </a:bodyPr>
          <a:lstStyle/>
          <a:p>
            <a:r>
              <a:rPr lang="cs-CZ" sz="4100" b="1" dirty="0">
                <a:solidFill>
                  <a:schemeClr val="bg1"/>
                </a:solidFill>
                <a:latin typeface="+mj-lt"/>
              </a:rPr>
              <a:t>DĚKUJI VÁM </a:t>
            </a:r>
          </a:p>
          <a:p>
            <a:r>
              <a:rPr lang="cs-CZ" sz="4100" b="1" dirty="0">
                <a:solidFill>
                  <a:schemeClr val="bg1"/>
                </a:solidFill>
                <a:latin typeface="+mj-lt"/>
              </a:rPr>
              <a:t>ZA POZORNOST</a:t>
            </a:r>
            <a:endParaRPr lang="cs-CZ" sz="43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2617896" y="4111235"/>
            <a:ext cx="6956213" cy="1371316"/>
          </a:xfrm>
          <a:prstGeom prst="rect">
            <a:avLst/>
          </a:prstGeom>
        </p:spPr>
        <p:txBody>
          <a:bodyPr wrap="square" lIns="91340" tIns="45718" rIns="91340" bIns="45718">
            <a:spAutoFit/>
          </a:bodyPr>
          <a:lstStyle/>
          <a:p>
            <a:pPr algn="ctr" defTabSz="913267">
              <a:spcBef>
                <a:spcPts val="600"/>
              </a:spcBef>
            </a:pPr>
            <a:r>
              <a:rPr lang="cs-CZ" sz="2400" b="1" dirty="0" smtClean="0">
                <a:solidFill>
                  <a:srgbClr val="FF7800"/>
                </a:solidFill>
              </a:rPr>
              <a:t>Jan Kalenda</a:t>
            </a:r>
            <a:r>
              <a:rPr lang="en-US" sz="2400" b="1" dirty="0" smtClean="0">
                <a:solidFill>
                  <a:srgbClr val="FF7800"/>
                </a:solidFill>
              </a:rPr>
              <a:t>|</a:t>
            </a:r>
            <a:r>
              <a:rPr lang="cs-CZ" sz="2400" b="1" dirty="0" smtClean="0">
                <a:solidFill>
                  <a:srgbClr val="FF7800"/>
                </a:solidFill>
              </a:rPr>
              <a:t> </a:t>
            </a:r>
            <a:r>
              <a:rPr lang="cs-CZ" sz="2400" b="1" u="sng" dirty="0" smtClean="0">
                <a:solidFill>
                  <a:srgbClr val="FF7800"/>
                </a:solidFill>
              </a:rPr>
              <a:t>kalenda</a:t>
            </a:r>
            <a:r>
              <a:rPr lang="cs-CZ" sz="2400" b="1" u="sng" dirty="0" smtClean="0">
                <a:solidFill>
                  <a:srgbClr val="FF7800"/>
                </a:solidFill>
                <a:hlinkClick r:id="rId2"/>
              </a:rPr>
              <a:t>@utb.cz</a:t>
            </a:r>
            <a:r>
              <a:rPr lang="cs-CZ" sz="2400" b="1" dirty="0" smtClean="0">
                <a:solidFill>
                  <a:prstClr val="white"/>
                </a:solidFill>
              </a:rPr>
              <a:t> </a:t>
            </a:r>
            <a:endParaRPr lang="cs-CZ" sz="2400" b="1" dirty="0">
              <a:solidFill>
                <a:prstClr val="white"/>
              </a:solidFill>
            </a:endParaRPr>
          </a:p>
          <a:p>
            <a:pPr algn="ctr" defTabSz="913267">
              <a:spcBef>
                <a:spcPts val="600"/>
              </a:spcBef>
            </a:pPr>
            <a:endParaRPr lang="cs-CZ" sz="2400" b="1" dirty="0">
              <a:solidFill>
                <a:prstClr val="white"/>
              </a:solidFill>
            </a:endParaRPr>
          </a:p>
          <a:p>
            <a:pPr algn="ctr" defTabSz="913267">
              <a:spcBef>
                <a:spcPts val="600"/>
              </a:spcBef>
            </a:pPr>
            <a:r>
              <a:rPr lang="cs-CZ" sz="2400" b="1" dirty="0">
                <a:solidFill>
                  <a:prstClr val="white"/>
                </a:solidFill>
                <a:hlinkClick r:id="rId2"/>
              </a:rPr>
              <a:t>p</a:t>
            </a:r>
            <a:r>
              <a:rPr lang="cs-CZ" sz="2400" b="1" dirty="0" smtClean="0">
                <a:solidFill>
                  <a:prstClr val="white"/>
                </a:solidFill>
                <a:hlinkClick r:id="rId2"/>
              </a:rPr>
              <a:t>rorektor-kvalita@utb.cz</a:t>
            </a:r>
            <a:r>
              <a:rPr lang="cs-CZ" sz="2400" b="1" dirty="0" smtClean="0">
                <a:solidFill>
                  <a:prstClr val="white"/>
                </a:solidFill>
              </a:rPr>
              <a:t> </a:t>
            </a:r>
            <a:endParaRPr lang="cs-CZ" sz="2400" b="1" dirty="0">
              <a:solidFill>
                <a:prstClr val="white"/>
              </a:solidFill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000" y="5837967"/>
            <a:ext cx="2880000" cy="68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1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2_Motiv Office">
  <a:themeElements>
    <a:clrScheme name="Vlastní 1">
      <a:dk1>
        <a:srgbClr val="46505A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7800"/>
      </a:hlink>
      <a:folHlink>
        <a:srgbClr val="E65014"/>
      </a:folHlink>
    </a:clrScheme>
    <a:fontScheme name="UTB prezentac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5_Motiv Office">
  <a:themeElements>
    <a:clrScheme name="Vlastní 1">
      <a:dk1>
        <a:srgbClr val="46505A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7800"/>
      </a:hlink>
      <a:folHlink>
        <a:srgbClr val="E65014"/>
      </a:folHlink>
    </a:clrScheme>
    <a:fontScheme name="UTB prezentace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ancelář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5509</TotalTime>
  <Words>3184</Words>
  <Application>Microsoft Office PowerPoint</Application>
  <PresentationFormat>Širokoúhlá obrazovka</PresentationFormat>
  <Paragraphs>1047</Paragraphs>
  <Slides>26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26</vt:i4>
      </vt:variant>
    </vt:vector>
  </HeadingPairs>
  <TitlesOfParts>
    <vt:vector size="33" baseType="lpstr">
      <vt:lpstr>Arial</vt:lpstr>
      <vt:lpstr>Arial Bold</vt:lpstr>
      <vt:lpstr>Arial Narrow</vt:lpstr>
      <vt:lpstr>Calibri</vt:lpstr>
      <vt:lpstr>Times New Roman</vt:lpstr>
      <vt:lpstr>12_Motiv Office</vt:lpstr>
      <vt:lpstr>15_Motiv Office</vt:lpstr>
      <vt:lpstr>Šetření – zaměstnanců UTB  Motivace, spokojenost a loajalita zaměstnanců</vt:lpstr>
      <vt:lpstr>Cíle a východiska šetření</vt:lpstr>
      <vt:lpstr>Použitý výzkumný nástroj</vt:lpstr>
      <vt:lpstr>Účast v šetření 2019</vt:lpstr>
      <vt:lpstr>MOTIVACE</vt:lpstr>
      <vt:lpstr>Výběr výsledků za UTB jako celek</vt:lpstr>
      <vt:lpstr>Index loajality </vt:lpstr>
      <vt:lpstr>Image UTB a loajalita pracovníků UTB ve Zlíně</vt:lpstr>
      <vt:lpstr>Index loajality a image dle kategorie povolání </vt:lpstr>
      <vt:lpstr>Index loajality dle typu pracovního zařazení</vt:lpstr>
      <vt:lpstr>Index loajality dle typu pracovního zařazení</vt:lpstr>
      <vt:lpstr>Shrnutí</vt:lpstr>
      <vt:lpstr>Shrnutí</vt:lpstr>
      <vt:lpstr>Volitelné položky (důležitost vzdělávací a tvůrčí činnosti, prestiž fakulty)</vt:lpstr>
      <vt:lpstr>Spokojenost a potřeby</vt:lpstr>
      <vt:lpstr>Spokojenost zaměstnanců: stav versus očekávání</vt:lpstr>
      <vt:lpstr>Spokojenost a potřeby zaměstnanců dle délky praxe</vt:lpstr>
      <vt:lpstr>Rozdíl mezi spokojeností a potřebami dle součástí UTB ve Zlíně</vt:lpstr>
      <vt:lpstr>Rozdíl mezi spokojeností a potřebami dle pracovního zařazení</vt:lpstr>
      <vt:lpstr>Shrnutí</vt:lpstr>
      <vt:lpstr>VZDĚLÁVÁNÍ</vt:lpstr>
      <vt:lpstr>Výběr výsledků za UTB jako celek</vt:lpstr>
      <vt:lpstr>Preference vzhledem ke kurzům</vt:lpstr>
      <vt:lpstr>Zájem o kurzy</vt:lpstr>
      <vt:lpstr>Závěry</vt:lpstr>
      <vt:lpstr>Prezentace aplikace PowerPoint</vt:lpstr>
    </vt:vector>
  </TitlesOfParts>
  <Company>UTB Zlín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UNIVERZITA TOMÁŠE BATI VE ZLÍNĚ</dc:title>
  <dc:creator>Světlana Hrabinová</dc:creator>
  <cp:lastModifiedBy>komentář</cp:lastModifiedBy>
  <cp:revision>230</cp:revision>
  <cp:lastPrinted>2019-09-02T11:21:18Z</cp:lastPrinted>
  <dcterms:created xsi:type="dcterms:W3CDTF">2019-02-07T16:33:11Z</dcterms:created>
  <dcterms:modified xsi:type="dcterms:W3CDTF">2019-12-10T07:10:31Z</dcterms:modified>
</cp:coreProperties>
</file>