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94" r:id="rId2"/>
    <p:sldId id="558" r:id="rId3"/>
    <p:sldId id="542" r:id="rId4"/>
    <p:sldId id="596" r:id="rId5"/>
    <p:sldId id="662" r:id="rId6"/>
    <p:sldId id="605" r:id="rId7"/>
    <p:sldId id="606" r:id="rId8"/>
    <p:sldId id="601" r:id="rId9"/>
    <p:sldId id="604" r:id="rId10"/>
    <p:sldId id="607" r:id="rId11"/>
    <p:sldId id="675" r:id="rId12"/>
    <p:sldId id="437" r:id="rId13"/>
    <p:sldId id="488" r:id="rId14"/>
    <p:sldId id="646" r:id="rId15"/>
    <p:sldId id="647" r:id="rId16"/>
    <p:sldId id="643" r:id="rId17"/>
    <p:sldId id="571" r:id="rId18"/>
    <p:sldId id="573" r:id="rId19"/>
    <p:sldId id="580" r:id="rId20"/>
    <p:sldId id="441" r:id="rId21"/>
    <p:sldId id="644" r:id="rId22"/>
    <p:sldId id="645" r:id="rId23"/>
    <p:sldId id="473" r:id="rId24"/>
    <p:sldId id="475" r:id="rId25"/>
    <p:sldId id="445" r:id="rId26"/>
    <p:sldId id="613" r:id="rId27"/>
    <p:sldId id="648" r:id="rId28"/>
    <p:sldId id="649" r:id="rId29"/>
    <p:sldId id="650" r:id="rId30"/>
    <p:sldId id="651" r:id="rId31"/>
    <p:sldId id="652" r:id="rId32"/>
    <p:sldId id="653" r:id="rId33"/>
    <p:sldId id="654" r:id="rId34"/>
    <p:sldId id="656" r:id="rId35"/>
    <p:sldId id="657" r:id="rId36"/>
    <p:sldId id="658" r:id="rId37"/>
    <p:sldId id="660" r:id="rId38"/>
    <p:sldId id="661" r:id="rId39"/>
    <p:sldId id="392" r:id="rId40"/>
    <p:sldId id="383" r:id="rId41"/>
    <p:sldId id="459" r:id="rId42"/>
    <p:sldId id="385" r:id="rId43"/>
    <p:sldId id="666" r:id="rId44"/>
    <p:sldId id="667" r:id="rId45"/>
    <p:sldId id="630" r:id="rId46"/>
    <p:sldId id="370" r:id="rId47"/>
    <p:sldId id="676" r:id="rId48"/>
    <p:sldId id="373" r:id="rId49"/>
    <p:sldId id="591" r:id="rId50"/>
    <p:sldId id="668" r:id="rId51"/>
    <p:sldId id="669" r:id="rId52"/>
    <p:sldId id="673" r:id="rId53"/>
    <p:sldId id="674" r:id="rId54"/>
    <p:sldId id="670" r:id="rId55"/>
    <p:sldId id="374" r:id="rId56"/>
    <p:sldId id="671" r:id="rId57"/>
    <p:sldId id="375" r:id="rId58"/>
    <p:sldId id="499" r:id="rId59"/>
    <p:sldId id="500" r:id="rId60"/>
    <p:sldId id="501" r:id="rId61"/>
    <p:sldId id="507" r:id="rId62"/>
    <p:sldId id="512" r:id="rId63"/>
    <p:sldId id="513" r:id="rId64"/>
    <p:sldId id="428" r:id="rId65"/>
    <p:sldId id="469" r:id="rId66"/>
    <p:sldId id="641" r:id="rId67"/>
    <p:sldId id="581" r:id="rId68"/>
    <p:sldId id="642" r:id="rId69"/>
    <p:sldId id="567" r:id="rId70"/>
    <p:sldId id="524" r:id="rId71"/>
    <p:sldId id="638" r:id="rId72"/>
    <p:sldId id="634" r:id="rId73"/>
    <p:sldId id="640" r:id="rId74"/>
    <p:sldId id="636" r:id="rId75"/>
    <p:sldId id="631" r:id="rId76"/>
    <p:sldId id="632" r:id="rId77"/>
    <p:sldId id="633" r:id="rId78"/>
    <p:sldId id="663" r:id="rId79"/>
    <p:sldId id="565" r:id="rId80"/>
    <p:sldId id="564" r:id="rId81"/>
    <p:sldId id="435" r:id="rId82"/>
  </p:sldIdLst>
  <p:sldSz cx="9144000" cy="6858000" type="screen4x3"/>
  <p:notesSz cx="6808788" cy="994092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A0A"/>
    <a:srgbClr val="FF6600"/>
    <a:srgbClr val="C63429"/>
    <a:srgbClr val="F3F9FA"/>
    <a:srgbClr val="0000FF"/>
    <a:srgbClr val="E7F3F4"/>
    <a:srgbClr val="FF8001"/>
    <a:srgbClr val="D0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82960" autoAdjust="0"/>
  </p:normalViewPr>
  <p:slideViewPr>
    <p:cSldViewPr>
      <p:cViewPr varScale="1">
        <p:scale>
          <a:sx n="69" d="100"/>
          <a:sy n="69" d="100"/>
        </p:scale>
        <p:origin x="201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138"/>
    </p:cViewPr>
  </p:sorterViewPr>
  <p:notesViewPr>
    <p:cSldViewPr>
      <p:cViewPr varScale="1">
        <p:scale>
          <a:sx n="73" d="100"/>
          <a:sy n="73" d="100"/>
        </p:scale>
        <p:origin x="2148" y="5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/>
            </a:lvl1pPr>
          </a:lstStyle>
          <a:p>
            <a:pPr>
              <a:defRPr/>
            </a:pPr>
            <a:fld id="{1AFA145C-A900-4F13-9BF0-5DAF2749B13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99250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21225"/>
            <a:ext cx="5443538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/>
            </a:lvl1pPr>
          </a:lstStyle>
          <a:p>
            <a:pPr>
              <a:defRPr/>
            </a:pPr>
            <a:fld id="{7B86BC19-6B07-4284-B0F4-1E6B94F3A58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07417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9B9EB2-011D-49E1-8787-91DE58408E4B}" type="slidenum">
              <a:rPr lang="cs-CZ" altLang="cs-CZ" smtClean="0"/>
              <a:pPr>
                <a:spcBef>
                  <a:spcPct val="0"/>
                </a:spcBef>
              </a:pPr>
              <a:t>1</a:t>
            </a:fld>
            <a:endParaRPr lang="cs-CZ" altLang="cs-CZ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58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819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12A45E-8395-48B6-BCC8-E742CD842172}" type="slidenum">
              <a:rPr lang="cs-CZ" altLang="cs-CZ" smtClean="0"/>
              <a:pPr>
                <a:spcBef>
                  <a:spcPct val="0"/>
                </a:spcBef>
              </a:pPr>
              <a:t>2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04566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1024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D383AD-1661-4728-AF8D-B2A6E267C022}" type="slidenum">
              <a:rPr lang="cs-CZ" altLang="cs-CZ" smtClean="0"/>
              <a:pPr>
                <a:spcBef>
                  <a:spcPct val="0"/>
                </a:spcBef>
              </a:pPr>
              <a:t>3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659850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dirty="0" smtClean="0">
              <a:latin typeface="Arial" panose="020B0604020202020204" pitchFamily="34" charset="0"/>
            </a:endParaRPr>
          </a:p>
        </p:txBody>
      </p:sp>
      <p:sp>
        <p:nvSpPr>
          <p:cNvPr id="1536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ECA1AD-9C60-4CDE-B634-C5773697C1C0}" type="slidenum">
              <a:rPr lang="cs-CZ" altLang="cs-CZ" smtClean="0"/>
              <a:pPr>
                <a:spcBef>
                  <a:spcPct val="0"/>
                </a:spcBef>
              </a:pPr>
              <a:t>8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864565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32BD56-B0F8-4B43-AEBC-9B08B55F24DF}" type="slidenum">
              <a:rPr lang="cs-CZ" altLang="cs-CZ" smtClean="0"/>
              <a:pPr>
                <a:spcBef>
                  <a:spcPct val="0"/>
                </a:spcBef>
              </a:pPr>
              <a:t>10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314102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20484" name="Zástupný symbol pro číslo snímku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28" tIns="46164" rIns="92328" bIns="46164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B9E4422-9B4D-4718-8A00-4C5D8D55C160}" type="slidenum">
              <a:rPr lang="cs-CZ" altLang="cs-CZ"/>
              <a:pPr algn="r" eaLnBrk="1" hangingPunct="1">
                <a:spcBef>
                  <a:spcPct val="0"/>
                </a:spcBef>
              </a:pPr>
              <a:t>12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589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7121E-81CD-4D65-99F4-D3AE72DDDB46}" type="slidenum">
              <a:rPr lang="cs-CZ" altLang="cs-CZ" smtClean="0"/>
              <a:pPr>
                <a:defRPr/>
              </a:pPr>
              <a:t>29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0685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198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761" indent="-285291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2754" indent="-22823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9222" indent="-22823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690" indent="-228234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2157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8624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5093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1560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B34688-E7AD-49EB-9322-D9AF2C515A1C}" type="slidenum">
              <a:rPr lang="cs-CZ" altLang="cs-CZ" smtClean="0"/>
              <a:pPr>
                <a:spcBef>
                  <a:spcPct val="0"/>
                </a:spcBef>
              </a:pPr>
              <a:t>35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929536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52228" name="Zástupný symbol pro číslo snímku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28" tIns="46164" rIns="92328" bIns="46164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DE97AB5-E505-45C6-AE99-F312CBFDB440}" type="slidenum">
              <a:rPr lang="cs-CZ" altLang="cs-CZ"/>
              <a:pPr algn="r" eaLnBrk="1" hangingPunct="1">
                <a:spcBef>
                  <a:spcPct val="0"/>
                </a:spcBef>
              </a:pPr>
              <a:t>39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2925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6BC19-6B07-4284-B0F4-1E6B94F3A58F}" type="slidenum">
              <a:rPr lang="cs-CZ" altLang="cs-CZ" smtClean="0"/>
              <a:pPr>
                <a:defRPr/>
              </a:pPr>
              <a:t>40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34344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dirty="0" smtClean="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5939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69A454A-BD37-4B01-A5FC-2D8AF77576E5}" type="slidenum">
              <a:rPr lang="cs-CZ" altLang="cs-CZ" sz="1200" smtClean="0"/>
              <a:pPr/>
              <a:t>48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695088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mtClean="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6144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D76A78-36DD-4955-8C57-8564BAA98CA9}" type="slidenum">
              <a:rPr lang="cs-CZ" altLang="cs-CZ" sz="1200" smtClean="0"/>
              <a:pPr/>
              <a:t>49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1200118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6349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82F4F6-7AC5-4791-A7D4-B5A4F43A6796}" type="slidenum">
              <a:rPr lang="cs-CZ" altLang="cs-CZ" sz="1200" smtClean="0"/>
              <a:pPr/>
              <a:t>55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3493125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6BC19-6B07-4284-B0F4-1E6B94F3A58F}" type="slidenum">
              <a:rPr lang="cs-CZ" altLang="cs-CZ" smtClean="0"/>
              <a:pPr>
                <a:defRPr/>
              </a:pPr>
              <a:t>65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77838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86BC19-6B07-4284-B0F4-1E6B94F3A58F}" type="slidenum">
              <a:rPr lang="cs-CZ" altLang="cs-CZ" smtClean="0"/>
              <a:pPr>
                <a:defRPr/>
              </a:pPr>
              <a:t>67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97102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7782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93D77F-44E5-4C1B-90C7-650BB1B0F5AF}" type="slidenum">
              <a:rPr lang="cs-CZ" altLang="cs-CZ" sz="1200" smtClean="0"/>
              <a:pPr/>
              <a:t>71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230603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8602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7BB1A9-26A3-4D79-98EA-D22B2EE89046}" type="slidenum">
              <a:rPr lang="cs-CZ" altLang="cs-CZ" sz="1200" smtClean="0"/>
              <a:pPr/>
              <a:t>79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107616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92164" name="Zástupný symbol pro číslo snímku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28" tIns="46164" rIns="92328" bIns="46164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7D475A-4AC8-4FFC-BC1D-AD05566AE180}" type="slidenum">
              <a:rPr lang="cs-CZ" altLang="cs-CZ"/>
              <a:pPr algn="r" eaLnBrk="1" hangingPunct="1">
                <a:spcBef>
                  <a:spcPct val="0"/>
                </a:spcBef>
              </a:pPr>
              <a:t>81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87781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11188" y="836712"/>
            <a:ext cx="7772400" cy="1470025"/>
          </a:xfrm>
        </p:spPr>
        <p:txBody>
          <a:bodyPr/>
          <a:lstStyle>
            <a:lvl1pPr marL="0" indent="0"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Klepnutím lze upravit styl předlohy podnadpisů.</a:t>
            </a:r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388" y="5949280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2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16824" cy="736857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5" name="Zástupný symbol pro obsah 2"/>
          <p:cNvSpPr>
            <a:spLocks noGrp="1"/>
          </p:cNvSpPr>
          <p:nvPr>
            <p:ph idx="1"/>
          </p:nvPr>
        </p:nvSpPr>
        <p:spPr>
          <a:xfrm>
            <a:off x="1043607" y="1124744"/>
            <a:ext cx="7416825" cy="554461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961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16824" cy="736857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529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3052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16824" cy="736857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196752"/>
            <a:ext cx="4279900" cy="532859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1196752"/>
            <a:ext cx="4281487" cy="532859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066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643192" cy="792088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8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9061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9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0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9061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11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438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16824" cy="736857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430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6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7089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104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16824" cy="736857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5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043607" y="1124744"/>
            <a:ext cx="7416825" cy="5544616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63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5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783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053296" y="332656"/>
            <a:ext cx="7889598" cy="692721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5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1124744"/>
            <a:ext cx="8785100" cy="5472608"/>
          </a:xfrm>
        </p:spPr>
        <p:txBody>
          <a:bodyPr/>
          <a:lstStyle/>
          <a:p>
            <a:pPr lvl="0"/>
            <a:endParaRPr lang="cs-CZ" noProof="0" smtClean="0"/>
          </a:p>
        </p:txBody>
      </p:sp>
    </p:spTree>
    <p:extLst>
      <p:ext uri="{BB962C8B-B14F-4D97-AF65-F5344CB8AC3E}">
        <p14:creationId xmlns:p14="http://schemas.microsoft.com/office/powerpoint/2010/main" val="149007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3608" y="332656"/>
            <a:ext cx="7416824" cy="736857"/>
          </a:xfrm>
          <a:prstGeom prst="rect">
            <a:avLst/>
          </a:prstGeom>
          <a:extLst/>
        </p:spPr>
        <p:txBody>
          <a:bodyPr vert="horz" lIns="91340" tIns="45718" rIns="91340" bIns="45718" rtlCol="0" anchor="ctr">
            <a:noAutofit/>
          </a:bodyPr>
          <a:lstStyle/>
          <a:p>
            <a:pPr marL="180975" lvl="0" indent="-180975" algn="l" defTabSz="91326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cs-CZ" altLang="cs-CZ" dirty="0" smtClean="0"/>
              <a:t>Klepnutím lze upravit styl předlohy nadpisů.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3607" y="1124744"/>
            <a:ext cx="7416825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dirty="0" smtClean="0"/>
              <a:t>Klepnutím lze upravit styly předlohy textu.</a:t>
            </a:r>
          </a:p>
          <a:p>
            <a:pPr lvl="1"/>
            <a:r>
              <a:rPr lang="cs-CZ" altLang="cs-CZ" dirty="0" smtClean="0"/>
              <a:t>Druhá úroveň</a:t>
            </a:r>
          </a:p>
          <a:p>
            <a:pPr lvl="2"/>
            <a:r>
              <a:rPr lang="cs-CZ" altLang="cs-CZ" dirty="0" smtClean="0"/>
              <a:t>Třetí úroveň</a:t>
            </a:r>
          </a:p>
          <a:p>
            <a:pPr lvl="3"/>
            <a:r>
              <a:rPr lang="cs-CZ" altLang="cs-CZ" dirty="0" smtClean="0"/>
              <a:t>Čtvrtá úroveň</a:t>
            </a:r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67558" cy="73685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2" r:id="rId1"/>
    <p:sldLayoutId id="2147485270" r:id="rId2"/>
    <p:sldLayoutId id="2147485271" r:id="rId3"/>
    <p:sldLayoutId id="2147485272" r:id="rId4"/>
    <p:sldLayoutId id="2147485273" r:id="rId5"/>
    <p:sldLayoutId id="2147485274" r:id="rId6"/>
    <p:sldLayoutId id="2147485275" r:id="rId7"/>
    <p:sldLayoutId id="2147485276" r:id="rId8"/>
    <p:sldLayoutId id="2147485277" r:id="rId9"/>
    <p:sldLayoutId id="2147485278" r:id="rId10"/>
    <p:sldLayoutId id="2147485279" r:id="rId11"/>
    <p:sldLayoutId id="2147485280" r:id="rId12"/>
    <p:sldLayoutId id="2147485281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marL="0" indent="0" algn="l" rtl="0" eaLnBrk="0" fontAlgn="base" hangingPunct="0">
        <a:spcBef>
          <a:spcPct val="0"/>
        </a:spcBef>
        <a:spcAft>
          <a:spcPct val="0"/>
        </a:spcAft>
        <a:defRPr lang="cs-CZ" altLang="cs-CZ" sz="2800" b="1" kern="1200" dirty="0" smtClean="0">
          <a:solidFill>
            <a:srgbClr val="E65014"/>
          </a:solidFill>
          <a:latin typeface="+mj-lt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 smtClean="0"/>
              <a:t>ROZPIS ROZPOČTU UTB </a:t>
            </a:r>
            <a:br>
              <a:rPr lang="cs-CZ" altLang="cs-CZ" dirty="0" smtClean="0"/>
            </a:br>
            <a:r>
              <a:rPr lang="cs-CZ" altLang="cs-CZ" dirty="0" smtClean="0"/>
              <a:t>NA ROK 2021 </a:t>
            </a:r>
          </a:p>
        </p:txBody>
      </p:sp>
      <p:sp>
        <p:nvSpPr>
          <p:cNvPr id="5123" name="Rectangle 1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 dirty="0" smtClean="0">
                <a:latin typeface="+mj-lt"/>
              </a:rPr>
              <a:t>RNDr. Alexander Černý</a:t>
            </a:r>
          </a:p>
          <a:p>
            <a:pPr eaLnBrk="1" hangingPunct="1">
              <a:defRPr/>
            </a:pPr>
            <a:r>
              <a:rPr lang="cs-CZ" altLang="cs-CZ" sz="2800" dirty="0" smtClean="0">
                <a:latin typeface="+mj-lt"/>
              </a:rPr>
              <a:t>Verze:   8. března 2021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Výběr z Pravidel rozpočtu UTB pro rok 2021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Stanovení metodiky, principů, algoritmů pro UTB: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metodika poskytování příspěvků a dotací pro VVŠ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priority interního financování na UTB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algoritmy interního rozdělení neinvestičních prostředků z příspěvků a dotací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algoritmy stanovení výše odvodů na financování společných servisních složek, informačních zdrojů a celouniverzitních  zdrojů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mimořádný příspěvek do fondu stavební komise 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čerpání finančních prostředků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tvorba a rozdělení celouniverzitních prostředků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projekty financované z evropských strukturálních a investičních fondů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regulační opatření a zásady hospodaření s finančními prostředky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Pravidla rozpočtu UTB pro rok 2021 byla schválena na zasedání AS UTB dne 26. 1.</a:t>
            </a:r>
            <a:r>
              <a:rPr lang="cs-CZ" alt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cs-CZ" altLang="cs-CZ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Výběr z Pravidel rozpočtu UTB pro rok 2021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b="1" dirty="0" smtClean="0">
                <a:latin typeface="+mj-lt"/>
                <a:cs typeface="Arial" panose="020B0604020202020204" pitchFamily="34" charset="0"/>
              </a:rPr>
              <a:t>Priority interního financování UTB:</a:t>
            </a:r>
          </a:p>
          <a:p>
            <a:pPr eaLnBrk="1" hangingPunct="1">
              <a:buFontTx/>
              <a:buNone/>
              <a:defRPr/>
            </a:pPr>
            <a:endParaRPr lang="cs-CZ" altLang="cs-CZ" b="1" dirty="0" smtClean="0">
              <a:latin typeface="+mj-lt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/>
              <a:t>Podpora činností směřující k významnému zlepšení hodnotících indikátorů  </a:t>
            </a:r>
            <a:r>
              <a:rPr lang="cs-CZ" altLang="cs-CZ" dirty="0" err="1"/>
              <a:t>VaV</a:t>
            </a:r>
            <a:r>
              <a:rPr lang="cs-CZ" altLang="cs-CZ" dirty="0"/>
              <a:t> v rámci Metodiky 17+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/>
              <a:t>Stabilní, transparentní a efektivní financování všech součástí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/>
              <a:t>Realizace strategických cílů a úkolů UTB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/>
              <a:t>Podpora cílů Institucionálního plánu UTB na rok 2021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/>
              <a:t>Podpora všech činností vedoucích ke zvýšení kvalitativních parametrů realizované výuky a výzkumu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/>
              <a:t>Podpora kvalitativního zlepšení parametrů ubytování studentů a vědeckých pracovníků (</a:t>
            </a:r>
            <a:r>
              <a:rPr lang="cs-CZ" altLang="cs-CZ" dirty="0" err="1"/>
              <a:t>postdoktorandů</a:t>
            </a:r>
            <a:r>
              <a:rPr lang="cs-CZ" altLang="cs-CZ" dirty="0"/>
              <a:t>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/>
              <a:t>Financování celouniverzitních aktivit  </a:t>
            </a:r>
          </a:p>
          <a:p>
            <a:pPr eaLnBrk="1" hangingPunct="1">
              <a:buFontTx/>
              <a:buNone/>
              <a:defRPr/>
            </a:pPr>
            <a:endParaRPr lang="cs-CZ" altLang="cs-CZ" b="1" dirty="0" smtClean="0"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Metodika a principy MŠMT pro rok 2021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Údaje uveřejněny v materiálu MŠMT „</a:t>
            </a:r>
            <a:r>
              <a:rPr lang="cs-CZ" altLang="cs-CZ" b="1" dirty="0" smtClean="0"/>
              <a:t>Rozpis rozpočtu vysokých škol na rok 2021“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Kombinace „objemového principu“ v rozdělení příspěvku ministerstva na institucionální financování je shodná jako v létech předchozích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Fixní a výkonová část finančně stanovena pro každou VVŠ přímo MŠMT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Příloha č. 5 ministerských Pravidel nastavuje podíly VVŠ ve fixní části institucionálního financování: </a:t>
            </a:r>
            <a:r>
              <a:rPr lang="cs-CZ" altLang="cs-CZ" b="1" dirty="0" smtClean="0">
                <a:solidFill>
                  <a:srgbClr val="C00000"/>
                </a:solidFill>
              </a:rPr>
              <a:t>UTB </a:t>
            </a:r>
            <a:r>
              <a:rPr lang="cs-CZ" altLang="cs-CZ" sz="2800" b="1" dirty="0" smtClean="0">
                <a:solidFill>
                  <a:srgbClr val="C00000"/>
                </a:solidFill>
              </a:rPr>
              <a:t>3,1625 %</a:t>
            </a:r>
            <a:r>
              <a:rPr lang="cs-CZ" altLang="cs-CZ" b="1" dirty="0" smtClean="0">
                <a:solidFill>
                  <a:srgbClr val="C00000"/>
                </a:solidFill>
              </a:rPr>
              <a:t> </a:t>
            </a:r>
            <a:r>
              <a:rPr lang="cs-CZ" altLang="cs-CZ" dirty="0" smtClean="0"/>
              <a:t>celkového objemu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Výkonová část institucionálního financování kvantifikuje výkony vysokých škol se zaměřením na výsledky ve vzdělávací a tvůrčí činnosti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Poskytnutí příspěvku je vázáno na splnění dalších podmínek: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400" dirty="0" smtClean="0"/>
              <a:t>UTB studenti:   4 097 (2017)           </a:t>
            </a:r>
            <a:r>
              <a:rPr lang="cs-CZ" altLang="cs-CZ" sz="2400" b="1" dirty="0" smtClean="0">
                <a:solidFill>
                  <a:srgbClr val="C00000"/>
                </a:solidFill>
              </a:rPr>
              <a:t>4 510 </a:t>
            </a:r>
            <a:r>
              <a:rPr lang="cs-CZ" altLang="cs-CZ" sz="2400" dirty="0" smtClean="0"/>
              <a:t>(2020)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400" dirty="0" smtClean="0"/>
              <a:t>UTB KEN:          1,77 (2017)             </a:t>
            </a:r>
            <a:r>
              <a:rPr lang="cs-CZ" altLang="cs-CZ" sz="2400" b="1" dirty="0" smtClean="0">
                <a:solidFill>
                  <a:srgbClr val="C00000"/>
                </a:solidFill>
              </a:rPr>
              <a:t>1,76</a:t>
            </a:r>
            <a:r>
              <a:rPr lang="cs-CZ" altLang="cs-CZ" sz="2400" dirty="0" smtClean="0"/>
              <a:t> (2020)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Podmínky UTB splnila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dirty="0" smtClean="0"/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Metodika a principy MŠMT pro rok 2021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980728"/>
            <a:ext cx="7416825" cy="5544616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dirty="0" smtClean="0"/>
              <a:t>Pro </a:t>
            </a:r>
            <a:r>
              <a:rPr lang="cs-CZ" dirty="0"/>
              <a:t>oblast institucionální podpory na </a:t>
            </a:r>
            <a:r>
              <a:rPr lang="cs-CZ" dirty="0" smtClean="0"/>
              <a:t>DKRVO je </a:t>
            </a:r>
            <a:r>
              <a:rPr lang="cs-CZ" dirty="0"/>
              <a:t>závazný materiál č.j. MŠMT-44599/2020-1 ze dne 8. ledna 2021 „Pravidla poskytování institucionální podpory na dlouhodobý koncepční rozvoj výzkumné organizace v segmentu vysokých škol v působnosti Ministerstva školství, mládeže a tělovýchovy na léta 2021 až 2025</a:t>
            </a:r>
            <a:r>
              <a:rPr lang="cs-CZ" dirty="0" smtClean="0"/>
              <a:t>“.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Institucionální podpora na DKRVO se skládá z části: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Stabilizační             podíl UTB 1,8140 %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Motivační                podíl UTB  1,7026 %</a:t>
            </a:r>
          </a:p>
          <a:p>
            <a:pPr marL="457200" lvl="1" indent="0" algn="just">
              <a:buNone/>
            </a:pPr>
            <a:r>
              <a:rPr lang="cs-CZ" altLang="cs-CZ" sz="2000" dirty="0" smtClean="0"/>
              <a:t>                                     hodnocení UTB:         C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b="1" dirty="0" smtClean="0">
                <a:solidFill>
                  <a:srgbClr val="C00000"/>
                </a:solidFill>
              </a:rPr>
              <a:t>DKRVO 2021          podíl  UTB 1,7965 %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Výkonnost proti institucionálnímu financování jen </a:t>
            </a:r>
            <a:r>
              <a:rPr lang="cs-CZ" altLang="cs-CZ" sz="2400" b="1" dirty="0" smtClean="0">
                <a:solidFill>
                  <a:srgbClr val="C00000"/>
                </a:solidFill>
              </a:rPr>
              <a:t>56,82 %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Fixace objemového principu DKRVO až do roku 2025</a:t>
            </a:r>
            <a:endParaRPr lang="cs-CZ" altLang="cs-CZ" sz="18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26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Počet studentů UTB pro 2021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900" smtClean="0"/>
          </a:p>
          <a:p>
            <a:pPr marL="0" indent="0">
              <a:lnSpc>
                <a:spcPct val="80000"/>
              </a:lnSpc>
              <a:buFontTx/>
              <a:buNone/>
            </a:pPr>
            <a:endParaRPr lang="cs-CZ" altLang="cs-CZ" sz="800" smtClean="0">
              <a:latin typeface="Arial" panose="020B0604020202020204" pitchFamily="34" charset="0"/>
            </a:endParaRPr>
          </a:p>
        </p:txBody>
      </p:sp>
      <p:graphicFrame>
        <p:nvGraphicFramePr>
          <p:cNvPr id="7237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787311"/>
              </p:ext>
            </p:extLst>
          </p:nvPr>
        </p:nvGraphicFramePr>
        <p:xfrm>
          <a:off x="1187623" y="1052736"/>
          <a:ext cx="5400500" cy="4535489"/>
        </p:xfrm>
        <a:graphic>
          <a:graphicData uri="http://schemas.openxmlformats.org/drawingml/2006/table">
            <a:tbl>
              <a:tblPr/>
              <a:tblGrid>
                <a:gridCol w="1640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7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8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Kategorie studentů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Fyzický počet studentů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31. 10. 2020 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Přepočtený počet studentů dle SIMS 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B1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4 810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4 654,0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8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M1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113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113,0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8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N1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2 301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2 247,5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P1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171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161,5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8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SP2+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2 012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1 760,5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4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UTB 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9 407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8 936,5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Příspěvky a dotace pro UTB na rok 2021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A </a:t>
            </a:r>
            <a:r>
              <a:rPr lang="cs-CZ" altLang="cs-CZ" dirty="0" smtClean="0"/>
              <a:t>institucionální financování      </a:t>
            </a:r>
            <a:r>
              <a:rPr lang="cs-CZ" altLang="cs-CZ" b="1" dirty="0" smtClean="0">
                <a:solidFill>
                  <a:srgbClr val="C00000"/>
                </a:solidFill>
              </a:rPr>
              <a:t>550 121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K </a:t>
            </a:r>
            <a:r>
              <a:rPr lang="cs-CZ" altLang="cs-CZ" dirty="0" smtClean="0"/>
              <a:t>institucionálního financování    </a:t>
            </a:r>
            <a:r>
              <a:rPr lang="cs-CZ" altLang="cs-CZ" b="1" dirty="0" smtClean="0">
                <a:solidFill>
                  <a:srgbClr val="C00000"/>
                </a:solidFill>
              </a:rPr>
              <a:t>86 901 tis. Kč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P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podpora pedagogických studijních programů </a:t>
            </a:r>
            <a:r>
              <a:rPr lang="cs-CZ" altLang="cs-CZ" b="1" dirty="0" smtClean="0">
                <a:solidFill>
                  <a:srgbClr val="C00000"/>
                </a:solidFill>
              </a:rPr>
              <a:t>3 443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P </a:t>
            </a:r>
            <a:r>
              <a:rPr lang="cs-CZ" altLang="cs-CZ" dirty="0" smtClean="0"/>
              <a:t>podpora pro FAI                         </a:t>
            </a:r>
            <a:r>
              <a:rPr lang="cs-CZ" altLang="cs-CZ" b="1" dirty="0" smtClean="0">
                <a:solidFill>
                  <a:srgbClr val="C00000"/>
                </a:solidFill>
              </a:rPr>
              <a:t>456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Podpora </a:t>
            </a:r>
            <a:r>
              <a:rPr lang="cs-CZ" altLang="cs-CZ" dirty="0" smtClean="0"/>
              <a:t>z Fondu umělecké činnosti         </a:t>
            </a:r>
            <a:r>
              <a:rPr lang="cs-CZ" altLang="cs-CZ" b="1" dirty="0" smtClean="0">
                <a:solidFill>
                  <a:srgbClr val="C00000"/>
                </a:solidFill>
              </a:rPr>
              <a:t>6 852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C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stipendium pro doktorandy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b="1" dirty="0" smtClean="0">
                <a:solidFill>
                  <a:srgbClr val="C00000"/>
                </a:solidFill>
              </a:rPr>
              <a:t>22 005 tis. Kč </a:t>
            </a:r>
            <a:r>
              <a:rPr lang="cs-CZ" altLang="cs-CZ" dirty="0" smtClean="0"/>
              <a:t>(započteno pouze 135 studentů DSP)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D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podpora mezinárodní spolupráce zrušeno (institucionální plán)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F</a:t>
            </a:r>
            <a:r>
              <a:rPr lang="cs-CZ" altLang="cs-CZ" dirty="0" smtClean="0"/>
              <a:t> podpora U3V                                 </a:t>
            </a:r>
            <a:r>
              <a:rPr lang="cs-CZ" altLang="cs-CZ" b="1" dirty="0" smtClean="0">
                <a:solidFill>
                  <a:srgbClr val="C00000"/>
                </a:solidFill>
              </a:rPr>
              <a:t>744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F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podpora SSP                              </a:t>
            </a:r>
            <a:r>
              <a:rPr lang="cs-CZ" altLang="cs-CZ" b="1" dirty="0" smtClean="0">
                <a:solidFill>
                  <a:srgbClr val="C00000"/>
                </a:solidFill>
              </a:rPr>
              <a:t>2 893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I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institucionální (rozvojový) plán   </a:t>
            </a:r>
            <a:r>
              <a:rPr lang="cs-CZ" altLang="cs-CZ" b="1" dirty="0" smtClean="0">
                <a:solidFill>
                  <a:srgbClr val="C00000"/>
                </a:solidFill>
              </a:rPr>
              <a:t>35 879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J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dotace na ubytování a stravování studentů   </a:t>
            </a:r>
            <a:r>
              <a:rPr lang="cs-CZ" altLang="cs-CZ" b="1" dirty="0" smtClean="0">
                <a:solidFill>
                  <a:srgbClr val="C63429"/>
                </a:solidFill>
              </a:rPr>
              <a:t>2 795 </a:t>
            </a:r>
            <a:r>
              <a:rPr lang="cs-CZ" altLang="cs-CZ" b="1" dirty="0" smtClean="0">
                <a:solidFill>
                  <a:srgbClr val="C00000"/>
                </a:solidFill>
              </a:rPr>
              <a:t>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U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ubytovací stipendium</a:t>
            </a:r>
            <a:r>
              <a:rPr lang="cs-CZ" altLang="cs-CZ" b="1" dirty="0" smtClean="0">
                <a:solidFill>
                  <a:srgbClr val="FF0000"/>
                </a:solidFill>
              </a:rPr>
              <a:t>                </a:t>
            </a:r>
            <a:r>
              <a:rPr lang="cs-CZ" altLang="cs-CZ" b="1" dirty="0" smtClean="0">
                <a:solidFill>
                  <a:srgbClr val="C00000"/>
                </a:solidFill>
              </a:rPr>
              <a:t>20 304 tis. Kč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400" dirty="0" smtClean="0">
                <a:latin typeface="Arial" panose="020B0604020202020204" pitchFamily="34" charset="0"/>
              </a:rPr>
              <a:t> </a:t>
            </a:r>
            <a:r>
              <a:rPr lang="cs-CZ" altLang="cs-CZ" dirty="0" smtClean="0">
                <a:latin typeface="Arial" panose="020B0604020202020204" pitchFamily="34" charset="0"/>
              </a:rPr>
              <a:t> </a:t>
            </a:r>
            <a:br>
              <a:rPr lang="cs-CZ" altLang="cs-CZ" dirty="0" smtClean="0">
                <a:latin typeface="Arial" panose="020B0604020202020204" pitchFamily="34" charset="0"/>
              </a:rPr>
            </a:br>
            <a:r>
              <a:rPr lang="cs-CZ" altLang="cs-CZ" sz="2400" dirty="0" smtClean="0"/>
              <a:t>Příspěvky a dotace pro UTB na rok 2021</a:t>
            </a:r>
            <a:br>
              <a:rPr lang="cs-CZ" altLang="cs-CZ" sz="2400" dirty="0" smtClean="0"/>
            </a:br>
            <a:endParaRPr lang="cs-CZ" altLang="cs-CZ" sz="2400" dirty="0" smtClean="0"/>
          </a:p>
        </p:txBody>
      </p:sp>
      <p:graphicFrame>
        <p:nvGraphicFramePr>
          <p:cNvPr id="8317" name="Group 1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732922"/>
              </p:ext>
            </p:extLst>
          </p:nvPr>
        </p:nvGraphicFramePr>
        <p:xfrm>
          <a:off x="179512" y="908719"/>
          <a:ext cx="8064895" cy="5894405"/>
        </p:xfrm>
        <a:graphic>
          <a:graphicData uri="http://schemas.openxmlformats.org/drawingml/2006/table">
            <a:tbl>
              <a:tblPr/>
              <a:tblGrid>
                <a:gridCol w="87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4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7369">
                  <a:extLst>
                    <a:ext uri="{9D8B030D-6E8A-4147-A177-3AD203B41FA5}">
                      <a16:colId xmlns:a16="http://schemas.microsoft.com/office/drawing/2014/main" val="3229157370"/>
                    </a:ext>
                  </a:extLst>
                </a:gridCol>
              </a:tblGrid>
              <a:tr h="908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Ukazatel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Popis příspěvku nebo dotace 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Souhrnný  příspěvek nebo dotace roku 2020   v tis. Kč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Souhrnný příspěvek nebo dotace roku 2021 v tis. Kč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Institucionální financování RO I. celkem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629 772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647 773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Fixní část financování studií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531 146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550 121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Výkonová část financování studií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87 933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86 901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Podpora společenských priorit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3 792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3 899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Fond umělecké činnosti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6 901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6 852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Stipendia pro studenty DSP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19 170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22 005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Podpora mezinárodní spolupráce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4 206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8771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Vzdělávací projekty (U3V)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Podpora financování zvýšených nákladů SSP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2 928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2 893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Institucionální plán 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29 943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35 879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Centralizované rozvojové programy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5 869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60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Účelová podpora na specifický </a:t>
                      </a:r>
                      <a:r>
                        <a:rPr kumimoji="0" lang="cs-CZ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vysokoškol</a:t>
                      </a: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výzkum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21 285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21 567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Národní program udržitelnosti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13 615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Institucionální podpora na DKRVO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141 823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143 404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  </a:t>
                      </a: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Dotace na ubytování a stravování studentů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2 795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2 795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U1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na ubytovací stipendia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19 024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20 304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Sociální stipendia studentům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044533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Celkem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891 740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897 364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Finanční rezervy UTB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b="1" dirty="0" smtClean="0"/>
              <a:t>Finanční rezervy UTB: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Rezervní fond UTB (možno čerpat jen je-li organizace ve ztrátě)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vytvořen v objemu 1 908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Fond finanční rezervy: určen výhradně pro řešení finančních anomálií. Finanční rezerva zejména na financování: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Zcela neočekávaných opatření MŠMT nebo vlády ČR - legislativní změny, změna  metodiky uplatňování odpočtu DPH u VVŠ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Mimořádných potřeb financování akcí zásadního významu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vytvořen v objemu 37 758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Dědictví po Tomáši Baťovi jr.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sz="2000" b="1" i="1" dirty="0" smtClean="0">
                <a:solidFill>
                  <a:srgbClr val="C00000"/>
                </a:solidFill>
              </a:rPr>
              <a:t>objem 10 mil. Kč</a:t>
            </a:r>
          </a:p>
          <a:p>
            <a:pPr>
              <a:buFontTx/>
              <a:buNone/>
            </a:pPr>
            <a:endParaRPr lang="cs-CZ" altLang="cs-CZ" dirty="0" smtClean="0"/>
          </a:p>
          <a:p>
            <a:pPr eaLnBrk="1" hangingPunct="1">
              <a:buFontTx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Východiska rozpočtu UTB 2021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cs-CZ" altLang="cs-CZ" b="1" dirty="0" smtClean="0">
                <a:latin typeface="+mj-lt"/>
              </a:rPr>
              <a:t>Počáteční nastavení financí ve fondech: 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Počáteční stav roku 2021 ve finančních fondech UTB je dán stavem fondů dle účetní závěrky ke dni 31. 12. 2020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Jednotlivé součásti mají podle analytického výkaznictví </a:t>
            </a:r>
            <a:br>
              <a:rPr lang="cs-CZ" altLang="cs-CZ" dirty="0" smtClean="0">
                <a:latin typeface="+mj-lt"/>
              </a:rPr>
            </a:br>
            <a:r>
              <a:rPr lang="cs-CZ" altLang="cs-CZ" dirty="0" smtClean="0">
                <a:latin typeface="+mj-lt"/>
              </a:rPr>
              <a:t>k 1. 1. 2021 k dispozici zůstatky v dalších fondech UTB (fond odměn, stipendijní fond, fond reprodukce investičního majetku, fond provozních prostředků, fond sociální, fond účelově určených prostředků)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Hospodářské výsledky součásti budou navrženy (po finančním vypořádání se státním rozpočtem za rok 2020 a odsouhlasení výsledků hospodaření na MŠMT) k převodu do FRIM, pokud nebude součást požadovat jinak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Fondy na provozním úseku 90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069513"/>
            <a:ext cx="7416825" cy="5544616"/>
          </a:xfrm>
        </p:spPr>
        <p:txBody>
          <a:bodyPr/>
          <a:lstStyle/>
          <a:p>
            <a:pPr marL="0" indent="0" algn="just">
              <a:buFontTx/>
              <a:buNone/>
              <a:defRPr/>
            </a:pPr>
            <a:r>
              <a:rPr lang="cs-CZ" sz="2000" dirty="0" smtClean="0"/>
              <a:t>Tradičně je ve finančních tabulkách napsáno „</a:t>
            </a:r>
            <a:r>
              <a:rPr lang="cs-CZ" sz="2000" b="1" dirty="0" smtClean="0"/>
              <a:t>Rektorát</a:t>
            </a:r>
            <a:r>
              <a:rPr lang="cs-CZ" sz="2000" dirty="0" smtClean="0"/>
              <a:t>“ i když by mělo být psáno „</a:t>
            </a:r>
            <a:r>
              <a:rPr lang="cs-CZ" sz="2000" b="1" dirty="0" smtClean="0"/>
              <a:t>PÚ90</a:t>
            </a:r>
            <a:r>
              <a:rPr lang="cs-CZ" sz="2000" dirty="0" smtClean="0"/>
              <a:t>“. </a:t>
            </a:r>
            <a:r>
              <a:rPr lang="cs-CZ" dirty="0" smtClean="0"/>
              <a:t>PÚ90 je mnohem širší pojem, zahrnuje jednak rektorátní útvary, jednak celou řadu dalších aktivit</a:t>
            </a:r>
          </a:p>
          <a:p>
            <a:pPr marL="0" indent="0" algn="just">
              <a:buFontTx/>
              <a:buNone/>
              <a:defRPr/>
            </a:pPr>
            <a:r>
              <a:rPr lang="cs-CZ" sz="2000" dirty="0" smtClean="0"/>
              <a:t>Na PÚ90 je účtováno dále o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Ukazatel E (dotace mobility)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Ukazatel F (příspěvky na studenty se specifickými potřebami)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Institucionální plán (projekty 2019 až 2020), které mohou být řešeny až do června 2021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Některé aktivity organizované prorektory</a:t>
            </a:r>
          </a:p>
          <a:p>
            <a:pPr marL="0" indent="0" algn="just">
              <a:buFontTx/>
              <a:buNone/>
              <a:defRPr/>
            </a:pPr>
            <a:endParaRPr lang="cs-CZ" b="1" dirty="0" smtClean="0"/>
          </a:p>
          <a:p>
            <a:pPr marL="0" indent="0" algn="just">
              <a:buFontTx/>
              <a:buNone/>
              <a:defRPr/>
            </a:pPr>
            <a:r>
              <a:rPr lang="cs-CZ" dirty="0" smtClean="0"/>
              <a:t>Pro výše uvedené aktivity bylo k 1. 1. 2021 ve fondech alokováno:</a:t>
            </a:r>
          </a:p>
          <a:p>
            <a:pPr marL="0" indent="0" algn="just">
              <a:buFontTx/>
              <a:buNone/>
              <a:defRPr/>
            </a:pPr>
            <a:r>
              <a:rPr lang="cs-CZ" dirty="0" smtClean="0"/>
              <a:t>Fond provozních prostředků                           8 814 tis. Kč</a:t>
            </a:r>
          </a:p>
          <a:p>
            <a:pPr marL="0" indent="0" algn="just">
              <a:buFontTx/>
              <a:buNone/>
              <a:defRPr/>
            </a:pPr>
            <a:r>
              <a:rPr lang="cs-CZ" dirty="0" smtClean="0"/>
              <a:t>Fond reprodukce investičního majetku           6 944 tis. Kč</a:t>
            </a:r>
          </a:p>
          <a:p>
            <a:pPr marL="0" indent="0" algn="just">
              <a:buFontTx/>
              <a:buNone/>
              <a:defRPr/>
            </a:pPr>
            <a:r>
              <a:rPr lang="cs-CZ" b="1" dirty="0" smtClean="0"/>
              <a:t>Zůstatek ve fondech pro nákladová střediska Rektorátu je tedy výrazně nižší.</a:t>
            </a:r>
          </a:p>
          <a:p>
            <a:pPr marL="838200" lvl="1" indent="-381000" eaLnBrk="1" hangingPunct="1">
              <a:buFont typeface="Wingdings" pitchFamily="2" charset="2"/>
              <a:buNone/>
              <a:defRPr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85160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Institucionální financování interní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FontTx/>
              <a:buNone/>
            </a:pPr>
            <a:r>
              <a:rPr lang="cs-CZ" altLang="cs-CZ" sz="2000" b="1" dirty="0" smtClean="0">
                <a:cs typeface="Arial" panose="020B0604020202020204" pitchFamily="34" charset="0"/>
              </a:rPr>
              <a:t>Struktura interního normativního financování: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oddělení prostředků z fixní části institucionálního financování do Dispozičního fondu                   </a:t>
            </a:r>
            <a:r>
              <a:rPr lang="cs-CZ" altLang="cs-CZ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5 520 tis. Kč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oddělení prostředků z fixní části institucionálního financování do </a:t>
            </a:r>
            <a:br>
              <a:rPr lang="cs-CZ" altLang="cs-CZ" sz="2000" dirty="0" smtClean="0">
                <a:cs typeface="Arial" panose="020B0604020202020204" pitchFamily="34" charset="0"/>
              </a:rPr>
            </a:br>
            <a:r>
              <a:rPr lang="cs-CZ" altLang="cs-CZ" sz="2000" dirty="0" smtClean="0">
                <a:cs typeface="Arial" panose="020B0604020202020204" pitchFamily="34" charset="0"/>
              </a:rPr>
              <a:t>Fondu strategického rozvoje   </a:t>
            </a:r>
            <a:r>
              <a:rPr lang="cs-CZ" altLang="cs-CZ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10 000 tis. Kč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stanovení základny pro interní rozdělení prostředků z fixní části FA´ na organizační jednotky UTB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rozdělení prostředků FA´ za fixní část (podle normativního přepočteného počtu studentů evidovaného v SIMS k 31. 10. 2020)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rozdělení prostředků FK za výkonovou část (kvalita a výkon)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stanovení odvodů na společné servisní složky, informační zdroje a  celouniverzitní zdroje </a:t>
            </a:r>
          </a:p>
          <a:p>
            <a:pPr>
              <a:spcAft>
                <a:spcPct val="20000"/>
              </a:spcAft>
            </a:pPr>
            <a:endParaRPr lang="cs-CZ" altLang="cs-CZ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Základna pro rozdělení institucionálních prostředků</a:t>
            </a:r>
          </a:p>
        </p:txBody>
      </p:sp>
      <p:graphicFrame>
        <p:nvGraphicFramePr>
          <p:cNvPr id="2768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941639"/>
              </p:ext>
            </p:extLst>
          </p:nvPr>
        </p:nvGraphicFramePr>
        <p:xfrm>
          <a:off x="250825" y="1844675"/>
          <a:ext cx="8569327" cy="3163888"/>
        </p:xfrm>
        <a:graphic>
          <a:graphicData uri="http://schemas.openxmlformats.org/drawingml/2006/table">
            <a:tbl>
              <a:tblPr/>
              <a:tblGrid>
                <a:gridCol w="1368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923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Proměnná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Finanční příspěvek pro rok 2021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 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Oddělení prostředků  Dispoziční fond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 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Oddělení prostředků Fond strategického rozvoje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Základna pro rozdělení prostředků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9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550 121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5 520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FA´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534 601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7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FK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86 901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FK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86 901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637 022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5 520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621 502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fixní část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cs-CZ" altLang="cs-CZ" b="1" dirty="0"/>
                  <a:t>Interní rozdělení institucionálních prostředků - fixní </a:t>
                </a:r>
                <a:r>
                  <a:rPr lang="cs-CZ" altLang="cs-CZ" b="1" dirty="0" smtClean="0"/>
                  <a:t>část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dirty="0"/>
                  <a:t>V i-</a:t>
                </a:r>
                <a:r>
                  <a:rPr lang="cs-CZ" dirty="0" err="1"/>
                  <a:t>tém</a:t>
                </a:r>
                <a:r>
                  <a:rPr lang="cs-CZ" dirty="0"/>
                  <a:t> studijním programu na k-té organizační jednotce bude financováno celkem studentů:</a:t>
                </a:r>
              </a:p>
              <a:p>
                <a:endParaRPr lang="cs-CZ" sz="900" dirty="0"/>
              </a:p>
              <a:p>
                <a:pPr marL="36036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b="1" i="1">
                          <a:latin typeface="Cambria Math" panose="02040503050406030204" pitchFamily="18" charset="0"/>
                        </a:rPr>
                        <m:t>𝑭𝑷𝑹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𝑷𝑹𝑩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𝟏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𝑷𝑹𝑵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𝟏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𝑷𝑹𝑴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𝟏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 </m:t>
                      </m:r>
                    </m:oMath>
                  </m:oMathPara>
                </a14:m>
                <a:endParaRPr lang="cs-CZ" dirty="0"/>
              </a:p>
              <a:p>
                <a:pPr marL="36036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𝑷𝑹𝑷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𝟏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𝑷𝑹𝑩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𝑷𝑹𝑵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𝑷𝑹𝑴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cs-CZ" dirty="0"/>
              </a:p>
              <a:p>
                <a:pPr marL="360363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cs-CZ" b="1" i="1">
                          <a:latin typeface="Cambria Math" panose="02040503050406030204" pitchFamily="18" charset="0"/>
                        </a:rPr>
                        <m:t>𝑷𝑹𝑷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cs-CZ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cs-CZ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cs-CZ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dirty="0"/>
              </a:p>
              <a:p>
                <a:pPr marL="360363" indent="0">
                  <a:buNone/>
                </a:pPr>
                <a:endParaRPr lang="cs-CZ" sz="700" dirty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dirty="0"/>
                  <a:t>Interní hodnota základního normativu </a:t>
                </a:r>
                <a:r>
                  <a:rPr lang="cs-CZ" b="1" dirty="0"/>
                  <a:t>NUTB</a:t>
                </a:r>
                <a:r>
                  <a:rPr lang="cs-CZ" dirty="0"/>
                  <a:t> bude shodná pro všechny druhy i formy studijních programů:</a:t>
                </a:r>
              </a:p>
              <a:p>
                <a:endParaRPr lang="cs-CZ" sz="900" dirty="0"/>
              </a:p>
              <a:p>
                <a:pPr marL="360363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cs-CZ" b="1" i="1">
                          <a:latin typeface="Cambria Math" panose="02040503050406030204" pitchFamily="18" charset="0"/>
                        </a:rPr>
                        <m:t>𝑵𝑼𝑻𝑩</m:t>
                      </m:r>
                      <m:r>
                        <a:rPr lang="cs-CZ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𝑭𝑨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´</m:t>
                          </m:r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cs-CZ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cs-CZ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cs-CZ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r>
                                    <a:rPr lang="cs-CZ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cs-CZ" b="1" i="1">
                                      <a:latin typeface="Cambria Math" panose="02040503050406030204" pitchFamily="18" charset="0"/>
                                    </a:rPr>
                                    <m:t>𝑭𝑷𝑹</m:t>
                                  </m:r>
                                  <m:d>
                                    <m:dPr>
                                      <m:ctrlPr>
                                        <a:rPr lang="cs-CZ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cs-CZ" b="1" i="1"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cs-CZ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cs-CZ" b="1" i="1">
                                          <a:latin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</m:d>
                                  <m:r>
                                    <a:rPr 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cs-CZ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𝑲𝑬𝑵𝑷</m:t>
                                  </m:r>
                                  <m:d>
                                    <m:dPr>
                                      <m:ctrlPr>
                                        <a:rPr lang="cs-CZ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cs-CZ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e>
                                  </m:d>
                                  <m:r>
                                    <a:rPr lang="cs-CZ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den>
                      </m:f>
                      <m:r>
                        <a:rPr lang="cs-CZ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cs-CZ" dirty="0"/>
              </a:p>
              <a:p>
                <a:pPr marL="0" indent="0">
                  <a:buNone/>
                </a:pPr>
                <a:endParaRPr lang="cs-CZ" dirty="0" smtClean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dirty="0" smtClean="0"/>
                  <a:t>Příspěvek </a:t>
                </a:r>
                <a:r>
                  <a:rPr lang="cs-CZ" dirty="0"/>
                  <a:t>fixní část pro i-</a:t>
                </a:r>
                <a:r>
                  <a:rPr lang="cs-CZ" dirty="0" err="1"/>
                  <a:t>tý</a:t>
                </a:r>
                <a:r>
                  <a:rPr lang="cs-CZ" dirty="0"/>
                  <a:t> studijní program na k-té organizační jednotce:</a:t>
                </a:r>
              </a:p>
              <a:p>
                <a:pPr marL="0" indent="0">
                  <a:buNone/>
                </a:pPr>
                <a:endParaRPr lang="cs-CZ" sz="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1" i="1">
                          <a:latin typeface="Cambria Math" panose="02040503050406030204" pitchFamily="18" charset="0"/>
                        </a:rPr>
                        <m:t>𝑽</m:t>
                      </m:r>
                      <m:sSub>
                        <m:sSubPr>
                          <m:ctrlPr>
                            <a:rPr lang="cs-CZ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b="1" i="1">
                          <a:latin typeface="Cambria Math" panose="02040503050406030204" pitchFamily="18" charset="0"/>
                        </a:rPr>
                        <m:t>𝑭𝑷𝑹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cs-CZ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𝑲𝑬𝑵𝑷</m:t>
                      </m:r>
                      <m:d>
                        <m:dPr>
                          <m:ctrlPr>
                            <a:rPr lang="cs-CZ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  <m:r>
                        <a:rPr lang="cs-CZ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cs-CZ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𝑵𝑼𝑻𝑩</m:t>
                      </m:r>
                    </m:oMath>
                  </m:oMathPara>
                </a14:m>
                <a:endParaRPr lang="cs-CZ" b="1" dirty="0"/>
              </a:p>
              <a:p>
                <a:pPr marL="0" indent="0">
                  <a:buNone/>
                </a:pPr>
                <a:endParaRPr lang="cs-CZ" b="1" dirty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2"/>
                <a:stretch>
                  <a:fillRect l="-822" t="-660" r="-139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95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fixní část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196752"/>
            <a:ext cx="7416825" cy="5544616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Způsob provedení výpočtu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kern="1400" dirty="0" smtClean="0">
                <a:cs typeface=".PalatinoTTEE"/>
              </a:rPr>
              <a:t>Provedeno standardním způsobem z datové základny, kdy pro každý jednotlivý studijní program je stanoven počet přepočtených studentů a KEN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kern="1400" dirty="0" smtClean="0">
                <a:cs typeface=".PalatinoTTEE"/>
              </a:rPr>
              <a:t>Financováni jsou všichni přepočtení studenti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kern="1400" dirty="0" smtClean="0">
                <a:cs typeface=".PalatinoTTEE"/>
              </a:rPr>
              <a:t>Následně jsou u některých studijních programů provedeny úpravy počtu studentů na tzv. nákladové studenty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kern="1400" dirty="0" smtClean="0">
                <a:solidFill>
                  <a:srgbClr val="000000"/>
                </a:solidFill>
                <a:cs typeface=".PalatinoTTEE"/>
              </a:rPr>
              <a:t>Pro stanovení počtu normativních studentů použito tabulek SIMS o počtu přepočtených studentů ke dni 31. 10. 2020. 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kern="1400" dirty="0" smtClean="0">
                <a:solidFill>
                  <a:srgbClr val="000000"/>
                </a:solidFill>
                <a:cs typeface=".PalatinoTTEE"/>
              </a:rPr>
              <a:t>Interní normativ pro výpočet rozdělení prostředků ukazatele A je roven      </a:t>
            </a:r>
            <a:r>
              <a:rPr lang="cs-CZ" b="1" kern="1400" dirty="0" smtClean="0">
                <a:solidFill>
                  <a:srgbClr val="000000"/>
                </a:solidFill>
                <a:cs typeface=".PalatinoTTEE"/>
              </a:rPr>
              <a:t>34 021,01 Kč. </a:t>
            </a:r>
          </a:p>
          <a:p>
            <a:pPr lvl="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cs-CZ" dirty="0">
              <a:solidFill>
                <a:srgbClr val="000000"/>
              </a:solidFill>
            </a:endParaRPr>
          </a:p>
          <a:p>
            <a:pPr marL="457200" lvl="1" indent="0" algn="just">
              <a:spcAft>
                <a:spcPts val="600"/>
              </a:spcAft>
              <a:buNone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344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0"/>
            <a:r>
              <a:rPr lang="cs-CZ" altLang="cs-CZ" sz="2400" dirty="0" smtClean="0"/>
              <a:t>Příspěvek na ukazatel A</a:t>
            </a:r>
            <a:r>
              <a:rPr lang="cs-CZ" altLang="cs-CZ" sz="2000" dirty="0" smtClean="0"/>
              <a:t/>
            </a:r>
            <a:br>
              <a:rPr lang="cs-CZ" altLang="cs-CZ" sz="2000" dirty="0" smtClean="0"/>
            </a:br>
            <a:endParaRPr lang="cs-CZ" altLang="cs-CZ" sz="16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9967800"/>
              </p:ext>
            </p:extLst>
          </p:nvPr>
        </p:nvGraphicFramePr>
        <p:xfrm>
          <a:off x="755576" y="1196752"/>
          <a:ext cx="5184576" cy="4655172"/>
        </p:xfrm>
        <a:graphic>
          <a:graphicData uri="http://schemas.openxmlformats.org/drawingml/2006/table">
            <a:tbl>
              <a:tblPr/>
              <a:tblGrid>
                <a:gridCol w="1648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6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4244101252"/>
                    </a:ext>
                  </a:extLst>
                </a:gridCol>
              </a:tblGrid>
              <a:tr h="9361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Rozpočet</a:t>
                      </a:r>
                    </a:p>
                    <a:p>
                      <a:pPr algn="r" rtl="0" fontAlgn="ctr"/>
                      <a:r>
                        <a:rPr lang="cs-C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FA´  2020 </a:t>
                      </a:r>
                      <a:endParaRPr lang="cs-CZ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r" rtl="0" fontAlgn="ctr"/>
                      <a:r>
                        <a:rPr lang="it-IT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tis. Kč</a:t>
                      </a: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Příspěvek FA´ 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pro 2021</a:t>
                      </a:r>
                    </a:p>
                    <a:p>
                      <a:pPr algn="r" rtl="0" fontAlgn="ctr"/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cs-C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tis. Kč</a:t>
                      </a:r>
                      <a:endParaRPr lang="it-IT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108000" marT="3600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129 286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</a:rPr>
                        <a:t>126 582</a:t>
                      </a:r>
                      <a:endParaRPr lang="cs-CZ" sz="1600" b="1" i="0" u="none" strike="noStrike" dirty="0"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62 921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67 488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61 472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69 839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93 637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99 176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68 969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71 726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86 927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90 572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2 920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</a:rPr>
                        <a:t>3 646</a:t>
                      </a:r>
                      <a:endParaRPr lang="cs-CZ" sz="1600" b="1" i="0" u="none" strike="noStrike" dirty="0"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8 049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5 496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514 181</a:t>
                      </a: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cs-CZ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534 601</a:t>
                      </a:r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720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75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Institucionální financování – výkonová část 2021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altLang="cs-CZ" b="1" dirty="0" smtClean="0"/>
              <a:t>Rozdělení VVŠ do segmentů</a:t>
            </a:r>
          </a:p>
          <a:p>
            <a:pPr marL="0" indent="0" algn="just">
              <a:buFontTx/>
              <a:buNone/>
              <a:defRPr/>
            </a:pPr>
            <a:r>
              <a:rPr lang="cs-CZ" sz="2000" dirty="0" smtClean="0"/>
              <a:t>Pro porovnání úspěšnosti v indikátorech výkonu a kvality jsou VVŠ rozděleny do 4 segmentů:</a:t>
            </a:r>
            <a:endParaRPr 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1: AMU, AVU, VŠUP, JAMU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2: VŠPJ, VŠTE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3: </a:t>
            </a:r>
            <a:r>
              <a:rPr lang="cs-CZ" sz="2000" b="1" dirty="0" smtClean="0">
                <a:solidFill>
                  <a:srgbClr val="FF0000"/>
                </a:solidFill>
              </a:rPr>
              <a:t>vysoké školy </a:t>
            </a:r>
            <a:r>
              <a:rPr lang="cs-CZ" sz="2000" dirty="0" smtClean="0"/>
              <a:t>(neuvedené v segmentech 1, 2 a 4) </a:t>
            </a:r>
          </a:p>
          <a:p>
            <a:pPr marL="0" indent="0" algn="just">
              <a:buFontTx/>
              <a:buNone/>
              <a:defRPr/>
            </a:pPr>
            <a:r>
              <a:rPr lang="cs-CZ" b="1" dirty="0" smtClean="0">
                <a:solidFill>
                  <a:srgbClr val="FF1A0A"/>
                </a:solidFill>
              </a:rPr>
              <a:t>     </a:t>
            </a:r>
            <a:r>
              <a:rPr lang="cs-CZ" sz="2000" dirty="0" smtClean="0"/>
              <a:t>celkem 15 VVŠ </a:t>
            </a:r>
            <a:r>
              <a:rPr lang="cs-CZ" b="1" dirty="0" smtClean="0">
                <a:solidFill>
                  <a:srgbClr val="FF1A0A"/>
                </a:solidFill>
              </a:rPr>
              <a:t>zde UTB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4: UK, MU, UPOL, ČVUT, VUT</a:t>
            </a:r>
          </a:p>
          <a:p>
            <a:pPr marL="0" indent="0" algn="just">
              <a:buFontTx/>
              <a:buNone/>
              <a:defRPr/>
            </a:pPr>
            <a:endParaRPr lang="cs-CZ" b="1" dirty="0" smtClean="0"/>
          </a:p>
          <a:p>
            <a:pPr marL="0" indent="0" algn="just">
              <a:buFontTx/>
              <a:buNone/>
              <a:defRPr/>
            </a:pPr>
            <a:r>
              <a:rPr lang="cs-CZ" b="1" dirty="0" smtClean="0"/>
              <a:t>Váha segmentu výkonové části 2021</a:t>
            </a:r>
            <a:r>
              <a:rPr lang="cs-CZ" dirty="0" smtClean="0"/>
              <a:t>: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1:                 3,212 %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2:                 1,349 %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b="1" dirty="0" err="1" smtClean="0">
                <a:solidFill>
                  <a:srgbClr val="FF0000"/>
                </a:solidFill>
              </a:rPr>
              <a:t>seg</a:t>
            </a:r>
            <a:r>
              <a:rPr lang="cs-CZ" b="1" dirty="0" smtClean="0">
                <a:solidFill>
                  <a:srgbClr val="FF0000"/>
                </a:solidFill>
              </a:rPr>
              <a:t>. 3:              39,654 %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4:               55,785 %  </a:t>
            </a:r>
          </a:p>
          <a:p>
            <a:pPr marL="838200" lvl="1" indent="-381000" eaLnBrk="1" hangingPunct="1">
              <a:buFont typeface="Wingdings" pitchFamily="2" charset="2"/>
              <a:buNone/>
              <a:defRPr/>
            </a:pPr>
            <a:endParaRPr lang="cs-CZ" alt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Výkonová část – úspěšnost UTB mezi VVŠ 3. segmentu </a:t>
            </a:r>
          </a:p>
        </p:txBody>
      </p:sp>
      <p:graphicFrame>
        <p:nvGraphicFramePr>
          <p:cNvPr id="33866" name="Group 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1946390"/>
              </p:ext>
            </p:extLst>
          </p:nvPr>
        </p:nvGraphicFramePr>
        <p:xfrm>
          <a:off x="827583" y="1069512"/>
          <a:ext cx="7632848" cy="5190840"/>
        </p:xfrm>
        <a:graphic>
          <a:graphicData uri="http://schemas.openxmlformats.org/drawingml/2006/table">
            <a:tbl>
              <a:tblPr/>
              <a:tblGrid>
                <a:gridCol w="252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1238">
                  <a:extLst>
                    <a:ext uri="{9D8B030D-6E8A-4147-A177-3AD203B41FA5}">
                      <a16:colId xmlns:a16="http://schemas.microsoft.com/office/drawing/2014/main" val="1262145822"/>
                    </a:ext>
                  </a:extLst>
                </a:gridCol>
                <a:gridCol w="18912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53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Indikátory výkonové části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indikátoru v %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Úspěšnost UTB v % mezi VVŠ 3. segment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Úspěšnost UTB v % mezi VVŠ   3. segment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9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Graduation</a:t>
                      </a: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7,2658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7,6413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Mezinárodní mobility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5,8133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5,5718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Zaměstnanost absolventů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7,8816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7,8094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0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Hodnocení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4,7551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4,7144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3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RUV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15,7085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16,1704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5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Externí příjmy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3,4721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3,4987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2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Studia v cizím jazyce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2,8220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2,6200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1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Cizinci – akademičtí a vědečtí pracovníci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9,2418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10,0678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9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Celkem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6,3034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6,3783</a:t>
                      </a:r>
                    </a:p>
                  </a:txBody>
                  <a:tcPr marL="84103" marR="84103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32656"/>
            <a:ext cx="7344816" cy="736857"/>
          </a:xfrm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Výkonová část 2021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124744"/>
            <a:ext cx="7200800" cy="5544616"/>
          </a:xfrm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Zcela nekvalitní plnění indikátoru: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/>
              <a:t>Externí příjmy </a:t>
            </a:r>
            <a:r>
              <a:rPr lang="cs-CZ" altLang="cs-CZ" sz="2000" dirty="0" smtClean="0"/>
              <a:t>(váha indikátoru 6,5 %)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příjmy z celoživotního vzdělávání (mimo kurzy U3V)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výnosy z transferu znalostí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/>
              <a:t>Studia v cizím jazyce </a:t>
            </a:r>
            <a:r>
              <a:rPr lang="cs-CZ" altLang="cs-CZ" sz="2000" dirty="0" smtClean="0"/>
              <a:t>(váha indikátoru 3,5 %)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příjmy z poplatků za studia v cizím jazyce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počet studentů, studujících SP v cizím jazyce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/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/>
              <a:t>Podprůměrný </a:t>
            </a:r>
            <a:r>
              <a:rPr lang="cs-CZ" altLang="cs-CZ" sz="2000" b="1" dirty="0"/>
              <a:t>výsledek: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err="1" smtClean="0"/>
              <a:t>VaV</a:t>
            </a:r>
            <a:r>
              <a:rPr lang="cs-CZ" altLang="cs-CZ" sz="2000" b="1" dirty="0" smtClean="0"/>
              <a:t> </a:t>
            </a:r>
            <a:r>
              <a:rPr lang="cs-CZ" altLang="cs-CZ" sz="2000" dirty="0" smtClean="0"/>
              <a:t>(váha indikátoru 30 %).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cs-CZ" altLang="cs-CZ" sz="2000" dirty="0" smtClean="0"/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>
                <a:solidFill>
                  <a:srgbClr val="FF0000"/>
                </a:solidFill>
              </a:rPr>
              <a:t>Úspěch: RUV</a:t>
            </a:r>
            <a:endParaRPr lang="cs-CZ" altLang="cs-CZ" sz="2000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>
                <a:solidFill>
                  <a:srgbClr val="FF0000"/>
                </a:solidFill>
              </a:rPr>
              <a:t>Výsledky v indikátoru RUV (váha indikátoru 3 %) jsou více než 3x úspěšnější než výsledky UTB v indikátoru </a:t>
            </a:r>
            <a:r>
              <a:rPr lang="cs-CZ" altLang="cs-CZ" sz="2000" dirty="0" err="1" smtClean="0">
                <a:solidFill>
                  <a:srgbClr val="FF0000"/>
                </a:solidFill>
              </a:rPr>
              <a:t>VaV</a:t>
            </a:r>
            <a:r>
              <a:rPr lang="cs-CZ" altLang="cs-CZ" sz="2000" dirty="0" smtClean="0">
                <a:solidFill>
                  <a:srgbClr val="FF0000"/>
                </a:solidFill>
              </a:rPr>
              <a:t>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>
                <a:solidFill>
                  <a:srgbClr val="FF0000"/>
                </a:solidFill>
              </a:rPr>
              <a:t>Multiplikativní účinek RUV je ještě ve Fondu umělecké činnosti.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cs-CZ" altLang="cs-CZ" sz="1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rozdělení prostředků výkonové části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Algoritmus rozdělení prostředků FK výkonové části: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2000" b="1" dirty="0" smtClean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2000" b="1" dirty="0" smtClean="0">
                <a:solidFill>
                  <a:srgbClr val="FF0000"/>
                </a:solidFill>
              </a:rPr>
              <a:t>podíl UTB ve výkonové části institucionálního financování mezi všemi VVŠ je 2,4995 % (vloni  2,5293 %) a pořád klesá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v porovnání s fixní částí RO I, pouze </a:t>
            </a:r>
            <a:r>
              <a:rPr lang="cs-CZ" altLang="cs-CZ" b="1" dirty="0" smtClean="0">
                <a:solidFill>
                  <a:srgbClr val="C00000"/>
                </a:solidFill>
              </a:rPr>
              <a:t>79%</a:t>
            </a:r>
            <a:r>
              <a:rPr lang="cs-CZ" altLang="cs-CZ" dirty="0" smtClean="0"/>
              <a:t> výkon</a:t>
            </a:r>
            <a:endParaRPr lang="cs-CZ" altLang="cs-CZ" sz="2000" dirty="0" smtClean="0"/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pro každý indikátor kvality a výkonu VVŠ je MŠMT určeno, jaký procentuální podíl UTB za tento indikátor obdržela v rámci všech VVŠ zařazených v segmentu 3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podle váhy stanovené tomuto indikátoru přiřadilo MŠMT finanční objem za indikátor pro UTB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tento finanční objem je mezi organizační jednotky UTB rozdělen </a:t>
            </a:r>
            <a:br>
              <a:rPr lang="cs-CZ" altLang="cs-CZ" sz="2000" dirty="0" smtClean="0"/>
            </a:br>
            <a:r>
              <a:rPr lang="cs-CZ" altLang="cs-CZ" sz="2000" dirty="0" smtClean="0"/>
              <a:t>v poměru procentuální úspěšnosti dané jednotky k celkovému výkonu UTB v daném indikátoru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20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sz="18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/>
            <a:r>
              <a:rPr lang="cs-CZ" altLang="cs-CZ" sz="2400" dirty="0" smtClean="0"/>
              <a:t>Indikátor PUBLIKACE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540139"/>
              </p:ext>
            </p:extLst>
          </p:nvPr>
        </p:nvGraphicFramePr>
        <p:xfrm>
          <a:off x="157669" y="1340768"/>
          <a:ext cx="8785225" cy="4877326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65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4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(Q1-D1)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3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2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publikací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1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bodů 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2021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22,193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52,244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86,358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62,199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480,419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35,6138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1,9274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2,667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4,625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15,458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9,229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64,688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4,7954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0,2224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2,2239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4,333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32,352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2,3983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2,732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6,582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0,4879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23,107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57,822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146,407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73,467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632,175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46,8635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3,333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6,375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16,135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9,027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73,754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5,4674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124,999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282,993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179,987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1 348,97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15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</a:t>
            </a:r>
            <a:r>
              <a:rPr lang="cs-CZ" altLang="cs-CZ" sz="2400" dirty="0" err="1" smtClean="0"/>
              <a:t>VaV</a:t>
            </a:r>
            <a:r>
              <a:rPr lang="cs-CZ" altLang="cs-CZ" sz="2400" dirty="0" smtClean="0"/>
              <a:t> (výhradně pro výpočet ukazatele K)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6619736"/>
              </p:ext>
            </p:extLst>
          </p:nvPr>
        </p:nvGraphicFramePr>
        <p:xfrm>
          <a:off x="899592" y="1340768"/>
          <a:ext cx="7272932" cy="4877326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DKRVO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tis. Kč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Hodnota  DKRVO(2020)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80 %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20 %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28 111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21,6774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35,6138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24,4647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1 243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0,9585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1,9274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1,1523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14 250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10,9886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4,7954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9,7500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3 529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2,7213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0,2224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2,2215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13 472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10,3887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2,2239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8,7558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6 253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4,8219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2,3983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4,3372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1 993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1,5368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0,4879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1,3271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43 608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33,6276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46,8635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36,2748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17 091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13,1794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5,4674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11,6371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0,0995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0,0796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129 679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59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Výkonová část institucionálního financování 2021</a:t>
            </a:r>
          </a:p>
        </p:txBody>
      </p:sp>
      <p:graphicFrame>
        <p:nvGraphicFramePr>
          <p:cNvPr id="32879" name="Group 1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066396"/>
              </p:ext>
            </p:extLst>
          </p:nvPr>
        </p:nvGraphicFramePr>
        <p:xfrm>
          <a:off x="1042988" y="1125538"/>
          <a:ext cx="7416800" cy="4606923"/>
        </p:xfrm>
        <a:graphic>
          <a:graphicData uri="http://schemas.openxmlformats.org/drawingml/2006/table">
            <a:tbl>
              <a:tblPr/>
              <a:tblGrid>
                <a:gridCol w="1337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1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9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Graduation</a:t>
                      </a: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Mezinárodní mobility  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Zaměstnanost absolventů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Hodnocení </a:t>
                      </a:r>
                      <a:r>
                        <a:rPr kumimoji="0" lang="cs-CZ" alt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1 362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1 783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2 599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4 811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2 518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1 321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1 688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2 451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1 041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1 917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5 952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2 445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437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3 182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4 858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1 379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1 722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3 673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2 049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2 081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853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261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7 134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2 289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8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15 025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17 632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10 866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19 667</a:t>
                      </a:r>
                    </a:p>
                  </a:txBody>
                  <a:tcPr marL="77200" marR="77200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Výkonová část institucionálního financování 2021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565326"/>
              </p:ext>
            </p:extLst>
          </p:nvPr>
        </p:nvGraphicFramePr>
        <p:xfrm>
          <a:off x="899282" y="1069513"/>
          <a:ext cx="7705476" cy="4961294"/>
        </p:xfrm>
        <a:graphic>
          <a:graphicData uri="http://schemas.openxmlformats.org/drawingml/2006/table">
            <a:tbl>
              <a:tblPr/>
              <a:tblGrid>
                <a:gridCol w="1368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073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Výsledky umělecké činnosti (RUV) 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Externí příjmy VŠ  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Studia v cizím jazyce 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Cizinci – akademičtí a vědečtí pracovníci 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(v tis. Kč) 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12 617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4 817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7 843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6 497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19 788</a:t>
                      </a:r>
                      <a:endParaRPr kumimoji="0" lang="cs-CZ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13 605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2 579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11 483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7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12 453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11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3 543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7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527" marR="375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5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6 497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3 111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1 362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12 741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86 901</a:t>
                      </a:r>
                    </a:p>
                  </a:txBody>
                  <a:tcPr marL="77199" marR="7719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Institucionální financování organizačních jednotek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74625" indent="0">
              <a:buFont typeface="Wingdings" panose="05000000000000000000" pitchFamily="2" charset="2"/>
              <a:buNone/>
            </a:pPr>
            <a:r>
              <a:rPr lang="cs-CZ" altLang="cs-CZ" smtClean="0"/>
              <a:t>  </a:t>
            </a:r>
          </a:p>
        </p:txBody>
      </p:sp>
      <p:graphicFrame>
        <p:nvGraphicFramePr>
          <p:cNvPr id="18766" name="Group 3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943527"/>
              </p:ext>
            </p:extLst>
          </p:nvPr>
        </p:nvGraphicFramePr>
        <p:xfrm>
          <a:off x="1043608" y="1124743"/>
          <a:ext cx="7128792" cy="4936656"/>
        </p:xfrm>
        <a:graphic>
          <a:graphicData uri="http://schemas.openxmlformats.org/drawingml/2006/table">
            <a:tbl>
              <a:tblPr/>
              <a:tblGrid>
                <a:gridCol w="1519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2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90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Součást/ organizační jednotka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ukazatel A  v tis. Kč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ukazatel K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 tis. Kč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celkem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 tis. Kč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4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FT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126 582</a:t>
                      </a:r>
                      <a:endParaRPr lang="cs-CZ" sz="1800" dirty="0"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12 617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139 199</a:t>
                      </a:r>
                      <a:endParaRPr lang="cs-CZ" sz="1800" b="1" dirty="0"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FLKŘ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67 488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4 817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72 305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69 839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7 843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77 682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FMK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99 176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19 788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118 964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FaME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71 726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13 605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85 331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FHS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90 572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11 483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102 055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542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618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CPS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3 646</a:t>
                      </a:r>
                      <a:endParaRPr lang="cs-CZ" sz="1800" dirty="0"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12 453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16 099</a:t>
                      </a:r>
                      <a:endParaRPr lang="cs-CZ" sz="1800" b="1" dirty="0"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CEBIA-</a:t>
                      </a:r>
                      <a:r>
                        <a:rPr kumimoji="0" 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Tech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5 496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3 543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9 039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Knihovna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210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210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58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Celkem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534 601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86 901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621 502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Interní rozdělení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Ze souhrnných prostředků bude nejprve oddělena finanční částka RVOC na </a:t>
            </a:r>
            <a:r>
              <a:rPr lang="cs-CZ" altLang="cs-CZ" b="1" dirty="0" smtClean="0"/>
              <a:t>podporu udržitelnosti regionálních výzkumných center</a:t>
            </a:r>
            <a:r>
              <a:rPr lang="cs-CZ" altLang="cs-CZ" dirty="0" smtClean="0"/>
              <a:t> vybudovaných z OP </a:t>
            </a:r>
            <a:r>
              <a:rPr lang="cs-CZ" altLang="cs-CZ" dirty="0" err="1" smtClean="0"/>
              <a:t>VaVpI</a:t>
            </a:r>
            <a:r>
              <a:rPr lang="cs-CZ" altLang="cs-CZ" dirty="0" smtClean="0"/>
              <a:t>, dosud podporovaných z NPU</a:t>
            </a:r>
            <a:r>
              <a:rPr lang="cs-CZ" altLang="cs-CZ" dirty="0"/>
              <a:t>. </a:t>
            </a:r>
            <a:endParaRPr lang="cs-CZ" altLang="cs-CZ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Zůstatek </a:t>
            </a:r>
            <a:r>
              <a:rPr lang="cs-CZ" altLang="cs-CZ" dirty="0"/>
              <a:t>neoddělených prostředků </a:t>
            </a:r>
            <a:r>
              <a:rPr lang="cs-CZ" altLang="cs-CZ" dirty="0" smtClean="0"/>
              <a:t>DKRVO </a:t>
            </a:r>
            <a:r>
              <a:rPr lang="cs-CZ" altLang="cs-CZ" dirty="0"/>
              <a:t>bude rozdělen podle interního algoritmu </a:t>
            </a:r>
            <a:r>
              <a:rPr lang="cs-CZ" altLang="cs-CZ" dirty="0" smtClean="0"/>
              <a:t>na </a:t>
            </a:r>
            <a:r>
              <a:rPr lang="cs-CZ" altLang="cs-CZ" dirty="0"/>
              <a:t>organizační </a:t>
            </a:r>
            <a:r>
              <a:rPr lang="cs-CZ" altLang="cs-CZ" dirty="0" smtClean="0"/>
              <a:t>jednotky.</a:t>
            </a:r>
            <a:r>
              <a:rPr lang="cs-CZ" altLang="cs-CZ" b="1" dirty="0" smtClean="0"/>
              <a:t> </a:t>
            </a:r>
            <a:endParaRPr lang="cs-CZ" altLang="cs-CZ" b="1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Částka RVOC je rovna 10 000 tis. Kč. 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 dirty="0"/>
              <a:t>Rozdělení prostředků RVOC z institucionální podpory na DKRVO: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Vycházíme </a:t>
            </a:r>
            <a:r>
              <a:rPr lang="cs-CZ" altLang="cs-CZ" dirty="0"/>
              <a:t>z výše podpory poskytované NPU za poslední celý rok podpory: CEBIA-</a:t>
            </a:r>
            <a:r>
              <a:rPr lang="cs-CZ" altLang="cs-CZ" dirty="0" err="1"/>
              <a:t>Tech</a:t>
            </a:r>
            <a:r>
              <a:rPr lang="cs-CZ" altLang="cs-CZ" dirty="0"/>
              <a:t> (2018) 7 555 tis. Kč a CPS (2019) 26 906 tis. Kč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V roce 2021 už není podpora NPU poskytována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Prostředky RVOC budou mezi CPS a CEBIA-</a:t>
            </a:r>
            <a:r>
              <a:rPr lang="cs-CZ" altLang="cs-CZ" dirty="0" err="1"/>
              <a:t>Tech</a:t>
            </a:r>
            <a:r>
              <a:rPr lang="cs-CZ" altLang="cs-CZ" dirty="0"/>
              <a:t> rozděleny v poměru  26 906 : 7 555 formou účelové podpory (projektově)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b="1" dirty="0">
                <a:solidFill>
                  <a:srgbClr val="C00000"/>
                </a:solidFill>
              </a:rPr>
              <a:t>Rozdělení prostředků RVOC: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>
                <a:solidFill>
                  <a:srgbClr val="C00000"/>
                </a:solidFill>
              </a:rPr>
              <a:t>CEBIA-</a:t>
            </a:r>
            <a:r>
              <a:rPr lang="cs-CZ" altLang="cs-CZ" sz="2000" b="1" dirty="0" err="1">
                <a:solidFill>
                  <a:srgbClr val="C00000"/>
                </a:solidFill>
              </a:rPr>
              <a:t>Tech</a:t>
            </a:r>
            <a:r>
              <a:rPr lang="cs-CZ" altLang="cs-CZ" sz="2000" b="1" dirty="0">
                <a:solidFill>
                  <a:srgbClr val="C00000"/>
                </a:solidFill>
              </a:rPr>
              <a:t>   2 192 tis. Kč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>
                <a:solidFill>
                  <a:srgbClr val="C00000"/>
                </a:solidFill>
              </a:rPr>
              <a:t>CPS                7 808 tis. Kč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Interní rozdělení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endParaRPr lang="cs-CZ" altLang="cs-CZ" sz="2000" b="1" dirty="0"/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Interní algoritmus rozdělení prostředků DKRVO: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/>
              <a:t>Stabilizační složka: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Hodnota DKRVO(2020) váha </a:t>
            </a:r>
            <a:r>
              <a:rPr lang="cs-CZ" altLang="cs-CZ" sz="2000" b="1" dirty="0" smtClean="0"/>
              <a:t>70 %</a:t>
            </a:r>
          </a:p>
          <a:p>
            <a:pPr marL="0" indent="0" algn="just">
              <a:buNone/>
              <a:defRPr/>
            </a:pPr>
            <a:r>
              <a:rPr lang="cs-CZ" altLang="cs-CZ" sz="2000" dirty="0" smtClean="0"/>
              <a:t>Motivační složka:</a:t>
            </a:r>
            <a:endParaRPr lang="cs-CZ" alt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Publikace váha </a:t>
            </a:r>
            <a:r>
              <a:rPr lang="cs-CZ" altLang="cs-CZ" sz="2000" b="1" dirty="0" smtClean="0"/>
              <a:t>15 %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Citace váha </a:t>
            </a:r>
            <a:r>
              <a:rPr lang="cs-CZ" altLang="cs-CZ" sz="2000" b="1" dirty="0" smtClean="0"/>
              <a:t>5 %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Výsledky projektů váha </a:t>
            </a:r>
            <a:r>
              <a:rPr lang="cs-CZ" altLang="cs-CZ" sz="2000" b="1" dirty="0" smtClean="0"/>
              <a:t>5 %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</a:t>
            </a:r>
            <a:r>
              <a:rPr lang="cs-CZ" altLang="cs-CZ" sz="2000" b="1" dirty="0" smtClean="0"/>
              <a:t> VÝSLEDKY M1 </a:t>
            </a:r>
            <a:r>
              <a:rPr lang="cs-CZ" altLang="cs-CZ" sz="2000" dirty="0" smtClean="0"/>
              <a:t>váha</a:t>
            </a:r>
            <a:r>
              <a:rPr lang="cs-CZ" altLang="cs-CZ" sz="2000" b="1" dirty="0" smtClean="0"/>
              <a:t> 2,5 %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smtClean="0"/>
              <a:t>VÝSLEDKY M3 </a:t>
            </a:r>
            <a:r>
              <a:rPr lang="cs-CZ" altLang="cs-CZ" sz="2000" dirty="0" smtClean="0"/>
              <a:t>váha </a:t>
            </a:r>
            <a:r>
              <a:rPr lang="cs-CZ" altLang="cs-CZ" sz="2000" b="1" dirty="0" smtClean="0"/>
              <a:t>2,5 %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val="4838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citace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2411760" y="1412776"/>
          <a:ext cx="4320604" cy="4799858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Citace 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citace v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32,5601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0,9897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8,6909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0,7268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1735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13,4153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5,6367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0,6959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30,2946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6,9744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0,0155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12 933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2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Výsledky projektů</a:t>
            </a:r>
            <a:br>
              <a:rPr lang="cs-CZ" altLang="cs-CZ" sz="2400" dirty="0" smtClean="0"/>
            </a:br>
            <a:r>
              <a:rPr lang="cs-CZ" altLang="cs-CZ" sz="2000" dirty="0" smtClean="0"/>
              <a:t>započítávají se pouze zdroje </a:t>
            </a:r>
            <a:r>
              <a:rPr lang="cs-CZ" altLang="cs-CZ" sz="2000" dirty="0" err="1" smtClean="0"/>
              <a:t>VaV</a:t>
            </a:r>
            <a:r>
              <a:rPr lang="cs-CZ" altLang="cs-CZ" sz="2000" dirty="0" smtClean="0"/>
              <a:t> (v SAP zdroje 2xxx)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53632"/>
              </p:ext>
            </p:extLst>
          </p:nvPr>
        </p:nvGraphicFramePr>
        <p:xfrm>
          <a:off x="539552" y="1340768"/>
          <a:ext cx="7632848" cy="4799858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projektů 2017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projektů 2018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projektů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projektů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7 366 848,00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6 329 172,48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6 761 040,27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8,1961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584 032,40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610 049,58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2 690 898,21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1,9970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805 290,01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4 180 697,81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2,8304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3 922 388,86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4 563 975,28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4 783 588,28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5,5171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963 207,85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1 116 792,15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2 278 960,00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2,0235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141 954,91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1 716 559,59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3 682 750,00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2,8945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36 836 636,52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42 306 104,29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58 233 579,68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59,6876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8 403 847,36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11 409 716,00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17 561 005,08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16,8520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7 733,85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58 226 649,75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68 857 659,38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100 172 519,33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4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/>
            <a:r>
              <a:rPr lang="cs-CZ" altLang="cs-CZ" sz="2400" dirty="0" smtClean="0"/>
              <a:t>Indikátor VÝSLEDKY M1</a:t>
            </a:r>
            <a:br>
              <a:rPr lang="cs-CZ" altLang="cs-CZ" sz="2400" dirty="0" smtClean="0"/>
            </a:br>
            <a:r>
              <a:rPr lang="cs-CZ" altLang="cs-CZ" sz="2000" dirty="0" smtClean="0"/>
              <a:t>podle hodnocení M17+ modul I </a:t>
            </a:r>
            <a:endParaRPr lang="cs-CZ" altLang="cs-CZ" sz="24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820959"/>
              </p:ext>
            </p:extLst>
          </p:nvPr>
        </p:nvGraphicFramePr>
        <p:xfrm>
          <a:off x="445702" y="1340768"/>
          <a:ext cx="7942720" cy="4907775"/>
        </p:xfrm>
        <a:graphic>
          <a:graphicData uri="http://schemas.openxmlformats.org/drawingml/2006/table">
            <a:tbl>
              <a:tblPr/>
              <a:tblGrid>
                <a:gridCol w="1188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1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1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40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093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361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4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5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Kvalita součet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hodnota kvality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M1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3,200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9,433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5,71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7,125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12,75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3,250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9,164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6,54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7,067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3,03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1,650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23,475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9,68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40,000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3,975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12,74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3,925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1,667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21,792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14,70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2,417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2,317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5,417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7,050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22,036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7,32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17,14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92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7938"/>
            <a:r>
              <a:rPr lang="cs-CZ" altLang="cs-CZ" sz="2400" dirty="0" smtClean="0"/>
              <a:t>Indikátor VÝSLEDKY M3 </a:t>
            </a:r>
            <a:br>
              <a:rPr lang="cs-CZ" altLang="cs-CZ" sz="2400" dirty="0" smtClean="0"/>
            </a:br>
            <a:r>
              <a:rPr lang="cs-CZ" altLang="cs-CZ" sz="2000" dirty="0" smtClean="0"/>
              <a:t>podle hodnocení M17+ modul III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1454333"/>
              </p:ext>
            </p:extLst>
          </p:nvPr>
        </p:nvGraphicFramePr>
        <p:xfrm>
          <a:off x="1475656" y="1340768"/>
          <a:ext cx="5976664" cy="4789614"/>
        </p:xfrm>
        <a:graphic>
          <a:graphicData uri="http://schemas.openxmlformats.org/drawingml/2006/table">
            <a:tbl>
              <a:tblPr/>
              <a:tblGrid>
                <a:gridCol w="1615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1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920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Výsledek hodnocení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Kvalitativní ukazatel 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M3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Very </a:t>
                      </a:r>
                      <a:r>
                        <a:rPr kumimoji="0" lang="cs-CZ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good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21,2121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Below</a:t>
                      </a: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sz="16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average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3,0303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Good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15,1515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Good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15,1515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Good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15,1515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Average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9,0909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Very </a:t>
                      </a:r>
                      <a:r>
                        <a:rPr kumimoji="0" lang="cs-CZ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good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21,2121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x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03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200" marR="43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36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02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DKRVO (pro rozdělení prostředků DKRVO)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/>
          </p:nvPr>
        </p:nvGraphicFramePr>
        <p:xfrm>
          <a:off x="230194" y="1052736"/>
          <a:ext cx="8641084" cy="5334495"/>
        </p:xfrm>
        <a:graphic>
          <a:graphicData uri="http://schemas.openxmlformats.org/drawingml/2006/table">
            <a:tbl>
              <a:tblPr/>
              <a:tblGrid>
                <a:gridCol w="1058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8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Hodnota  DKRVO(2020)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70 %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citace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 výsledky projektů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M1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Váha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2,5 %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M3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2021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21,6774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35,6138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32,5601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8,1961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21,2121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23,2271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0,9585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1,9274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0,9897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1,9970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3,0303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1,5039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10,9886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4,7954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8,6909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6,54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15,1515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9,3882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2,7213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0,2224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0,7268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2,8304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15,1515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2,5707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10,3887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2,2239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13,4153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5,5171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15,1515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9,1731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4,8219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2,3983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5,6367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2,0235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9,0909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4,6051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1,5368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0,4879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0,6959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2,8945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21,2121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2,1773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33,6276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46,8635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30,2946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59,6876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35,4355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13,1794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5,4674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6,9744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16,8520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11,4200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0,0995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0,0155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0,4989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72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Interní rozdělení podpory DKRVO na rok 2021</a:t>
            </a:r>
            <a:br>
              <a:rPr lang="cs-CZ" altLang="cs-CZ" sz="2400" dirty="0" smtClean="0"/>
            </a:br>
            <a:r>
              <a:rPr lang="cs-CZ" altLang="cs-CZ" sz="2000" dirty="0" smtClean="0"/>
              <a:t>modelový výpočet podle očekávané hodnoty</a:t>
            </a:r>
            <a:endParaRPr lang="cs-CZ" altLang="cs-CZ" sz="2400" dirty="0" smtClean="0"/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149636"/>
              </p:ext>
            </p:extLst>
          </p:nvPr>
        </p:nvGraphicFramePr>
        <p:xfrm>
          <a:off x="467544" y="1412776"/>
          <a:ext cx="7776864" cy="4799858"/>
        </p:xfrm>
        <a:graphic>
          <a:graphicData uri="http://schemas.openxmlformats.org/drawingml/2006/table">
            <a:tbl>
              <a:tblPr/>
              <a:tblGrid>
                <a:gridCol w="1775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7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0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2021 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Institucionální podpora na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DKRVO 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 DKRVO na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rok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23,2271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30 986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28 111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1,5039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2 006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1 243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9,3882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12 524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14 250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2,5707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3 429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3 529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9,1731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12 237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13 472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4,6051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6 144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6 253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2,1773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2 905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35,4355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47 272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43 608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11,4200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15 235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17 091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0,4989</a:t>
                      </a:r>
                    </a:p>
                  </a:txBody>
                  <a:tcPr marL="43200" marR="43200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666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lang="cs-CZ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133 404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129 679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41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Interní užití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Užití institucionální podpory na DKRVO:</a:t>
            </a:r>
          </a:p>
          <a:p>
            <a:pPr marL="0" indent="0" algn="just">
              <a:buFontTx/>
              <a:buNone/>
              <a:defRPr/>
            </a:pPr>
            <a:r>
              <a:rPr lang="cs-CZ" altLang="cs-CZ" sz="2000" dirty="0" smtClean="0"/>
              <a:t>Rozdělení prostředků uvnitř součásti typu fakulta: 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min</a:t>
            </a:r>
            <a:r>
              <a:rPr lang="cs-CZ" altLang="cs-CZ" sz="2000" dirty="0"/>
              <a:t>. 40 % ze všech přidělených prostředků </a:t>
            </a:r>
            <a:r>
              <a:rPr lang="cs-CZ" altLang="cs-CZ" sz="2000" dirty="0" smtClean="0"/>
              <a:t>musí fakulta vyčerpat </a:t>
            </a:r>
            <a:r>
              <a:rPr lang="cs-CZ" altLang="cs-CZ" sz="2000" dirty="0"/>
              <a:t>na interní </a:t>
            </a:r>
            <a:r>
              <a:rPr lang="cs-CZ" altLang="cs-CZ" sz="2000" dirty="0" smtClean="0"/>
              <a:t>projekty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tato </a:t>
            </a:r>
            <a:r>
              <a:rPr lang="cs-CZ" altLang="cs-CZ" sz="2000" dirty="0"/>
              <a:t>povinnost se nevztahuje na výzkumná centra, UNI, knihovnu, </a:t>
            </a:r>
            <a:r>
              <a:rPr lang="cs-CZ" altLang="cs-CZ" sz="2000" dirty="0" smtClean="0"/>
              <a:t>rektorát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interní projekty musí být v souladu se  strategickými cíli UTB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/>
              <a:t>Organizační opatření pro interní </a:t>
            </a:r>
            <a:r>
              <a:rPr lang="cs-CZ" altLang="cs-CZ" sz="2000" b="1" dirty="0" smtClean="0"/>
              <a:t>projekty: </a:t>
            </a:r>
            <a:endParaRPr lang="cs-CZ" altLang="cs-CZ" sz="20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projekty vyhlašuje děkan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projekty mohou být víceleté (max. doba realizace 3 roky)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projekty schvaluje rektor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projekty evidovány na samostatných SPP prvcích. Ten se v IS SAP zřizuje až po projednání a schválení návrhu </a:t>
            </a:r>
            <a:r>
              <a:rPr lang="cs-CZ" altLang="cs-CZ" sz="2000" dirty="0" smtClean="0"/>
              <a:t>projektu </a:t>
            </a:r>
            <a:r>
              <a:rPr lang="cs-CZ" altLang="cs-CZ" sz="2000" dirty="0"/>
              <a:t>rektorem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/>
              <a:t>pokud součást nepředloží projekty v požadovaném objemu do 30. 6. 2021, budou přidělené prostředky převedeny do interního Fondu strategického rozvoje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  <p:extLst>
      <p:ext uri="{BB962C8B-B14F-4D97-AF65-F5344CB8AC3E}">
        <p14:creationId xmlns:p14="http://schemas.microsoft.com/office/powerpoint/2010/main" val="346286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0" indent="0" eaLnBrk="1" hangingPunct="1"/>
            <a:r>
              <a:rPr lang="cs-CZ" altLang="cs-CZ" sz="2400" dirty="0" smtClean="0"/>
              <a:t>Prostředky na specifický vysokoškolský výzkum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/>
              <a:t>Interní rozdělení prostředků na specifický vysokoškolský výzkum (SVV):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Od přiděleného objemu prostředků na SVV bude nejprve odděleno 1,25 % na krytí nákladů spojených s administrací a centrální organizací Interní grantové agentury (IGA) v referátu prorektora pro tvůrčí činnost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Dále se prostředky rozdělí na organizační jednotky s uvážením:</a:t>
            </a:r>
          </a:p>
          <a:p>
            <a:pPr marL="857250" lvl="1" indent="-457200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počtu všech studentů/absolventů pro distribuci SVV</a:t>
            </a:r>
          </a:p>
          <a:p>
            <a:pPr marL="857250" lvl="1" indent="-457200" algn="just">
              <a:buFont typeface="Wingdings" panose="05000000000000000000" pitchFamily="2" charset="2"/>
              <a:buChar char="§"/>
              <a:defRPr/>
            </a:pPr>
            <a:r>
              <a:rPr lang="cs-CZ" dirty="0" smtClean="0"/>
              <a:t>ukazatele výkonu V (i)</a:t>
            </a:r>
            <a:endParaRPr lang="cs-CZ" dirty="0"/>
          </a:p>
          <a:p>
            <a:pPr marL="285750"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V rámci takto přidělených prostředků SVV může organizační jednotka  podpořit organizaci studentských konferencí do výše 10 % </a:t>
            </a:r>
            <a:r>
              <a:rPr lang="cs-CZ" altLang="cs-CZ" dirty="0" smtClean="0"/>
              <a:t>prostředků</a:t>
            </a:r>
            <a:endParaRPr lang="cs-CZ" altLang="cs-CZ" dirty="0"/>
          </a:p>
          <a:p>
            <a:pPr marL="285750" lvl="1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Na krytí nákladů spojených s organizací IGA na úrovni organizační jednotky lze použít nejvýše 1,25 % z přidělené podpory</a:t>
            </a:r>
          </a:p>
          <a:p>
            <a:pPr marL="285750" lvl="1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Projekty IGA organizují: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součásti, které mají akreditovaný magisterský a doktorský studijní program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dirty="0"/>
              <a:t>organizační jednotky, kde pod vedením školitele jsou práce doktorských studií realizovány</a:t>
            </a:r>
          </a:p>
          <a:p>
            <a:pPr marL="457200" indent="-457200" eaLnBrk="1" hangingPunct="1">
              <a:buFontTx/>
              <a:buNone/>
              <a:defRPr/>
            </a:pPr>
            <a:endParaRPr lang="cs-CZ" altLang="cs-CZ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25339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Parametry pro specifický vysokoškolský výzkum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altLang="cs-CZ" dirty="0" smtClean="0"/>
              <a:t>Parametry: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R(i) výše DKRVO pro i-tou organizační jednotku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G(i) NINV prostředky na i-té organizační jednotce na grantové nebo programové projekty včetně spoluřešitelských (nikoliv prostředky NPU)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i="1" dirty="0" smtClean="0"/>
              <a:t>V(i) = n R(i) + (1 – n) G(i) </a:t>
            </a:r>
            <a:r>
              <a:rPr lang="cs-CZ" altLang="cs-CZ" dirty="0" smtClean="0"/>
              <a:t>za poslední 3 roky (5:3:2)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m  koeficient vyjadřující váhu výkonu ve výzkumu, experimentálním vývoji a inovacích a váhu počtu studentů a absolventů</a:t>
            </a:r>
          </a:p>
          <a:p>
            <a:pPr marL="400050" lvl="1" indent="0" eaLnBrk="1" hangingPunct="1">
              <a:buNone/>
            </a:pPr>
            <a:r>
              <a:rPr lang="cs-CZ" altLang="cs-CZ" sz="2000" dirty="0" smtClean="0"/>
              <a:t>Pro rok 2021:  m= 0,5</a:t>
            </a:r>
            <a:endParaRPr lang="cs-CZ" altLang="cs-CZ" sz="20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/>
              <a:t>n   koeficient vyjadřující váhu prostředků na DKRVO a váhu prostředků na výzkum a vývoj</a:t>
            </a:r>
          </a:p>
          <a:p>
            <a:pPr marL="400050" lvl="1" indent="0" eaLnBrk="1" hangingPunct="1">
              <a:buNone/>
            </a:pPr>
            <a:r>
              <a:rPr lang="cs-CZ" altLang="cs-CZ" sz="2000" dirty="0" smtClean="0"/>
              <a:t>Pro rok 2021:  n= 0,5 </a:t>
            </a:r>
          </a:p>
          <a:p>
            <a:pPr marL="400050" lvl="1" indent="0" eaLnBrk="1" hangingPunct="1">
              <a:buNone/>
            </a:pPr>
            <a:r>
              <a:rPr lang="cs-CZ" altLang="cs-CZ" sz="2000" dirty="0" smtClean="0"/>
              <a:t>Koeficienty stanovené MŠMT pro rok 2021: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i="1" dirty="0" err="1"/>
              <a:t>k</a:t>
            </a:r>
            <a:r>
              <a:rPr lang="cs-CZ" i="1" baseline="-25000" dirty="0" err="1"/>
              <a:t>D</a:t>
            </a:r>
            <a:r>
              <a:rPr lang="cs-CZ" i="1" dirty="0"/>
              <a:t>  </a:t>
            </a:r>
            <a:r>
              <a:rPr lang="cs-CZ" dirty="0"/>
              <a:t>  0,65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i="1" dirty="0" err="1"/>
              <a:t>k</a:t>
            </a:r>
            <a:r>
              <a:rPr lang="cs-CZ" i="1" baseline="-25000" dirty="0" err="1"/>
              <a:t>M</a:t>
            </a:r>
            <a:r>
              <a:rPr lang="cs-CZ" i="1" baseline="-25000" dirty="0"/>
              <a:t>  </a:t>
            </a:r>
            <a:r>
              <a:rPr lang="cs-CZ" dirty="0"/>
              <a:t>  0,22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i="1" dirty="0" err="1"/>
              <a:t>k</a:t>
            </a:r>
            <a:r>
              <a:rPr lang="cs-CZ" i="1" baseline="-25000" dirty="0" err="1"/>
              <a:t>A</a:t>
            </a:r>
            <a:r>
              <a:rPr lang="cs-CZ" i="1" dirty="0"/>
              <a:t> </a:t>
            </a:r>
            <a:r>
              <a:rPr lang="cs-CZ" dirty="0"/>
              <a:t>   0,13</a:t>
            </a:r>
          </a:p>
          <a:p>
            <a:pPr marL="400050" lvl="1" indent="0" eaLnBrk="1" hangingPunct="1">
              <a:buNone/>
            </a:pPr>
            <a:r>
              <a:rPr lang="cs-CZ" altLang="cs-CZ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94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cs-CZ" altLang="cs-CZ" sz="2400" dirty="0" smtClean="0"/>
              <a:t>Indikátor SVV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170950"/>
              </p:ext>
            </p:extLst>
          </p:nvPr>
        </p:nvGraphicFramePr>
        <p:xfrm>
          <a:off x="683568" y="1484784"/>
          <a:ext cx="7848996" cy="4663966"/>
        </p:xfrm>
        <a:graphic>
          <a:graphicData uri="http://schemas.openxmlformats.org/drawingml/2006/table">
            <a:tbl>
              <a:tblPr/>
              <a:tblGrid>
                <a:gridCol w="1368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80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Absolventi Mgr.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Absolventi Ph.D.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Doktorská studia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Ukazatel výkonu ve výzkumu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SVV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79,7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14,0710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19,3508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1,3964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1,5911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18,1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7,7587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7,4899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57,5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3,2558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8,1802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9,4272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20,4907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4,2098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5,7384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2,1486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0,6905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42,1245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22,1283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15,5448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rgbClr val="FF1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14,3401</a:t>
                      </a:r>
                      <a:endParaRPr lang="cs-CZ" sz="1600" dirty="0">
                        <a:solidFill>
                          <a:srgbClr val="FF1A0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0,0631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solidFill>
                            <a:srgbClr val="FF1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0,0000</a:t>
                      </a:r>
                      <a:endParaRPr lang="cs-CZ" sz="1600" dirty="0">
                        <a:solidFill>
                          <a:srgbClr val="FF1A0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746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391,5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862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cs-CZ" altLang="cs-CZ" sz="2400" dirty="0" smtClean="0"/>
              <a:t>Podpora na SVV v roce 2021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207357"/>
              </p:ext>
            </p:extLst>
          </p:nvPr>
        </p:nvGraphicFramePr>
        <p:xfrm>
          <a:off x="755576" y="1556792"/>
          <a:ext cx="5662326" cy="4655172"/>
        </p:xfrm>
        <a:graphic>
          <a:graphicData uri="http://schemas.openxmlformats.org/drawingml/2006/table">
            <a:tbl>
              <a:tblPr/>
              <a:tblGrid>
                <a:gridCol w="1735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9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1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SVV na rok 2020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Prostředky na SVV pro rok 2021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5 245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4 122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1 938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1 595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1 742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4 364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1 163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1 222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3 627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4 713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1A0A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3 499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solidFill>
                            <a:srgbClr val="FF1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3 054</a:t>
                      </a:r>
                      <a:endParaRPr lang="cs-CZ" sz="1600" b="1" dirty="0">
                        <a:solidFill>
                          <a:srgbClr val="FF1A0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53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0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21 019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21 298</a:t>
                      </a:r>
                    </a:p>
                  </a:txBody>
                  <a:tcPr marL="91443" marR="91443" marT="45729" marB="4572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0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Financování celouniverzitních aktivit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1124744"/>
            <a:ext cx="7416825" cy="5544616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  <a:defRPr/>
            </a:pPr>
            <a:r>
              <a:rPr lang="cs-CZ" altLang="cs-CZ" b="1" dirty="0" smtClean="0"/>
              <a:t>    Struktura financování celouniverzitních aktivit:	</a:t>
            </a:r>
          </a:p>
          <a:p>
            <a:pPr marL="0" indent="0">
              <a:buFontTx/>
              <a:buNone/>
              <a:defRPr/>
            </a:pPr>
            <a:endParaRPr lang="cs-CZ" altLang="cs-CZ" b="1" dirty="0" smtClean="0"/>
          </a:p>
          <a:p>
            <a:pPr lvl="1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Společné servisní složky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Financování provozu rektorátu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Interní fondy</a:t>
            </a:r>
          </a:p>
          <a:p>
            <a:pPr lvl="1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Informační zdroje</a:t>
            </a:r>
          </a:p>
          <a:p>
            <a:pPr lvl="1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Celouniverzitní zdroje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200" dirty="0" smtClean="0"/>
              <a:t>Příspěvek do fondu stavební komise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200" dirty="0" smtClean="0"/>
              <a:t>Mimořádný příspěvek do fondu stavební komise</a:t>
            </a:r>
          </a:p>
          <a:p>
            <a:pPr marL="457200" lvl="1" indent="0">
              <a:buFontTx/>
              <a:buNone/>
              <a:defRPr/>
            </a:pPr>
            <a:endParaRPr lang="cs-CZ" altLang="cs-CZ" sz="2400" b="1" dirty="0" smtClean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cs-CZ" altLang="cs-CZ" sz="2400" b="1" dirty="0" smtClean="0"/>
          </a:p>
          <a:p>
            <a:pPr algn="just">
              <a:buFontTx/>
              <a:buNone/>
              <a:defRPr/>
            </a:pPr>
            <a:r>
              <a:rPr lang="cs-CZ" altLang="cs-CZ" b="1" dirty="0" smtClean="0"/>
              <a:t>	</a:t>
            </a:r>
            <a:endParaRPr lang="cs-CZ" altLang="cs-CZ" sz="18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Financování interních fondů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1400" b="1" smtClean="0">
                <a:latin typeface="Arial" panose="020B0604020202020204" pitchFamily="34" charset="0"/>
              </a:rPr>
              <a:t>  </a:t>
            </a:r>
          </a:p>
        </p:txBody>
      </p:sp>
      <p:graphicFrame>
        <p:nvGraphicFramePr>
          <p:cNvPr id="21564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1052"/>
              </p:ext>
            </p:extLst>
          </p:nvPr>
        </p:nvGraphicFramePr>
        <p:xfrm>
          <a:off x="467544" y="1124744"/>
          <a:ext cx="8280920" cy="5376419"/>
        </p:xfrm>
        <a:graphic>
          <a:graphicData uri="http://schemas.openxmlformats.org/drawingml/2006/table">
            <a:tbl>
              <a:tblPr/>
              <a:tblGrid>
                <a:gridCol w="3384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3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26824052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71429547"/>
                    </a:ext>
                  </a:extLst>
                </a:gridCol>
              </a:tblGrid>
              <a:tr h="8558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Skutečnost 2020 v tis. Kč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2021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2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Neinvestiční prostředky Stavební komise         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4000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 komunikace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3372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4 450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2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zabezpečení informačních technologií      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8 480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8778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9 000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 rektora      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1 600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582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1 600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pojištění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2 200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1968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2 200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2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zabezpečení vybraných celoškolských činností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642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22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činnost orgánů UTB a členství UTB v jiných organizacích</a:t>
                      </a:r>
                      <a:endParaRPr kumimoji="0" lang="cs-CZ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2 180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1406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 (finanční rezerva) kvestora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22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Zůstatek těchto interních fondů z předchozího roku 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-1 956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1 312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22 904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21 248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23 438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Interní fond komunikace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b="1" dirty="0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dirty="0" smtClean="0"/>
          </a:p>
        </p:txBody>
      </p:sp>
      <p:graphicFrame>
        <p:nvGraphicFramePr>
          <p:cNvPr id="75847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37957"/>
              </p:ext>
            </p:extLst>
          </p:nvPr>
        </p:nvGraphicFramePr>
        <p:xfrm>
          <a:off x="683569" y="1124744"/>
          <a:ext cx="7776862" cy="3658765"/>
        </p:xfrm>
        <a:graphic>
          <a:graphicData uri="http://schemas.openxmlformats.org/drawingml/2006/table">
            <a:tbl>
              <a:tblPr/>
              <a:tblGrid>
                <a:gridCol w="330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9299">
                  <a:extLst>
                    <a:ext uri="{9D8B030D-6E8A-4147-A177-3AD203B41FA5}">
                      <a16:colId xmlns:a16="http://schemas.microsoft.com/office/drawing/2014/main" val="1901256530"/>
                    </a:ext>
                  </a:extLst>
                </a:gridCol>
                <a:gridCol w="1489299">
                  <a:extLst>
                    <a:ext uri="{9D8B030D-6E8A-4147-A177-3AD203B41FA5}">
                      <a16:colId xmlns:a16="http://schemas.microsoft.com/office/drawing/2014/main" val="333338251"/>
                    </a:ext>
                  </a:extLst>
                </a:gridCol>
              </a:tblGrid>
              <a:tr h="1005727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Položka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Rozpočet 2020</a:t>
                      </a:r>
                    </a:p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 v tis. Kč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Skutečnost 2020 </a:t>
                      </a:r>
                    </a:p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v tis.</a:t>
                      </a:r>
                      <a:r>
                        <a:rPr lang="cs-CZ" sz="2000" b="0" baseline="0" dirty="0" smtClean="0">
                          <a:latin typeface="+mj-lt"/>
                          <a:cs typeface="Arial" panose="020B0604020202020204" pitchFamily="34" charset="0"/>
                        </a:rPr>
                        <a:t> Kč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Rozpočet 2021 </a:t>
                      </a:r>
                    </a:p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062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Reprezentace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UTB - </a:t>
                      </a:r>
                      <a:r>
                        <a:rPr lang="cs-CZ" sz="2000" baseline="0" dirty="0" err="1" smtClean="0">
                          <a:latin typeface="+mj-lt"/>
                          <a:cs typeface="Arial" panose="020B0604020202020204" pitchFamily="34" charset="0"/>
                        </a:rPr>
                        <a:t>eventy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850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521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1 020</a:t>
                      </a:r>
                      <a:endParaRPr lang="cs-CZ" sz="2000" b="1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427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Veletrhy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vysokoškolského vzdělání (on line)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815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300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573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Marketingové aktivity UTB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ČR + SR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1 802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1394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1 690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0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Digitální komunikace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1 533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1396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1 440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0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5 000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3 372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4 450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611560" y="4941168"/>
            <a:ext cx="81369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+mn-lt"/>
              </a:rPr>
              <a:t>V roce 2020 nebyly pořádány veletrhy vysokoškolského vzdělávání jinak než on line. Předpokládáme, že na podzim 2021 už by mohly být konány standardní formou.</a:t>
            </a:r>
          </a:p>
          <a:p>
            <a:r>
              <a:rPr lang="cs-CZ" dirty="0" smtClean="0">
                <a:latin typeface="+mn-lt"/>
              </a:rPr>
              <a:t>Nevyčerpaná částka 1 628 tis. Kč interního fondu komunikace zůstane v rezervě pro rok 2021 (další poplatky a nájmy na veletrzích vysokoškolského vzdělávání byly dosud hrazeny z institucionálního plánu UTB). To pro rok 2021 není možné.</a:t>
            </a:r>
            <a:endParaRPr lang="cs-CZ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Zabezpečení informačních technologií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smtClean="0"/>
          </a:p>
        </p:txBody>
      </p:sp>
      <p:graphicFrame>
        <p:nvGraphicFramePr>
          <p:cNvPr id="2259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83386"/>
              </p:ext>
            </p:extLst>
          </p:nvPr>
        </p:nvGraphicFramePr>
        <p:xfrm>
          <a:off x="631964" y="1268759"/>
          <a:ext cx="7848871" cy="5276887"/>
        </p:xfrm>
        <a:graphic>
          <a:graphicData uri="http://schemas.openxmlformats.org/drawingml/2006/table">
            <a:tbl>
              <a:tblPr/>
              <a:tblGrid>
                <a:gridCol w="3245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4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4489">
                  <a:extLst>
                    <a:ext uri="{9D8B030D-6E8A-4147-A177-3AD203B41FA5}">
                      <a16:colId xmlns:a16="http://schemas.microsoft.com/office/drawing/2014/main" val="1443962139"/>
                    </a:ext>
                  </a:extLst>
                </a:gridCol>
                <a:gridCol w="1534489">
                  <a:extLst>
                    <a:ext uri="{9D8B030D-6E8A-4147-A177-3AD203B41FA5}">
                      <a16:colId xmlns:a16="http://schemas.microsoft.com/office/drawing/2014/main" val="1151206842"/>
                    </a:ext>
                  </a:extLst>
                </a:gridCol>
              </a:tblGrid>
              <a:tr h="5841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Skutečnost 2020 v tis. Kč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2021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CESNET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1 430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1328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1 330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Počítačová síť UTB                       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765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1 010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Celoškolské servery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198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215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Přístupový a identifikační systém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69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Ekonomický systém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1200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1226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1 200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IS Kredit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824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Studijní systém STAG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790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870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Licence Microsoft 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970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981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1 065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Software s celoškolským využitím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650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905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960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Publikační systém      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303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Univerzitní portál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Dokumentový systém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Provoz centrální </a:t>
                      </a:r>
                      <a:r>
                        <a:rPr kumimoji="0" 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servrovny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1035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1 040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8 480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8 545 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9 000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informační technologie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cs-CZ" b="1" dirty="0" smtClean="0"/>
              <a:t>Důsledek úprav legislativy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cs-CZ" dirty="0" smtClean="0"/>
              <a:t>Legislativa </a:t>
            </a:r>
            <a:r>
              <a:rPr lang="cs-CZ" dirty="0"/>
              <a:t>kolem GDPR – vyvolala tvorbu nových vnitřních norem a pravidel, následně úpravu procesů, evidence záznamů, vznik nové pracovní pozice (DPO), podané žádosti a jejich vyřizování, správní řízení vedené ÚOOÚ (2019 až 2020) a rozsáhlé úpravy v IS/STAG, které doposud pokračují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Předpisy definují požadavky na přístupnosti webů a mobilních aplikací – úprava interních procesů, nastavení nových pravidel, úpravy informačních systémů a nutná kontrola prováděná CVT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Legislativa s dopadem na HR (úpravy v systému pro podporu automatizace úkonů a kontrol, nutná zvýšená podpora profesionálních uživatelů):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/>
              <a:t>výhradní elektronická komunikace s portálem ČSSZ (</a:t>
            </a:r>
            <a:r>
              <a:rPr lang="cs-CZ" dirty="0" err="1"/>
              <a:t>eNeschopenka</a:t>
            </a:r>
            <a:r>
              <a:rPr lang="cs-CZ" dirty="0"/>
              <a:t>)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/>
              <a:t>dovolená - změna nároku a čerpání od 1. 1. 2021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/>
              <a:t>sdílená pracovní místa od 1. 1. 2021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00088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informační technologie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dirty="0" err="1" smtClean="0"/>
              <a:t>eIDAS</a:t>
            </a:r>
            <a:r>
              <a:rPr lang="cs-CZ" dirty="0" smtClean="0"/>
              <a:t> </a:t>
            </a:r>
            <a:r>
              <a:rPr lang="cs-CZ" dirty="0"/>
              <a:t>– příprava změny interních procesů, rozpracované úpravy informačních systémů – implementace nových technologií, aplikací a služeb pro elektronické podepisování a validaci elektronicky podepsaných dokumentů, nutná zvýšená podpora koncových uživatelů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Zákon o kybernetické bezpečnosti a Vyhláška o významných informačních systémech (VIS) – nové povinnosti pro orgán veřejné moci (OVM), po identifikaci VIS významné procesní změny a nové pozice (bezpečnostní role); již nyní zvýšená zátěž pro CVT (dotazníky, šetření, realizace CRP</a:t>
            </a:r>
            <a:r>
              <a:rPr lang="cs-CZ" dirty="0" smtClean="0"/>
              <a:t>)</a:t>
            </a:r>
          </a:p>
          <a:p>
            <a:pPr marL="0" lvl="0" indent="0">
              <a:buNone/>
            </a:pPr>
            <a:r>
              <a:rPr lang="cs-CZ" b="1" dirty="0" smtClean="0"/>
              <a:t>Implementace nových systémů: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e-Spis – nutná implementace skutečné spisové služby, nové procesy a nově vedená agenda, náročnější práce s rolemi a oprávněním uživatelů, vytvoření 2 nových pracovních pozic (administrátor a metodik); zvýšené nároky (finanční, personální) pro postupnou realizaci integračních vazeb (IS/STAG, SAP, profil zadavatele, </a:t>
            </a:r>
            <a:r>
              <a:rPr lang="cs-CZ" dirty="0" smtClean="0"/>
              <a:t>…)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EWP (Erasmus </a:t>
            </a:r>
            <a:r>
              <a:rPr lang="cs-CZ" dirty="0" err="1"/>
              <a:t>without</a:t>
            </a:r>
            <a:r>
              <a:rPr lang="cs-CZ" dirty="0"/>
              <a:t> </a:t>
            </a:r>
            <a:r>
              <a:rPr lang="cs-CZ" dirty="0" err="1"/>
              <a:t>paper</a:t>
            </a:r>
            <a:r>
              <a:rPr lang="cs-CZ" dirty="0"/>
              <a:t>) a JDB (Jednotná digitální brána) – realizace </a:t>
            </a:r>
            <a:r>
              <a:rPr lang="cs-CZ" dirty="0" smtClean="0"/>
              <a:t>2021 </a:t>
            </a:r>
            <a:r>
              <a:rPr lang="cs-CZ" dirty="0"/>
              <a:t>až 2023, nutná napojení na národní a evropské informační </a:t>
            </a:r>
            <a:r>
              <a:rPr lang="cs-CZ" dirty="0" smtClean="0"/>
              <a:t>systémy</a:t>
            </a:r>
            <a:endParaRPr lang="cs-CZ" dirty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0003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Prostředky na činnost orgánů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smtClean="0"/>
          </a:p>
        </p:txBody>
      </p:sp>
      <p:graphicFrame>
        <p:nvGraphicFramePr>
          <p:cNvPr id="22595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134788"/>
              </p:ext>
            </p:extLst>
          </p:nvPr>
        </p:nvGraphicFramePr>
        <p:xfrm>
          <a:off x="899592" y="1124743"/>
          <a:ext cx="7488833" cy="4860450"/>
        </p:xfrm>
        <a:graphic>
          <a:graphicData uri="http://schemas.openxmlformats.org/drawingml/2006/table">
            <a:tbl>
              <a:tblPr/>
              <a:tblGrid>
                <a:gridCol w="307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3173">
                  <a:extLst>
                    <a:ext uri="{9D8B030D-6E8A-4147-A177-3AD203B41FA5}">
                      <a16:colId xmlns:a16="http://schemas.microsoft.com/office/drawing/2014/main" val="1902794685"/>
                    </a:ext>
                  </a:extLst>
                </a:gridCol>
                <a:gridCol w="1453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95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 tis. Kč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Skutečnost 2020 </a:t>
                      </a:r>
                      <a:endParaRPr lang="cs-CZ" sz="18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</a:t>
                      </a: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tis. Kč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Akademický senát UTB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Správní rada UTB             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Vědecká rada UTB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47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Rada pro vnitřní hodnocení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287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Rada vysokých škol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77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Česká konference rektorů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Poplatky za členství v organizacích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135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Evropská asociace univerzit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119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Mezinárodní rada UTB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6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2 180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1 406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2 180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1400" dirty="0" smtClean="0">
                <a:latin typeface="Arial" panose="020B0604020202020204" pitchFamily="34" charset="0"/>
              </a:rPr>
              <a:t/>
            </a:r>
            <a:br>
              <a:rPr lang="cs-CZ" altLang="cs-CZ" sz="1400" dirty="0" smtClean="0">
                <a:latin typeface="Arial" panose="020B0604020202020204" pitchFamily="34" charset="0"/>
              </a:rPr>
            </a:br>
            <a:r>
              <a:rPr lang="cs-CZ" altLang="cs-CZ" sz="2400" dirty="0" smtClean="0"/>
              <a:t>Informační zdroje </a:t>
            </a:r>
            <a:br>
              <a:rPr lang="cs-CZ" altLang="cs-CZ" sz="2400" dirty="0" smtClean="0"/>
            </a:br>
            <a:endParaRPr lang="cs-CZ" altLang="cs-CZ" sz="2400" dirty="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cs-CZ" altLang="cs-CZ" sz="2400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3619" name="Group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64006"/>
              </p:ext>
            </p:extLst>
          </p:nvPr>
        </p:nvGraphicFramePr>
        <p:xfrm>
          <a:off x="303213" y="1268760"/>
          <a:ext cx="8589962" cy="4938001"/>
        </p:xfrm>
        <a:graphic>
          <a:graphicData uri="http://schemas.openxmlformats.org/drawingml/2006/table">
            <a:tbl>
              <a:tblPr/>
              <a:tblGrid>
                <a:gridCol w="4037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278">
                  <a:extLst>
                    <a:ext uri="{9D8B030D-6E8A-4147-A177-3AD203B41FA5}">
                      <a16:colId xmlns:a16="http://schemas.microsoft.com/office/drawing/2014/main" val="3853408710"/>
                    </a:ext>
                  </a:extLst>
                </a:gridCol>
                <a:gridCol w="1537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44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2020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Skutečnost 2020 v tis. Kč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 tis. Kč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Elektronické zdroje informací (databáze, elektronické knihy, elektronické časopisy)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6 000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5 985</a:t>
                      </a:r>
                      <a:endParaRPr lang="cs-CZ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5 000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Časopisy tištěné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230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Knihy tištěné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1 500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1 515</a:t>
                      </a:r>
                      <a:endParaRPr lang="cs-CZ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1 500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Knihovní systémy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237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Vydávání PhD Thesis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35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EDD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Časopis vydávaný univerzitou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239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Výroční zprávy UTB (náklady na zpracování)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111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Technologie RFID pro identifikaci knih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Provozní náklady Knihovny UTB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15 500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13 939</a:t>
                      </a: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16 800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24 050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22 304</a:t>
                      </a:r>
                    </a:p>
                  </a:txBody>
                  <a:tcPr marL="45085" marR="450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24 590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Informační zdroje – fondy Knihovny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069513"/>
            <a:ext cx="7848872" cy="5544616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Přehled </a:t>
            </a:r>
            <a:r>
              <a:rPr lang="cs-CZ" dirty="0"/>
              <a:t>aktivit, které bude muset knihovna v příštích letech zrealizovat, včetně finančních rámců: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Obnova </a:t>
            </a:r>
            <a:r>
              <a:rPr lang="cs-CZ" dirty="0"/>
              <a:t>technického vybavení Nakladatelství </a:t>
            </a:r>
            <a:r>
              <a:rPr lang="cs-CZ" dirty="0" smtClean="0"/>
              <a:t>UTB: 1 </a:t>
            </a:r>
            <a:r>
              <a:rPr lang="cs-CZ" dirty="0"/>
              <a:t>mil. Kč </a:t>
            </a:r>
            <a:r>
              <a:rPr lang="cs-CZ" dirty="0" smtClean="0"/>
              <a:t>(v létech 2021 </a:t>
            </a:r>
            <a:r>
              <a:rPr lang="cs-CZ" dirty="0"/>
              <a:t>- 2022)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Obnova </a:t>
            </a:r>
            <a:r>
              <a:rPr lang="cs-CZ" dirty="0" err="1"/>
              <a:t>virtualizovaných</a:t>
            </a:r>
            <a:r>
              <a:rPr lang="cs-CZ" dirty="0"/>
              <a:t> stanic v knihovně, včetně serverové </a:t>
            </a:r>
            <a:r>
              <a:rPr lang="cs-CZ" dirty="0" smtClean="0"/>
              <a:t>infrastruktury:      5 - 6 </a:t>
            </a:r>
            <a:r>
              <a:rPr lang="cs-CZ" dirty="0"/>
              <a:t>mil. Kč </a:t>
            </a:r>
            <a:r>
              <a:rPr lang="cs-CZ" dirty="0" smtClean="0"/>
              <a:t>(v létech 2023 </a:t>
            </a:r>
            <a:r>
              <a:rPr lang="cs-CZ" dirty="0"/>
              <a:t>- 2024)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Obnova samoobslužných výpůjčních a návratových </a:t>
            </a:r>
            <a:r>
              <a:rPr lang="cs-CZ" dirty="0" smtClean="0"/>
              <a:t>automatů:  </a:t>
            </a:r>
            <a:r>
              <a:rPr lang="cs-CZ" dirty="0"/>
              <a:t>3 mil. Kč </a:t>
            </a:r>
            <a:r>
              <a:rPr lang="cs-CZ" dirty="0" smtClean="0"/>
              <a:t>         (v létech 2023 </a:t>
            </a:r>
            <a:r>
              <a:rPr lang="cs-CZ" dirty="0"/>
              <a:t>- 2024)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K tomu je potřeba přičíst zvýšené náklady na elektronické informační zdroje od roku 2023. Licenční centrum </a:t>
            </a:r>
            <a:r>
              <a:rPr lang="cs-CZ" dirty="0" err="1"/>
              <a:t>CzechElib</a:t>
            </a:r>
            <a:r>
              <a:rPr lang="cs-CZ" dirty="0"/>
              <a:t> sice bude dál fungovat, ale už nyní avizovalo, že od uvedeného roku bude státní podpora na elektronické zdroje výrazně nižší, než je v tuto chvíli. </a:t>
            </a:r>
          </a:p>
          <a:p>
            <a:pPr marL="0" indent="0">
              <a:buNone/>
            </a:pPr>
            <a:r>
              <a:rPr lang="cs-CZ" dirty="0" smtClean="0"/>
              <a:t>Je </a:t>
            </a:r>
            <a:r>
              <a:rPr lang="cs-CZ" dirty="0"/>
              <a:t>možné, že se na některé uvedené aktivity podaří </a:t>
            </a:r>
            <a:r>
              <a:rPr lang="cs-CZ" dirty="0" smtClean="0"/>
              <a:t>získat </a:t>
            </a:r>
            <a:r>
              <a:rPr lang="cs-CZ" dirty="0"/>
              <a:t>finance z jiných zdrojů, nicméně finanční rezerva knihovny může tyto náklady v případě potřeby bezpečně pokrýt.</a:t>
            </a:r>
          </a:p>
          <a:p>
            <a:pPr marL="0" indent="0" algn="just">
              <a:buFontTx/>
              <a:buNone/>
              <a:defRPr/>
            </a:pPr>
            <a:r>
              <a:rPr lang="cs-CZ" sz="2000" dirty="0" smtClean="0"/>
              <a:t>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sz="2000" dirty="0" smtClean="0"/>
          </a:p>
          <a:p>
            <a:pPr marL="838200" lvl="1" indent="-381000" eaLnBrk="1" hangingPunct="1">
              <a:buFont typeface="Wingdings" pitchFamily="2" charset="2"/>
              <a:buNone/>
              <a:defRPr/>
            </a:pP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101694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Provoz rektorátu</a:t>
            </a:r>
          </a:p>
        </p:txBody>
      </p:sp>
      <p:graphicFrame>
        <p:nvGraphicFramePr>
          <p:cNvPr id="25741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752488"/>
              </p:ext>
            </p:extLst>
          </p:nvPr>
        </p:nvGraphicFramePr>
        <p:xfrm>
          <a:off x="467541" y="1124745"/>
          <a:ext cx="8208914" cy="5434199"/>
        </p:xfrm>
        <a:graphic>
          <a:graphicData uri="http://schemas.openxmlformats.org/drawingml/2006/table">
            <a:tbl>
              <a:tblPr/>
              <a:tblGrid>
                <a:gridCol w="1008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5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0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370">
                  <a:extLst>
                    <a:ext uri="{9D8B030D-6E8A-4147-A177-3AD203B41FA5}">
                      <a16:colId xmlns:a16="http://schemas.microsoft.com/office/drawing/2014/main" val="2085724801"/>
                    </a:ext>
                  </a:extLst>
                </a:gridCol>
                <a:gridCol w="1282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64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Nákladové středisko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Název střediska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Rozpočet </a:t>
                      </a: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v tis. Kč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Skutečnost 2020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v tis. Kč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Rozpočet 2021 v tis. Kč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90002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Osobní náklady akad. funkcionářů  UTB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3 000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3 348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3 400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90110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Sekretariát rektora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2 750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2 222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2 750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90120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Odbor marketingu a komunikace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4 600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5 008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n-lt"/>
                        </a:rPr>
                        <a:t>5 000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90130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Personální odbor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3 400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2 920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3 600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90150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Právní oddělení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1 400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1 427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1 496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90160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Oddělení strategického rozvoje I.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1 300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1 264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90161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Oddělení strategického rozvoje.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2 100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1 280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90170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Oddělení interního auditu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460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90180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Tiskové oddělení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135313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90190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Oddělení ochrany osobních údajů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945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90210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Oddělení BOZP a PO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667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8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90320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Referát prorektora pro pedagogickou činnost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615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90330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Referát prorektora pro tvůrčí činnost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352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1 650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2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90350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Referát prorektora pro vnější a vnitřní vztahy  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596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n-lt"/>
                        </a:rPr>
                        <a:t>530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90360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Referát prorektora pro internacionalizaci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2 820</a:t>
                      </a:r>
                      <a:endParaRPr lang="cs-CZ" sz="14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2 335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2 830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90370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Referát prorektora pro kvalitu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616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Provoz rektorátu</a:t>
            </a:r>
          </a:p>
        </p:txBody>
      </p:sp>
      <p:graphicFrame>
        <p:nvGraphicFramePr>
          <p:cNvPr id="25741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580802"/>
              </p:ext>
            </p:extLst>
          </p:nvPr>
        </p:nvGraphicFramePr>
        <p:xfrm>
          <a:off x="611560" y="1124743"/>
          <a:ext cx="7848872" cy="3708041"/>
        </p:xfrm>
        <a:graphic>
          <a:graphicData uri="http://schemas.openxmlformats.org/drawingml/2006/table">
            <a:tbl>
              <a:tblPr/>
              <a:tblGrid>
                <a:gridCol w="1121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738">
                  <a:extLst>
                    <a:ext uri="{9D8B030D-6E8A-4147-A177-3AD203B41FA5}">
                      <a16:colId xmlns:a16="http://schemas.microsoft.com/office/drawing/2014/main" val="419816082"/>
                    </a:ext>
                  </a:extLst>
                </a:gridCol>
                <a:gridCol w="1348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20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Nákladové středisko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Název střediska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2020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Skutečnost  2020  v tis. Kč</a:t>
                      </a: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 tis. Kč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90510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Sekretariát kvestora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3 800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4 136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4 400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90530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Odbor investic a majetku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3 800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3 750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3 900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90540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Organizační odbor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4 900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5 081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5 123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90550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Projektové oddělení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650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545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650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9061x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Ekonomický odbor 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9 280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9 625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11 050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9062x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Centrum výpočetní techniky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6 900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7 208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7 650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907xx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Technicko-provozní odbor</a:t>
                      </a:r>
                      <a:endParaRPr kumimoji="0" 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12 690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11 602</a:t>
                      </a:r>
                      <a:endParaRPr lang="cs-CZ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12 580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88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67 840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66 322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71 599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611560" y="4888014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+mn-lt"/>
              </a:rPr>
              <a:t>Už v roce 2020 nebyly plánované prostředky pro financování některých organizačních jednotek dostatečné. Na osobní náklady bylo čerpáno z fondů dalších 1 675 tis. Kč .</a:t>
            </a:r>
          </a:p>
          <a:p>
            <a:r>
              <a:rPr lang="cs-CZ" dirty="0" smtClean="0">
                <a:latin typeface="+mn-lt"/>
              </a:rPr>
              <a:t>Na úhradu desinfekčních, ochranných a dalších prostředků bylo čerpáno dalších 724 tis. Kč. </a:t>
            </a:r>
            <a:endParaRPr lang="cs-CZ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provoz Rektorátu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cs-CZ" b="1" dirty="0" smtClean="0"/>
              <a:t>Všeobecné důvody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V</a:t>
            </a:r>
            <a:r>
              <a:rPr lang="cs-CZ" dirty="0"/>
              <a:t> létech 2018 až 2020 byla řada pracovníků rektorátních útvarů alespoň částí úvazku zařazena na projektech OP VVV (hrazeno buď jako přímé osobní náklady nebo z paušálu projektu), tedy bylo výrazně nižší čerpání prostředků ve zdroji 1100 </a:t>
            </a:r>
            <a:r>
              <a:rPr lang="cs-CZ" dirty="0" smtClean="0"/>
              <a:t>(ukazatel </a:t>
            </a:r>
            <a:r>
              <a:rPr lang="cs-CZ" dirty="0"/>
              <a:t>A </a:t>
            </a:r>
            <a:r>
              <a:rPr lang="cs-CZ" dirty="0" err="1"/>
              <a:t>a</a:t>
            </a:r>
            <a:r>
              <a:rPr lang="cs-CZ" dirty="0"/>
              <a:t> K). Nyní ke konci realizační fáze projektů je realizován převod úvazků z projektů zpět na nákladová střediska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Od 1. září 2020 realizováno navýšení mzdových tarifů v kategorii ostatních zaměstnanců o 10 %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Nárůst </a:t>
            </a:r>
            <a:r>
              <a:rPr lang="cs-CZ" dirty="0"/>
              <a:t>odběrů stravy z menzy zaměstnanci (podpora zaměstnavatele na jedno teplé jídlo zaměstnance je 50 Kč)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/>
              <a:t>Nárůst výše náhrad mzdy v souvislosti se zavedením 1 týdne </a:t>
            </a:r>
            <a:r>
              <a:rPr lang="cs-CZ" dirty="0" smtClean="0"/>
              <a:t>řádné dovolené navíc</a:t>
            </a:r>
            <a:endParaRPr lang="cs-CZ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74832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provoz Rektorátu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Změnou </a:t>
            </a:r>
            <a:r>
              <a:rPr lang="cs-CZ" dirty="0"/>
              <a:t>zákona o auditorech došlo k navýšení dokumentace, kterou nově externí </a:t>
            </a:r>
            <a:r>
              <a:rPr lang="cs-CZ" dirty="0" smtClean="0"/>
              <a:t>auditoři </a:t>
            </a:r>
            <a:r>
              <a:rPr lang="cs-CZ" dirty="0"/>
              <a:t>požadují v rámci auditu účetnictví (např. oblast IT – popis činností v rámci testování úprav IS SAP na EO, zvýšené požadavky na dokladování mzdových výdajů, podrobnější dokladování příjmů a výdajů UTB)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Nárůst </a:t>
            </a:r>
            <a:r>
              <a:rPr lang="cs-CZ" dirty="0"/>
              <a:t>podrobnosti v interním rozdělování prostředků z důvodu požadavků MŠMT a s tím související administrativa (vyšší počet SPP, personalistika, převody prostředků, sledování čerpání, přeúčtovávání)  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Výrazný </a:t>
            </a:r>
            <a:r>
              <a:rPr lang="cs-CZ" dirty="0"/>
              <a:t>nárůst členění prostředků dle SPP prvků až na jednotlivé ústavy a činnosti na některých součástech (fondů, podílu na zisku, prostředků DKRVO) </a:t>
            </a:r>
            <a:r>
              <a:rPr lang="cs-CZ" dirty="0" smtClean="0"/>
              <a:t>  </a:t>
            </a:r>
            <a:endParaRPr lang="cs-CZ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Zpracovávání </a:t>
            </a:r>
            <a:r>
              <a:rPr lang="cs-CZ" dirty="0"/>
              <a:t>ekonomických podkladů pro nejrůznější hodnocení UTB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Nárůst </a:t>
            </a:r>
            <a:r>
              <a:rPr lang="cs-CZ" dirty="0"/>
              <a:t>nestandardních postupů účtování z důvodu nedostatečné kontroly a evidence na projektech ze stran součástí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Nárůst </a:t>
            </a:r>
            <a:r>
              <a:rPr lang="cs-CZ" dirty="0"/>
              <a:t>evidence v souvislosti se spisovou službou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12575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provoz Rektorátu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Výrazný </a:t>
            </a:r>
            <a:r>
              <a:rPr lang="cs-CZ" dirty="0"/>
              <a:t>pokles tzv. koeficientu DPH si vyžádal podrobnější členění podkladů u majetků (zejména budov a technických zhodnocení) pro event. vypořádání DPH zpětně (až 10 let od data zařazení), omezené možnosti automatizované evidence a zpracování dat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Narůstající </a:t>
            </a:r>
            <a:r>
              <a:rPr lang="cs-CZ" dirty="0"/>
              <a:t>požadavky MŠMT na podrobné sledování čerpání prostředků, zavádění nových výkazů - např. DKRVO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Zvýšené </a:t>
            </a:r>
            <a:r>
              <a:rPr lang="cs-CZ" dirty="0"/>
              <a:t>požadavky projektů OP VVV na dokladování vyplacené mzdy (osobní předkládání výplatních pásek na MŠMT)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Zvýšení </a:t>
            </a:r>
            <a:r>
              <a:rPr lang="cs-CZ" dirty="0"/>
              <a:t>požadavků kontrolních orgánů u účelových dotací </a:t>
            </a:r>
            <a:r>
              <a:rPr lang="cs-CZ" dirty="0" err="1"/>
              <a:t>VaV</a:t>
            </a:r>
            <a:r>
              <a:rPr lang="cs-CZ" dirty="0"/>
              <a:t> – dokladování výpočtu náhrad z mezd a podíl uplatněný v projektu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Časté </a:t>
            </a:r>
            <a:r>
              <a:rPr lang="cs-CZ" dirty="0"/>
              <a:t>změny v legislativě s minimální reakční dobou na nastavení informačních systémů z důvodu vládních opatření – nutnost obratem reagovat na změny výpočtu mezd a dávek (testování změn v IS probíhá často v ostrém provozu) a s tím související neznalost změn na příslušných úřadech (nejednotnost a zmatečnost ve výkladu změn). Systémy na příslušných úřadech nejsou připraveny.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76042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provoz Rektorátu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Vzhledem </a:t>
            </a:r>
            <a:r>
              <a:rPr lang="cs-CZ" dirty="0"/>
              <a:t>k nutnosti zpracování mezd ve stanovených termínech je nutno často přistupovat při zpracování k náhradnímu řešení (podpisy zaměstnanců nejsou doplněny z důvodů práce v režimu </a:t>
            </a:r>
            <a:r>
              <a:rPr lang="cs-CZ" dirty="0" err="1"/>
              <a:t>home</a:t>
            </a:r>
            <a:r>
              <a:rPr lang="cs-CZ" dirty="0"/>
              <a:t> </a:t>
            </a:r>
            <a:r>
              <a:rPr lang="cs-CZ" dirty="0" err="1"/>
              <a:t>office</a:t>
            </a:r>
            <a:r>
              <a:rPr lang="cs-CZ" dirty="0"/>
              <a:t>, karantén a pracovních neschopností), a to jen na základě kopií dokladů zaslaných elektronicky s tím, že originál, či podpis bude dodán až následně. Kompletace podkladů probíhá se zpožděním více jak měsíc.   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Nárůst </a:t>
            </a:r>
            <a:r>
              <a:rPr lang="cs-CZ" dirty="0"/>
              <a:t>evidence v souvislosti se spisovou službou (nutnost zajistit administrativu výpomocí na DPP</a:t>
            </a:r>
            <a:r>
              <a:rPr lang="cs-CZ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Pořízení nového SW pro elektronickou evidenci spisové služby (e-Spis) UTB sice konečně umožnilo splnit požadavky zákona „o archivnictví“ (zákon č. 499/2004 Sb., o archivnictví a spisové službě a o změně některých zákonů), ale znamenalo pro nás všechny navýšení pracnosti. Nutnost evidence každého úkonu do e-Spis. Proto byl např. požadavek na propojení profilu zadavatele (Tender </a:t>
            </a:r>
            <a:r>
              <a:rPr lang="cs-CZ" dirty="0" err="1"/>
              <a:t>arena</a:t>
            </a:r>
            <a:r>
              <a:rPr lang="cs-CZ" dirty="0"/>
              <a:t>) a e-Spis zařazen jako jeden z bodů IP pro rok 2021 - snížení administrativní zátěže VVŠ.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451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provoz Rektorátu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043607" y="980728"/>
            <a:ext cx="7416825" cy="5544616"/>
          </a:xfrm>
          <a:prstGeom prst="rect">
            <a:avLst/>
          </a:prstGeo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Výrazný </a:t>
            </a:r>
            <a:r>
              <a:rPr lang="cs-CZ" dirty="0"/>
              <a:t>nárůst administrativních požadavků MŠMT v rámci financování akcí programového financování (OIM)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Podmínka </a:t>
            </a:r>
            <a:r>
              <a:rPr lang="cs-CZ" dirty="0"/>
              <a:t>ŘO u ERDF projektů financovaných z předchozích programových období (OP </a:t>
            </a:r>
            <a:r>
              <a:rPr lang="cs-CZ" dirty="0" err="1"/>
              <a:t>VaVpI</a:t>
            </a:r>
            <a:r>
              <a:rPr lang="cs-CZ" dirty="0"/>
              <a:t>, OP P, OP PI, OP ŽP) i ze současných programových období (OP VVV, OP PIK) zajištění období udržitelnosti těchto projektů. Během období udržitelnosti projektů je nutné i nadále vést finanční, účetní, majetkovou a další evidenci dokumentace projektů dle podmínek ŘO a zajistit během tohoto období i nadále plnění účelu projektu, případně plnění indikátorů projektu (pokud jsou stanoveny i pro období udržitelnosti). Realizaci těchto činností již ŘO nehradí z dotačních zdrojů, příjemce je musí zajistit ze svých vlastních zdrojů – především zdroj 1100. Případné nesplnění výše uvedených podmínek by vedlo k uplatnění sankcí ze strany ŘO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cs-CZ" dirty="0" smtClean="0"/>
              <a:t>Opakované </a:t>
            </a:r>
            <a:r>
              <a:rPr lang="cs-CZ" dirty="0"/>
              <a:t>požadavky ze strany ŘO projektů ESF a ERDF k doložení podkladů a vysvětlení k veřejným zakázkám. Většina z dotazů referentů na ŘO vychází ze základních neznalostí obecných vlastností profilů zadavatele a neznalostí Zákona o zadávání veřejných zakázek </a:t>
            </a:r>
            <a:r>
              <a:rPr lang="cs-CZ" dirty="0" smtClean="0"/>
              <a:t>.</a:t>
            </a:r>
            <a:endParaRPr lang="cs-CZ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3110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Technickoprovozní odbor rektorátu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algn="just">
              <a:buFont typeface="Wingdings" panose="05000000000000000000" pitchFamily="2" charset="2"/>
              <a:buNone/>
            </a:pPr>
            <a:r>
              <a:rPr lang="cs-CZ" altLang="cs-CZ" sz="2400" b="1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553242"/>
              </p:ext>
            </p:extLst>
          </p:nvPr>
        </p:nvGraphicFramePr>
        <p:xfrm>
          <a:off x="899592" y="1124741"/>
          <a:ext cx="7416824" cy="3839868"/>
        </p:xfrm>
        <a:graphic>
          <a:graphicData uri="http://schemas.openxmlformats.org/drawingml/2006/table">
            <a:tbl>
              <a:tblPr/>
              <a:tblGrid>
                <a:gridCol w="1060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7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800">
                  <a:extLst>
                    <a:ext uri="{9D8B030D-6E8A-4147-A177-3AD203B41FA5}">
                      <a16:colId xmlns:a16="http://schemas.microsoft.com/office/drawing/2014/main" val="2008486894"/>
                    </a:ext>
                  </a:extLst>
                </a:gridCol>
                <a:gridCol w="144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33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NS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Název střediska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Rozpočet </a:t>
                      </a:r>
                      <a:endParaRPr lang="cs-CZ" sz="18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2020</a:t>
                      </a:r>
                      <a:endParaRPr lang="cs-CZ" sz="18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v tis. Kč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Skutečnost 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90710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TPO vedení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1 439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1 450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90711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TPO společná údržba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3600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3 615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3 630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90712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TPO autodoprava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2150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2 382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2 550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90713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TPO slaboproud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790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1 160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90714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Správa prostor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209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90757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TPO objekt U11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140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115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90758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TPO objekt U13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3900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3 052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3 250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88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12 690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11 602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12 580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Navýšení prostředků na provoz Rektorátu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cs-CZ" b="1" dirty="0" smtClean="0"/>
              <a:t>Všeobecné důvody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Navýšení </a:t>
            </a:r>
            <a:r>
              <a:rPr lang="cs-CZ" sz="2400" dirty="0"/>
              <a:t>minimální mzdy na 15 100 Kč z 12 200 Kč v roce 2018 (11 000 Kč v 2017) má vliv na cenu poskytovaných služeb: zejména ostrahy a úklidu, které tvoří velkou část nákladů na objekty. Dále také zvyšuje cenu všech ostatních služeb nepřímo s růstem ostatních mezd, nejen minimální mzdy.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29736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400" b="0" dirty="0" smtClean="0">
                <a:latin typeface="Arial" panose="020B0604020202020204" pitchFamily="34" charset="0"/>
              </a:rPr>
              <a:t/>
            </a:r>
            <a:br>
              <a:rPr lang="cs-CZ" altLang="cs-CZ" sz="1400" b="0" dirty="0" smtClean="0">
                <a:latin typeface="Arial" panose="020B0604020202020204" pitchFamily="34" charset="0"/>
              </a:rPr>
            </a:br>
            <a:r>
              <a:rPr lang="cs-CZ" altLang="cs-CZ" sz="2400" dirty="0" smtClean="0"/>
              <a:t>Vícezdrojové financování provozu rektorátu </a:t>
            </a:r>
            <a:br>
              <a:rPr lang="cs-CZ" altLang="cs-CZ" sz="2400" dirty="0" smtClean="0"/>
            </a:br>
            <a:endParaRPr lang="cs-CZ" altLang="cs-CZ" sz="2400" dirty="0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63538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000" b="1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7700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933439"/>
              </p:ext>
            </p:extLst>
          </p:nvPr>
        </p:nvGraphicFramePr>
        <p:xfrm>
          <a:off x="611559" y="1124744"/>
          <a:ext cx="7848871" cy="4989211"/>
        </p:xfrm>
        <a:graphic>
          <a:graphicData uri="http://schemas.openxmlformats.org/drawingml/2006/table">
            <a:tbl>
              <a:tblPr/>
              <a:tblGrid>
                <a:gridCol w="32753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495">
                  <a:extLst>
                    <a:ext uri="{9D8B030D-6E8A-4147-A177-3AD203B41FA5}">
                      <a16:colId xmlns:a16="http://schemas.microsoft.com/office/drawing/2014/main" val="4166879021"/>
                    </a:ext>
                  </a:extLst>
                </a:gridCol>
                <a:gridCol w="1524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25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Položka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2020</a:t>
                      </a:r>
                      <a:b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Skutečnost 2020 </a:t>
                      </a:r>
                      <a:endParaRPr lang="cs-CZ" sz="20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</a:t>
                      </a:r>
                      <a:r>
                        <a:rPr lang="cs-CZ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tis. Kč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6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Hospodářský výsledek doplňkové činnosti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300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5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Výnosy z finančního majetku na krytí hlavní činnosti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4 000</a:t>
                      </a:r>
                      <a:endParaRPr lang="cs-CZ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4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Mimořádný příspěvek -  doplatek příspěvku na institucionální financování za předchozí rok 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2 158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2 158</a:t>
                      </a:r>
                      <a:endParaRPr lang="cs-CZ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980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Zůstatek z převodů mezi fondy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221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5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Zůstatek rektorátu z hospodaření předcházejícího roku 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1 520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1 520</a:t>
                      </a:r>
                      <a:endParaRPr lang="cs-CZ" sz="2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1 630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7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7 978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7 978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7 131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Výše odvodu na celouniverzitní aktivity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	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cs typeface="Arial" panose="020B0604020202020204" pitchFamily="34" charset="0"/>
              </a:rPr>
              <a:t>Financování aktivit je prováděno formou </a:t>
            </a:r>
            <a:r>
              <a:rPr lang="cs-CZ" altLang="cs-CZ" sz="2000" dirty="0" smtClean="0">
                <a:cs typeface="Arial" panose="020B0604020202020204" pitchFamily="34" charset="0"/>
              </a:rPr>
              <a:t>odvodů z finančních příspěvků součástí a výzkumných center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Vlastní </a:t>
            </a:r>
            <a:r>
              <a:rPr lang="cs-CZ" altLang="cs-CZ" sz="2000" dirty="0">
                <a:cs typeface="Arial" panose="020B0604020202020204" pitchFamily="34" charset="0"/>
              </a:rPr>
              <a:t>odvod bude proveden</a:t>
            </a:r>
            <a:r>
              <a:rPr lang="cs-CZ" altLang="cs-CZ" sz="1800" dirty="0" smtClean="0"/>
              <a:t>: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u organizačních jednotek, které disponují dostatečnými prostředky ve zdroji 1100, výhradně z tohoto zdroje (provozní příspěvek běžného roku)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u organizačních jednotek, které financemi ve zdroji 1100 nedisponují </a:t>
            </a:r>
            <a:br>
              <a:rPr lang="cs-CZ" altLang="cs-CZ" sz="1800" dirty="0" smtClean="0"/>
            </a:br>
            <a:r>
              <a:rPr lang="cs-CZ" altLang="cs-CZ" sz="1800" dirty="0" smtClean="0"/>
              <a:t>v dostatečné výši nebo vůbec, může být odvod proveden i z ostatních zdrojů individuálně.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x-none" sz="2000" dirty="0" smtClean="0">
                <a:cs typeface="Arial" panose="020B0604020202020204" pitchFamily="34" charset="0"/>
              </a:rPr>
              <a:t>Pro </a:t>
            </a:r>
            <a:r>
              <a:rPr lang="x-none" sz="2000" dirty="0">
                <a:cs typeface="Arial" panose="020B0604020202020204" pitchFamily="34" charset="0"/>
              </a:rPr>
              <a:t>výpočet </a:t>
            </a:r>
            <a:r>
              <a:rPr lang="cs-CZ" sz="2000" dirty="0">
                <a:cs typeface="Arial" panose="020B0604020202020204" pitchFamily="34" charset="0"/>
              </a:rPr>
              <a:t>výše </a:t>
            </a:r>
            <a:r>
              <a:rPr lang="x-none" sz="2000" dirty="0">
                <a:cs typeface="Arial" panose="020B0604020202020204" pitchFamily="34" charset="0"/>
              </a:rPr>
              <a:t>odvodu </a:t>
            </a:r>
            <a:r>
              <a:rPr lang="cs-CZ" sz="2000" dirty="0">
                <a:cs typeface="Arial" panose="020B0604020202020204" pitchFamily="34" charset="0"/>
              </a:rPr>
              <a:t>jsou </a:t>
            </a:r>
            <a:r>
              <a:rPr lang="x-none" sz="2000" dirty="0">
                <a:cs typeface="Arial" panose="020B0604020202020204" pitchFamily="34" charset="0"/>
              </a:rPr>
              <a:t>výnosy </a:t>
            </a:r>
            <a:r>
              <a:rPr lang="cs-CZ" sz="2000" dirty="0">
                <a:cs typeface="Arial" panose="020B0604020202020204" pitchFamily="34" charset="0"/>
              </a:rPr>
              <a:t>organizačních jednotek </a:t>
            </a:r>
            <a:r>
              <a:rPr lang="x-none" sz="2000" dirty="0">
                <a:cs typeface="Arial" panose="020B0604020202020204" pitchFamily="34" charset="0"/>
              </a:rPr>
              <a:t>kategorizov</a:t>
            </a:r>
            <a:r>
              <a:rPr lang="cs-CZ" sz="2000" dirty="0" err="1">
                <a:cs typeface="Arial" panose="020B0604020202020204" pitchFamily="34" charset="0"/>
              </a:rPr>
              <a:t>ány</a:t>
            </a:r>
            <a:r>
              <a:rPr lang="cs-CZ" sz="2000" dirty="0">
                <a:cs typeface="Arial" panose="020B0604020202020204" pitchFamily="34" charset="0"/>
              </a:rPr>
              <a:t> </a:t>
            </a:r>
            <a:r>
              <a:rPr lang="x-none" sz="2000" dirty="0">
                <a:cs typeface="Arial" panose="020B0604020202020204" pitchFamily="34" charset="0"/>
              </a:rPr>
              <a:t>v tom smyslu, že </a:t>
            </a:r>
            <a:r>
              <a:rPr lang="cs-CZ" sz="2000" dirty="0" smtClean="0">
                <a:cs typeface="Arial" panose="020B0604020202020204" pitchFamily="34" charset="0"/>
              </a:rPr>
              <a:t>je </a:t>
            </a:r>
            <a:r>
              <a:rPr lang="cs-CZ" sz="2000" dirty="0">
                <a:cs typeface="Arial" panose="020B0604020202020204" pitchFamily="34" charset="0"/>
              </a:rPr>
              <a:t>vytvořeno několik pásem výnosů a z nich </a:t>
            </a:r>
            <a:r>
              <a:rPr lang="cs-CZ" sz="2000" dirty="0" smtClean="0">
                <a:cs typeface="Arial" panose="020B0604020202020204" pitchFamily="34" charset="0"/>
              </a:rPr>
              <a:t>se vypočte odvod </a:t>
            </a:r>
            <a:r>
              <a:rPr lang="cs-CZ" sz="2000" dirty="0">
                <a:cs typeface="Arial" panose="020B0604020202020204" pitchFamily="34" charset="0"/>
              </a:rPr>
              <a:t>v různé </a:t>
            </a:r>
            <a:r>
              <a:rPr lang="cs-CZ" sz="2000" dirty="0" smtClean="0">
                <a:cs typeface="Arial" panose="020B0604020202020204" pitchFamily="34" charset="0"/>
              </a:rPr>
              <a:t>procentuální výši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1800" dirty="0">
                <a:cs typeface="Arial" panose="020B0604020202020204" pitchFamily="34" charset="0"/>
              </a:rPr>
              <a:t>k</a:t>
            </a:r>
            <a:r>
              <a:rPr lang="cs-CZ" sz="1800" dirty="0" smtClean="0">
                <a:cs typeface="Arial" panose="020B0604020202020204" pitchFamily="34" charset="0"/>
              </a:rPr>
              <a:t>ategorie A, B, C, D, 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x-none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Cíl </a:t>
            </a:r>
            <a:r>
              <a:rPr lang="x-none" sz="2000" dirty="0">
                <a:solidFill>
                  <a:srgbClr val="FF0000"/>
                </a:solidFill>
                <a:cs typeface="Arial" panose="020B0604020202020204" pitchFamily="34" charset="0"/>
              </a:rPr>
              <a:t>je podporovat ty činnosti a jednotky, kde dochází k získání dalších finančních prostředků, nižší mírou „interního zdanění</a:t>
            </a:r>
            <a:r>
              <a:rPr lang="x-none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“</a:t>
            </a:r>
            <a:endParaRPr lang="cs-CZ" sz="2000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Výše odvodu na celouniverzitní aktivity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b="1" dirty="0" smtClean="0"/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A</a:t>
            </a:r>
            <a:r>
              <a:rPr lang="cs-CZ" altLang="cs-CZ" dirty="0" smtClean="0">
                <a:cs typeface="Arial" panose="020B0604020202020204" pitchFamily="34" charset="0"/>
              </a:rPr>
              <a:t>:	„</a:t>
            </a:r>
            <a:r>
              <a:rPr lang="cs-CZ" altLang="cs-CZ" sz="2000" dirty="0" smtClean="0">
                <a:cs typeface="Arial" panose="020B0604020202020204" pitchFamily="34" charset="0"/>
              </a:rPr>
              <a:t>hlavní“ výnosy (1100, 2102, 2110, …) </a:t>
            </a:r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B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standardní výnosy </a:t>
            </a:r>
          </a:p>
          <a:p>
            <a:pPr marL="1790700" indent="-1790700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	</a:t>
            </a:r>
            <a:r>
              <a:rPr lang="cs-CZ" altLang="cs-CZ" sz="2000" dirty="0" smtClean="0">
                <a:cs typeface="Arial" panose="020B0604020202020204" pitchFamily="34" charset="0"/>
              </a:rPr>
              <a:t>projektové výnosy u projektů výhradně neinvestičních a nízko režijní  projekty </a:t>
            </a:r>
          </a:p>
          <a:p>
            <a:pPr marL="1790700" lvl="1" indent="-1333500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	typově projekty financované z Evropských strukturálních a investičních fondů, zejména ESF projekty z OP VVV</a:t>
            </a:r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C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výnosy ze stravování (3100, 3501, 3505)</a:t>
            </a:r>
          </a:p>
          <a:p>
            <a:pPr marL="1790700" indent="-1790700"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D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vědecké projekty (TA ČR, GA ČR, </a:t>
            </a:r>
            <a:r>
              <a:rPr lang="cs-CZ" altLang="cs-CZ" sz="2000" dirty="0" err="1" smtClean="0">
                <a:cs typeface="Arial" panose="020B0604020202020204" pitchFamily="34" charset="0"/>
              </a:rPr>
              <a:t>Horizon</a:t>
            </a:r>
            <a:r>
              <a:rPr lang="cs-CZ" altLang="cs-CZ" sz="2000" dirty="0" smtClean="0">
                <a:cs typeface="Arial" panose="020B0604020202020204" pitchFamily="34" charset="0"/>
              </a:rPr>
              <a:t>, NPU) a projekty s nulovou výší režie (tam, kde se poskytovatel domnívá, že věci jdou udělat bez nepřímých nákladů)</a:t>
            </a:r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E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investiční projekty, typově OP VVV (ERDF)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 smtClean="0"/>
          </a:p>
          <a:p>
            <a:pPr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Výše odvodu na celouniverzitní aktivity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dirty="0" smtClean="0"/>
              <a:t>  	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Způsob realizace: pro stanovení odvodu je u výnosů jednotlivých kategorií započtena různá váha započitatelnosti konkrétního výnosu. Následně je potom z výše takto upravených (snížených) výnosů stanovena výše odvodu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Stanovení váhy započitatelnosti výnosů: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A: 1,00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B: 0,60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C: 0,50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D: 0,30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E: 0,30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Časové stanovení příslušnosti výnosů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b="1" dirty="0" smtClean="0">
                <a:cs typeface="Arial" panose="020B0604020202020204" pitchFamily="34" charset="0"/>
              </a:rPr>
              <a:t>	</a:t>
            </a:r>
            <a:r>
              <a:rPr lang="cs-CZ" altLang="cs-CZ" b="1" dirty="0" smtClean="0">
                <a:cs typeface="Arial" panose="020B0604020202020204" pitchFamily="34" charset="0"/>
              </a:rPr>
              <a:t>Pravidla: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V</a:t>
            </a:r>
            <a:r>
              <a:rPr lang="cs-CZ" altLang="cs-CZ" sz="2000" dirty="0" smtClean="0">
                <a:cs typeface="Arial" panose="020B0604020202020204" pitchFamily="34" charset="0"/>
              </a:rPr>
              <a:t> úvahu nebudou brány výnosy z projektových zdrojů, pokud projekty skončily nejpozději k 31. 12. předchozího kalendářního roku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U všech projektů bude zahrnuta do výpočtu vždy reálná hodnota výnosů pro příslušný rok. Pokud není výše přesně určena, celková hodnota bude rovnoměrně rozdělena do jednotlivých let realizace projektu. 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V případě, že obdržíme Rozhodnutí o poskytnutí dotace až po sestavení rozpočtu, může být na základě rozhodnutí rektora po přijetí Rozhodnutí odvedena procentní sazba dle celkového zatížení organizačních jednotek na odvodech na celouniverzitní aktivity, a to za příslušnou část daného kalendářního roku. Ve výpočtu bude zohledněna kategorie výnosu a konkrétní váha započitatelnosti výnosu. Obdobný postup platí i pro uzavřené partnerské smlouvy, smlouvy o spolupráci atd.</a:t>
            </a:r>
          </a:p>
          <a:p>
            <a:pPr marL="457200" lvl="1" indent="0" algn="just">
              <a:buFontTx/>
              <a:buNone/>
              <a:defRPr/>
            </a:pPr>
            <a:endParaRPr lang="cs-CZ" altLang="cs-CZ" dirty="0" smtClean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Časové stanovení příslušnosti výnosů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cs-CZ" altLang="cs-CZ" b="1" dirty="0" smtClean="0">
                <a:cs typeface="Arial" panose="020B0604020202020204" pitchFamily="34" charset="0"/>
              </a:rPr>
              <a:t>Do výpočtu se nezahrnuje: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projekty Institucionálního plánu UTB a centralizované  rozvojové projekty MŠMT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výnosy ve výši podílu připadajícího na partnera projektu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dary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výnosy z odpisů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zúčtování fondů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tvorbu stipendijního fondu, příspěvek a dotace MŠMT na stipendia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aktivace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kurzové výnosy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výnosy vztahující se k náhradám škod, prominutí odvodů za porušení rozpočtové kázně a penále apod.  </a:t>
            </a:r>
          </a:p>
          <a:p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>
                <a:cs typeface="Arial" panose="020B0604020202020204" pitchFamily="34" charset="0"/>
              </a:rPr>
              <a:t>Algoritmus stanovení výše odvodů organizačních jednotek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FontTx/>
              <a:buNone/>
            </a:pPr>
            <a:endParaRPr lang="cs-CZ" altLang="cs-CZ" dirty="0" smtClean="0"/>
          </a:p>
          <a:p>
            <a:pPr marL="287338" algn="just">
              <a:buFont typeface="Wingdings" panose="05000000000000000000" pitchFamily="2" charset="2"/>
              <a:buChar char="§"/>
            </a:pPr>
            <a:r>
              <a:rPr lang="cs-CZ" altLang="cs-CZ" dirty="0" smtClean="0">
                <a:cs typeface="Arial" panose="020B0604020202020204" pitchFamily="34" charset="0"/>
              </a:rPr>
              <a:t>Výše odvodů jednotlivých organizačních jednotek na každou jednotlivou servisní složku i celouniverzitní prostředky jsou vypočteny podle rovnoměrného procentuálního zatížení organizačních jednotek</a:t>
            </a:r>
          </a:p>
          <a:p>
            <a:pPr marL="287338" algn="just">
              <a:buFont typeface="Wingdings" panose="05000000000000000000" pitchFamily="2" charset="2"/>
              <a:buChar char="§"/>
            </a:pPr>
            <a:r>
              <a:rPr lang="cs-CZ" altLang="cs-CZ" dirty="0" smtClean="0">
                <a:cs typeface="Arial" panose="020B0604020202020204" pitchFamily="34" charset="0"/>
              </a:rPr>
              <a:t>Každá organizační jednotka se podílí na financování společných servisních složek (provozu rektorátu, interních fondů), informačních zdrojů a celouniverzitních zdrojů s těmito výjimkami: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b="1" u="sng" dirty="0" smtClean="0">
                <a:cs typeface="Arial" panose="020B0604020202020204" pitchFamily="34" charset="0"/>
              </a:rPr>
              <a:t>KMZ</a:t>
            </a:r>
            <a:r>
              <a:rPr lang="cs-CZ" altLang="cs-CZ" sz="2000" dirty="0" smtClean="0">
                <a:cs typeface="Arial" panose="020B0604020202020204" pitchFamily="34" charset="0"/>
              </a:rPr>
              <a:t> se nepodílí na financování informačních zdrojů a  celouniverzitních zdrojů (vytváří vlastní FRIM)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000" b="1" u="sng" dirty="0" smtClean="0">
                <a:cs typeface="Arial" panose="020B0604020202020204" pitchFamily="34" charset="0"/>
              </a:rPr>
              <a:t>Výzkumná centra </a:t>
            </a:r>
            <a:r>
              <a:rPr lang="cs-CZ" altLang="cs-CZ" sz="2000" dirty="0" smtClean="0">
                <a:cs typeface="Arial" panose="020B0604020202020204" pitchFamily="34" charset="0"/>
              </a:rPr>
              <a:t>se nepodílí na financování celouniverzitních zdrojů (jsou povinna vytvářet vlastní fond reinvestic a tak je zajištěno financování investičních výdajů)</a:t>
            </a:r>
          </a:p>
          <a:p>
            <a:pPr marL="0" indent="0" algn="just" eaLnBrk="1" hangingPunct="1">
              <a:buFont typeface="Wingdings" panose="05000000000000000000" pitchFamily="2" charset="2"/>
              <a:buChar char="§"/>
            </a:pPr>
            <a:endParaRPr lang="cs-CZ" alt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Odvody na celouniverzitní aktivity z příspěvků a dotací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141401"/>
              </p:ext>
            </p:extLst>
          </p:nvPr>
        </p:nvGraphicFramePr>
        <p:xfrm>
          <a:off x="942833" y="1196752"/>
          <a:ext cx="7373583" cy="3205163"/>
        </p:xfrm>
        <a:graphic>
          <a:graphicData uri="http://schemas.openxmlformats.org/drawingml/2006/table">
            <a:tbl>
              <a:tblPr/>
              <a:tblGrid>
                <a:gridCol w="3584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6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1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Výše odvodů finančních prostředků součástí a výzkumných center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Výše odvodů  2020 v tis. Kč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Výše odvodů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2021 v tis. Kč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Financování provozu rektorátu 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59 862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64 468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fondy     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22 904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23 438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Informační zdroje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24 050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24 590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Celouniverzitní zdroje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55 000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45 000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161 816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1A0A"/>
                          </a:solidFill>
                          <a:effectLst/>
                          <a:latin typeface="+mj-lt"/>
                        </a:rPr>
                        <a:t>157 496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marL="179388" indent="0"/>
            <a:r>
              <a:rPr lang="cs-CZ" altLang="cs-CZ" sz="2400" dirty="0" smtClean="0"/>
              <a:t>Výše odvodů součástí v tis. Kč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174625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b="1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86169" name="Group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94481"/>
              </p:ext>
            </p:extLst>
          </p:nvPr>
        </p:nvGraphicFramePr>
        <p:xfrm>
          <a:off x="179388" y="1052735"/>
          <a:ext cx="8785225" cy="5657727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98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Součást/ organizační jednotka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Interní fondy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Informační zdroje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Provoz rektorátu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Celouniverzitní  zdroje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Celková  výše odvodu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4 865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5 265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13 380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11 159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34 669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8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FLKŘ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2 043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2 211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5 619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4 686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14 559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2 748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2 975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7 561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6 305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19 589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FMK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3 641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3 940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10 012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8 350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25 943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FaME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2 980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3 225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8 197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6 836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21 238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FHS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3 176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3 437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8 734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7 284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22 631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165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179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455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380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1 179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CPS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2 181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2 360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5 999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solidFill>
                            <a:srgbClr val="FF1A0A"/>
                          </a:solidFill>
                          <a:latin typeface="+mj-lt"/>
                          <a:cs typeface="Arial" panose="020B0604020202020204" pitchFamily="34" charset="0"/>
                        </a:rPr>
                        <a:t>10 540</a:t>
                      </a:r>
                      <a:endParaRPr lang="cs-CZ" sz="2000" dirty="0">
                        <a:solidFill>
                          <a:srgbClr val="FF1A0A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Tech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922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998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2 538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4 458</a:t>
                      </a:r>
                      <a:endParaRPr lang="cs-CZ" sz="2000" b="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KMZ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717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1 973</a:t>
                      </a:r>
                      <a:endParaRPr lang="cs-CZ" sz="200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2 690</a:t>
                      </a:r>
                      <a:endParaRPr lang="cs-CZ" sz="2000" b="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23 438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24 590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64 468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45 000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157 496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altLang="cs-CZ" sz="2400" dirty="0" smtClean="0"/>
              <a:t>Mimořádný příspěvek do fondu stavební komise 2021  </a:t>
            </a:r>
          </a:p>
        </p:txBody>
      </p:sp>
      <p:graphicFrame>
        <p:nvGraphicFramePr>
          <p:cNvPr id="71775" name="Group 9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403156"/>
              </p:ext>
            </p:extLst>
          </p:nvPr>
        </p:nvGraphicFramePr>
        <p:xfrm>
          <a:off x="1042988" y="1125538"/>
          <a:ext cx="7416801" cy="5364216"/>
        </p:xfrm>
        <a:graphic>
          <a:graphicData uri="http://schemas.openxmlformats.org/drawingml/2006/table">
            <a:tbl>
              <a:tblPr/>
              <a:tblGrid>
                <a:gridCol w="356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3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0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Součást/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organizační 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jednotka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Výše mimořádného příspěvku ze zdroje 1100 v tis. Kč</a:t>
                      </a: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4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FT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20 000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5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FLKŘ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i="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cs-CZ" sz="2000" b="1" i="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962</a:t>
                      </a:r>
                      <a:endParaRPr lang="cs-CZ" sz="2000" b="1" i="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077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FAI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135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FMK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292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FaME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274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FHS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659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CPS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268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Tech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404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Knihovna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2075" marR="720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50 000  </a:t>
                      </a:r>
                    </a:p>
                  </a:txBody>
                  <a:tcPr marL="148259" marR="148259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39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cs-CZ" altLang="cs-CZ" sz="2400" dirty="0" smtClean="0"/>
              <a:t>Souhrnný rozpis disponibilních prostředků (v tis. Kč)</a:t>
            </a:r>
            <a:br>
              <a:rPr lang="cs-CZ" altLang="cs-CZ" sz="2400" dirty="0" smtClean="0"/>
            </a:br>
            <a:r>
              <a:rPr lang="cs-CZ" altLang="cs-CZ" sz="2000" dirty="0" smtClean="0"/>
              <a:t>odečten i mimořádný příspěvek na stavební komisi  </a:t>
            </a:r>
            <a:endParaRPr lang="cs-CZ" altLang="cs-CZ" sz="2400" dirty="0" smtClean="0"/>
          </a:p>
        </p:txBody>
      </p:sp>
      <p:graphicFrame>
        <p:nvGraphicFramePr>
          <p:cNvPr id="71775" name="Group 9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897558"/>
              </p:ext>
            </p:extLst>
          </p:nvPr>
        </p:nvGraphicFramePr>
        <p:xfrm>
          <a:off x="1042988" y="1124745"/>
          <a:ext cx="7489452" cy="5439067"/>
        </p:xfrm>
        <a:graphic>
          <a:graphicData uri="http://schemas.openxmlformats.org/drawingml/2006/table">
            <a:tbl>
              <a:tblPr/>
              <a:tblGrid>
                <a:gridCol w="2232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9803">
                  <a:extLst>
                    <a:ext uri="{9D8B030D-6E8A-4147-A177-3AD203B41FA5}">
                      <a16:colId xmlns:a16="http://schemas.microsoft.com/office/drawing/2014/main" val="365554425"/>
                    </a:ext>
                  </a:extLst>
                </a:gridCol>
              </a:tblGrid>
              <a:tr h="1080119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Součást/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organizační 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jednotka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Disponibilní prostředky na rok 2019 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Disponibilní prostředky </a:t>
                      </a:r>
                    </a:p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na rok 2020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Disponibilní prostředky </a:t>
                      </a:r>
                    </a:p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na rok 2021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FT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139 469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119 011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119 639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FLKŘ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44 809</a:t>
                      </a:r>
                      <a:endParaRPr lang="cs-CZ" sz="2000" b="0" i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</a:t>
                      </a:r>
                      <a:r>
                        <a:rPr lang="cs-CZ" sz="2000" b="0" i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260</a:t>
                      </a:r>
                      <a:endParaRPr lang="cs-CZ" sz="2000" b="0" i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i="0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55 129</a:t>
                      </a:r>
                      <a:endParaRPr lang="cs-CZ" sz="2000" b="1" i="0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FAI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65 372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</a:t>
                      </a:r>
                      <a:r>
                        <a:rPr lang="cs-CZ" sz="20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727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67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533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FMK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90 264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91</a:t>
                      </a:r>
                      <a:r>
                        <a:rPr lang="cs-CZ" sz="20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678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97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753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FaME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79 129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73</a:t>
                      </a:r>
                      <a:r>
                        <a:rPr lang="cs-CZ" sz="20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336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420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FHS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83 269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</a:t>
                      </a:r>
                      <a:r>
                        <a:rPr lang="cs-CZ" sz="20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439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83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575 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1 627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1 510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485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CPS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44 919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</a:t>
                      </a:r>
                      <a:r>
                        <a:rPr lang="cs-CZ" sz="20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658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084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Tech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26 765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</a:t>
                      </a:r>
                      <a:r>
                        <a:rPr lang="cs-CZ" sz="20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971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 </a:t>
                      </a: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658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Knihovna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23 366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24 458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rgbClr val="FF1A0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25 466</a:t>
                      </a:r>
                      <a:endParaRPr lang="cs-CZ" sz="2000" b="1" dirty="0">
                        <a:solidFill>
                          <a:srgbClr val="FF1A0A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7933" marR="479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6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599 089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589 048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614 623</a:t>
                      </a:r>
                    </a:p>
                  </a:txBody>
                  <a:tcPr marL="98601" marR="98601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400" dirty="0" smtClean="0"/>
              <a:t>Zůstatky ve fondech FPP a FRIM v tis. Kč</a:t>
            </a:r>
            <a:br>
              <a:rPr lang="cs-CZ" altLang="cs-CZ" sz="2400" dirty="0" smtClean="0"/>
            </a:br>
            <a:r>
              <a:rPr lang="cs-CZ" altLang="cs-CZ" sz="2000" dirty="0" smtClean="0"/>
              <a:t>bez HV za rok 2020 ve výši 24 775 tis. Kč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3494920"/>
              </p:ext>
            </p:extLst>
          </p:nvPr>
        </p:nvGraphicFramePr>
        <p:xfrm>
          <a:off x="1042988" y="1069513"/>
          <a:ext cx="7273428" cy="5587331"/>
        </p:xfrm>
        <a:graphic>
          <a:graphicData uri="http://schemas.openxmlformats.org/drawingml/2006/table">
            <a:tbl>
              <a:tblPr/>
              <a:tblGrid>
                <a:gridCol w="1512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109536359"/>
                    </a:ext>
                  </a:extLst>
                </a:gridCol>
                <a:gridCol w="12816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4662">
                  <a:extLst>
                    <a:ext uri="{9D8B030D-6E8A-4147-A177-3AD203B41FA5}">
                      <a16:colId xmlns:a16="http://schemas.microsoft.com/office/drawing/2014/main" val="2742772273"/>
                    </a:ext>
                  </a:extLst>
                </a:gridCol>
              </a:tblGrid>
              <a:tr h="738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FPP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1. 1. 2020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FPP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1.1.2021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FRIM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1.1.2020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FRIM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1.1. 2021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57 787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32 087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11 124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13 317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46 564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50 651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574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69 946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74 296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7 165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6 456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40 241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43 568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2 226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59 611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56 979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149 429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144 393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6 455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6 702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20 490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22 509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84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62 444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33 745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7 661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41 473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1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3 256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3 001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1 844</a:t>
                      </a:r>
                      <a:endParaRPr lang="cs-CZ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1 125</a:t>
                      </a:r>
                      <a:endParaRPr lang="cs-CZ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13 841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15 964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336</a:t>
                      </a:r>
                      <a:endParaRPr lang="cs-CZ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318</a:t>
                      </a:r>
                      <a:endParaRPr lang="cs-CZ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4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KMZ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2 053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8 097</a:t>
                      </a:r>
                      <a:endParaRPr lang="cs-CZ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3 112</a:t>
                      </a:r>
                      <a:endParaRPr lang="cs-CZ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63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Rektorát 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18 156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19 763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8 174</a:t>
                      </a:r>
                      <a:endParaRPr lang="cs-CZ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12 100</a:t>
                      </a:r>
                      <a:endParaRPr lang="cs-CZ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84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PU10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107 370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131 320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129 252</a:t>
                      </a:r>
                      <a:endParaRPr lang="cs-CZ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214 969</a:t>
                      </a:r>
                      <a:endParaRPr lang="cs-CZ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0517" marR="4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91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651 188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628 549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184 246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303 672</a:t>
                      </a:r>
                    </a:p>
                  </a:txBody>
                  <a:tcPr marL="83350" marR="83350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9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Dispoziční fond</a:t>
            </a:r>
          </a:p>
        </p:txBody>
      </p:sp>
      <p:graphicFrame>
        <p:nvGraphicFramePr>
          <p:cNvPr id="90151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516245"/>
              </p:ext>
            </p:extLst>
          </p:nvPr>
        </p:nvGraphicFramePr>
        <p:xfrm>
          <a:off x="1043608" y="980729"/>
          <a:ext cx="7272808" cy="3797268"/>
        </p:xfrm>
        <a:graphic>
          <a:graphicData uri="http://schemas.openxmlformats.org/drawingml/2006/table">
            <a:tbl>
              <a:tblPr/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210475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9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Položka Dispozičního fondu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2021</a:t>
                      </a:r>
                      <a:b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Financování Ústavu tělesné výchovy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4 085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4 230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3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Max. výše příspěvku pro financování UMŠ*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850 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Podpora financování činnosti CTT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2 300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2 300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3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Zůstatek Dispozičního fondu k 1. 1. předchozího roku 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320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1 860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6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příspěvek z rozpočtu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6 965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5 520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4778" name="Text Box 26"/>
          <p:cNvSpPr txBox="1">
            <a:spLocks noChangeArrowheads="1"/>
          </p:cNvSpPr>
          <p:nvPr/>
        </p:nvSpPr>
        <p:spPr bwMode="auto">
          <a:xfrm>
            <a:off x="971550" y="4868863"/>
            <a:ext cx="770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>
                <a:latin typeface="+mj-lt"/>
              </a:rPr>
              <a:t>* Příspěvek pro UMŠ musí být směněn za neveřejné zdroje a schválen     usnesením Správní rady UTB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Individuální financování – Ústav tělesné výchovy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231850"/>
              </p:ext>
            </p:extLst>
          </p:nvPr>
        </p:nvGraphicFramePr>
        <p:xfrm>
          <a:off x="899592" y="1055630"/>
          <a:ext cx="7416824" cy="5269844"/>
        </p:xfrm>
        <a:graphic>
          <a:graphicData uri="http://schemas.openxmlformats.org/drawingml/2006/table">
            <a:tbl>
              <a:tblPr/>
              <a:tblGrid>
                <a:gridCol w="3910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139">
                  <a:extLst>
                    <a:ext uri="{9D8B030D-6E8A-4147-A177-3AD203B41FA5}">
                      <a16:colId xmlns:a16="http://schemas.microsoft.com/office/drawing/2014/main" val="3721406095"/>
                    </a:ext>
                  </a:extLst>
                </a:gridCol>
              </a:tblGrid>
              <a:tr h="7891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Položka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v tis. Kč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Rozpočet 2021 v tis. Kč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Sportovní materiál pro výuku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Osobní náklady zaměstnanců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2 400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2 600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Osobní náklady externistů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Pronájmy sportovišť vč. UH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Reprezentace UTB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Náklady na budovy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190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Podpora výcvikových kurzů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15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Provozní fond ústavu (konference, cestovní náhrady, pojištění, materiál, vybavení,…)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Rezerva 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4 085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4 230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Interní Fond strategického rozvoje 2021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974581"/>
              </p:ext>
            </p:extLst>
          </p:nvPr>
        </p:nvGraphicFramePr>
        <p:xfrm>
          <a:off x="792001" y="1340768"/>
          <a:ext cx="7920038" cy="2340471"/>
        </p:xfrm>
        <a:graphic>
          <a:graphicData uri="http://schemas.openxmlformats.org/drawingml/2006/table">
            <a:tbl>
              <a:tblPr/>
              <a:tblGrid>
                <a:gridCol w="482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Název zdroje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Neinvestice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Investice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7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Zůstatek Fondu po účetní uzávěrce 2020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18 499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Příspěvek roku 2021 z rozpisu rozpočtu 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Prostředky již alokované 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na projekty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5085" marR="4508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15 417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prostředky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13 082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OP VVV – Fond financování projektů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146056"/>
              </p:ext>
            </p:extLst>
          </p:nvPr>
        </p:nvGraphicFramePr>
        <p:xfrm>
          <a:off x="936625" y="1196753"/>
          <a:ext cx="7523163" cy="2677252"/>
        </p:xfrm>
        <a:graphic>
          <a:graphicData uri="http://schemas.openxmlformats.org/drawingml/2006/table">
            <a:tbl>
              <a:tblPr/>
              <a:tblGrid>
                <a:gridCol w="4427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8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Název zdroje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Neinvestice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Investice  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3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Disponibilní zůstatek prostředků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k 31. 12. 2020</a:t>
                      </a:r>
                    </a:p>
                  </a:txBody>
                  <a:tcPr marL="45078" marR="450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22 325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27 479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Příspěvek z rozpočtu 2021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 roce 2021 není </a:t>
                      </a: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fond navyšován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5078" marR="450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3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prostředky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 rok 2021</a:t>
                      </a:r>
                    </a:p>
                  </a:txBody>
                  <a:tcPr marL="45078" marR="450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22 325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27 479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8873" name="TextovéPole 1"/>
          <p:cNvSpPr txBox="1">
            <a:spLocks noChangeArrowheads="1"/>
          </p:cNvSpPr>
          <p:nvPr/>
        </p:nvSpPr>
        <p:spPr bwMode="auto">
          <a:xfrm>
            <a:off x="1042988" y="4365625"/>
            <a:ext cx="6061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FF0000"/>
                </a:solidFill>
                <a:latin typeface="+mn-lt"/>
              </a:rPr>
              <a:t>Celkem </a:t>
            </a:r>
            <a:r>
              <a:rPr lang="cs-CZ" altLang="cs-CZ" b="1" dirty="0" smtClean="0">
                <a:solidFill>
                  <a:srgbClr val="FF0000"/>
                </a:solidFill>
                <a:latin typeface="+mn-lt"/>
              </a:rPr>
              <a:t>disponibilních prostředků  49 804 </a:t>
            </a:r>
            <a:r>
              <a:rPr lang="cs-CZ" altLang="cs-CZ" b="1" dirty="0">
                <a:solidFill>
                  <a:srgbClr val="FF0000"/>
                </a:solidFill>
                <a:latin typeface="+mn-lt"/>
              </a:rPr>
              <a:t>tis. Kč</a:t>
            </a:r>
            <a:r>
              <a:rPr lang="cs-CZ" altLang="cs-CZ" sz="2000" dirty="0"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Projekty financované z OP VVV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U projektů podaných do výzev financovaných z OP VVV je vyžadována spoluúčast zpravidla ve výši 5 % ze způsobilých výdajů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U projektů tzv. „</a:t>
            </a:r>
            <a:r>
              <a:rPr lang="cs-CZ" altLang="cs-CZ" sz="2000" dirty="0" err="1" smtClean="0">
                <a:cs typeface="Arial" panose="020B0604020202020204" pitchFamily="34" charset="0"/>
              </a:rPr>
              <a:t>čtyřvýzvy</a:t>
            </a:r>
            <a:r>
              <a:rPr lang="cs-CZ" altLang="cs-CZ" sz="2000" dirty="0" smtClean="0">
                <a:cs typeface="Arial" panose="020B0604020202020204" pitchFamily="34" charset="0"/>
              </a:rPr>
              <a:t>“ je finanční spoluúčast příjemce hrazena z univerzitního Projektového fondu: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Strategický projekt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Rozvoj výzkumně zaměřených studijních programů na FAI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Zavedení doktorského studijního programu Průmyslové inženýrství (</a:t>
            </a:r>
            <a:r>
              <a:rPr lang="cs-CZ" altLang="cs-CZ" sz="1800" dirty="0" err="1" smtClean="0">
                <a:cs typeface="Arial" panose="020B0604020202020204" pitchFamily="34" charset="0"/>
              </a:rPr>
              <a:t>FaME</a:t>
            </a:r>
            <a:r>
              <a:rPr lang="cs-CZ" altLang="cs-CZ" sz="1800" dirty="0" smtClean="0">
                <a:cs typeface="Arial" panose="020B0604020202020204" pitchFamily="34" charset="0"/>
              </a:rPr>
              <a:t>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Rozvoj výzkumně zaměřených studijních programů na UNI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Navazující investiční projekty: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RIFT – Rozvoj infrastruktury Fakulty technologické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cs-CZ" altLang="cs-CZ" sz="2200" dirty="0" smtClean="0"/>
          </a:p>
          <a:p>
            <a:pPr algn="just" eaLnBrk="1" hangingPunct="1">
              <a:buFontTx/>
              <a:buNone/>
              <a:defRPr/>
            </a:pPr>
            <a:endParaRPr lang="cs-CZ" alt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Projekty financované z OP VVV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Spoluúčast bude hrazena u pokračujících projektů ve 2021: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Rozvoj kapacit pro výzkum a vývoj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Mezinárodní mobilita výzkumných pracovníků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DUO UTB: Strategický projekt UTB ve Zlíně II.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Institucionální kvalita a rozvoj strategie vědy na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cs typeface="Arial" panose="020B0604020202020204" pitchFamily="34" charset="0"/>
              </a:rPr>
              <a:t>Tvorba programů celoživotního vzdělávání na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Fakultní učitel jako </a:t>
            </a:r>
            <a:r>
              <a:rPr lang="cs-CZ" altLang="cs-CZ" sz="2000" dirty="0" err="1" smtClean="0">
                <a:cs typeface="Arial" panose="020B0604020202020204" pitchFamily="34" charset="0"/>
              </a:rPr>
              <a:t>facilitátor</a:t>
            </a:r>
            <a:r>
              <a:rPr lang="cs-CZ" altLang="cs-CZ" sz="2000" dirty="0" smtClean="0">
                <a:cs typeface="Arial" panose="020B0604020202020204" pitchFamily="34" charset="0"/>
              </a:rPr>
              <a:t> kvalitní přípravy budoucích učitelů mateřských škol a  1. stupně ZŠ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Juniorské </a:t>
            </a:r>
            <a:r>
              <a:rPr lang="cs-CZ" altLang="cs-CZ" sz="2000" dirty="0">
                <a:cs typeface="Arial" panose="020B0604020202020204" pitchFamily="34" charset="0"/>
              </a:rPr>
              <a:t>granty UTB ve </a:t>
            </a:r>
            <a:r>
              <a:rPr lang="cs-CZ" altLang="cs-CZ" sz="2000" dirty="0" smtClean="0">
                <a:cs typeface="Arial" panose="020B0604020202020204" pitchFamily="34" charset="0"/>
              </a:rPr>
              <a:t>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cs typeface="Arial" panose="020B0604020202020204" pitchFamily="34" charset="0"/>
              </a:rPr>
              <a:t>Mezinárodní mobilita výzkumných, technických a administrativních pracovníků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cs-CZ" altLang="cs-CZ" sz="2200" dirty="0" smtClean="0"/>
          </a:p>
          <a:p>
            <a:pPr algn="just" eaLnBrk="1" hangingPunct="1">
              <a:buFontTx/>
              <a:buNone/>
              <a:defRPr/>
            </a:pPr>
            <a:endParaRPr lang="cs-CZ" alt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Strategické cíle v infrastruktuře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cs-CZ" altLang="cs-CZ" sz="2400" b="1" dirty="0" smtClean="0"/>
              <a:t>Strategické cíle UTB v oblasti infrastruktury 2020 až 2024:</a:t>
            </a:r>
          </a:p>
          <a:p>
            <a:pPr marL="0" indent="0" algn="just" eaLnBrk="1" hangingPunct="1">
              <a:buFontTx/>
              <a:buNone/>
            </a:pPr>
            <a:endParaRPr lang="cs-CZ" altLang="cs-CZ" sz="2400" b="1" dirty="0" smtClean="0"/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Rekonstrukce a modernizace auly Academia centra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Obnova a rozvoj ubytovacích kapacit (Rekonstrukce a modernizace objektu U7, Rekonstrukce U12 V. etapa, …)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Generální rekonstrukce objektu U1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Multifunkční sportoviště</a:t>
            </a:r>
          </a:p>
          <a:p>
            <a:pPr marL="0" indent="0" algn="just" eaLnBrk="1" hangingPunct="1">
              <a:buFontTx/>
              <a:buNone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</a:pPr>
            <a:r>
              <a:rPr lang="cs-CZ" altLang="cs-CZ" b="1" dirty="0" smtClean="0"/>
              <a:t> </a:t>
            </a:r>
          </a:p>
          <a:p>
            <a:pPr marL="0" indent="0" algn="just" eaLnBrk="1" hangingPunct="1">
              <a:buFontTx/>
              <a:buNone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Financování akcí plánu Stavební komise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None/>
              <a:defRPr/>
            </a:pPr>
            <a:r>
              <a:rPr lang="cs-CZ" altLang="cs-CZ" dirty="0" smtClean="0"/>
              <a:t>z prostředků Stavební komise financovány výhradně akce: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strategické 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odstraňování havarijních stavů a akce vyžadované realizací PBŘ</a:t>
            </a:r>
          </a:p>
          <a:p>
            <a:pPr marL="0" indent="0" algn="just" eaLnBrk="1" hangingPunct="1">
              <a:buNone/>
              <a:defRPr/>
            </a:pPr>
            <a:r>
              <a:rPr lang="cs-CZ" altLang="cs-CZ" dirty="0" smtClean="0"/>
              <a:t>U všech dalších akcí z plánu Stavební komise pod souhrnnými položkami: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Optimalizace požárně-bezpečnostního řešení objektů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Obnova stavebních částí budov starších 15 let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Obnova technologických zařízení budov starších 15 let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Ekologické aktivity atd.</a:t>
            </a:r>
          </a:p>
          <a:p>
            <a:pPr marL="400050" lvl="1" indent="0">
              <a:buFontTx/>
              <a:buNone/>
              <a:defRPr/>
            </a:pPr>
            <a:r>
              <a:rPr lang="cs-CZ" sz="2000" dirty="0" smtClean="0"/>
              <a:t>ve </a:t>
            </a:r>
            <a:r>
              <a:rPr lang="cs-CZ" sz="2000" dirty="0"/>
              <a:t>znění dílčího seznamu akcí, </a:t>
            </a:r>
            <a:r>
              <a:rPr lang="cs-CZ" sz="2000" dirty="0" smtClean="0"/>
              <a:t>bude na základě závěrů Stavební komise uvedeno, z jakých prostředků budou konkrétní akce financovány (z </a:t>
            </a:r>
            <a:r>
              <a:rPr lang="cs-CZ" sz="2000" dirty="0"/>
              <a:t>prostředků </a:t>
            </a:r>
            <a:r>
              <a:rPr lang="cs-CZ" sz="2000" dirty="0" smtClean="0"/>
              <a:t>součástí či organizačních jednotek).</a:t>
            </a:r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Financování strategických akcí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dirty="0" smtClean="0"/>
              <a:t>Zabezpečené prostředky pro financování strategických akcí:</a:t>
            </a:r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očekávaný zůstatek Stavební komise k 31. 12. 2020:  196 815 tis. Kč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spoluúčast KMZ na akci „Rekonstrukce a modernizace U7“ ve výši 8 000 tis. Kč byla při účetní závěrce převedena do fondu Stavební komise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prostředky shromážděné formou mimořádných odvodů mohou být použity výhradně na akci U1  </a:t>
            </a:r>
            <a:endParaRPr lang="cs-CZ" altLang="cs-CZ" sz="2000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400" dirty="0" smtClean="0"/>
              <a:t>Financování strategických akcí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dirty="0" smtClean="0"/>
              <a:t>Zabezpečené prostředky pro financování strategických akcí pro období do roku 2027: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prostředky </a:t>
            </a:r>
            <a:r>
              <a:rPr lang="cs-CZ" sz="2000" dirty="0"/>
              <a:t>státního rozpočtu z programu MŠMT „Rozvoj a obnova materiálně technické základny VVŠ“, 133 220, </a:t>
            </a:r>
            <a:r>
              <a:rPr lang="cs-CZ" sz="2000" dirty="0" err="1"/>
              <a:t>subtitul</a:t>
            </a:r>
            <a:r>
              <a:rPr lang="cs-CZ" sz="2000" dirty="0"/>
              <a:t> 133D 221 „Rozvoj a obnova stravovacích a ubytovacích kapacit“ výzva č. </a:t>
            </a:r>
            <a:r>
              <a:rPr lang="cs-CZ" sz="2000" dirty="0" smtClean="0"/>
              <a:t>3 na akci „Rekonstrukce a modernizace objektu U7“ (očekávaná spoluúčast UTB je po významném snížení ceny stavebních prací min. 42 000 tis. Kč).</a:t>
            </a:r>
            <a:endParaRPr lang="cs-CZ" sz="20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Dotační titul </a:t>
            </a:r>
            <a:r>
              <a:rPr lang="cs-CZ" sz="2000" dirty="0" smtClean="0"/>
              <a:t>pro vzdělávací objekty je </a:t>
            </a:r>
            <a:r>
              <a:rPr lang="cs-CZ" sz="2000" dirty="0"/>
              <a:t>zanesen v plánovacím listě </a:t>
            </a:r>
            <a:r>
              <a:rPr lang="cs-CZ" sz="2000" dirty="0" smtClean="0"/>
              <a:t>MŠMT programu </a:t>
            </a:r>
            <a:r>
              <a:rPr lang="cs-CZ" sz="2000" dirty="0"/>
              <a:t>„Rozvoj a obnova materiálně technické základny veřejných vysokých škol na období 2019 až 2027“ ve výši 201 mil. </a:t>
            </a:r>
            <a:r>
              <a:rPr lang="cs-CZ" sz="2000" dirty="0" smtClean="0"/>
              <a:t>Kč.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Dokumentace </a:t>
            </a:r>
            <a:r>
              <a:rPr lang="cs-CZ" sz="2000" dirty="0" err="1"/>
              <a:t>subtitulu</a:t>
            </a:r>
            <a:r>
              <a:rPr lang="cs-CZ" sz="2000" dirty="0"/>
              <a:t> 133D 22R „Rozvoj a obnova materiálně technické základny UTB ve Zlíně“ </a:t>
            </a:r>
            <a:r>
              <a:rPr lang="cs-CZ" sz="2000" dirty="0" smtClean="0"/>
              <a:t>definuje cíl: „</a:t>
            </a:r>
            <a:r>
              <a:rPr lang="cs-CZ" sz="2000" dirty="0"/>
              <a:t>UTB – Generální rekonstrukce objektu U1“. </a:t>
            </a:r>
            <a:r>
              <a:rPr lang="cs-CZ" sz="2000" dirty="0" smtClean="0"/>
              <a:t>Celková </a:t>
            </a:r>
            <a:r>
              <a:rPr lang="cs-CZ" sz="2000" dirty="0"/>
              <a:t>bilance investiční ze státního rozpočtu </a:t>
            </a:r>
            <a:r>
              <a:rPr lang="cs-CZ" sz="2000" dirty="0" smtClean="0"/>
              <a:t>je 201</a:t>
            </a:r>
            <a:r>
              <a:rPr lang="cs-CZ" sz="2000" dirty="0"/>
              <a:t> 584 232,19 Kč a požadavek min. 15% spoluúčasti stavebníka. </a:t>
            </a:r>
            <a:endParaRPr lang="cs-CZ" sz="2000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60246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332656"/>
            <a:ext cx="7488832" cy="736857"/>
          </a:xfrm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400" dirty="0" smtClean="0"/>
              <a:t>Finanční prostředky Stavební komise 2021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223511"/>
              </p:ext>
            </p:extLst>
          </p:nvPr>
        </p:nvGraphicFramePr>
        <p:xfrm>
          <a:off x="755650" y="1052513"/>
          <a:ext cx="7920038" cy="4084635"/>
        </p:xfrm>
        <a:graphic>
          <a:graphicData uri="http://schemas.openxmlformats.org/drawingml/2006/table">
            <a:tbl>
              <a:tblPr/>
              <a:tblGrid>
                <a:gridCol w="4824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0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Název zdroje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Neinvestice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Investice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Disponibilní zůstatek prostředků  SK po účetní uzávěrce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31 904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165 695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Příděl HV za rok 2020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216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zůstatek 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32 120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165 695 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Výnos z prodeje majetku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Příspěvek z rozpočtu 2021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Nově vytvořený objem SK v roce 2021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45 000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Mimořádný příspěvek do fondu SK 2021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50 000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prostředky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86 120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210 695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5037" name="TextovéPole 1"/>
          <p:cNvSpPr txBox="1">
            <a:spLocks noChangeArrowheads="1"/>
          </p:cNvSpPr>
          <p:nvPr/>
        </p:nvSpPr>
        <p:spPr bwMode="auto">
          <a:xfrm>
            <a:off x="827088" y="5301208"/>
            <a:ext cx="74893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b="1" dirty="0">
                <a:solidFill>
                  <a:srgbClr val="FF0000"/>
                </a:solidFill>
                <a:latin typeface="+mn-lt"/>
              </a:rPr>
              <a:t>Celkem finanční potenciál </a:t>
            </a:r>
            <a:r>
              <a:rPr lang="cs-CZ" altLang="cs-CZ" b="1" dirty="0" smtClean="0">
                <a:solidFill>
                  <a:srgbClr val="FF0000"/>
                </a:solidFill>
                <a:latin typeface="+mn-lt"/>
              </a:rPr>
              <a:t>SK                          296 815 </a:t>
            </a:r>
            <a:r>
              <a:rPr lang="cs-CZ" altLang="cs-CZ" b="1" dirty="0">
                <a:solidFill>
                  <a:srgbClr val="FF0000"/>
                </a:solidFill>
                <a:latin typeface="+mn-lt"/>
              </a:rPr>
              <a:t>tis. </a:t>
            </a:r>
            <a:r>
              <a:rPr lang="cs-CZ" altLang="cs-CZ" b="1" dirty="0" smtClean="0">
                <a:solidFill>
                  <a:srgbClr val="FF0000"/>
                </a:solidFill>
                <a:latin typeface="+mn-lt"/>
              </a:rPr>
              <a:t>Kč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b="1" dirty="0" smtClean="0">
                <a:solidFill>
                  <a:srgbClr val="FF0000"/>
                </a:solidFill>
                <a:latin typeface="+mn-lt"/>
              </a:rPr>
              <a:t>z toho mimořádný příspěvek na akci U1         100 000 tis. Kč </a:t>
            </a:r>
            <a:endParaRPr lang="cs-CZ" altLang="cs-CZ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0" eaLnBrk="1" hangingPunct="1"/>
            <a:r>
              <a:rPr lang="cs-CZ" altLang="cs-CZ" sz="2400" dirty="0" smtClean="0"/>
              <a:t>Akce Stavební komise 2021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altLang="cs-CZ" sz="2000" b="1" dirty="0" smtClean="0">
                <a:latin typeface="+mj-lt"/>
              </a:rPr>
              <a:t>Strategické akce</a:t>
            </a:r>
            <a:r>
              <a:rPr lang="cs-CZ" altLang="cs-CZ" sz="2000" dirty="0" smtClean="0">
                <a:latin typeface="+mj-lt"/>
              </a:rPr>
              <a:t>:</a:t>
            </a:r>
            <a:endParaRPr lang="cs-CZ" altLang="cs-CZ" sz="1600" dirty="0" smtClean="0">
              <a:latin typeface="+mj-lt"/>
            </a:endParaRPr>
          </a:p>
          <a:p>
            <a:pPr marL="77152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>
                <a:solidFill>
                  <a:srgbClr val="C00000"/>
                </a:solidFill>
                <a:latin typeface="+mj-lt"/>
              </a:rPr>
              <a:t>Generální rekonstrukce objektu U1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realizace Soutěže o návrh nového objektu U1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zpracování revizních posudků na starý objekt</a:t>
            </a:r>
          </a:p>
          <a:p>
            <a:pPr marL="77152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>
                <a:solidFill>
                  <a:srgbClr val="C00000"/>
                </a:solidFill>
                <a:latin typeface="+mj-lt"/>
              </a:rPr>
              <a:t>UTB rekonstrukce a modernizace objektu U7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MŠMT připravuje vydání Rozhodnutí o účasti státního rozpočtu na financování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zahájení realizace stavebního díla březen 2021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zhotovitel: </a:t>
            </a:r>
            <a:r>
              <a:rPr lang="cs-CZ" altLang="cs-CZ" sz="2000" b="1" dirty="0" smtClean="0">
                <a:latin typeface="+mj-lt"/>
              </a:rPr>
              <a:t>GEMO a.s. Olomouc</a:t>
            </a:r>
          </a:p>
          <a:p>
            <a:pPr marL="82867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>
                <a:solidFill>
                  <a:srgbClr val="C00000"/>
                </a:solidFill>
                <a:latin typeface="+mj-lt"/>
              </a:rPr>
              <a:t>Rekonstrukce a modernizace auly Academia centra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probíhají stavební práce, zhotovitel: </a:t>
            </a:r>
            <a:r>
              <a:rPr lang="cs-CZ" altLang="cs-CZ" sz="2000" b="1" dirty="0" smtClean="0">
                <a:latin typeface="+mj-lt"/>
              </a:rPr>
              <a:t>JB stavební s.r.o. 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realizují se VZ na dodávky: konferenční křesla, mobilní nábytek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Nadpis 6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indent="0"/>
            <a:r>
              <a:rPr lang="cs-CZ" altLang="cs-CZ" sz="2000" smtClean="0"/>
              <a:t>Závěr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ctr">
              <a:buFontTx/>
              <a:buNone/>
            </a:pPr>
            <a:r>
              <a:rPr lang="cs-CZ" altLang="cs-CZ" sz="2800" dirty="0" smtClean="0"/>
              <a:t>Děkuji za pozornost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41038</TotalTime>
  <Words>8540</Words>
  <Application>Microsoft Office PowerPoint</Application>
  <PresentationFormat>Předvádění na obrazovce (4:3)</PresentationFormat>
  <Paragraphs>2364</Paragraphs>
  <Slides>81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81</vt:i4>
      </vt:variant>
    </vt:vector>
  </HeadingPairs>
  <TitlesOfParts>
    <vt:vector size="89" baseType="lpstr">
      <vt:lpstr>.PalatinoTTEE</vt:lpstr>
      <vt:lpstr>Arial</vt:lpstr>
      <vt:lpstr>Arial Narrow</vt:lpstr>
      <vt:lpstr>Cambria Math</vt:lpstr>
      <vt:lpstr>Courier New</vt:lpstr>
      <vt:lpstr>Times New Roman</vt:lpstr>
      <vt:lpstr>Wingdings</vt:lpstr>
      <vt:lpstr>Výchozí návrh</vt:lpstr>
      <vt:lpstr>ROZPIS ROZPOČTU UTB  NA ROK 2021 </vt:lpstr>
      <vt:lpstr>Výběr z Pravidel rozpočtu UTB pro rok 2021</vt:lpstr>
      <vt:lpstr>Výběr z Pravidel rozpočtu UTB pro rok 2021</vt:lpstr>
      <vt:lpstr>Metodika a principy MŠMT pro rok 2021</vt:lpstr>
      <vt:lpstr>Metodika a principy MŠMT pro rok 2021</vt:lpstr>
      <vt:lpstr>Počet studentů UTB pro 2021</vt:lpstr>
      <vt:lpstr>Příspěvky a dotace pro UTB na rok 2021</vt:lpstr>
      <vt:lpstr>   Příspěvky a dotace pro UTB na rok 2021 </vt:lpstr>
      <vt:lpstr>Finanční rezervy UTB</vt:lpstr>
      <vt:lpstr>Východiska rozpočtu UTB 2021</vt:lpstr>
      <vt:lpstr>Fondy na provozním úseku 90</vt:lpstr>
      <vt:lpstr>Institucionální financování interní</vt:lpstr>
      <vt:lpstr>Základna pro rozdělení institucionálních prostředků</vt:lpstr>
      <vt:lpstr>Institucionální financování – fixní část</vt:lpstr>
      <vt:lpstr>Institucionální financování – fixní část</vt:lpstr>
      <vt:lpstr>Příspěvek na ukazatel A </vt:lpstr>
      <vt:lpstr>Institucionální financování – výkonová část 2021</vt:lpstr>
      <vt:lpstr>Výkonová část – úspěšnost UTB mezi VVŠ 3. segmentu </vt:lpstr>
      <vt:lpstr>Výkonová část 2021</vt:lpstr>
      <vt:lpstr>Interní rozdělení prostředků výkonové části</vt:lpstr>
      <vt:lpstr>Indikátor PUBLIKACE </vt:lpstr>
      <vt:lpstr>Indikátor VaV (výhradně pro výpočet ukazatele K)</vt:lpstr>
      <vt:lpstr>Výkonová část institucionálního financování 2021</vt:lpstr>
      <vt:lpstr>Výkonová část institucionálního financování 2021</vt:lpstr>
      <vt:lpstr>Institucionální financování organizačních jednotek</vt:lpstr>
      <vt:lpstr>Interní rozdělení prostředků DKRVO </vt:lpstr>
      <vt:lpstr>Interní rozdělení prostředků DKRVO </vt:lpstr>
      <vt:lpstr>Indikátor citace </vt:lpstr>
      <vt:lpstr>Indikátor Výsledky projektů započítávají se pouze zdroje VaV (v SAP zdroje 2xxx)</vt:lpstr>
      <vt:lpstr>Indikátor VÝSLEDKY M1 podle hodnocení M17+ modul I </vt:lpstr>
      <vt:lpstr>Indikátor VÝSLEDKY M3  podle hodnocení M17+ modul III</vt:lpstr>
      <vt:lpstr>Indikátor DKRVO (pro rozdělení prostředků DKRVO)</vt:lpstr>
      <vt:lpstr>Interní rozdělení podpory DKRVO na rok 2021 modelový výpočet podle očekávané hodnoty</vt:lpstr>
      <vt:lpstr>Interní užití prostředků DKRVO </vt:lpstr>
      <vt:lpstr>Prostředky na specifický vysokoškolský výzkum </vt:lpstr>
      <vt:lpstr>Parametry pro specifický vysokoškolský výzkum</vt:lpstr>
      <vt:lpstr>Indikátor SVV </vt:lpstr>
      <vt:lpstr>Podpora na SVV v roce 2021</vt:lpstr>
      <vt:lpstr>Financování celouniverzitních aktivit</vt:lpstr>
      <vt:lpstr>Financování interních fondů</vt:lpstr>
      <vt:lpstr>Interní fond komunikace</vt:lpstr>
      <vt:lpstr>Zabezpečení informačních technologií</vt:lpstr>
      <vt:lpstr>Navýšení prostředků na informační technologie</vt:lpstr>
      <vt:lpstr>Navýšení prostředků na informační technologie</vt:lpstr>
      <vt:lpstr>Prostředky na činnost orgánů</vt:lpstr>
      <vt:lpstr> Informační zdroje  </vt:lpstr>
      <vt:lpstr>Informační zdroje – fondy Knihovny</vt:lpstr>
      <vt:lpstr>Provoz rektorátu</vt:lpstr>
      <vt:lpstr>Provoz rektorátu</vt:lpstr>
      <vt:lpstr>Navýšení prostředků na provoz Rektorátu</vt:lpstr>
      <vt:lpstr>Navýšení prostředků na provoz Rektorátu</vt:lpstr>
      <vt:lpstr>Navýšení prostředků na provoz Rektorátu</vt:lpstr>
      <vt:lpstr>Navýšení prostředků na provoz Rektorátu</vt:lpstr>
      <vt:lpstr>Navýšení prostředků na provoz Rektorátu</vt:lpstr>
      <vt:lpstr>Technickoprovozní odbor rektorátu</vt:lpstr>
      <vt:lpstr>Navýšení prostředků na provoz Rektorátu</vt:lpstr>
      <vt:lpstr> Vícezdrojové financování provozu rektorátu  </vt:lpstr>
      <vt:lpstr>Výše odvodu na celouniverzitní aktivity</vt:lpstr>
      <vt:lpstr>Výše odvodu na celouniverzitní aktivity</vt:lpstr>
      <vt:lpstr>Výše odvodu na celouniverzitní aktivity</vt:lpstr>
      <vt:lpstr>Časové stanovení příslušnosti výnosů</vt:lpstr>
      <vt:lpstr>Časové stanovení příslušnosti výnosů</vt:lpstr>
      <vt:lpstr>Algoritmus stanovení výše odvodů organizačních jednotek</vt:lpstr>
      <vt:lpstr>Odvody na celouniverzitní aktivity z příspěvků a dotací</vt:lpstr>
      <vt:lpstr>Výše odvodů součástí v tis. Kč</vt:lpstr>
      <vt:lpstr>Mimořádný příspěvek do fondu stavební komise 2021  </vt:lpstr>
      <vt:lpstr>Souhrnný rozpis disponibilních prostředků (v tis. Kč) odečten i mimořádný příspěvek na stavební komisi  </vt:lpstr>
      <vt:lpstr>Zůstatky ve fondech FPP a FRIM v tis. Kč bez HV za rok 2020 ve výši 24 775 tis. Kč</vt:lpstr>
      <vt:lpstr>Dispoziční fond</vt:lpstr>
      <vt:lpstr>Individuální financování – Ústav tělesné výchovy</vt:lpstr>
      <vt:lpstr>Interní Fond strategického rozvoje 2021</vt:lpstr>
      <vt:lpstr>OP VVV – Fond financování projektů</vt:lpstr>
      <vt:lpstr>Projekty financované z OP VVV</vt:lpstr>
      <vt:lpstr>Projekty financované z OP VVV</vt:lpstr>
      <vt:lpstr>Strategické cíle v infrastruktuře</vt:lpstr>
      <vt:lpstr>Financování akcí plánu Stavební komise</vt:lpstr>
      <vt:lpstr>Financování strategických akcí</vt:lpstr>
      <vt:lpstr>Financování strategických akcí</vt:lpstr>
      <vt:lpstr>Finanční prostředky Stavební komise 2021</vt:lpstr>
      <vt:lpstr>Akce Stavební komise 2021 </vt:lpstr>
      <vt:lpstr>Závěr</vt:lpstr>
    </vt:vector>
  </TitlesOfParts>
  <Company>UTB Zlín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Rozpis rozpočtu 2021</dc:title>
  <dc:creator>kvestor</dc:creator>
  <cp:lastModifiedBy>RNDr. Alexander Černý</cp:lastModifiedBy>
  <cp:revision>1695</cp:revision>
  <cp:lastPrinted>2021-02-16T06:17:27Z</cp:lastPrinted>
  <dcterms:created xsi:type="dcterms:W3CDTF">2004-10-24T13:27:26Z</dcterms:created>
  <dcterms:modified xsi:type="dcterms:W3CDTF">2021-03-08T15:56:21Z</dcterms:modified>
</cp:coreProperties>
</file>