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4032" r:id="rId2"/>
    <p:sldMasterId id="2147484080" r:id="rId3"/>
  </p:sldMasterIdLst>
  <p:notesMasterIdLst>
    <p:notesMasterId r:id="rId19"/>
  </p:notesMasterIdLst>
  <p:handoutMasterIdLst>
    <p:handoutMasterId r:id="rId20"/>
  </p:handoutMasterIdLst>
  <p:sldIdLst>
    <p:sldId id="346" r:id="rId4"/>
    <p:sldId id="422" r:id="rId5"/>
    <p:sldId id="433" r:id="rId6"/>
    <p:sldId id="472" r:id="rId7"/>
    <p:sldId id="428" r:id="rId8"/>
    <p:sldId id="427" r:id="rId9"/>
    <p:sldId id="447" r:id="rId10"/>
    <p:sldId id="479" r:id="rId11"/>
    <p:sldId id="482" r:id="rId12"/>
    <p:sldId id="448" r:id="rId13"/>
    <p:sldId id="450" r:id="rId14"/>
    <p:sldId id="485" r:id="rId15"/>
    <p:sldId id="487" r:id="rId16"/>
    <p:sldId id="455" r:id="rId17"/>
    <p:sldId id="353" r:id="rId18"/>
  </p:sldIdLst>
  <p:sldSz cx="12192000" cy="6858000"/>
  <p:notesSz cx="6808788" cy="9940925"/>
  <p:defaultTextStyle>
    <a:defPPr>
      <a:defRPr lang="cs-CZ"/>
    </a:defPPr>
    <a:lvl1pPr marL="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35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279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69186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558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2022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3837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472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107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FF7800"/>
    <a:srgbClr val="E65014"/>
    <a:srgbClr val="BECDD2"/>
    <a:srgbClr val="46505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2" autoAdjust="0"/>
    <p:restoredTop sz="94660"/>
  </p:normalViewPr>
  <p:slideViewPr>
    <p:cSldViewPr snapToGrid="0">
      <p:cViewPr varScale="1">
        <p:scale>
          <a:sx n="90" d="100"/>
          <a:sy n="90" d="100"/>
        </p:scale>
        <p:origin x="41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053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94B2F-FD76-4708-A81B-D59CF6A7C8D8}" type="datetimeFigureOut">
              <a:rPr lang="cs-CZ" smtClean="0"/>
              <a:t>30.05.2022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E2273-A6EC-40CE-B6ED-172EE14A28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3327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C431C-35AA-4DC2-A309-DDD5E806AA62}" type="datetimeFigureOut">
              <a:rPr lang="cs-CZ" smtClean="0"/>
              <a:t>30.05.2022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E1909-6BCF-47D5-ABA0-E46850EE67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1981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E1909-6BCF-47D5-ABA0-E46850EE67C3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1891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E1909-6BCF-47D5-ABA0-E46850EE67C3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7415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E1909-6BCF-47D5-ABA0-E46850EE67C3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2665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603" indent="0" algn="ctr">
              <a:buNone/>
              <a:defRPr sz="2000"/>
            </a:lvl2pPr>
            <a:lvl3pPr marL="913267" indent="0" algn="ctr">
              <a:buNone/>
              <a:defRPr sz="1900"/>
            </a:lvl3pPr>
            <a:lvl4pPr marL="1369900" indent="0" algn="ctr">
              <a:buNone/>
              <a:defRPr sz="1600"/>
            </a:lvl4pPr>
            <a:lvl5pPr marL="1826533" indent="0" algn="ctr">
              <a:buNone/>
              <a:defRPr sz="1600"/>
            </a:lvl5pPr>
            <a:lvl6pPr marL="2283198" indent="0" algn="ctr">
              <a:buNone/>
              <a:defRPr sz="1600"/>
            </a:lvl6pPr>
            <a:lvl7pPr marL="2739798" indent="0" algn="ctr">
              <a:buNone/>
              <a:defRPr sz="1600"/>
            </a:lvl7pPr>
            <a:lvl8pPr marL="3196400" indent="0" algn="ctr">
              <a:buNone/>
              <a:defRPr sz="1600"/>
            </a:lvl8pPr>
            <a:lvl9pPr marL="3653003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816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779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80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6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2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9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5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1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97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0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70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1542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949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7793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84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314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603" indent="0">
              <a:buNone/>
              <a:defRPr sz="2800"/>
            </a:lvl2pPr>
            <a:lvl3pPr marL="913267" indent="0">
              <a:buNone/>
              <a:defRPr sz="2400"/>
            </a:lvl3pPr>
            <a:lvl4pPr marL="1369900" indent="0">
              <a:buNone/>
              <a:defRPr sz="2000"/>
            </a:lvl4pPr>
            <a:lvl5pPr marL="1826533" indent="0">
              <a:buNone/>
              <a:defRPr sz="2000"/>
            </a:lvl5pPr>
            <a:lvl6pPr marL="2283198" indent="0">
              <a:buNone/>
              <a:defRPr sz="2000"/>
            </a:lvl6pPr>
            <a:lvl7pPr marL="2739798" indent="0">
              <a:buNone/>
              <a:defRPr sz="2000"/>
            </a:lvl7pPr>
            <a:lvl8pPr marL="3196400" indent="0">
              <a:buNone/>
              <a:defRPr sz="2000"/>
            </a:lvl8pPr>
            <a:lvl9pPr marL="3653003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29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6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40"/>
            <a:ext cx="2628900" cy="581183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40"/>
            <a:ext cx="7734300" cy="581183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31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603" indent="0" algn="ctr">
              <a:buNone/>
              <a:defRPr sz="2000"/>
            </a:lvl2pPr>
            <a:lvl3pPr marL="913267" indent="0" algn="ctr">
              <a:buNone/>
              <a:defRPr sz="1900"/>
            </a:lvl3pPr>
            <a:lvl4pPr marL="1369900" indent="0" algn="ctr">
              <a:buNone/>
              <a:defRPr sz="1600"/>
            </a:lvl4pPr>
            <a:lvl5pPr marL="1826533" indent="0" algn="ctr">
              <a:buNone/>
              <a:defRPr sz="1600"/>
            </a:lvl5pPr>
            <a:lvl6pPr marL="2283198" indent="0" algn="ctr">
              <a:buNone/>
              <a:defRPr sz="1600"/>
            </a:lvl6pPr>
            <a:lvl7pPr marL="2739798" indent="0" algn="ctr">
              <a:buNone/>
              <a:defRPr sz="1600"/>
            </a:lvl7pPr>
            <a:lvl8pPr marL="3196400" indent="0" algn="ctr">
              <a:buNone/>
              <a:defRPr sz="1600"/>
            </a:lvl8pPr>
            <a:lvl9pPr marL="3653003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73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751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80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6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2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9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5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1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97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0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309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176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521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1332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750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28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603" indent="0">
              <a:buNone/>
              <a:defRPr sz="2800"/>
            </a:lvl2pPr>
            <a:lvl3pPr marL="913267" indent="0">
              <a:buNone/>
              <a:defRPr sz="2400"/>
            </a:lvl3pPr>
            <a:lvl4pPr marL="1369900" indent="0">
              <a:buNone/>
              <a:defRPr sz="2000"/>
            </a:lvl4pPr>
            <a:lvl5pPr marL="1826533" indent="0">
              <a:buNone/>
              <a:defRPr sz="2000"/>
            </a:lvl5pPr>
            <a:lvl6pPr marL="2283198" indent="0">
              <a:buNone/>
              <a:defRPr sz="2000"/>
            </a:lvl6pPr>
            <a:lvl7pPr marL="2739798" indent="0">
              <a:buNone/>
              <a:defRPr sz="2000"/>
            </a:lvl7pPr>
            <a:lvl8pPr marL="3196400" indent="0">
              <a:buNone/>
              <a:defRPr sz="2000"/>
            </a:lvl8pPr>
            <a:lvl9pPr marL="3653003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784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68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40"/>
            <a:ext cx="2628900" cy="581183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40"/>
            <a:ext cx="7734300" cy="581183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6595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351" indent="0" algn="ctr">
              <a:buNone/>
              <a:defRPr sz="2000"/>
            </a:lvl2pPr>
            <a:lvl3pPr marL="912791" indent="0" algn="ctr">
              <a:buNone/>
              <a:defRPr sz="1900"/>
            </a:lvl3pPr>
            <a:lvl4pPr marL="1369186" indent="0" algn="ctr">
              <a:buNone/>
              <a:defRPr sz="1600"/>
            </a:lvl4pPr>
            <a:lvl5pPr marL="1825581" indent="0" algn="ctr">
              <a:buNone/>
              <a:defRPr sz="1600"/>
            </a:lvl5pPr>
            <a:lvl6pPr marL="2282022" indent="0" algn="ctr">
              <a:buNone/>
              <a:defRPr sz="1600"/>
            </a:lvl6pPr>
            <a:lvl7pPr marL="2738370" indent="0" algn="ctr">
              <a:buNone/>
              <a:defRPr sz="1600"/>
            </a:lvl7pPr>
            <a:lvl8pPr marL="3194720" indent="0" algn="ctr">
              <a:buNone/>
              <a:defRPr sz="1600"/>
            </a:lvl8pPr>
            <a:lvl9pPr marL="3651071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076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03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83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3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279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1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55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20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83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47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1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955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5629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51" indent="0">
              <a:buNone/>
              <a:defRPr sz="2000" b="1"/>
            </a:lvl2pPr>
            <a:lvl3pPr marL="912791" indent="0">
              <a:buNone/>
              <a:defRPr sz="1900" b="1"/>
            </a:lvl3pPr>
            <a:lvl4pPr marL="1369186" indent="0">
              <a:buNone/>
              <a:defRPr sz="1600" b="1"/>
            </a:lvl4pPr>
            <a:lvl5pPr marL="1825581" indent="0">
              <a:buNone/>
              <a:defRPr sz="1600" b="1"/>
            </a:lvl5pPr>
            <a:lvl6pPr marL="2282022" indent="0">
              <a:buNone/>
              <a:defRPr sz="1600" b="1"/>
            </a:lvl6pPr>
            <a:lvl7pPr marL="2738370" indent="0">
              <a:buNone/>
              <a:defRPr sz="1600" b="1"/>
            </a:lvl7pPr>
            <a:lvl8pPr marL="3194720" indent="0">
              <a:buNone/>
              <a:defRPr sz="1600" b="1"/>
            </a:lvl8pPr>
            <a:lvl9pPr marL="3651071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51" indent="0">
              <a:buNone/>
              <a:defRPr sz="2000" b="1"/>
            </a:lvl2pPr>
            <a:lvl3pPr marL="912791" indent="0">
              <a:buNone/>
              <a:defRPr sz="1900" b="1"/>
            </a:lvl3pPr>
            <a:lvl4pPr marL="1369186" indent="0">
              <a:buNone/>
              <a:defRPr sz="1600" b="1"/>
            </a:lvl4pPr>
            <a:lvl5pPr marL="1825581" indent="0">
              <a:buNone/>
              <a:defRPr sz="1600" b="1"/>
            </a:lvl5pPr>
            <a:lvl6pPr marL="2282022" indent="0">
              <a:buNone/>
              <a:defRPr sz="1600" b="1"/>
            </a:lvl6pPr>
            <a:lvl7pPr marL="2738370" indent="0">
              <a:buNone/>
              <a:defRPr sz="1600" b="1"/>
            </a:lvl7pPr>
            <a:lvl8pPr marL="3194720" indent="0">
              <a:buNone/>
              <a:defRPr sz="1600" b="1"/>
            </a:lvl8pPr>
            <a:lvl9pPr marL="3651071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705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0286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54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8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351" indent="0">
              <a:buNone/>
              <a:defRPr sz="1500"/>
            </a:lvl2pPr>
            <a:lvl3pPr marL="912791" indent="0">
              <a:buNone/>
              <a:defRPr sz="1200"/>
            </a:lvl3pPr>
            <a:lvl4pPr marL="1369186" indent="0">
              <a:buNone/>
              <a:defRPr sz="1100"/>
            </a:lvl4pPr>
            <a:lvl5pPr marL="1825581" indent="0">
              <a:buNone/>
              <a:defRPr sz="1100"/>
            </a:lvl5pPr>
            <a:lvl6pPr marL="2282022" indent="0">
              <a:buNone/>
              <a:defRPr sz="1100"/>
            </a:lvl6pPr>
            <a:lvl7pPr marL="2738370" indent="0">
              <a:buNone/>
              <a:defRPr sz="1100"/>
            </a:lvl7pPr>
            <a:lvl8pPr marL="3194720" indent="0">
              <a:buNone/>
              <a:defRPr sz="1100"/>
            </a:lvl8pPr>
            <a:lvl9pPr marL="3651071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5929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8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351" indent="0">
              <a:buNone/>
              <a:defRPr sz="2800"/>
            </a:lvl2pPr>
            <a:lvl3pPr marL="912791" indent="0">
              <a:buNone/>
              <a:defRPr sz="2400"/>
            </a:lvl3pPr>
            <a:lvl4pPr marL="1369186" indent="0">
              <a:buNone/>
              <a:defRPr sz="2000"/>
            </a:lvl4pPr>
            <a:lvl5pPr marL="1825581" indent="0">
              <a:buNone/>
              <a:defRPr sz="2000"/>
            </a:lvl5pPr>
            <a:lvl6pPr marL="2282022" indent="0">
              <a:buNone/>
              <a:defRPr sz="2000"/>
            </a:lvl6pPr>
            <a:lvl7pPr marL="2738370" indent="0">
              <a:buNone/>
              <a:defRPr sz="2000"/>
            </a:lvl7pPr>
            <a:lvl8pPr marL="3194720" indent="0">
              <a:buNone/>
              <a:defRPr sz="2000"/>
            </a:lvl8pPr>
            <a:lvl9pPr marL="3651071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351" indent="0">
              <a:buNone/>
              <a:defRPr sz="1500"/>
            </a:lvl2pPr>
            <a:lvl3pPr marL="912791" indent="0">
              <a:buNone/>
              <a:defRPr sz="1200"/>
            </a:lvl3pPr>
            <a:lvl4pPr marL="1369186" indent="0">
              <a:buNone/>
              <a:defRPr sz="1100"/>
            </a:lvl4pPr>
            <a:lvl5pPr marL="1825581" indent="0">
              <a:buNone/>
              <a:defRPr sz="1100"/>
            </a:lvl5pPr>
            <a:lvl6pPr marL="2282022" indent="0">
              <a:buNone/>
              <a:defRPr sz="1100"/>
            </a:lvl6pPr>
            <a:lvl7pPr marL="2738370" indent="0">
              <a:buNone/>
              <a:defRPr sz="1100"/>
            </a:lvl7pPr>
            <a:lvl8pPr marL="3194720" indent="0">
              <a:buNone/>
              <a:defRPr sz="1100"/>
            </a:lvl8pPr>
            <a:lvl9pPr marL="3651071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08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253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69"/>
            <a:ext cx="2628900" cy="581183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69"/>
            <a:ext cx="7734300" cy="581183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74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40" tIns="45718" rIns="91340" bIns="45718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40" tIns="45718" rIns="91340" bIns="45718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32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txStyles>
    <p:titleStyle>
      <a:lvl1pPr algn="l" defTabSz="91326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33" indent="-228333" algn="l" defTabSz="91326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80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467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1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3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67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3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40" tIns="45718" rIns="91340" bIns="45718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40" tIns="45718" rIns="91340" bIns="45718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03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algn="l" defTabSz="91326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33" indent="-228333" algn="l" defTabSz="91326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80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467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1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3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67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3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298" tIns="45718" rIns="91298" bIns="45718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298" tIns="45718" rIns="91298" bIns="45718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298" tIns="45718" rIns="91298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30.05.2022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298" tIns="45718" rIns="91298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298" tIns="45718" rIns="91298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36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iming>
    <p:tnLst>
      <p:par>
        <p:cTn id="1" dur="indefinite" restart="never" nodeType="tmRoot"/>
      </p:par>
    </p:tnLst>
  </p:timing>
  <p:txStyles>
    <p:titleStyle>
      <a:lvl1pPr algn="l" defTabSz="91279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221" indent="-228221" algn="l" defTabSz="9127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662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010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360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711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151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546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941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9382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51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2791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186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581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022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370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720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071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b.cz/" TargetMode="External"/><Relationship Id="rId2" Type="http://schemas.openxmlformats.org/officeDocument/2006/relationships/hyperlink" Target="mailto:sedlarik@utb.cz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04875" y="614152"/>
            <a:ext cx="10401300" cy="2895815"/>
          </a:xfrm>
        </p:spPr>
        <p:txBody>
          <a:bodyPr anchor="ctr">
            <a:normAutofit/>
          </a:bodyPr>
          <a:lstStyle/>
          <a:p>
            <a:r>
              <a:rPr lang="cs-CZ" sz="4800" b="1" dirty="0" smtClean="0">
                <a:solidFill>
                  <a:schemeClr val="bg1"/>
                </a:solidFill>
              </a:rPr>
              <a:t>V. ÚPRAVY MZDOVÉHO PŘEDPISU</a:t>
            </a:r>
            <a:br>
              <a:rPr lang="cs-CZ" sz="4800" b="1" dirty="0" smtClean="0">
                <a:solidFill>
                  <a:schemeClr val="bg1"/>
                </a:solidFill>
              </a:rPr>
            </a:br>
            <a:r>
              <a:rPr lang="cs-CZ" sz="4800" b="1" dirty="0" smtClean="0">
                <a:solidFill>
                  <a:schemeClr val="bg1"/>
                </a:solidFill>
              </a:rPr>
              <a:t>UTB  </a:t>
            </a:r>
            <a:endParaRPr lang="cs-CZ" sz="4800" b="1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4134356"/>
            <a:ext cx="9144000" cy="606023"/>
          </a:xfrm>
        </p:spPr>
        <p:txBody>
          <a:bodyPr>
            <a:normAutofit/>
          </a:bodyPr>
          <a:lstStyle/>
          <a:p>
            <a:r>
              <a:rPr lang="cs-CZ" sz="3200" b="1" dirty="0" smtClean="0">
                <a:solidFill>
                  <a:schemeClr val="bg1"/>
                </a:solidFill>
              </a:rPr>
              <a:t>Alexander Černý</a:t>
            </a:r>
            <a:endParaRPr lang="cs-CZ" sz="3200" b="1" dirty="0">
              <a:solidFill>
                <a:schemeClr val="bg1"/>
              </a:solidFill>
            </a:endParaRP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1524000" y="4986166"/>
            <a:ext cx="9144000" cy="606023"/>
          </a:xfrm>
          <a:prstGeom prst="rect">
            <a:avLst/>
          </a:prstGeom>
        </p:spPr>
        <p:txBody>
          <a:bodyPr vert="horz" lIns="91340" tIns="45718" rIns="91340" bIns="45718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b="1" dirty="0" smtClean="0">
                <a:solidFill>
                  <a:prstClr val="white"/>
                </a:solidFill>
              </a:rPr>
              <a:t>30. </a:t>
            </a:r>
            <a:r>
              <a:rPr lang="cs-CZ" sz="2800" b="1" dirty="0" smtClean="0">
                <a:solidFill>
                  <a:prstClr val="white"/>
                </a:solidFill>
              </a:rPr>
              <a:t>5. 2022 </a:t>
            </a:r>
            <a:r>
              <a:rPr lang="en-US" sz="2800" b="1" dirty="0">
                <a:solidFill>
                  <a:prstClr val="white"/>
                </a:solidFill>
              </a:rPr>
              <a:t>|</a:t>
            </a:r>
            <a:r>
              <a:rPr lang="cs-CZ" sz="2800" b="1" dirty="0">
                <a:solidFill>
                  <a:prstClr val="white"/>
                </a:solidFill>
              </a:rPr>
              <a:t> UTB ve Zlíně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5837967"/>
            <a:ext cx="2880000" cy="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6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MZDY UTB</a:t>
            </a:r>
            <a:br>
              <a:rPr lang="cs-CZ" sz="2800" dirty="0" smtClean="0"/>
            </a:br>
            <a:r>
              <a:rPr lang="cs-CZ" sz="2400" dirty="0" smtClean="0"/>
              <a:t>Struktura mzdy 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4905" y="1580226"/>
            <a:ext cx="10838898" cy="4687407"/>
          </a:xfrm>
        </p:spPr>
        <p:txBody>
          <a:bodyPr>
            <a:normAutofit/>
          </a:bodyPr>
          <a:lstStyle/>
          <a:p>
            <a:pPr marL="456441" lvl="1" indent="0">
              <a:buNone/>
            </a:pPr>
            <a:r>
              <a:rPr lang="cs-CZ" dirty="0" smtClean="0"/>
              <a:t>Vícesložková mzda: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Tarifní mzda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Osobní příplatek (až 250 % tarifní mzdy)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Odměny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Příplatek za vedení nebo výkon funkce</a:t>
            </a:r>
          </a:p>
          <a:p>
            <a:pPr marL="456441" lvl="1" indent="0">
              <a:buNone/>
            </a:pPr>
            <a:endParaRPr lang="cs-CZ" dirty="0" smtClean="0"/>
          </a:p>
          <a:p>
            <a:pPr marL="456441" lvl="1" indent="0">
              <a:buNone/>
            </a:pPr>
            <a:r>
              <a:rPr lang="cs-CZ" dirty="0" smtClean="0"/>
              <a:t>Na UTB (ze všech zaměstnanců počítáno z objemu vyplacené mzdy):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Osobní příplatek dosahuje 51,47 % tarifní mzdy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Vyplacená odměna dosahuje 42,70 % tarifní mzdy</a:t>
            </a:r>
          </a:p>
          <a:p>
            <a:pPr marL="456441" lvl="1" indent="0">
              <a:buNone/>
            </a:pPr>
            <a:r>
              <a:rPr lang="cs-CZ" b="1" dirty="0" smtClean="0"/>
              <a:t>Vyplacená mzda na UTB je průměrně 194,17 % tarifní mzdy.</a:t>
            </a:r>
            <a:endParaRPr lang="cs-CZ" b="1" dirty="0"/>
          </a:p>
          <a:p>
            <a:pPr lvl="1"/>
            <a:endParaRPr lang="cs-CZ" b="1" dirty="0"/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4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59123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MZDY UTB</a:t>
            </a:r>
            <a:br>
              <a:rPr lang="cs-CZ" sz="2800" dirty="0" smtClean="0"/>
            </a:br>
            <a:r>
              <a:rPr lang="cs-CZ" sz="2400" dirty="0" smtClean="0"/>
              <a:t>Průměrná měsíční mzda 2018 až 2021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3548" y="6175728"/>
            <a:ext cx="9379975" cy="51768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cs-CZ" altLang="cs-CZ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 </a:t>
            </a:r>
            <a:endParaRPr lang="cs-CZ" altLang="cs-CZ" sz="24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456729"/>
            <a:ext cx="637499" cy="612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522378"/>
              </p:ext>
            </p:extLst>
          </p:nvPr>
        </p:nvGraphicFramePr>
        <p:xfrm>
          <a:off x="1014487" y="1433990"/>
          <a:ext cx="9427961" cy="4664034"/>
        </p:xfrm>
        <a:graphic>
          <a:graphicData uri="http://schemas.openxmlformats.org/drawingml/2006/table">
            <a:tbl>
              <a:tblPr/>
              <a:tblGrid>
                <a:gridCol w="2331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4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6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3149851709"/>
                    </a:ext>
                  </a:extLst>
                </a:gridCol>
                <a:gridCol w="1901952">
                  <a:extLst>
                    <a:ext uri="{9D8B030D-6E8A-4147-A177-3AD203B41FA5}">
                      <a16:colId xmlns:a16="http://schemas.microsoft.com/office/drawing/2014/main" val="2030702940"/>
                    </a:ext>
                  </a:extLst>
                </a:gridCol>
              </a:tblGrid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Kategorie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UTB 2018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UTB 2019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UTB 2020 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UTB 2021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Profesor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67 793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764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76 985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84 201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Docent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60 658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61 700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870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64 638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Odborný 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43 247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615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527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764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31 012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35 052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854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35 241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Lektor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31 744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348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993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36 656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Vědecký pracovník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42 603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564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087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45 396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Ostatní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zaměst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THP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35 224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198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422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993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9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Ost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zam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dělník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21 814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23 936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732530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Pracovník KMZ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18 467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386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19 988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24 595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Celkem za UTB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40 762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42 815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390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45 722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381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37803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MZDY UTB </a:t>
            </a:r>
            <a:br>
              <a:rPr lang="cs-CZ" sz="2800" dirty="0" smtClean="0"/>
            </a:br>
            <a:r>
              <a:rPr lang="cs-CZ" sz="2400" dirty="0" smtClean="0"/>
              <a:t>Průměrný evidenční počet zaměstnanců leden až květen 2022 </a:t>
            </a:r>
            <a:r>
              <a:rPr lang="cs-CZ" sz="2000" dirty="0" smtClean="0"/>
              <a:t> </a:t>
            </a: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392721"/>
            <a:ext cx="637499" cy="612000"/>
          </a:xfrm>
          <a:prstGeom prst="rect">
            <a:avLst/>
          </a:prstGeom>
        </p:spPr>
      </p:pic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557034"/>
              </p:ext>
            </p:extLst>
          </p:nvPr>
        </p:nvGraphicFramePr>
        <p:xfrm>
          <a:off x="1066806" y="1309157"/>
          <a:ext cx="9152467" cy="4375336"/>
        </p:xfrm>
        <a:graphic>
          <a:graphicData uri="http://schemas.openxmlformats.org/drawingml/2006/table">
            <a:tbl>
              <a:tblPr/>
              <a:tblGrid>
                <a:gridCol w="3742723">
                  <a:extLst>
                    <a:ext uri="{9D8B030D-6E8A-4147-A177-3AD203B41FA5}">
                      <a16:colId xmlns:a16="http://schemas.microsoft.com/office/drawing/2014/main" val="3759353933"/>
                    </a:ext>
                  </a:extLst>
                </a:gridCol>
                <a:gridCol w="2573141">
                  <a:extLst>
                    <a:ext uri="{9D8B030D-6E8A-4147-A177-3AD203B41FA5}">
                      <a16:colId xmlns:a16="http://schemas.microsoft.com/office/drawing/2014/main" val="2283313286"/>
                    </a:ext>
                  </a:extLst>
                </a:gridCol>
                <a:gridCol w="2836603">
                  <a:extLst>
                    <a:ext uri="{9D8B030D-6E8A-4147-A177-3AD203B41FA5}">
                      <a16:colId xmlns:a16="http://schemas.microsoft.com/office/drawing/2014/main" val="545524047"/>
                    </a:ext>
                  </a:extLst>
                </a:gridCol>
              </a:tblGrid>
              <a:tr h="412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Fyzické osoby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Přepočtený stav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421608"/>
                  </a:ext>
                </a:extLst>
              </a:tr>
              <a:tr h="3725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Profesor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53,6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43,3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01462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Docent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115,3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94,0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391198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Odborný 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352,1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286,3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1099782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35,8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29,4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301965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Lektor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27,8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26,0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27903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Vědecký pracovník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64,7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51,0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352822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Ostatní zaměstnanec THP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422,0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364,0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434070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Ostatní zaměstnanec dělník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23,9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23,3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6635285"/>
                  </a:ext>
                </a:extLst>
              </a:tr>
              <a:tr h="3727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Obchodně provozní pracovník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33,1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32,7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2767582"/>
                  </a:ext>
                </a:extLst>
              </a:tr>
              <a:tr h="3727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Celkem UTB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1 128,4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950,0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147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518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92667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MZDY UTB </a:t>
            </a:r>
            <a:br>
              <a:rPr lang="cs-CZ" sz="2800" dirty="0" smtClean="0"/>
            </a:br>
            <a:r>
              <a:rPr lang="cs-CZ" sz="2400" dirty="0" smtClean="0"/>
              <a:t>Průměrná měsíční mzda akademických pracovníků ve 2021 na součástech (bez </a:t>
            </a:r>
            <a:r>
              <a:rPr lang="cs-CZ" sz="2400" dirty="0" smtClean="0"/>
              <a:t>vedoucích pracovníků součástí) </a:t>
            </a:r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456729"/>
            <a:ext cx="637499" cy="612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723100"/>
              </p:ext>
            </p:extLst>
          </p:nvPr>
        </p:nvGraphicFramePr>
        <p:xfrm>
          <a:off x="1014487" y="1420466"/>
          <a:ext cx="10153622" cy="4276246"/>
        </p:xfrm>
        <a:graphic>
          <a:graphicData uri="http://schemas.openxmlformats.org/drawingml/2006/table">
            <a:tbl>
              <a:tblPr/>
              <a:tblGrid>
                <a:gridCol w="1453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8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2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7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02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Kategorie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profesor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docent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odborný 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asistent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lektor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akademičtí </a:t>
                      </a:r>
                      <a:r>
                        <a:rPr kumimoji="0" lang="cs-CZ" altLang="cs-CZ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prac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CEBIA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86 557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86 557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CPS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76 551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50 128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51 300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2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99 258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60 982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43 852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27 303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34 844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53 456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FLKŘ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80 360 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63 183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44 393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28 968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41 060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47 357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6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FAI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74 627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73 760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50 985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43 131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43 693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56 744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1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FMK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66 280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60 577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48 735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34 455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50 620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3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FaME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73 878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52 655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41 086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29 323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30 398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44 982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5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FHS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60 154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63 320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54 191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34 629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36 362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50 392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2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UNI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44 210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44 210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955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-35349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MZDY UTB </a:t>
            </a:r>
            <a:br>
              <a:rPr lang="cs-CZ" sz="2800" dirty="0" smtClean="0"/>
            </a:br>
            <a:r>
              <a:rPr lang="cs-CZ" sz="2400" dirty="0" smtClean="0"/>
              <a:t>Průměrná měsíční mzda ve 2021 na součástech </a:t>
            </a:r>
            <a:r>
              <a:rPr lang="cs-CZ" sz="2400" dirty="0" smtClean="0"/>
              <a:t>(bez vedoucích pracovníků součástí) </a:t>
            </a:r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337857"/>
            <a:ext cx="637499" cy="612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77780"/>
              </p:ext>
            </p:extLst>
          </p:nvPr>
        </p:nvGraphicFramePr>
        <p:xfrm>
          <a:off x="1014487" y="1325880"/>
          <a:ext cx="10153622" cy="5456102"/>
        </p:xfrm>
        <a:graphic>
          <a:graphicData uri="http://schemas.openxmlformats.org/drawingml/2006/table">
            <a:tbl>
              <a:tblPr/>
              <a:tblGrid>
                <a:gridCol w="1106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5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2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7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02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7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Akademičtí </a:t>
                      </a:r>
                      <a:r>
                        <a:rPr kumimoji="0" lang="cs-CZ" altLang="cs-CZ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prac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Vědecký </a:t>
                      </a:r>
                      <a:r>
                        <a:rPr kumimoji="0" lang="cs-CZ" altLang="cs-CZ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prac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THP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dělník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Obch. </a:t>
                      </a:r>
                      <a:r>
                        <a:rPr kumimoji="0" lang="cs-CZ" altLang="cs-CZ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prac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Průměr součást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9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CEBIA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86 557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53 575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50 510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5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CPS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51 300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79 861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31 546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42 316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9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53 456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43 113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32 438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46 832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FLKŘ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47 375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36 302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44 365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6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FAI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56 744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33 898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51 426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3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FMK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50 620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38 223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45 941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3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FaME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44 982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30 179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33 971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41 360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7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FHS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50 392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46 074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43 546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49 004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5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UNI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44 210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51 947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45 293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46 852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5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KMZ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28 545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20 278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24 595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23 089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753234"/>
                  </a:ext>
                </a:extLst>
              </a:tr>
              <a:tr h="3075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Knih.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44 131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36 993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37 299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3566426"/>
                  </a:ext>
                </a:extLst>
              </a:tr>
              <a:tr h="3075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Rekt.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43 310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31 875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42 164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626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55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7055" y="219620"/>
            <a:ext cx="10339316" cy="1229052"/>
          </a:xfrm>
        </p:spPr>
        <p:txBody>
          <a:bodyPr>
            <a:normAutofit fontScale="90000"/>
          </a:bodyPr>
          <a:lstStyle/>
          <a:p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3100" dirty="0" smtClean="0"/>
              <a:t>MZDY UTB</a:t>
            </a:r>
            <a:br>
              <a:rPr lang="cs-CZ" sz="3100" dirty="0" smtClean="0"/>
            </a:br>
            <a:r>
              <a:rPr lang="cs-CZ" sz="2700" dirty="0" smtClean="0"/>
              <a:t>Důvody úpravy Mzdového předpisu </a:t>
            </a:r>
            <a:br>
              <a:rPr lang="cs-CZ" sz="2700" dirty="0" smtClean="0"/>
            </a:br>
            <a:endParaRPr lang="cs-CZ" sz="27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2376" y="1567542"/>
            <a:ext cx="11320272" cy="4394345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Úprava minimální mzdy a s tím spojená úprava zaručené mzdy v jednotlivých kategoriích, např. u akademických pracovníků:</a:t>
            </a:r>
            <a:endParaRPr lang="cs-CZ" dirty="0"/>
          </a:p>
          <a:p>
            <a:pPr lvl="1" algn="just"/>
            <a:r>
              <a:rPr lang="cs-CZ" dirty="0" smtClean="0"/>
              <a:t>Kat 8            profesor, docent</a:t>
            </a:r>
            <a:r>
              <a:rPr lang="cs-CZ" dirty="0" smtClean="0">
                <a:solidFill>
                  <a:srgbClr val="C00000"/>
                </a:solidFill>
              </a:rPr>
              <a:t>      </a:t>
            </a:r>
            <a:r>
              <a:rPr lang="cs-CZ" dirty="0" smtClean="0"/>
              <a:t> </a:t>
            </a:r>
          </a:p>
          <a:p>
            <a:pPr lvl="1" algn="just"/>
            <a:r>
              <a:rPr lang="cs-CZ" dirty="0" smtClean="0"/>
              <a:t>Kat 7            odborný asistent</a:t>
            </a:r>
            <a:r>
              <a:rPr lang="cs-CZ" dirty="0" smtClean="0">
                <a:solidFill>
                  <a:srgbClr val="C00000"/>
                </a:solidFill>
              </a:rPr>
              <a:t>      </a:t>
            </a:r>
            <a:r>
              <a:rPr lang="cs-CZ" dirty="0" smtClean="0"/>
              <a:t> </a:t>
            </a:r>
          </a:p>
          <a:p>
            <a:pPr lvl="1" algn="just"/>
            <a:r>
              <a:rPr lang="cs-CZ" dirty="0" smtClean="0"/>
              <a:t>Kat 6            asistent (29 FTE pracovníků), lektor</a:t>
            </a:r>
            <a:r>
              <a:rPr lang="cs-CZ" dirty="0" smtClean="0">
                <a:solidFill>
                  <a:srgbClr val="C00000"/>
                </a:solidFill>
              </a:rPr>
              <a:t> (26 FTE)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Strmý vývoj inflace 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Cíl: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akademičtí a vědečtí pracovníci mají zaručenou mzdu garantovanou tarifem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u ostatních </a:t>
            </a:r>
            <a:r>
              <a:rPr lang="cs-CZ" dirty="0"/>
              <a:t>zaměstnanců </a:t>
            </a:r>
            <a:r>
              <a:rPr lang="cs-CZ" dirty="0" smtClean="0"/>
              <a:t>výhledově optimalizovat zatím komplikovaný způsob </a:t>
            </a:r>
            <a:r>
              <a:rPr lang="cs-CZ" dirty="0"/>
              <a:t>přiřazení kategorie pro zaručenou mzdu k jednotlivé </a:t>
            </a:r>
            <a:r>
              <a:rPr lang="cs-CZ" dirty="0" smtClean="0"/>
              <a:t>profesi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navýšení tarifu alespoň o 10 %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splnění pokynu MŠMT: tarif musí být nejméně roven minimální mzdě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1593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265339"/>
            <a:ext cx="10339316" cy="1325563"/>
          </a:xfrm>
        </p:spPr>
        <p:txBody>
          <a:bodyPr>
            <a:normAutofit fontScale="90000"/>
          </a:bodyPr>
          <a:lstStyle/>
          <a:p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3100" dirty="0" smtClean="0"/>
              <a:t>MZDY UTB</a:t>
            </a:r>
            <a:br>
              <a:rPr lang="cs-CZ" sz="3100" dirty="0" smtClean="0"/>
            </a:br>
            <a:r>
              <a:rPr lang="cs-CZ" sz="2700" dirty="0" smtClean="0"/>
              <a:t>Kategorie zaručené mzdy u ostatních zaměstnanců UTB. </a:t>
            </a: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4134" y="1490369"/>
            <a:ext cx="11010730" cy="494429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3300" dirty="0" smtClean="0"/>
              <a:t>V IS SAP je u každého zaměstnance nastavena kategorie pro stanovení zaručené mzdy. </a:t>
            </a:r>
          </a:p>
          <a:p>
            <a:pPr marL="0" indent="0">
              <a:buNone/>
            </a:pPr>
            <a:r>
              <a:rPr lang="cs-CZ" sz="3300" dirty="0" smtClean="0"/>
              <a:t>U akademických a vědeckých pracovníků je nastaveno přímo mezi kategoriemi 6 až 8.</a:t>
            </a:r>
          </a:p>
          <a:p>
            <a:pPr marL="0" indent="0">
              <a:buNone/>
            </a:pPr>
            <a:r>
              <a:rPr lang="cs-CZ" sz="3300" dirty="0" smtClean="0"/>
              <a:t>U ostatních zaměstnanců bylo provedeno na UTB interně. Pokud by měl být akceptován návrh odborů, doporučuji nejprve provést kvalifikované přiřazení kategorie pro každého zaměstnance. Proč?</a:t>
            </a:r>
          </a:p>
          <a:p>
            <a:pPr marL="0" indent="0">
              <a:buNone/>
            </a:pPr>
            <a:r>
              <a:rPr lang="cs-CZ" sz="3300" dirty="0" smtClean="0"/>
              <a:t>Evidentní disproporce mezi povoláními, neuvažující odpovědnost v dané činnosti, potřeby invence nebo tvůrčí činnosti:</a:t>
            </a:r>
          </a:p>
          <a:p>
            <a:r>
              <a:rPr lang="cs-CZ" sz="3300" dirty="0" smtClean="0"/>
              <a:t>Řada zaměstnanců se vzděláním Mgr./Ing. zařazena do kat. 3 i když vykovává samostatnou nebo dokonce tvůrčí práci.</a:t>
            </a:r>
          </a:p>
          <a:p>
            <a:r>
              <a:rPr lang="cs-CZ" sz="3300" dirty="0" smtClean="0"/>
              <a:t>Správce objektu v kat. 5.</a:t>
            </a:r>
          </a:p>
          <a:p>
            <a:r>
              <a:rPr lang="cs-CZ" sz="3300" dirty="0" smtClean="0"/>
              <a:t>Právník referent v kategorii 7</a:t>
            </a:r>
          </a:p>
          <a:p>
            <a:r>
              <a:rPr lang="cs-CZ" sz="3300" dirty="0" smtClean="0"/>
              <a:t>Vedoucí Ekonomického odboru v kat. 6</a:t>
            </a:r>
          </a:p>
          <a:p>
            <a:r>
              <a:rPr lang="cs-CZ" sz="3300" dirty="0" smtClean="0"/>
              <a:t>Hlavní účetní v kategorii 3</a:t>
            </a:r>
          </a:p>
          <a:p>
            <a:pPr marL="0" indent="0">
              <a:buNone/>
            </a:pPr>
            <a:endParaRPr lang="cs-CZ" sz="3300" dirty="0" smtClean="0"/>
          </a:p>
          <a:p>
            <a:pPr marL="0" indent="0">
              <a:buNone/>
            </a:pPr>
            <a:endParaRPr lang="cs-CZ" sz="33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53" y="603033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4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265339"/>
            <a:ext cx="10339316" cy="1325563"/>
          </a:xfrm>
        </p:spPr>
        <p:txBody>
          <a:bodyPr>
            <a:normAutofit fontScale="90000"/>
          </a:bodyPr>
          <a:lstStyle/>
          <a:p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3100" dirty="0" smtClean="0"/>
              <a:t>MZDY UTB</a:t>
            </a:r>
            <a:br>
              <a:rPr lang="cs-CZ" sz="3100" dirty="0" smtClean="0"/>
            </a:br>
            <a:r>
              <a:rPr lang="cs-CZ" sz="2700" dirty="0" smtClean="0"/>
              <a:t>Aktuální relace na UTB. </a:t>
            </a: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4134" y="1490369"/>
            <a:ext cx="11010730" cy="4944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Relace mezi „tarifem zaměstnance“ a „zaručenou mzdou“:</a:t>
            </a:r>
          </a:p>
          <a:p>
            <a:pPr marL="0" indent="0">
              <a:buNone/>
            </a:pPr>
            <a:r>
              <a:rPr lang="cs-CZ" sz="2800" dirty="0" smtClean="0"/>
              <a:t>U akademických a vědeckých pracovníků je tarif vyšší než zaručená mzda pro danou kategorii pouze u docentů a profesorů. Tedy u většiny akademiků to splněno NENÍ.</a:t>
            </a:r>
          </a:p>
          <a:p>
            <a:pPr marL="0" indent="0">
              <a:buNone/>
            </a:pPr>
            <a:r>
              <a:rPr lang="cs-CZ" sz="2800" dirty="0" smtClean="0"/>
              <a:t>U ostatních zaměstnanců není tarif vyšší než zaručená mzda ve 385 případech.</a:t>
            </a:r>
          </a:p>
          <a:p>
            <a:pPr marL="0" indent="0">
              <a:buNone/>
            </a:pPr>
            <a:r>
              <a:rPr lang="cs-CZ" sz="2800" dirty="0" smtClean="0"/>
              <a:t>Vzhledem k evidentním disproporcím mezi složitostí povolání a u nás nastavenou kategorií pro stanovení zaručené mzdy, má řada pracovníků s nízkou hodnotou kategorie tarif vyšší než je zaručená mzda pro tu kategorii.</a:t>
            </a:r>
          </a:p>
          <a:p>
            <a:pPr marL="0" indent="0">
              <a:buNone/>
            </a:pPr>
            <a:endParaRPr lang="cs-CZ" sz="3300" dirty="0" smtClean="0"/>
          </a:p>
          <a:p>
            <a:pPr marL="0" indent="0">
              <a:buNone/>
            </a:pPr>
            <a:endParaRPr lang="cs-CZ" sz="3300" dirty="0"/>
          </a:p>
          <a:p>
            <a:pPr marL="0" indent="0">
              <a:buNone/>
            </a:pPr>
            <a:endParaRPr lang="cs-CZ" sz="3300" dirty="0"/>
          </a:p>
          <a:p>
            <a:pPr marL="0" indent="0">
              <a:buNone/>
            </a:pPr>
            <a:endParaRPr lang="cs-CZ" sz="3300" dirty="0" smtClean="0"/>
          </a:p>
          <a:p>
            <a:pPr marL="0" indent="0">
              <a:buNone/>
            </a:pPr>
            <a:endParaRPr lang="cs-CZ" sz="3300" dirty="0" smtClean="0"/>
          </a:p>
          <a:p>
            <a:pPr marL="0" indent="0">
              <a:buNone/>
            </a:pPr>
            <a:endParaRPr lang="cs-CZ" sz="3300" dirty="0" smtClean="0"/>
          </a:p>
          <a:p>
            <a:pPr marL="0" indent="0">
              <a:buNone/>
            </a:pPr>
            <a:endParaRPr lang="cs-CZ" sz="33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53" y="603033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0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265339"/>
            <a:ext cx="10339316" cy="1325563"/>
          </a:xfrm>
        </p:spPr>
        <p:txBody>
          <a:bodyPr>
            <a:normAutofit fontScale="90000"/>
          </a:bodyPr>
          <a:lstStyle/>
          <a:p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3100" dirty="0" smtClean="0"/>
              <a:t>MZDY UTB</a:t>
            </a:r>
            <a:br>
              <a:rPr lang="cs-CZ" sz="3100" dirty="0" smtClean="0"/>
            </a:br>
            <a:r>
              <a:rPr lang="cs-CZ" sz="2700" dirty="0" smtClean="0"/>
              <a:t>Návrh úpravy tarifní mzdy  </a:t>
            </a: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0703" y="1617369"/>
            <a:ext cx="10844161" cy="437855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dirty="0" smtClean="0"/>
              <a:t>Lektor:  u mzdových tříd B1</a:t>
            </a:r>
            <a:r>
              <a:rPr lang="cs-CZ" dirty="0"/>
              <a:t>, B2, B3 a </a:t>
            </a:r>
            <a:r>
              <a:rPr lang="cs-CZ" dirty="0" smtClean="0"/>
              <a:t>B4 nastavit tarif se zaručenou mzdu pro kategorii 6 ve výši </a:t>
            </a:r>
            <a:r>
              <a:rPr lang="cs-CZ" b="1" dirty="0" smtClean="0">
                <a:solidFill>
                  <a:srgbClr val="C00000"/>
                </a:solidFill>
              </a:rPr>
              <a:t>26 600 Kč</a:t>
            </a:r>
          </a:p>
          <a:p>
            <a:pPr marL="0" indent="0" algn="just">
              <a:buNone/>
            </a:pPr>
            <a:r>
              <a:rPr lang="cs-CZ" dirty="0" smtClean="0">
                <a:solidFill>
                  <a:schemeClr val="tx1"/>
                </a:solidFill>
              </a:rPr>
              <a:t>   Dosud  B1 = 21 400   B2 = 22 400  B3 = 24 600  B4 =25 300 </a:t>
            </a:r>
            <a:endParaRPr lang="cs-CZ" dirty="0">
              <a:solidFill>
                <a:schemeClr val="tx1"/>
              </a:solidFill>
            </a:endParaRPr>
          </a:p>
          <a:p>
            <a:pPr algn="just"/>
            <a:r>
              <a:rPr lang="cs-CZ" dirty="0" smtClean="0"/>
              <a:t>Asistent: mzdová třída A1, tarif se zaručenou mzdou pro kategorii 6 ve výši </a:t>
            </a:r>
            <a:r>
              <a:rPr lang="cs-CZ" b="1" dirty="0" smtClean="0">
                <a:solidFill>
                  <a:srgbClr val="C00000"/>
                </a:solidFill>
              </a:rPr>
              <a:t>26 600 Kč </a:t>
            </a:r>
            <a:endParaRPr lang="cs-CZ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cs-CZ" dirty="0" smtClean="0"/>
              <a:t>   Dosud A1 = 21 400</a:t>
            </a:r>
          </a:p>
          <a:p>
            <a:pPr algn="just"/>
            <a:r>
              <a:rPr lang="cs-CZ" dirty="0" smtClean="0"/>
              <a:t>Odborný asistent: u mzdových tříd A2a a A2b nastavit tarif se zaručenou mzdou </a:t>
            </a:r>
            <a:r>
              <a:rPr lang="cs-CZ" b="1" dirty="0" smtClean="0">
                <a:solidFill>
                  <a:srgbClr val="C00000"/>
                </a:solidFill>
              </a:rPr>
              <a:t>29 400 Kč</a:t>
            </a:r>
          </a:p>
          <a:p>
            <a:pPr marL="0" indent="0" algn="just">
              <a:buNone/>
            </a:pPr>
            <a:r>
              <a:rPr lang="cs-CZ" dirty="0" smtClean="0"/>
              <a:t>   Dosud A2a = 22 800    A2b = 27 000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53" y="603033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9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265339"/>
            <a:ext cx="10339316" cy="1325563"/>
          </a:xfrm>
        </p:spPr>
        <p:txBody>
          <a:bodyPr>
            <a:normAutofit fontScale="90000"/>
          </a:bodyPr>
          <a:lstStyle/>
          <a:p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3100" dirty="0" smtClean="0"/>
              <a:t>MZDY UTB</a:t>
            </a:r>
            <a:br>
              <a:rPr lang="cs-CZ" sz="3100" dirty="0" smtClean="0"/>
            </a:br>
            <a:r>
              <a:rPr lang="cs-CZ" sz="2700" dirty="0" smtClean="0"/>
              <a:t>Návrh úpravy tarifní mzdy  </a:t>
            </a: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0703" y="1617369"/>
            <a:ext cx="10844161" cy="4378557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cs-CZ" dirty="0" smtClean="0"/>
              <a:t>Paušální navýšení tarifu o 10 % pro</a:t>
            </a:r>
          </a:p>
          <a:p>
            <a:pPr algn="just"/>
            <a:r>
              <a:rPr lang="cs-CZ" dirty="0" smtClean="0"/>
              <a:t>docenty (mzdová třída A3), dosud = 33 000      nyní </a:t>
            </a:r>
            <a:r>
              <a:rPr lang="cs-CZ" b="1" dirty="0" smtClean="0">
                <a:solidFill>
                  <a:srgbClr val="FF0000"/>
                </a:solidFill>
              </a:rPr>
              <a:t>36 300 Kč</a:t>
            </a:r>
          </a:p>
          <a:p>
            <a:pPr algn="just"/>
            <a:r>
              <a:rPr lang="cs-CZ" dirty="0" smtClean="0"/>
              <a:t>profesory (mzdová třída A4), dosud = 40 000    nyní </a:t>
            </a:r>
            <a:r>
              <a:rPr lang="cs-CZ" b="1" dirty="0" smtClean="0">
                <a:solidFill>
                  <a:srgbClr val="FF0000"/>
                </a:solidFill>
              </a:rPr>
              <a:t>44 000 Kč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Ostatní zaměstnanci:</a:t>
            </a:r>
          </a:p>
          <a:p>
            <a:pPr algn="just"/>
            <a:r>
              <a:rPr lang="cs-CZ" dirty="0" smtClean="0"/>
              <a:t>tarif navýšen o 10 % se zaokrouhlením na celé stovky Kč nahoru</a:t>
            </a:r>
          </a:p>
          <a:p>
            <a:pPr algn="just"/>
            <a:r>
              <a:rPr lang="cs-CZ" dirty="0" smtClean="0"/>
              <a:t>nejnižší hodnota tarifu rovna minimální mzdě (16 200 Kč)</a:t>
            </a:r>
          </a:p>
          <a:p>
            <a:pPr algn="just"/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Celkové finanční zatížení:</a:t>
            </a:r>
          </a:p>
          <a:p>
            <a:pPr marL="0" indent="0" algn="just">
              <a:buNone/>
            </a:pPr>
            <a:r>
              <a:rPr lang="cs-CZ" dirty="0" smtClean="0"/>
              <a:t>navýšení osobních nákladů měsíčně 3 282 tis. Kč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53" y="603033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0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37803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MZDY UTB </a:t>
            </a:r>
            <a:br>
              <a:rPr lang="cs-CZ" sz="2800" dirty="0" smtClean="0"/>
            </a:br>
            <a:r>
              <a:rPr lang="cs-CZ" sz="2400" dirty="0" smtClean="0"/>
              <a:t>Mzdové tarify akademičtí a vědečtí pracovníci (v Kč)</a:t>
            </a:r>
            <a:r>
              <a:rPr lang="cs-CZ" sz="2000" dirty="0" smtClean="0"/>
              <a:t> </a:t>
            </a: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392721"/>
            <a:ext cx="637499" cy="612000"/>
          </a:xfrm>
          <a:prstGeom prst="rect">
            <a:avLst/>
          </a:prstGeom>
        </p:spPr>
      </p:pic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107168"/>
              </p:ext>
            </p:extLst>
          </p:nvPr>
        </p:nvGraphicFramePr>
        <p:xfrm>
          <a:off x="594798" y="1546225"/>
          <a:ext cx="10485910" cy="4716604"/>
        </p:xfrm>
        <a:graphic>
          <a:graphicData uri="http://schemas.openxmlformats.org/drawingml/2006/table">
            <a:tbl>
              <a:tblPr/>
              <a:tblGrid>
                <a:gridCol w="1544651">
                  <a:extLst>
                    <a:ext uri="{9D8B030D-6E8A-4147-A177-3AD203B41FA5}">
                      <a16:colId xmlns:a16="http://schemas.microsoft.com/office/drawing/2014/main" val="669882629"/>
                    </a:ext>
                  </a:extLst>
                </a:gridCol>
                <a:gridCol w="1400753">
                  <a:extLst>
                    <a:ext uri="{9D8B030D-6E8A-4147-A177-3AD203B41FA5}">
                      <a16:colId xmlns:a16="http://schemas.microsoft.com/office/drawing/2014/main" val="1916857634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val="3618168035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val="408136197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val="3171520513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val="3358461128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val="2121182400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val="3295410743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val="2946770662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val="1126002288"/>
                    </a:ext>
                  </a:extLst>
                </a:gridCol>
                <a:gridCol w="837834">
                  <a:extLst>
                    <a:ext uri="{9D8B030D-6E8A-4147-A177-3AD203B41FA5}">
                      <a16:colId xmlns:a16="http://schemas.microsoft.com/office/drawing/2014/main" val="1616107765"/>
                    </a:ext>
                  </a:extLst>
                </a:gridCol>
              </a:tblGrid>
              <a:tr h="442078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mzdová třída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549199"/>
                  </a:ext>
                </a:extLst>
              </a:tr>
              <a:tr h="516866">
                <a:tc rowSpan="2"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pracovní zařazení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akademický pracovník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profesor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docent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odborný asistent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odborný asistent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asistent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lektor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lektor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lektor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lektor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600015"/>
                  </a:ext>
                </a:extLst>
              </a:tr>
              <a:tr h="63154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délka odborné praxe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A2b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A2a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1 roku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6 let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19 let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nad 19 let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333928"/>
                  </a:ext>
                </a:extLst>
              </a:tr>
              <a:tr h="631540"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pracovní zařazen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í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vědecký pracovník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VP IV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VP III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VP II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478318"/>
                  </a:ext>
                </a:extLst>
              </a:tr>
              <a:tr h="631540"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Research</a:t>
                      </a:r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profile </a:t>
                      </a:r>
                      <a:r>
                        <a:rPr lang="cs-CZ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desc</a:t>
                      </a:r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4570331"/>
                  </a:ext>
                </a:extLst>
              </a:tr>
              <a:tr h="631540">
                <a:tc>
                  <a:txBody>
                    <a:bodyPr/>
                    <a:lstStyle/>
                    <a:p>
                      <a:pPr algn="l" fontAlgn="t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686801"/>
                  </a:ext>
                </a:extLst>
              </a:tr>
              <a:tr h="615750">
                <a:tc rowSpan="2">
                  <a:txBody>
                    <a:bodyPr/>
                    <a:lstStyle/>
                    <a:p>
                      <a:pPr algn="l" fontAlgn="t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Mzdový tarif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2020</a:t>
                      </a:r>
                      <a:endParaRPr lang="pl-PL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40 000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33 000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27 000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22 800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21 400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21 400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22 400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24 600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25 300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677293"/>
                  </a:ext>
                </a:extLst>
              </a:tr>
              <a:tr h="615750">
                <a:tc vMerge="1">
                  <a:txBody>
                    <a:bodyPr/>
                    <a:lstStyle/>
                    <a:p>
                      <a:pPr algn="l" fontAlgn="t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pl-PL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44 000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36 300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29 400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29 400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26 600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26 600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26 600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26 600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26 600</a:t>
                      </a:r>
                      <a:endParaRPr lang="cs-CZ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768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780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37803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MZDY UTB </a:t>
            </a:r>
            <a:br>
              <a:rPr lang="cs-CZ" sz="2800" dirty="0" smtClean="0"/>
            </a:br>
            <a:r>
              <a:rPr lang="cs-CZ" sz="2400" dirty="0" smtClean="0"/>
              <a:t>Mzdové tarify ostatní zaměstnanci (v Kč)</a:t>
            </a:r>
            <a:r>
              <a:rPr lang="cs-CZ" sz="2000" dirty="0" smtClean="0"/>
              <a:t> </a:t>
            </a: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392721"/>
            <a:ext cx="637499" cy="612000"/>
          </a:xfrm>
          <a:prstGeom prst="rect">
            <a:avLst/>
          </a:prstGeom>
        </p:spPr>
      </p:pic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519976"/>
              </p:ext>
            </p:extLst>
          </p:nvPr>
        </p:nvGraphicFramePr>
        <p:xfrm>
          <a:off x="838200" y="1520817"/>
          <a:ext cx="10616541" cy="4028357"/>
        </p:xfrm>
        <a:graphic>
          <a:graphicData uri="http://schemas.openxmlformats.org/drawingml/2006/table">
            <a:tbl>
              <a:tblPr/>
              <a:tblGrid>
                <a:gridCol w="665268">
                  <a:extLst>
                    <a:ext uri="{9D8B030D-6E8A-4147-A177-3AD203B41FA5}">
                      <a16:colId xmlns:a16="http://schemas.microsoft.com/office/drawing/2014/main" val="3196029548"/>
                    </a:ext>
                  </a:extLst>
                </a:gridCol>
                <a:gridCol w="1282286">
                  <a:extLst>
                    <a:ext uri="{9D8B030D-6E8A-4147-A177-3AD203B41FA5}">
                      <a16:colId xmlns:a16="http://schemas.microsoft.com/office/drawing/2014/main" val="617937026"/>
                    </a:ext>
                  </a:extLst>
                </a:gridCol>
                <a:gridCol w="1018423">
                  <a:extLst>
                    <a:ext uri="{9D8B030D-6E8A-4147-A177-3AD203B41FA5}">
                      <a16:colId xmlns:a16="http://schemas.microsoft.com/office/drawing/2014/main" val="309274854"/>
                    </a:ext>
                  </a:extLst>
                </a:gridCol>
                <a:gridCol w="615423">
                  <a:extLst>
                    <a:ext uri="{9D8B030D-6E8A-4147-A177-3AD203B41FA5}">
                      <a16:colId xmlns:a16="http://schemas.microsoft.com/office/drawing/2014/main" val="3889001775"/>
                    </a:ext>
                  </a:extLst>
                </a:gridCol>
                <a:gridCol w="659671">
                  <a:extLst>
                    <a:ext uri="{9D8B030D-6E8A-4147-A177-3AD203B41FA5}">
                      <a16:colId xmlns:a16="http://schemas.microsoft.com/office/drawing/2014/main" val="902140113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val="1121548314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val="3294124369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val="1475077904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val="2455725852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val="2697729149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val="1136153823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val="722039004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val="1456164891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val="3180750474"/>
                    </a:ext>
                  </a:extLst>
                </a:gridCol>
                <a:gridCol w="637547">
                  <a:extLst>
                    <a:ext uri="{9D8B030D-6E8A-4147-A177-3AD203B41FA5}">
                      <a16:colId xmlns:a16="http://schemas.microsoft.com/office/drawing/2014/main" val="1282413523"/>
                    </a:ext>
                  </a:extLst>
                </a:gridCol>
              </a:tblGrid>
              <a:tr h="750686"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mzdový stupeň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počet let započitatelné praxe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T1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T2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T3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T5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T6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T7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T8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T9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T10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T11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T12</a:t>
                      </a: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279285"/>
                  </a:ext>
                </a:extLst>
              </a:tr>
              <a:tr h="446835"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 3 let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 2020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14 300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15 400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16 300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17 600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19 300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20 700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23 400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779223"/>
                  </a:ext>
                </a:extLst>
              </a:tr>
              <a:tr h="446835">
                <a:tc>
                  <a:txBody>
                    <a:bodyPr/>
                    <a:lstStyle/>
                    <a:p>
                      <a:pPr algn="ctr" fontAlgn="t"/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pl-PL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17 000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18 000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19 400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21 300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22 800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25 800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56256"/>
                  </a:ext>
                </a:extLst>
              </a:tr>
              <a:tr h="300768">
                <a:tc>
                  <a:txBody>
                    <a:bodyPr/>
                    <a:lstStyle/>
                    <a:p>
                      <a:pPr algn="ct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400" b="0" i="0" u="none" strike="noStrike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18960"/>
                  </a:ext>
                </a:extLst>
              </a:tr>
              <a:tr h="446835"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 15 let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 2020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14 300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15 400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16 100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17 600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19 300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20 900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23 700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26 800</a:t>
                      </a:r>
                      <a:endParaRPr lang="cs-CZ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206104"/>
                  </a:ext>
                </a:extLst>
              </a:tr>
              <a:tr h="446835">
                <a:tc>
                  <a:txBody>
                    <a:bodyPr/>
                    <a:lstStyle/>
                    <a:p>
                      <a:pPr algn="ctr" fontAlgn="t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pl-PL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17 000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17 800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19 400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21 300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23 000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  <a:r>
                        <a:rPr lang="cs-CZ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29 500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540413"/>
                  </a:ext>
                </a:extLst>
              </a:tr>
              <a:tr h="295893">
                <a:tc>
                  <a:txBody>
                    <a:bodyPr/>
                    <a:lstStyle/>
                    <a:p>
                      <a:pPr algn="ctr" fontAlgn="t"/>
                      <a:endParaRPr lang="cs-CZ" sz="1400" b="1" i="0" u="none" strike="noStrike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400" b="0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400" b="1" i="0" u="none" strike="noStrike" dirty="0">
                        <a:solidFill>
                          <a:srgbClr val="BDD7EE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403847"/>
                  </a:ext>
                </a:extLst>
              </a:tr>
              <a:tr h="446835"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Nad 15 let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  2020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13 500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15 200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16 300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17 400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19 300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20 900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  <a:r>
                        <a:rPr lang="cs-CZ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000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27 200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30 800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593601"/>
                  </a:ext>
                </a:extLst>
              </a:tr>
              <a:tr h="446835">
                <a:tc>
                  <a:txBody>
                    <a:bodyPr/>
                    <a:lstStyle/>
                    <a:p>
                      <a:pPr algn="ctr" fontAlgn="t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pl-PL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8532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16 800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18 000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19 200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21 300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23 000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26 400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30 000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33 900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32" marR="76786" marT="85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5507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6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37803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MZDY UTB </a:t>
            </a:r>
            <a:br>
              <a:rPr lang="cs-CZ" sz="2800" dirty="0" smtClean="0"/>
            </a:br>
            <a:r>
              <a:rPr lang="cs-CZ" sz="2400" dirty="0" smtClean="0"/>
              <a:t>Měsíční nárůst osobních nákladů v důsledku navýšení tarifů v Kč</a:t>
            </a:r>
            <a:r>
              <a:rPr lang="cs-CZ" sz="2000" dirty="0" smtClean="0"/>
              <a:t> </a:t>
            </a: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392721"/>
            <a:ext cx="637499" cy="612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380086"/>
              </p:ext>
            </p:extLst>
          </p:nvPr>
        </p:nvGraphicFramePr>
        <p:xfrm>
          <a:off x="1014487" y="1018077"/>
          <a:ext cx="6732513" cy="5852356"/>
        </p:xfrm>
        <a:graphic>
          <a:graphicData uri="http://schemas.openxmlformats.org/drawingml/2006/table">
            <a:tbl>
              <a:tblPr/>
              <a:tblGrid>
                <a:gridCol w="1779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5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7667">
                  <a:extLst>
                    <a:ext uri="{9D8B030D-6E8A-4147-A177-3AD203B41FA5}">
                      <a16:colId xmlns:a16="http://schemas.microsoft.com/office/drawing/2014/main" val="309465846"/>
                    </a:ext>
                  </a:extLst>
                </a:gridCol>
              </a:tblGrid>
              <a:tr h="412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Původní varianta A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Po úpravě ministerstvem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CEBIA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109 991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110 664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CPS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237 940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239 334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553 807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556 167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FLKŘ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175 963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176 297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FAI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348 664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350 383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FMK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449 463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451 573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FaME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400 998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402 590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7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FHS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419 877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420 901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7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UNI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54 740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55 402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7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KMZ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104 172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140 633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753234"/>
                  </a:ext>
                </a:extLst>
              </a:tr>
              <a:tr h="3727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Knihovna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63 181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65 097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3566426"/>
                  </a:ext>
                </a:extLst>
              </a:tr>
              <a:tr h="3727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Rektorát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363 470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369 579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626671"/>
                  </a:ext>
                </a:extLst>
              </a:tr>
              <a:tr h="37270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Celkem UTB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3 282 265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3 338 630 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059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7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50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33651" y="1220789"/>
            <a:ext cx="7124700" cy="1655763"/>
          </a:xfrm>
        </p:spPr>
        <p:txBody>
          <a:bodyPr>
            <a:normAutofit/>
          </a:bodyPr>
          <a:lstStyle/>
          <a:p>
            <a:r>
              <a:rPr lang="cs-CZ" sz="4100" b="1" dirty="0">
                <a:solidFill>
                  <a:schemeClr val="bg1"/>
                </a:solidFill>
                <a:latin typeface="+mj-lt"/>
              </a:rPr>
              <a:t>DĚKUJI VÁM </a:t>
            </a:r>
          </a:p>
          <a:p>
            <a:r>
              <a:rPr lang="cs-CZ" sz="4100" b="1" dirty="0">
                <a:solidFill>
                  <a:schemeClr val="bg1"/>
                </a:solidFill>
                <a:latin typeface="+mj-lt"/>
              </a:rPr>
              <a:t>ZA POZORNOST</a:t>
            </a:r>
            <a:endParaRPr lang="cs-CZ" sz="4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2617896" y="4111235"/>
            <a:ext cx="6956213" cy="1371316"/>
          </a:xfrm>
          <a:prstGeom prst="rect">
            <a:avLst/>
          </a:prstGeom>
        </p:spPr>
        <p:txBody>
          <a:bodyPr wrap="square" lIns="91340" tIns="45718" rIns="91340" bIns="45718">
            <a:spAutoFit/>
          </a:bodyPr>
          <a:lstStyle/>
          <a:p>
            <a:pPr algn="ctr" defTabSz="913267">
              <a:spcBef>
                <a:spcPts val="600"/>
              </a:spcBef>
            </a:pPr>
            <a:r>
              <a:rPr lang="cs-CZ" sz="2400" b="1" dirty="0" smtClean="0">
                <a:solidFill>
                  <a:schemeClr val="bg1"/>
                </a:solidFill>
              </a:rPr>
              <a:t>Alexander Černý </a:t>
            </a:r>
            <a:r>
              <a:rPr lang="en-US" sz="2400" b="1" u="sng" dirty="0">
                <a:solidFill>
                  <a:schemeClr val="accent2"/>
                </a:solidFill>
              </a:rPr>
              <a:t>|</a:t>
            </a:r>
            <a:r>
              <a:rPr lang="cs-CZ" sz="2400" b="1" u="sng" dirty="0">
                <a:solidFill>
                  <a:schemeClr val="accent2"/>
                </a:solidFill>
              </a:rPr>
              <a:t> </a:t>
            </a:r>
            <a:r>
              <a:rPr lang="cs-CZ" sz="2400" b="1" u="sng" dirty="0" smtClean="0">
                <a:solidFill>
                  <a:schemeClr val="accent2"/>
                </a:solidFill>
              </a:rPr>
              <a:t>kvestor</a:t>
            </a:r>
            <a:r>
              <a:rPr lang="cs-CZ" sz="2400" b="1" u="sng" dirty="0" smtClean="0">
                <a:solidFill>
                  <a:schemeClr val="accent2"/>
                </a:solidFill>
                <a:hlinkClick r:id="rId2"/>
              </a:rPr>
              <a:t>@utb.cz</a:t>
            </a:r>
            <a:r>
              <a:rPr lang="cs-CZ" sz="2400" b="1" u="sng" dirty="0" smtClean="0">
                <a:solidFill>
                  <a:schemeClr val="accent2"/>
                </a:solidFill>
              </a:rPr>
              <a:t> </a:t>
            </a:r>
            <a:endParaRPr lang="cs-CZ" sz="2400" b="1" u="sng" dirty="0">
              <a:solidFill>
                <a:schemeClr val="accent2"/>
              </a:solidFill>
            </a:endParaRPr>
          </a:p>
          <a:p>
            <a:pPr algn="ctr" defTabSz="913267">
              <a:spcBef>
                <a:spcPts val="600"/>
              </a:spcBef>
            </a:pPr>
            <a:endParaRPr lang="cs-CZ" sz="2400" b="1" dirty="0">
              <a:solidFill>
                <a:schemeClr val="accent2"/>
              </a:solidFill>
            </a:endParaRPr>
          </a:p>
          <a:p>
            <a:pPr algn="ctr" defTabSz="913267">
              <a:spcBef>
                <a:spcPts val="600"/>
              </a:spcBef>
            </a:pPr>
            <a:r>
              <a:rPr lang="cs-CZ" sz="2400" b="1" dirty="0">
                <a:solidFill>
                  <a:prstClr val="white"/>
                </a:solidFill>
                <a:hlinkClick r:id="rId3"/>
              </a:rPr>
              <a:t>www.utb.cz</a:t>
            </a:r>
            <a:r>
              <a:rPr lang="cs-CZ" sz="2400" b="1" dirty="0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5837967"/>
            <a:ext cx="2880000" cy="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5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9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8658</TotalTime>
  <Words>1441</Words>
  <Application>Microsoft Office PowerPoint</Application>
  <PresentationFormat>Širokoúhlá obrazovka</PresentationFormat>
  <Paragraphs>499</Paragraphs>
  <Slides>15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15</vt:i4>
      </vt:variant>
    </vt:vector>
  </HeadingPairs>
  <TitlesOfParts>
    <vt:vector size="22" baseType="lpstr">
      <vt:lpstr>Arial</vt:lpstr>
      <vt:lpstr>Arial Narrow</vt:lpstr>
      <vt:lpstr>Calibri</vt:lpstr>
      <vt:lpstr>Wingdings</vt:lpstr>
      <vt:lpstr>12_Motiv Office</vt:lpstr>
      <vt:lpstr>15_Motiv Office</vt:lpstr>
      <vt:lpstr>9_Motiv Office</vt:lpstr>
      <vt:lpstr>V. ÚPRAVY MZDOVÉHO PŘEDPISU UTB  </vt:lpstr>
      <vt:lpstr>MZDY UTB Struktura mzdy </vt:lpstr>
      <vt:lpstr>MZDY UTB Průměrná měsíční mzda 2018 až 2021</vt:lpstr>
      <vt:lpstr>MZDY UTB  Průměrný evidenční počet zaměstnanců leden až květen 2022  </vt:lpstr>
      <vt:lpstr>MZDY UTB  Průměrná měsíční mzda akademických pracovníků ve 2021 na součástech (bez vedoucích pracovníků součástí) </vt:lpstr>
      <vt:lpstr>MZDY UTB  Průměrná měsíční mzda ve 2021 na součástech (bez vedoucích pracovníků součástí) </vt:lpstr>
      <vt:lpstr> MZDY UTB Důvody úpravy Mzdového předpisu  </vt:lpstr>
      <vt:lpstr> MZDY UTB Kategorie zaručené mzdy u ostatních zaměstnanců UTB.  </vt:lpstr>
      <vt:lpstr> MZDY UTB Aktuální relace na UTB.  </vt:lpstr>
      <vt:lpstr> MZDY UTB Návrh úpravy tarifní mzdy   </vt:lpstr>
      <vt:lpstr> MZDY UTB Návrh úpravy tarifní mzdy   </vt:lpstr>
      <vt:lpstr>MZDY UTB  Mzdové tarify akademičtí a vědečtí pracovníci (v Kč) </vt:lpstr>
      <vt:lpstr>MZDY UTB  Mzdové tarify ostatní zaměstnanci (v Kč) </vt:lpstr>
      <vt:lpstr>MZDY UTB  Měsíční nárůst osobních nákladů v důsledku navýšení tarifů v Kč </vt:lpstr>
      <vt:lpstr>Prezentace aplikace PowerPoint</vt:lpstr>
    </vt:vector>
  </TitlesOfParts>
  <Company>UTB Zlín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Mzdy_2022</dc:title>
  <dc:creator>Alexander.Cerny@seznam.cz</dc:creator>
  <cp:lastModifiedBy>Alexander Černý</cp:lastModifiedBy>
  <cp:revision>391</cp:revision>
  <cp:lastPrinted>2022-03-23T14:58:46Z</cp:lastPrinted>
  <dcterms:created xsi:type="dcterms:W3CDTF">2019-02-07T16:33:11Z</dcterms:created>
  <dcterms:modified xsi:type="dcterms:W3CDTF">2022-05-30T08:12:16Z</dcterms:modified>
</cp:coreProperties>
</file>