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4"/>
  </p:sldMasterIdLst>
  <p:notesMasterIdLst>
    <p:notesMasterId r:id="rId53"/>
  </p:notesMasterIdLst>
  <p:handoutMasterIdLst>
    <p:handoutMasterId r:id="rId54"/>
  </p:handoutMasterIdLst>
  <p:sldIdLst>
    <p:sldId id="332" r:id="rId5"/>
    <p:sldId id="334" r:id="rId6"/>
    <p:sldId id="335" r:id="rId7"/>
    <p:sldId id="336" r:id="rId8"/>
    <p:sldId id="374" r:id="rId9"/>
    <p:sldId id="337" r:id="rId10"/>
    <p:sldId id="338" r:id="rId11"/>
    <p:sldId id="339" r:id="rId12"/>
    <p:sldId id="383" r:id="rId13"/>
    <p:sldId id="384" r:id="rId14"/>
    <p:sldId id="408" r:id="rId15"/>
    <p:sldId id="396" r:id="rId16"/>
    <p:sldId id="397" r:id="rId17"/>
    <p:sldId id="401" r:id="rId18"/>
    <p:sldId id="402" r:id="rId19"/>
    <p:sldId id="400" r:id="rId20"/>
    <p:sldId id="405" r:id="rId21"/>
    <p:sldId id="406" r:id="rId22"/>
    <p:sldId id="399" r:id="rId23"/>
    <p:sldId id="404" r:id="rId24"/>
    <p:sldId id="398" r:id="rId25"/>
    <p:sldId id="403" r:id="rId26"/>
    <p:sldId id="345" r:id="rId27"/>
    <p:sldId id="351" r:id="rId28"/>
    <p:sldId id="342" r:id="rId29"/>
    <p:sldId id="409" r:id="rId30"/>
    <p:sldId id="412" r:id="rId31"/>
    <p:sldId id="411" r:id="rId32"/>
    <p:sldId id="410" r:id="rId33"/>
    <p:sldId id="354" r:id="rId34"/>
    <p:sldId id="355" r:id="rId35"/>
    <p:sldId id="407" r:id="rId36"/>
    <p:sldId id="388" r:id="rId37"/>
    <p:sldId id="389" r:id="rId38"/>
    <p:sldId id="390" r:id="rId39"/>
    <p:sldId id="391" r:id="rId40"/>
    <p:sldId id="392" r:id="rId41"/>
    <p:sldId id="393" r:id="rId42"/>
    <p:sldId id="375" r:id="rId43"/>
    <p:sldId id="376" r:id="rId44"/>
    <p:sldId id="361" r:id="rId45"/>
    <p:sldId id="380" r:id="rId46"/>
    <p:sldId id="362" r:id="rId47"/>
    <p:sldId id="379" r:id="rId48"/>
    <p:sldId id="370" r:id="rId49"/>
    <p:sldId id="346" r:id="rId50"/>
    <p:sldId id="378" r:id="rId51"/>
    <p:sldId id="286" r:id="rId52"/>
  </p:sldIdLst>
  <p:sldSz cx="9144000" cy="6858000" type="screen4x3"/>
  <p:notesSz cx="6808788" cy="99409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ng. Hana Večeřová" initials="IHV" lastIdx="12" clrIdx="0"/>
  <p:cmAuthor id="7" name="Lenka Macíková" initials="LM" lastIdx="3" clrIdx="7">
    <p:extLst>
      <p:ext uri="{19B8F6BF-5375-455C-9EA6-DF929625EA0E}">
        <p15:presenceInfo xmlns:p15="http://schemas.microsoft.com/office/powerpoint/2012/main" userId="Lenka Macíková" providerId="None"/>
      </p:ext>
    </p:extLst>
  </p:cmAuthor>
  <p:cmAuthor id="1" name="RNDr. Alexander Černý" initials="RAČ" lastIdx="28" clrIdx="1"/>
  <p:cmAuthor id="2" name="lmacikova" initials="l" lastIdx="7" clrIdx="2"/>
  <p:cmAuthor id="3" name="Lenka" initials="L" lastIdx="1" clrIdx="3">
    <p:extLst>
      <p:ext uri="{19B8F6BF-5375-455C-9EA6-DF929625EA0E}">
        <p15:presenceInfo xmlns:p15="http://schemas.microsoft.com/office/powerpoint/2012/main" userId="Lenka" providerId="None"/>
      </p:ext>
    </p:extLst>
  </p:cmAuthor>
  <p:cmAuthor id="4" name="Macíková Lenka" initials="ML" lastIdx="11" clrIdx="4">
    <p:extLst>
      <p:ext uri="{19B8F6BF-5375-455C-9EA6-DF929625EA0E}">
        <p15:presenceInfo xmlns:p15="http://schemas.microsoft.com/office/powerpoint/2012/main" userId="S-1-5-21-770070720-3945125243-2690725130-18859" providerId="AD"/>
      </p:ext>
    </p:extLst>
  </p:cmAuthor>
  <p:cmAuthor id="5" name="Jakub Valušek" initials="JV" lastIdx="1" clrIdx="5">
    <p:extLst>
      <p:ext uri="{19B8F6BF-5375-455C-9EA6-DF929625EA0E}">
        <p15:presenceInfo xmlns:p15="http://schemas.microsoft.com/office/powerpoint/2012/main" userId="Jakub Valušek" providerId="None"/>
      </p:ext>
    </p:extLst>
  </p:cmAuthor>
  <p:cmAuthor id="6" name="Alexander Černý" initials="AČ" lastIdx="10" clrIdx="6">
    <p:extLst>
      <p:ext uri="{19B8F6BF-5375-455C-9EA6-DF929625EA0E}">
        <p15:presenceInfo xmlns:p15="http://schemas.microsoft.com/office/powerpoint/2012/main" userId="Alexander Čern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1"/>
    <a:srgbClr val="800000"/>
    <a:srgbClr val="FF6600"/>
    <a:srgbClr val="FF9966"/>
    <a:srgbClr val="FF9933"/>
    <a:srgbClr val="D0D0CE"/>
    <a:srgbClr val="BFFFDD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170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97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589" y="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133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589" y="944133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fld id="{E5A2ED6A-B33C-45B9-A690-725FD4B9D9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853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89" y="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099" y="4721439"/>
            <a:ext cx="5444594" cy="447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133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89" y="9441334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fld id="{1C06010A-B06B-4DAB-9AA5-076519213F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048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7890" indent="-283804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214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300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3386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7472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1557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5643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729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F65575-6B2D-46A0-8DF6-AF7F84C4B58B}" type="slidenum">
              <a:rPr lang="cs-CZ" altLang="cs-CZ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7287" cy="3727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96214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64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11188" y="836712"/>
            <a:ext cx="7772400" cy="1470025"/>
          </a:xfrm>
          <a:prstGeom prst="rect">
            <a:avLst/>
          </a:prstGeom>
        </p:spPr>
        <p:txBody>
          <a:bodyPr/>
          <a:lstStyle>
            <a:lvl1pPr marL="0" indent="0"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podnadpisů.</a:t>
            </a:r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388" y="5949280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8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43607" y="1124744"/>
            <a:ext cx="741682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cs-CZ" altLang="cs-CZ" dirty="0"/>
              <a:t>Klepnutím lze upravit styly předlohy textu.</a:t>
            </a:r>
          </a:p>
          <a:p>
            <a:pPr lvl="1"/>
            <a:r>
              <a:rPr lang="cs-CZ" altLang="cs-CZ" dirty="0"/>
              <a:t>Druhá úroveň</a:t>
            </a:r>
          </a:p>
          <a:p>
            <a:pPr lvl="2"/>
            <a:r>
              <a:rPr lang="cs-CZ" altLang="cs-CZ" dirty="0"/>
              <a:t>Třetí úroveň</a:t>
            </a:r>
          </a:p>
          <a:p>
            <a:pPr lvl="3"/>
            <a:r>
              <a:rPr lang="cs-CZ" altLang="cs-CZ" dirty="0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3110558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6548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89822"/>
            <a:ext cx="4279900" cy="51919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1189822"/>
            <a:ext cx="4281487" cy="519192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57407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52369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78964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60856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9987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8074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220337" y="1167119"/>
            <a:ext cx="8713788" cy="55451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02138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54789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1200839"/>
            <a:ext cx="8713787" cy="5453349"/>
          </a:xfrm>
          <a:prstGeom prst="rect">
            <a:avLst/>
          </a:prstGeo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94855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3"/>
          <p:cNvSpPr>
            <a:spLocks noChangeArrowheads="1"/>
          </p:cNvSpPr>
          <p:nvPr userDrawn="1"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3607" y="1124744"/>
            <a:ext cx="741682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</a:pPr>
            <a:r>
              <a:rPr lang="cs-CZ" altLang="cs-CZ" dirty="0"/>
              <a:t>Klepnutím lze upravit styly předlohy textu.</a:t>
            </a:r>
          </a:p>
          <a:p>
            <a:pPr lvl="1"/>
            <a:r>
              <a:rPr lang="cs-CZ" altLang="cs-CZ" dirty="0"/>
              <a:t>Druhá úroveň</a:t>
            </a:r>
          </a:p>
          <a:p>
            <a:pPr lvl="2"/>
            <a:r>
              <a:rPr lang="cs-CZ" altLang="cs-CZ" dirty="0"/>
              <a:t>Třetí úroveň</a:t>
            </a:r>
          </a:p>
          <a:p>
            <a:pPr lvl="3"/>
            <a:r>
              <a:rPr lang="cs-CZ" altLang="cs-CZ" dirty="0"/>
              <a:t>Čtvrtá úroveň</a:t>
            </a:r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67558" cy="736857"/>
          </a:xfrm>
          <a:prstGeom prst="rect">
            <a:avLst/>
          </a:prstGeom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1034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hf hdr="0" ftr="0" dt="0"/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lang="cs-CZ" altLang="cs-CZ" sz="2800" b="1" kern="1200" dirty="0" smtClean="0">
          <a:solidFill>
            <a:srgbClr val="E65014"/>
          </a:solidFill>
          <a:latin typeface="Arial Narrow" panose="020B0606020202030204" pitchFamily="34" charset="0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6113" y="1260661"/>
            <a:ext cx="7772400" cy="2578517"/>
          </a:xfrm>
        </p:spPr>
        <p:txBody>
          <a:bodyPr/>
          <a:lstStyle/>
          <a:p>
            <a:pPr eaLnBrk="1" hangingPunct="1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VÝROČNÍ ZPRÁVA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 HOSPODAŘENÍ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UTB ve Zlíně za rok 2023</a:t>
            </a:r>
          </a:p>
        </p:txBody>
      </p:sp>
      <p:sp>
        <p:nvSpPr>
          <p:cNvPr id="3074" name="Rectangle 1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cs-CZ" altLang="cs-CZ" sz="2800" dirty="0">
                <a:latin typeface="Calibri" panose="020F0502020204030204" pitchFamily="34" charset="0"/>
                <a:cs typeface="Calibri" panose="020F0502020204030204" pitchFamily="34" charset="0"/>
              </a:rPr>
              <a:t>prof. Mgr. Milan Adámek, Ph.D.</a:t>
            </a:r>
          </a:p>
        </p:txBody>
      </p:sp>
    </p:spTree>
    <p:extLst>
      <p:ext uri="{BB962C8B-B14F-4D97-AF65-F5344CB8AC3E}">
        <p14:creationId xmlns:p14="http://schemas.microsoft.com/office/powerpoint/2010/main" val="38173244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672C1E-226F-4073-A403-82CA3969F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Hospodářský výsledek UTB 2021 – 2023</a:t>
            </a:r>
          </a:p>
        </p:txBody>
      </p:sp>
      <p:sp>
        <p:nvSpPr>
          <p:cNvPr id="8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477" y="147534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graphicFrame>
        <p:nvGraphicFramePr>
          <p:cNvPr id="9" name="Group 43">
            <a:extLst>
              <a:ext uri="{FF2B5EF4-FFF2-40B4-BE49-F238E27FC236}">
                <a16:creationId xmlns:a16="http://schemas.microsoft.com/office/drawing/2014/main" id="{819FA253-D019-4B0F-AAAF-C68E306EE3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532161"/>
              </p:ext>
            </p:extLst>
          </p:nvPr>
        </p:nvGraphicFramePr>
        <p:xfrm>
          <a:off x="898525" y="1844675"/>
          <a:ext cx="7345363" cy="3711577"/>
        </p:xfrm>
        <a:graphic>
          <a:graphicData uri="http://schemas.openxmlformats.org/drawingml/2006/table">
            <a:tbl>
              <a:tblPr/>
              <a:tblGrid>
                <a:gridCol w="2260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2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9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Hlavní činnost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Výnosy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Náklady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HV po zdanění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1 522 670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1 517 281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+ 5 389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1 479</a:t>
                      </a:r>
                      <a:r>
                        <a:rPr lang="cs-CZ" sz="20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579</a:t>
                      </a:r>
                      <a:endParaRPr lang="cs-CZ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1 448 405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+ 31 174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488010"/>
                  </a:ext>
                </a:extLst>
              </a:tr>
              <a:tr h="449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1 384 745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1 381 251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+ 3 494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Doplňková činnost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Výnosy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Náklady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HV po zdanění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83 536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53 361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+ 30 175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66 756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41 083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+ 25 673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978323"/>
                  </a:ext>
                </a:extLst>
              </a:tr>
              <a:tr h="4492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52 702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30 394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+ 22 308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92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29BA4B-7D37-4BCD-9EA6-A34D9FAE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Hospodářský výsledek v letech 2020 – 2023</a:t>
            </a:r>
          </a:p>
        </p:txBody>
      </p:sp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4951" y="955538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28" y="1324870"/>
            <a:ext cx="8791076" cy="490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8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50DB09-0525-4294-81EC-75FA66B94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101036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Podíl součástí na hospodářském výsledku UTB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roce 2023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81" y="1226217"/>
            <a:ext cx="8194677" cy="518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3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50DB09-0525-4294-81EC-75FA66B9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Struktura veřejných zdrojů dle poskytovatelů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2022 a 2023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020" y="1069513"/>
            <a:ext cx="6431837" cy="5438103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205" y="88484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98600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CA154F-FB8F-47E0-95DB-EC1D1E1A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Použité provozní příspěvky a dotace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03" y="1309136"/>
            <a:ext cx="8472252" cy="5083352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786" y="120901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499663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A39605-6CD1-4BFE-A41E-B2FE104B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Použité kapitálové příspěvky a dotace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35" y="1330036"/>
            <a:ext cx="8458397" cy="5075039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7511" y="1145370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792677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EEAA78-334C-446B-938F-7FFDE0D37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Použité příspěvky a dotace celkem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3" y="1255222"/>
            <a:ext cx="8538417" cy="5174800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520" y="1137992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097343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dotace a příspěvky z MŠMT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043570"/>
              </p:ext>
            </p:extLst>
          </p:nvPr>
        </p:nvGraphicFramePr>
        <p:xfrm>
          <a:off x="274175" y="1249829"/>
          <a:ext cx="8337809" cy="3980333"/>
        </p:xfrm>
        <a:graphic>
          <a:graphicData uri="http://schemas.openxmlformats.org/drawingml/2006/table">
            <a:tbl>
              <a:tblPr/>
              <a:tblGrid>
                <a:gridCol w="53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357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 I. (institucionální část rozpočtu)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620 381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53 690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Ukazatel A+K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616 614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53 690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12453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 (společenské priority)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3 767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 II. (soc. záležitosti studentů</a:t>
                      </a:r>
                      <a:r>
                        <a:rPr lang="cs-CZ" sz="1800" b="1" u="none" strike="noStrike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stipendia</a:t>
                      </a:r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46 781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 C (stipendia pro studenty doktorských SP)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22 950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147061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 (sociální stipendia)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480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5624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 U (ubytovací stipendia)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21 146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78145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J (ubytování a stravování studentů)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2 205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023558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 III. (rozvoj vysokých škol)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34 704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7 831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 I (PPSŘ)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30 592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7 201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07128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 I (CRP)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4 112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4850" y="88049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61833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dotace a příspěvky z MŠMT</a:t>
            </a: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089778"/>
              </p:ext>
            </p:extLst>
          </p:nvPr>
        </p:nvGraphicFramePr>
        <p:xfrm>
          <a:off x="274175" y="1249829"/>
          <a:ext cx="8337809" cy="4301227"/>
        </p:xfrm>
        <a:graphic>
          <a:graphicData uri="http://schemas.openxmlformats.org/drawingml/2006/table">
            <a:tbl>
              <a:tblPr/>
              <a:tblGrid>
                <a:gridCol w="53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357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 IV. (mezinárodní spolupráce a ostatní)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43 275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9 137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 D (CEEPUS, podpora </a:t>
                      </a:r>
                      <a:r>
                        <a:rPr lang="cs-CZ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mezinár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spolupráce)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4 274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00595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Ukazatel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 (fond vzdělávací politiky)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31 033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31659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z toho podpora ukrajinských studentů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2 030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607324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z toho podpora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– růst cen energií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24 049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z toho U3V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830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z toho podpora studentů se </a:t>
                      </a:r>
                      <a:r>
                        <a:rPr lang="cs-CZ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potřebami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4 124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Fond umělecké činnosti (FUČ)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5 471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98396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Ostatní (podpora studentů SPORT, AKTION)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776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2126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Kofinancování NPO (DPH)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1 721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9 137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146835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SVV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21 759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072108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DK RVO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147</a:t>
                      </a:r>
                      <a:r>
                        <a:rPr lang="cs-CZ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286</a:t>
                      </a:r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7 000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301069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2606" y="855798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1929949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dotace a příspěvky z MŠMT</a:t>
            </a:r>
          </a:p>
        </p:txBody>
      </p:sp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303" y="88484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80" y="1254179"/>
            <a:ext cx="8431633" cy="539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79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ostatních kapitol státního rozpočtu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752326"/>
              </p:ext>
            </p:extLst>
          </p:nvPr>
        </p:nvGraphicFramePr>
        <p:xfrm>
          <a:off x="274175" y="1249829"/>
          <a:ext cx="8337809" cy="3980333"/>
        </p:xfrm>
        <a:graphic>
          <a:graphicData uri="http://schemas.openxmlformats.org/drawingml/2006/table">
            <a:tbl>
              <a:tblPr/>
              <a:tblGrid>
                <a:gridCol w="53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357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Vzdělávání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kultury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877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1 821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financí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12453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pro místní rozvoj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vnitra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6 659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147061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zemědělství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2 237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5624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zdravotnictví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3 112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781459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Ministerstvo zahraničních</a:t>
                      </a:r>
                      <a:r>
                        <a:rPr lang="cs-CZ" sz="1800" b="0" u="none" strike="noStrike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věcí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Okresní zpráva sociálního zabezpečení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210938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GAČR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13 150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07128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TAČR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66 076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Celkem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94 057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344442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972" y="88484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4160055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ostatních kapitol státního rozpočtu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119303"/>
              </p:ext>
            </p:extLst>
          </p:nvPr>
        </p:nvGraphicFramePr>
        <p:xfrm>
          <a:off x="274175" y="1249829"/>
          <a:ext cx="8577217" cy="5370854"/>
        </p:xfrm>
        <a:graphic>
          <a:graphicData uri="http://schemas.openxmlformats.org/drawingml/2006/table">
            <a:tbl>
              <a:tblPr/>
              <a:tblGrid>
                <a:gridCol w="5114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743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Poskytnuté prostředky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 toho zajištěno spoluřešiteli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GAČR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13 150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1 197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Standardní projekty</a:t>
                      </a:r>
                      <a:endParaRPr lang="cs-CZ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11 566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1 197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12453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i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Mezinárodní grantové projekty hodnocené na</a:t>
                      </a:r>
                      <a:br>
                        <a:rPr lang="cs-CZ" sz="1800" b="0" i="1" u="none" strike="noStrike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principu LEAD </a:t>
                      </a:r>
                      <a:r>
                        <a:rPr lang="cs-CZ" sz="1800" b="0" i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Agency</a:t>
                      </a:r>
                      <a:endParaRPr lang="cs-CZ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1 584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TAČR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66 076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r>
                        <a:rPr lang="cs-CZ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430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147061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Program na podporu aplikovaného výzkumu</a:t>
                      </a: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</a:t>
                      </a:r>
                      <a:b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experimentálního vývoje EPSILON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2 200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5624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Program na podporu aplikovaného výzkumu,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experimentálního vývoje a inovací THÉTA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365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4 241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78145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Program na podporu aplikovaného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společenskovědního a humanitního výzkumu,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experimentálního vývoje a inovací ÉTA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2 474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1 101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Program na podporu aplikovaného výzkumu,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experimentálního vývoje a inovací Národní centra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kompetence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47 715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39 595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210938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pt-BR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 na podporu aplikovaného výzkumu a</a:t>
                      </a:r>
                      <a:br>
                        <a:rPr lang="cs-CZ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18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pt-BR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inovací SIGMA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1 322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493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07128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425" y="88049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101835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ostatních kapitol státního rozpočtu – vzdělávání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53" y="1341120"/>
            <a:ext cx="7603225" cy="5132832"/>
          </a:xfrm>
          <a:prstGeom prst="rect">
            <a:avLst/>
          </a:prstGeom>
        </p:spPr>
      </p:pic>
      <p:sp>
        <p:nvSpPr>
          <p:cNvPr id="8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2189" y="1156454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965983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ostatních kapitol státního rozpočtu –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VaV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5355" y="88484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57298"/>
            <a:ext cx="7170932" cy="543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08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EU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87920"/>
              </p:ext>
            </p:extLst>
          </p:nvPr>
        </p:nvGraphicFramePr>
        <p:xfrm>
          <a:off x="274175" y="1249829"/>
          <a:ext cx="8337809" cy="3659439"/>
        </p:xfrm>
        <a:graphic>
          <a:graphicData uri="http://schemas.openxmlformats.org/drawingml/2006/table">
            <a:tbl>
              <a:tblPr/>
              <a:tblGrid>
                <a:gridCol w="53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357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MŠMT vzdělávání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40 622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43 350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OP VVV – PO2 – Rozvoj VŠ a lidských zdrojů pro </a:t>
                      </a:r>
                      <a:r>
                        <a:rPr lang="cs-CZ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3 698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12453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OP JAK – P2 – Vzdělávání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4 436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NPO – komponenta 3.2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31 468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43 350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147061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– komponenta 4.5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1 020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5624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MŠMT dle zákona č. 130/2002 Sb.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9 663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781459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OP VVV – PO 2 – Rozvoj</a:t>
                      </a:r>
                      <a:r>
                        <a:rPr lang="cs-CZ" sz="1800" b="0" u="none" strike="noStrike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VŠ a lidských zdrojů pro </a:t>
                      </a:r>
                      <a:r>
                        <a:rPr lang="cs-CZ" sz="1800" b="0" u="none" strike="noStrike" baseline="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3 205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>
                        <a:spcAft>
                          <a:spcPts val="0"/>
                        </a:spcAft>
                        <a:tabLst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OP JAK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210938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NPO – komponenta 5.1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6 458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707128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Celkem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50 285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43 350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344442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5972" y="88049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1034284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EU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90" y="1069513"/>
            <a:ext cx="7622309" cy="523375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928" y="5184648"/>
            <a:ext cx="2908402" cy="1118616"/>
          </a:xfrm>
          <a:prstGeom prst="rect">
            <a:avLst/>
          </a:prstGeom>
        </p:spPr>
      </p:pic>
      <p:sp>
        <p:nvSpPr>
          <p:cNvPr id="1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493" y="985421"/>
            <a:ext cx="9348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978733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EU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25" y="1069513"/>
            <a:ext cx="7169283" cy="523375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96" y="5470998"/>
            <a:ext cx="3130992" cy="722537"/>
          </a:xfrm>
          <a:prstGeom prst="rect">
            <a:avLst/>
          </a:prstGeom>
        </p:spPr>
      </p:pic>
      <p:sp>
        <p:nvSpPr>
          <p:cNvPr id="9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8792" y="939712"/>
            <a:ext cx="9499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378143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územních rozpočtů</a:t>
            </a: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204362"/>
              </p:ext>
            </p:extLst>
          </p:nvPr>
        </p:nvGraphicFramePr>
        <p:xfrm>
          <a:off x="274175" y="1249829"/>
          <a:ext cx="8337810" cy="1841742"/>
        </p:xfrm>
        <a:graphic>
          <a:graphicData uri="http://schemas.openxmlformats.org/drawingml/2006/table">
            <a:tbl>
              <a:tblPr/>
              <a:tblGrid>
                <a:gridCol w="321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0992">
                  <a:extLst>
                    <a:ext uri="{9D8B030D-6E8A-4147-A177-3AD203B41FA5}">
                      <a16:colId xmlns:a16="http://schemas.microsoft.com/office/drawing/2014/main" val="383792737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821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Vzdělávání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Operační programy  EU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Zlínský kraj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1 659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7 791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Město</a:t>
                      </a:r>
                      <a:r>
                        <a:rPr lang="cs-CZ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Zlín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00595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Město Uherské Hradiště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31659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Celkem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2 360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301069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9238" y="88049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692625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 územních rozpočtů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35" y="1377696"/>
            <a:ext cx="8845765" cy="4916553"/>
          </a:xfrm>
          <a:prstGeom prst="rect">
            <a:avLst/>
          </a:prstGeom>
        </p:spPr>
      </p:pic>
      <p:sp>
        <p:nvSpPr>
          <p:cNvPr id="6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340" y="1193030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457550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A20BD3-1955-435A-8413-ED3C7B7E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ze zahraničí</a:t>
            </a: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7801A72-3E3D-49A7-BD17-1B99BB77D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311519"/>
              </p:ext>
            </p:extLst>
          </p:nvPr>
        </p:nvGraphicFramePr>
        <p:xfrm>
          <a:off x="274175" y="1249829"/>
          <a:ext cx="8337809" cy="1734075"/>
        </p:xfrm>
        <a:graphic>
          <a:graphicData uri="http://schemas.openxmlformats.org/drawingml/2006/table">
            <a:tbl>
              <a:tblPr/>
              <a:tblGrid>
                <a:gridCol w="535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4357">
                  <a:extLst>
                    <a:ext uri="{9D8B030D-6E8A-4147-A177-3AD203B41FA5}">
                      <a16:colId xmlns:a16="http://schemas.microsoft.com/office/drawing/2014/main" val="1294398663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Dotace a příspěvky 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Vzdělávání</a:t>
                      </a: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lang="cs-CZ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algn="l" fontAlgn="b"/>
                      <a:r>
                        <a:rPr lang="cs-CZ" sz="1800" b="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Evropská komise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26 056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5 794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Norské fondy</a:t>
                      </a: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445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005954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cs-CZ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Visegrad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cs-CZ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funds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3" marR="72000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316599"/>
                  </a:ext>
                </a:extLst>
              </a:tr>
              <a:tr h="320894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Celkem</a:t>
                      </a:r>
                    </a:p>
                  </a:txBody>
                  <a:tcPr marL="9523" marR="9523" marT="9526" marB="0"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26 512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5 794</a:t>
                      </a:r>
                    </a:p>
                  </a:txBody>
                  <a:tcPr marL="9523" marR="10800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301069"/>
                  </a:ext>
                </a:extLst>
              </a:tr>
            </a:tbl>
          </a:graphicData>
        </a:graphic>
      </p:graphicFrame>
      <p:sp>
        <p:nvSpPr>
          <p:cNvPr id="6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360" y="88049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504610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Poskytnuté prostředky ze zahraničí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09" y="1179241"/>
            <a:ext cx="8341014" cy="5032725"/>
          </a:xfrm>
          <a:prstGeom prst="rect">
            <a:avLst/>
          </a:prstGeom>
        </p:spPr>
      </p:pic>
      <p:sp>
        <p:nvSpPr>
          <p:cNvPr id="6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0967" y="106951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412105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445AE0-DE69-4131-900A-060D1C87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Programové financování z MŠMT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99011" y="1454727"/>
            <a:ext cx="8221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Akce „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UTB – Rekonstrukce výdejny stravy centrální menzy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Provozní dotace		     512 tis. Kč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Investiční dotace		  8 932 tis. Kč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Použité vlastní prostředky	  8 950 tis. Kč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Použité zdroje celkem	18 394 tis. Kč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725" y="3486052"/>
            <a:ext cx="4740333" cy="316022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1" y="3871266"/>
            <a:ext cx="3568322" cy="237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01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4B7264-CED6-4B9C-8BE9-A770E1C7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Hospodaření KMZ v letech 2020 – 2023</a:t>
            </a:r>
          </a:p>
        </p:txBody>
      </p:sp>
      <p:graphicFrame>
        <p:nvGraphicFramePr>
          <p:cNvPr id="10" name="Group 72">
            <a:extLst>
              <a:ext uri="{FF2B5EF4-FFF2-40B4-BE49-F238E27FC236}">
                <a16:creationId xmlns:a16="http://schemas.microsoft.com/office/drawing/2014/main" id="{016599A5-D831-4161-B748-D4A7E81E5A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625638"/>
              </p:ext>
            </p:extLst>
          </p:nvPr>
        </p:nvGraphicFramePr>
        <p:xfrm>
          <a:off x="395288" y="1412875"/>
          <a:ext cx="8150197" cy="1908465"/>
        </p:xfrm>
        <a:graphic>
          <a:graphicData uri="http://schemas.openxmlformats.org/drawingml/2006/table">
            <a:tbl>
              <a:tblPr/>
              <a:tblGrid>
                <a:gridCol w="2724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2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2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2308">
                  <a:extLst>
                    <a:ext uri="{9D8B030D-6E8A-4147-A177-3AD203B41FA5}">
                      <a16:colId xmlns:a16="http://schemas.microsoft.com/office/drawing/2014/main" val="3009985163"/>
                    </a:ext>
                  </a:extLst>
                </a:gridCol>
              </a:tblGrid>
              <a:tr h="5032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KMZ - stravování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výnosy stravování 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20 795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21 517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39 778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47 751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náklady stravování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21 491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r>
                        <a:rPr lang="cs-CZ" sz="20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830</a:t>
                      </a:r>
                      <a:endParaRPr lang="cs-CZ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44 687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51 971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Celkem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-696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-3 313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-4 909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-4 220</a:t>
                      </a:r>
                    </a:p>
                  </a:txBody>
                  <a:tcPr marL="91438" marR="91438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Group 73">
            <a:extLst>
              <a:ext uri="{FF2B5EF4-FFF2-40B4-BE49-F238E27FC236}">
                <a16:creationId xmlns:a16="http://schemas.microsoft.com/office/drawing/2014/main" id="{A93D3068-07E9-402D-B0E1-2B5B6ED7E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320525"/>
              </p:ext>
            </p:extLst>
          </p:nvPr>
        </p:nvGraphicFramePr>
        <p:xfrm>
          <a:off x="395288" y="3790950"/>
          <a:ext cx="8150196" cy="1911668"/>
        </p:xfrm>
        <a:graphic>
          <a:graphicData uri="http://schemas.openxmlformats.org/drawingml/2006/table">
            <a:tbl>
              <a:tblPr/>
              <a:tblGrid>
                <a:gridCol w="2736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1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0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628">
                  <a:extLst>
                    <a:ext uri="{9D8B030D-6E8A-4147-A177-3AD203B41FA5}">
                      <a16:colId xmlns:a16="http://schemas.microsoft.com/office/drawing/2014/main" val="3054694988"/>
                    </a:ext>
                  </a:extLst>
                </a:gridCol>
              </a:tblGrid>
              <a:tr h="501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KMZ - ubytování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výnosy ubytování 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26 658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27 387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43 964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58 269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6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náklady ubytování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25 962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24 537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36 316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51 983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Celkem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696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2 850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7</a:t>
                      </a:r>
                      <a:r>
                        <a:rPr lang="cs-CZ" sz="2000" b="1" baseline="0" dirty="0">
                          <a:latin typeface="+mn-lt"/>
                        </a:rPr>
                        <a:t> 648</a:t>
                      </a:r>
                      <a:endParaRPr lang="cs-CZ" sz="2000" b="1" dirty="0">
                        <a:latin typeface="+mn-lt"/>
                      </a:endParaRP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+mn-lt"/>
                        </a:rPr>
                        <a:t>6 286</a:t>
                      </a:r>
                    </a:p>
                  </a:txBody>
                  <a:tcPr marL="91438" marR="91438" marT="45703" marB="4570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4951" y="104354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sp>
        <p:nvSpPr>
          <p:cNvPr id="6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462" y="3421618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459046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Celkové výnosy v letech 2020 – 2023</a:t>
            </a:r>
          </a:p>
        </p:txBody>
      </p:sp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3929" y="106951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01" y="1555223"/>
            <a:ext cx="8628641" cy="467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28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Vybrané výnosy v letech 2022 – 2023</a:t>
            </a:r>
          </a:p>
        </p:txBody>
      </p:sp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3929" y="106951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3" y="1438845"/>
            <a:ext cx="7759077" cy="506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20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Smluvní výzkum v letech 2019 –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00" y="1240082"/>
            <a:ext cx="7899432" cy="52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369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Příjmy poplatků UTB v letech 2022 –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98" y="1780386"/>
            <a:ext cx="8431491" cy="4911360"/>
          </a:xfrm>
          <a:prstGeom prst="rect">
            <a:avLst/>
          </a:prstGeom>
        </p:spPr>
      </p:pic>
      <p:sp>
        <p:nvSpPr>
          <p:cNvPr id="7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3804" y="1069513"/>
            <a:ext cx="2514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Celkem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roce 2022    24 628 tis. Kč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roce 2023    24 566 tis. Kč</a:t>
            </a:r>
          </a:p>
        </p:txBody>
      </p:sp>
    </p:spTree>
    <p:extLst>
      <p:ext uri="{BB962C8B-B14F-4D97-AF65-F5344CB8AC3E}">
        <p14:creationId xmlns:p14="http://schemas.microsoft.com/office/powerpoint/2010/main" val="119739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85" y="1069513"/>
            <a:ext cx="8004433" cy="571195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D7C612B-B465-4A4C-80FF-7B3761003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Příjmy z úhrad za další činnosti poskytované UTB v letech 2022 – 2023</a:t>
            </a:r>
          </a:p>
        </p:txBody>
      </p:sp>
      <p:sp>
        <p:nvSpPr>
          <p:cNvPr id="9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3804" y="1069513"/>
            <a:ext cx="2514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Celkem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roce 2022    6 211 tis. Kč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roce 2023    5 788 tis. Kč</a:t>
            </a:r>
          </a:p>
        </p:txBody>
      </p:sp>
    </p:spTree>
    <p:extLst>
      <p:ext uri="{BB962C8B-B14F-4D97-AF65-F5344CB8AC3E}">
        <p14:creationId xmlns:p14="http://schemas.microsoft.com/office/powerpoint/2010/main" val="1405155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388ECD-2BD3-45EB-B3FE-998953FF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Náklady UTB v letech 2020 – 2023</a:t>
            </a:r>
          </a:p>
        </p:txBody>
      </p:sp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9758" y="100353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34" y="1287181"/>
            <a:ext cx="8183245" cy="508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6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C8ADC9-FCA4-48A3-A260-FAC09E3F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Náklady UTB za rok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009" y="1171535"/>
            <a:ext cx="7032021" cy="541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8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075DA-7643-4E3E-8810-9743E968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Čerpání mzdových nákladů dle součástí a mzdových druhů v roce 2023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93" y="1280160"/>
            <a:ext cx="7568008" cy="5203767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6477" y="147534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8520" y="884847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043425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7EFE11-5408-4166-BD89-9BF00FD4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Mzdy za rok 2023 dle zdrojů</a:t>
            </a:r>
          </a:p>
        </p:txBody>
      </p:sp>
      <p:graphicFrame>
        <p:nvGraphicFramePr>
          <p:cNvPr id="4" name="Group 68">
            <a:extLst>
              <a:ext uri="{FF2B5EF4-FFF2-40B4-BE49-F238E27FC236}">
                <a16:creationId xmlns:a16="http://schemas.microsoft.com/office/drawing/2014/main" id="{7A6A0291-0ADA-4D48-BD30-2521ED085F4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90452" y="1297281"/>
          <a:ext cx="7969980" cy="4411662"/>
        </p:xfrm>
        <a:graphic>
          <a:graphicData uri="http://schemas.openxmlformats.org/drawingml/2006/table">
            <a:tbl>
              <a:tblPr/>
              <a:tblGrid>
                <a:gridCol w="5120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97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Mzdy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Podíl 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Kapitola 333 – MŠMT bez </a:t>
                      </a:r>
                      <a:r>
                        <a:rPr kumimoji="0" lang="cs-CZ" altLang="cs-CZ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409 518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67,10 %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Kapitola 333 – MŠMT </a:t>
                      </a:r>
                      <a:r>
                        <a:rPr kumimoji="0" lang="cs-CZ" altLang="cs-CZ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91 645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15,02 %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z ostatních zdrojů národní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37 306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6,11 %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VaV</a:t>
                      </a: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z ostatních zdrojů zahraniční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3 925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0,64 %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Operační programy EU – v gesci MŠMT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2 394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0,39 %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5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Operační programy EU – ostatní poskytovatelé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4 609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0,76 %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93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Fondy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523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0,09 %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Doplňková činnost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16 230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2,66 %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Ostatní zdroje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44 167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7,24 %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Celkem za UTB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610 317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3929" y="927949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4215722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672E0E-1D28-4877-9F75-AFF3CE4B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Mzdové náklady – DPP, DPČ v letech 2020 –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96" y="1313411"/>
            <a:ext cx="7602736" cy="5136323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7600" y="1128745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966935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672E0E-1D28-4877-9F75-AFF3CE4BE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Mzdové náklady – DPP, DPČ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 po součástech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68" y="1194154"/>
            <a:ext cx="7780703" cy="535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73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CDD622-CBC0-4499-A554-6DAAFDB0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Průměrná měsíční mzda bez ostatních osobních nákladů dle kategorií a zdrojů za rok 2023</a:t>
            </a:r>
          </a:p>
        </p:txBody>
      </p:sp>
      <p:graphicFrame>
        <p:nvGraphicFramePr>
          <p:cNvPr id="4" name="Group 69">
            <a:extLst>
              <a:ext uri="{FF2B5EF4-FFF2-40B4-BE49-F238E27FC236}">
                <a16:creationId xmlns:a16="http://schemas.microsoft.com/office/drawing/2014/main" id="{46842441-087F-4B2E-BACC-20CD007C7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199674"/>
              </p:ext>
            </p:extLst>
          </p:nvPr>
        </p:nvGraphicFramePr>
        <p:xfrm>
          <a:off x="179388" y="1305044"/>
          <a:ext cx="8785225" cy="4267736"/>
        </p:xfrm>
        <a:graphic>
          <a:graphicData uri="http://schemas.openxmlformats.org/drawingml/2006/table">
            <a:tbl>
              <a:tblPr/>
              <a:tblGrid>
                <a:gridCol w="309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Kategorie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Kap. 333 MŠMT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Ostatní zdroje rozpočtu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Celkem UTB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Profesor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93 403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91 750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93 187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Docent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66 227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89 060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68 170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Odborný asistent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51 087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78 760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53 586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Asistent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39 614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109 802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40 651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Lektor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39 701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83 667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41 377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Vědecký pracovník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47 226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55 195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50 481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Ostatní (THP, dělník)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42 020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58 049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43 551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Pracovník KMZ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28 550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30 212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30 124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Celkem za UTB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49 926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52 789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itchFamily="34" charset="0"/>
                        </a:rPr>
                        <a:t>50 408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ctangle 73">
            <a:extLst>
              <a:ext uri="{FF2B5EF4-FFF2-40B4-BE49-F238E27FC236}">
                <a16:creationId xmlns:a16="http://schemas.microsoft.com/office/drawing/2014/main" id="{25D5A36A-88B0-46E3-8B08-B7001BAE6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785962"/>
            <a:ext cx="828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Průměrná mzda pracovníka na UTB: 50 408 Kč</a:t>
            </a:r>
          </a:p>
        </p:txBody>
      </p:sp>
    </p:spTree>
    <p:extLst>
      <p:ext uri="{BB962C8B-B14F-4D97-AF65-F5344CB8AC3E}">
        <p14:creationId xmlns:p14="http://schemas.microsoft.com/office/powerpoint/2010/main" val="7031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075DA-7643-4E3E-8810-9743E968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Meziroční změna průměrné měsíční mzdy bez OON dle kategorií a zdrojů (2020 – 2023)</a:t>
            </a:r>
          </a:p>
        </p:txBody>
      </p:sp>
      <p:graphicFrame>
        <p:nvGraphicFramePr>
          <p:cNvPr id="4" name="Group 69">
            <a:extLst>
              <a:ext uri="{FF2B5EF4-FFF2-40B4-BE49-F238E27FC236}">
                <a16:creationId xmlns:a16="http://schemas.microsoft.com/office/drawing/2014/main" id="{F18A3C27-FBA2-4DAF-A683-D627C1C604E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90451" y="1633397"/>
          <a:ext cx="8138162" cy="3962980"/>
        </p:xfrm>
        <a:graphic>
          <a:graphicData uri="http://schemas.openxmlformats.org/drawingml/2006/table">
            <a:tbl>
              <a:tblPr/>
              <a:tblGrid>
                <a:gridCol w="2527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632900775"/>
                    </a:ext>
                  </a:extLst>
                </a:gridCol>
                <a:gridCol w="1338351">
                  <a:extLst>
                    <a:ext uri="{9D8B030D-6E8A-4147-A177-3AD203B41FA5}">
                      <a16:colId xmlns:a16="http://schemas.microsoft.com/office/drawing/2014/main" val="1408571868"/>
                    </a:ext>
                  </a:extLst>
                </a:gridCol>
              </a:tblGrid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Kategorie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UTB 2020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UTB 2021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UTB 2022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UTB 2023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Profesor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78 959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84 201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90 751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93 187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62 870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64 638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65 416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68 170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Odborný asistent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45 358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47 725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49 797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53 586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Asistent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36 854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35 241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37 189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40 651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Lektor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34 993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36 656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38 487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41 377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Vědecký pracovník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44 087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45 414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47 343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50 481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Ostatní (THP, dělník)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37 422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38 959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40 713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43 551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Pracovník KMZ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19 988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23 737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28 157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30 124 Kč</a:t>
                      </a:r>
                    </a:p>
                  </a:txBody>
                  <a:tcPr marL="0" marR="8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Celkem za UTB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43 390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45 666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47 546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50 408 Kč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5090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3F6C8-F995-49A5-BB2E-208D2579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Vývoj přepočteného počtu zaměstnanců UTB</a:t>
            </a:r>
          </a:p>
        </p:txBody>
      </p:sp>
      <p:graphicFrame>
        <p:nvGraphicFramePr>
          <p:cNvPr id="4" name="Group 53">
            <a:extLst>
              <a:ext uri="{FF2B5EF4-FFF2-40B4-BE49-F238E27FC236}">
                <a16:creationId xmlns:a16="http://schemas.microsoft.com/office/drawing/2014/main" id="{A728C544-2CCF-4521-ABBA-B66E1BB95DC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27088" y="1233488"/>
          <a:ext cx="7345362" cy="5101590"/>
        </p:xfrm>
        <a:graphic>
          <a:graphicData uri="http://schemas.openxmlformats.org/drawingml/2006/table">
            <a:tbl>
              <a:tblPr/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9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8950">
                <a:tc>
                  <a:txBody>
                    <a:bodyPr/>
                    <a:lstStyle>
                      <a:lvl1pPr marL="342900" indent="-3429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400" b="1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Rok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400" b="1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Počet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400" b="1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Změna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342900" indent="-3429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600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400" b="1" kern="1200">
                          <a:solidFill>
                            <a:schemeClr val="tx1"/>
                          </a:solidFill>
                          <a:latin typeface="Arial Narrow" pitchFamily="34" charset="0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 kern="12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Meziroční změna v %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965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+ 0,8 %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43894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957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+ 1,8 %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5482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+ 2,2 %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+ 1,4 %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+ 2,0 %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889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baseline="0" dirty="0"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+ 3,7 %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857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+ 1,2 %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+ 1,5 %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9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- 9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- 1,0 %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604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C8ADC9-FCA4-48A3-A260-FAC09E3F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Cestovné podle zdrojů v roce 2023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83" y="1203486"/>
            <a:ext cx="8334433" cy="51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538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C8ADC9-FCA4-48A3-A260-FAC09E3F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Cestovné podle destinací v roce 2023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46" y="1172095"/>
            <a:ext cx="8220402" cy="518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93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766D4A-C6E5-4482-AB44-299DE0619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Struktura vyplacených stipendií na UTB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za rok 2023</a:t>
            </a:r>
          </a:p>
        </p:txBody>
      </p:sp>
      <p:graphicFrame>
        <p:nvGraphicFramePr>
          <p:cNvPr id="4" name="Group 51">
            <a:extLst>
              <a:ext uri="{FF2B5EF4-FFF2-40B4-BE49-F238E27FC236}">
                <a16:creationId xmlns:a16="http://schemas.microsoft.com/office/drawing/2014/main" id="{A5EDBA79-97AA-4F5C-A297-38ABD89F72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159143"/>
              </p:ext>
            </p:extLst>
          </p:nvPr>
        </p:nvGraphicFramePr>
        <p:xfrm>
          <a:off x="251618" y="1218625"/>
          <a:ext cx="8640763" cy="5362401"/>
        </p:xfrm>
        <a:graphic>
          <a:graphicData uri="http://schemas.openxmlformats.org/drawingml/2006/table">
            <a:tbl>
              <a:tblPr/>
              <a:tblGrid>
                <a:gridCol w="604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8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Druh stipendia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Vyplaceno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Podíl 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1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 vynikající studijní výsledky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4 557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4,58 %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 vynikající vědecké, výzkumné, vývojové, umělecké nebo další tvůrčí výsledky přispívající k prohloubení znalostí  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3 211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3,23 %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0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za výzkumnou, vývojovou a inovační činnost dle zvl. právního předpisu (zákon č. 130/2002 Sb.)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16 369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16,45 %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1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 případě tíživé sociální situace studenta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0,66 %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2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 případech zvláštního zřetele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29 984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30,14 %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 podporu studia v zahraničí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15 383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15,46 %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7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 podporu studia v ČR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10 394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10,45 %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studentům doktorských studijních programů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18 909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19,01 %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2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jiná stipendia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840858"/>
                  </a:ext>
                </a:extLst>
              </a:tr>
              <a:tr h="3920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Celkem za UTB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99 484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2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079" y="84929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22314180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06F641-B093-430D-8FFD-06F068AB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Struktura vyplacených stipendií na UTB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za rok 2023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701" y="1069513"/>
            <a:ext cx="7337095" cy="555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53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3FA9E6-8620-4D83-9D28-047E4FA1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Vyplacená stipendia dle součástí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</a:t>
            </a:r>
          </a:p>
        </p:txBody>
      </p:sp>
      <p:graphicFrame>
        <p:nvGraphicFramePr>
          <p:cNvPr id="4" name="Group 224">
            <a:extLst>
              <a:ext uri="{FF2B5EF4-FFF2-40B4-BE49-F238E27FC236}">
                <a16:creationId xmlns:a16="http://schemas.microsoft.com/office/drawing/2014/main" id="{34B1790A-F223-4BCE-96B0-81CB1EB899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6974297"/>
              </p:ext>
            </p:extLst>
          </p:nvPr>
        </p:nvGraphicFramePr>
        <p:xfrm>
          <a:off x="231883" y="1208314"/>
          <a:ext cx="8546357" cy="5347638"/>
        </p:xfrm>
        <a:graphic>
          <a:graphicData uri="http://schemas.openxmlformats.org/drawingml/2006/table">
            <a:tbl>
              <a:tblPr/>
              <a:tblGrid>
                <a:gridCol w="4041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696">
                  <a:extLst>
                    <a:ext uri="{9D8B030D-6E8A-4147-A177-3AD203B41FA5}">
                      <a16:colId xmlns:a16="http://schemas.microsoft.com/office/drawing/2014/main" val="3332109704"/>
                    </a:ext>
                  </a:extLst>
                </a:gridCol>
                <a:gridCol w="1176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Součást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technologická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17 492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21 487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24 133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23 117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logistiky a krizového řízení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3 025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3 776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3 934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4 197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aplikované informatiky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10 292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11 348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12 815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10 067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multimediálních komunikací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11 132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12 410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11 500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9 156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managementu a ekonomiky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14 324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14 759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15 967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14 948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Fakulta humanitních studií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7 914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8 470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8 662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9 218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Univerzitní institut 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285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143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Rektorát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13 313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8 672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15 200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r>
                        <a:rPr lang="cs-CZ" sz="20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931</a:t>
                      </a:r>
                      <a:endParaRPr lang="cs-CZ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Celoškolská střediska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1 768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2 594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3 019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2 476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Tech</a:t>
                      </a:r>
                      <a:endParaRPr kumimoji="0" 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1 752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1 964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2 004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1 493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81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Centrum polymerních systémů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8 072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9 292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9 757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9 738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9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Narrow"/>
                        </a:defRPr>
                      </a:lvl9pPr>
                    </a:lstStyle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Celkem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89 084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95 029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107 276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99 484</a:t>
                      </a:r>
                    </a:p>
                  </a:txBody>
                  <a:tcPr marL="91436" marR="91436"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971" y="838982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31713435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06F641-B093-430D-8FFD-06F068AB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Vyplacená stipendia dle součástí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letech 2020 – 2023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23" y="1338909"/>
            <a:ext cx="7870762" cy="5041827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264" y="1154243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15902363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E858A-A2EA-4E90-B997-E1FF55F5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7" y="332656"/>
            <a:ext cx="7626567" cy="736857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Počet běžných účtů UTB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274292-FB32-46B7-A86F-0E222E1F6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953" y="1466433"/>
            <a:ext cx="3992960" cy="44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712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42A0D7-B8B6-47EC-AB95-2599856D5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Stav fondů UTB od roku 2018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65" y="1280161"/>
            <a:ext cx="7957894" cy="4897166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838" y="1095495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837914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42A0D7-B8B6-47EC-AB95-2599856D5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Stav fondů UTB od roku 2018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79" y="1341960"/>
            <a:ext cx="7333696" cy="4922390"/>
          </a:xfrm>
          <a:prstGeom prst="rect">
            <a:avLst/>
          </a:prstGeom>
        </p:spPr>
      </p:pic>
      <p:sp>
        <p:nvSpPr>
          <p:cNvPr id="4" name="Rectangle 143">
            <a:extLst>
              <a:ext uri="{FF2B5EF4-FFF2-40B4-BE49-F238E27FC236}">
                <a16:creationId xmlns:a16="http://schemas.microsoft.com/office/drawing/2014/main" id="{2AA4B85F-D260-4288-B0FD-5E8C15689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7700" y="1157294"/>
            <a:ext cx="10229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tis. Kč</a:t>
            </a:r>
          </a:p>
        </p:txBody>
      </p:sp>
    </p:spTree>
    <p:extLst>
      <p:ext uri="{BB962C8B-B14F-4D97-AF65-F5344CB8AC3E}">
        <p14:creationId xmlns:p14="http://schemas.microsoft.com/office/powerpoint/2010/main" val="19826749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6"/>
          <p:cNvSpPr txBox="1">
            <a:spLocks/>
          </p:cNvSpPr>
          <p:nvPr/>
        </p:nvSpPr>
        <p:spPr bwMode="auto">
          <a:xfrm>
            <a:off x="-1" y="119021"/>
            <a:ext cx="65881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/>
            <a:endParaRPr lang="cs-CZ" altLang="cs-CZ" kern="0" dirty="0">
              <a:latin typeface="Arial Narrow" panose="020B060602020203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42081" y="2020084"/>
            <a:ext cx="6400800" cy="2087562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1922199013"/>
      </p:ext>
    </p:extLst>
  </p:cSld>
  <p:clrMapOvr>
    <a:masterClrMapping/>
  </p:clrMapOvr>
</p:sld>
</file>

<file path=ppt/theme/theme1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74A0C790FF7245AD0D3A61C0F55A36" ma:contentTypeVersion="13" ma:contentTypeDescription="Vytvoří nový dokument" ma:contentTypeScope="" ma:versionID="40bdb86dce8f0e790b4275866fe9c0ed">
  <xsd:schema xmlns:xsd="http://www.w3.org/2001/XMLSchema" xmlns:xs="http://www.w3.org/2001/XMLSchema" xmlns:p="http://schemas.microsoft.com/office/2006/metadata/properties" xmlns:ns2="669b299f-d08a-46c2-839b-6434df30fb23" xmlns:ns3="ac6824c4-15e0-4bb4-a65b-eb4a5670a43f" targetNamespace="http://schemas.microsoft.com/office/2006/metadata/properties" ma:root="true" ma:fieldsID="5aa3a324101ade38ffe5b673808d450d" ns2:_="" ns3:_="">
    <xsd:import namespace="669b299f-d08a-46c2-839b-6434df30fb23"/>
    <xsd:import namespace="ac6824c4-15e0-4bb4-a65b-eb4a5670a43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bjectDetectorVersion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b299f-d08a-46c2-839b-6434df30fb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f8be4a42-f171-49c8-8e93-cd49c1ea5efb}" ma:internalName="TaxCatchAll" ma:showField="CatchAllData" ma:web="669b299f-d08a-46c2-839b-6434df30fb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824c4-15e0-4bb4-a65b-eb4a5670a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f2a6f823-243a-4378-9bbf-1a06abea68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6824c4-15e0-4bb4-a65b-eb4a5670a43f">
      <Terms xmlns="http://schemas.microsoft.com/office/infopath/2007/PartnerControls"/>
    </lcf76f155ced4ddcb4097134ff3c332f>
    <TaxCatchAll xmlns="669b299f-d08a-46c2-839b-6434df30fb23" xsi:nil="true"/>
  </documentManagement>
</p:properties>
</file>

<file path=customXml/itemProps1.xml><?xml version="1.0" encoding="utf-8"?>
<ds:datastoreItem xmlns:ds="http://schemas.openxmlformats.org/officeDocument/2006/customXml" ds:itemID="{3AFA0426-332C-4ABF-85FE-4527B81F51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b299f-d08a-46c2-839b-6434df30fb23"/>
    <ds:schemaRef ds:uri="ac6824c4-15e0-4bb4-a65b-eb4a5670a4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0BAFDE-143C-4362-89E4-833E811D9B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F25C43-FA20-414E-91BE-0500D70C7418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669b299f-d08a-46c2-839b-6434df30fb23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ac6824c4-15e0-4bb4-a65b-eb4a5670a43f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17872</TotalTime>
  <Words>2018</Words>
  <Application>Microsoft Office PowerPoint</Application>
  <PresentationFormat>Předvádění na obrazovce (4:3)</PresentationFormat>
  <Paragraphs>640</Paragraphs>
  <Slides>48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3" baseType="lpstr">
      <vt:lpstr>Arial</vt:lpstr>
      <vt:lpstr>Arial Narrow</vt:lpstr>
      <vt:lpstr>Calibri</vt:lpstr>
      <vt:lpstr>Times New Roman</vt:lpstr>
      <vt:lpstr>1_Výchozí návrh</vt:lpstr>
      <vt:lpstr>VÝROČNÍ ZPRÁVA O HOSPODAŘENÍ UTB ve Zlíně za rok 2023</vt:lpstr>
      <vt:lpstr>Hospodářský výsledek UTB 2021 – 2023</vt:lpstr>
      <vt:lpstr>Hospodářský výsledek v letech 2020 – 2023</vt:lpstr>
      <vt:lpstr>Podíl součástí na hospodářském výsledku UTB v roce 2023</vt:lpstr>
      <vt:lpstr>Struktura veřejných zdrojů dle poskytovatelů  v letech 2022 a 2023</vt:lpstr>
      <vt:lpstr>Použité provozní příspěvky a dotace  v letech 2020 – 2023</vt:lpstr>
      <vt:lpstr>Použité kapitálové příspěvky a dotace  v letech 2020 – 2023</vt:lpstr>
      <vt:lpstr>Použité příspěvky a dotace celkem  v letech 2020 – 2023</vt:lpstr>
      <vt:lpstr>Poskytnuté dotace a příspěvky z MŠMT</vt:lpstr>
      <vt:lpstr>Poskytnuté dotace a příspěvky z MŠMT</vt:lpstr>
      <vt:lpstr>Poskytnuté dotace a příspěvky z MŠMT</vt:lpstr>
      <vt:lpstr>Poskytnuté prostředky z ostatních kapitol státního rozpočtu</vt:lpstr>
      <vt:lpstr>Poskytnuté prostředky z ostatních kapitol státního rozpočtu</vt:lpstr>
      <vt:lpstr>Poskytnuté prostředky z ostatních kapitol státního rozpočtu – vzdělávání</vt:lpstr>
      <vt:lpstr>Poskytnuté prostředky z ostatních kapitol státního rozpočtu – VaV</vt:lpstr>
      <vt:lpstr>Poskytnuté prostředky z EU</vt:lpstr>
      <vt:lpstr>Poskytnuté prostředky z EU</vt:lpstr>
      <vt:lpstr>Poskytnuté prostředky z EU</vt:lpstr>
      <vt:lpstr>Poskytnuté prostředky z územních rozpočtů</vt:lpstr>
      <vt:lpstr>Poskytnuté prostředky z územních rozpočtů</vt:lpstr>
      <vt:lpstr>Poskytnuté prostředky ze zahraničí</vt:lpstr>
      <vt:lpstr>Poskytnuté prostředky ze zahraničí</vt:lpstr>
      <vt:lpstr>Programové financování z MŠMT</vt:lpstr>
      <vt:lpstr>Hospodaření KMZ v letech 2020 – 2023</vt:lpstr>
      <vt:lpstr>Celkové výnosy v letech 2020 – 2023</vt:lpstr>
      <vt:lpstr>Vybrané výnosy v letech 2022 – 2023</vt:lpstr>
      <vt:lpstr>Smluvní výzkum v letech 2019 – 2023</vt:lpstr>
      <vt:lpstr>Příjmy poplatků UTB v letech 2022 – 2023</vt:lpstr>
      <vt:lpstr>Příjmy z úhrad za další činnosti poskytované UTB v letech 2022 – 2023</vt:lpstr>
      <vt:lpstr>Náklady UTB v letech 2020 – 2023</vt:lpstr>
      <vt:lpstr>Náklady UTB za rok 2023</vt:lpstr>
      <vt:lpstr>Čerpání mzdových nákladů dle součástí a mzdových druhů v roce 2023</vt:lpstr>
      <vt:lpstr>Mzdy za rok 2023 dle zdrojů</vt:lpstr>
      <vt:lpstr>Mzdové náklady – DPP, DPČ v letech 2020 – 2023</vt:lpstr>
      <vt:lpstr>Mzdové náklady – DPP, DPČ  v letech 2020 – 2023 po součástech</vt:lpstr>
      <vt:lpstr>Průměrná měsíční mzda bez ostatních osobních nákladů dle kategorií a zdrojů za rok 2023</vt:lpstr>
      <vt:lpstr>Meziroční změna průměrné měsíční mzdy bez OON dle kategorií a zdrojů (2020 – 2023)</vt:lpstr>
      <vt:lpstr>Vývoj přepočteného počtu zaměstnanců UTB</vt:lpstr>
      <vt:lpstr>Cestovné podle zdrojů v roce 2023</vt:lpstr>
      <vt:lpstr>Cestovné podle destinací v roce 2023</vt:lpstr>
      <vt:lpstr>Struktura vyplacených stipendií na UTB  za rok 2023</vt:lpstr>
      <vt:lpstr>Struktura vyplacených stipendií na UTB  za rok 2023</vt:lpstr>
      <vt:lpstr>Vyplacená stipendia dle součástí  v letech 2020 – 2023</vt:lpstr>
      <vt:lpstr>Vyplacená stipendia dle součástí  v letech 2020 – 2023</vt:lpstr>
      <vt:lpstr>Počet běžných účtů UTB</vt:lpstr>
      <vt:lpstr>Stav fondů UTB od roku 2018</vt:lpstr>
      <vt:lpstr>Stav fondů UTB od roku 2018</vt:lpstr>
      <vt:lpstr>Prezentace aplikace PowerPoint</vt:lpstr>
    </vt:vector>
  </TitlesOfParts>
  <Company>UTB ve Zlíně, rektorát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hospodaření 2022</dc:title>
  <dc:creator>Černý;lmacikova@rektorat.utb.cz</dc:creator>
  <cp:lastModifiedBy>Milan Adámek</cp:lastModifiedBy>
  <cp:revision>1667</cp:revision>
  <cp:lastPrinted>2022-05-30T05:08:39Z</cp:lastPrinted>
  <dcterms:created xsi:type="dcterms:W3CDTF">2006-02-27T10:09:50Z</dcterms:created>
  <dcterms:modified xsi:type="dcterms:W3CDTF">2024-05-13T21:27:46Z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0x010100BF74A0C790FF7245AD0D3A61C0F55A36</vt:lpwstr>
  </property>
  <property fmtid="{D5CDD505-2E9C-101B-9397-08002B2CF9AE}" pid="3" name="MediaServiceImageTags">
    <vt:lpwstr/>
  </property>
</Properties>
</file>